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3"/>
  </p:notesMasterIdLst>
  <p:sldIdLst>
    <p:sldId id="256" r:id="rId2"/>
    <p:sldId id="421" r:id="rId3"/>
    <p:sldId id="420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9" r:id="rId12"/>
    <p:sldId id="459" r:id="rId13"/>
    <p:sldId id="458" r:id="rId14"/>
    <p:sldId id="460" r:id="rId15"/>
    <p:sldId id="461" r:id="rId16"/>
    <p:sldId id="471" r:id="rId17"/>
    <p:sldId id="472" r:id="rId18"/>
    <p:sldId id="473" r:id="rId19"/>
    <p:sldId id="474" r:id="rId20"/>
    <p:sldId id="475" r:id="rId21"/>
    <p:sldId id="476" r:id="rId22"/>
    <p:sldId id="477" r:id="rId23"/>
    <p:sldId id="478" r:id="rId24"/>
    <p:sldId id="479" r:id="rId25"/>
    <p:sldId id="480" r:id="rId26"/>
    <p:sldId id="481" r:id="rId27"/>
    <p:sldId id="482" r:id="rId28"/>
    <p:sldId id="483" r:id="rId29"/>
    <p:sldId id="484" r:id="rId30"/>
    <p:sldId id="259" r:id="rId31"/>
    <p:sldId id="462" r:id="rId32"/>
    <p:sldId id="463" r:id="rId33"/>
    <p:sldId id="464" r:id="rId34"/>
    <p:sldId id="465" r:id="rId35"/>
    <p:sldId id="260" r:id="rId36"/>
    <p:sldId id="466" r:id="rId37"/>
    <p:sldId id="442" r:id="rId38"/>
    <p:sldId id="456" r:id="rId39"/>
    <p:sldId id="457" r:id="rId40"/>
    <p:sldId id="374" r:id="rId41"/>
    <p:sldId id="361" r:id="rId42"/>
    <p:sldId id="376" r:id="rId43"/>
    <p:sldId id="377" r:id="rId44"/>
    <p:sldId id="378" r:id="rId45"/>
    <p:sldId id="379" r:id="rId46"/>
    <p:sldId id="381" r:id="rId47"/>
    <p:sldId id="380" r:id="rId48"/>
    <p:sldId id="382" r:id="rId49"/>
    <p:sldId id="383" r:id="rId50"/>
    <p:sldId id="261" r:id="rId51"/>
    <p:sldId id="400" r:id="rId52"/>
    <p:sldId id="385" r:id="rId53"/>
    <p:sldId id="386" r:id="rId54"/>
    <p:sldId id="387" r:id="rId55"/>
    <p:sldId id="388" r:id="rId56"/>
    <p:sldId id="389" r:id="rId57"/>
    <p:sldId id="390" r:id="rId58"/>
    <p:sldId id="391" r:id="rId59"/>
    <p:sldId id="392" r:id="rId60"/>
    <p:sldId id="417" r:id="rId61"/>
    <p:sldId id="418" r:id="rId62"/>
    <p:sldId id="393" r:id="rId63"/>
    <p:sldId id="394" r:id="rId64"/>
    <p:sldId id="395" r:id="rId65"/>
    <p:sldId id="396" r:id="rId66"/>
    <p:sldId id="397" r:id="rId67"/>
    <p:sldId id="398" r:id="rId68"/>
    <p:sldId id="399" r:id="rId69"/>
    <p:sldId id="275" r:id="rId70"/>
    <p:sldId id="293" r:id="rId71"/>
    <p:sldId id="470" r:id="rId72"/>
    <p:sldId id="448" r:id="rId73"/>
    <p:sldId id="449" r:id="rId74"/>
    <p:sldId id="450" r:id="rId75"/>
    <p:sldId id="401" r:id="rId76"/>
    <p:sldId id="291" r:id="rId77"/>
    <p:sldId id="438" r:id="rId78"/>
    <p:sldId id="294" r:id="rId79"/>
    <p:sldId id="295" r:id="rId80"/>
    <p:sldId id="300" r:id="rId81"/>
    <p:sldId id="301" r:id="rId82"/>
    <p:sldId id="304" r:id="rId83"/>
    <p:sldId id="305" r:id="rId84"/>
    <p:sldId id="307" r:id="rId85"/>
    <p:sldId id="309" r:id="rId86"/>
    <p:sldId id="402" r:id="rId87"/>
    <p:sldId id="403" r:id="rId88"/>
    <p:sldId id="311" r:id="rId89"/>
    <p:sldId id="312" r:id="rId90"/>
    <p:sldId id="314" r:id="rId91"/>
    <p:sldId id="315" r:id="rId92"/>
    <p:sldId id="316" r:id="rId93"/>
    <p:sldId id="317" r:id="rId94"/>
    <p:sldId id="318" r:id="rId95"/>
    <p:sldId id="319" r:id="rId96"/>
    <p:sldId id="321" r:id="rId97"/>
    <p:sldId id="322" r:id="rId98"/>
    <p:sldId id="323" r:id="rId99"/>
    <p:sldId id="324" r:id="rId100"/>
    <p:sldId id="325" r:id="rId101"/>
    <p:sldId id="329" r:id="rId102"/>
    <p:sldId id="330" r:id="rId103"/>
    <p:sldId id="331" r:id="rId104"/>
    <p:sldId id="332" r:id="rId105"/>
    <p:sldId id="333" r:id="rId106"/>
    <p:sldId id="335" r:id="rId107"/>
    <p:sldId id="337" r:id="rId108"/>
    <p:sldId id="451" r:id="rId109"/>
    <p:sldId id="469" r:id="rId110"/>
    <p:sldId id="404" r:id="rId111"/>
    <p:sldId id="405" r:id="rId112"/>
    <p:sldId id="406" r:id="rId113"/>
    <p:sldId id="467" r:id="rId114"/>
    <p:sldId id="413" r:id="rId115"/>
    <p:sldId id="428" r:id="rId116"/>
    <p:sldId id="408" r:id="rId117"/>
    <p:sldId id="409" r:id="rId118"/>
    <p:sldId id="437" r:id="rId119"/>
    <p:sldId id="429" r:id="rId120"/>
    <p:sldId id="410" r:id="rId121"/>
    <p:sldId id="424" r:id="rId122"/>
    <p:sldId id="425" r:id="rId123"/>
    <p:sldId id="411" r:id="rId124"/>
    <p:sldId id="363" r:id="rId125"/>
    <p:sldId id="426" r:id="rId126"/>
    <p:sldId id="427" r:id="rId127"/>
    <p:sldId id="364" r:id="rId128"/>
    <p:sldId id="430" r:id="rId129"/>
    <p:sldId id="431" r:id="rId130"/>
    <p:sldId id="468" r:id="rId131"/>
    <p:sldId id="412" r:id="rId132"/>
    <p:sldId id="422" r:id="rId133"/>
    <p:sldId id="444" r:id="rId134"/>
    <p:sldId id="445" r:id="rId135"/>
    <p:sldId id="446" r:id="rId136"/>
    <p:sldId id="447" r:id="rId137"/>
    <p:sldId id="432" r:id="rId138"/>
    <p:sldId id="433" r:id="rId139"/>
    <p:sldId id="440" r:id="rId140"/>
    <p:sldId id="441" r:id="rId141"/>
    <p:sldId id="434" r:id="rId142"/>
    <p:sldId id="435" r:id="rId143"/>
    <p:sldId id="371" r:id="rId144"/>
    <p:sldId id="372" r:id="rId145"/>
    <p:sldId id="373" r:id="rId146"/>
    <p:sldId id="452" r:id="rId147"/>
    <p:sldId id="453" r:id="rId148"/>
    <p:sldId id="454" r:id="rId149"/>
    <p:sldId id="455" r:id="rId150"/>
    <p:sldId id="436" r:id="rId151"/>
    <p:sldId id="276" r:id="rId1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M" initials="S" lastIdx="3" clrIdx="0"/>
  <p:cmAuthor id="1" name="Telemed Telemed" initials="TT" lastIdx="2" clrIdx="1"/>
  <p:cmAuthor id="2" name="Admin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364" autoAdjust="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commentAuthors" Target="commentAuthor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4.9754E-2"/>
          <c:y val="5.0881999999999997E-2"/>
          <c:w val="0.94524600000000003"/>
          <c:h val="0.7949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0-2 дня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>
                    <a:solidFill>
                      <a:srgbClr val="818181"/>
                    </a:solidFill>
                    <a:latin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Нет заболеваний</c:v>
                </c:pt>
                <c:pt idx="1">
                  <c:v>Консолидация</c:v>
                </c:pt>
                <c:pt idx="2">
                  <c:v>Двустороннее поражение</c:v>
                </c:pt>
                <c:pt idx="3">
                  <c:v>Переферийное распространение</c:v>
                </c:pt>
                <c:pt idx="4">
                  <c:v>Линейные помутнения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56</c:v>
                </c:pt>
                <c:pt idx="1">
                  <c:v>17</c:v>
                </c:pt>
                <c:pt idx="2">
                  <c:v>28</c:v>
                </c:pt>
                <c:pt idx="3">
                  <c:v>22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65-4AA1-B062-3706DE923DA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3-5 дней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>
                    <a:solidFill>
                      <a:srgbClr val="818181"/>
                    </a:solidFill>
                    <a:latin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Нет заболеваний</c:v>
                </c:pt>
                <c:pt idx="1">
                  <c:v>Консолидация</c:v>
                </c:pt>
                <c:pt idx="2">
                  <c:v>Двустороннее поражение</c:v>
                </c:pt>
                <c:pt idx="3">
                  <c:v>Переферийное распространение</c:v>
                </c:pt>
                <c:pt idx="4">
                  <c:v>Линейные помутнения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9</c:v>
                </c:pt>
                <c:pt idx="1">
                  <c:v>55</c:v>
                </c:pt>
                <c:pt idx="2">
                  <c:v>76</c:v>
                </c:pt>
                <c:pt idx="3">
                  <c:v>64</c:v>
                </c:pt>
                <c:pt idx="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65-4AA1-B062-3706DE923DA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6-12 дней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>
                    <a:solidFill>
                      <a:srgbClr val="818181"/>
                    </a:solidFill>
                    <a:latin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Нет заболеваний</c:v>
                </c:pt>
                <c:pt idx="1">
                  <c:v>Консолидация</c:v>
                </c:pt>
                <c:pt idx="2">
                  <c:v>Двустороннее поражение</c:v>
                </c:pt>
                <c:pt idx="3">
                  <c:v>Переферийное распространение</c:v>
                </c:pt>
                <c:pt idx="4">
                  <c:v>Линейные помутнения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4</c:v>
                </c:pt>
                <c:pt idx="1">
                  <c:v>60</c:v>
                </c:pt>
                <c:pt idx="2">
                  <c:v>88</c:v>
                </c:pt>
                <c:pt idx="3">
                  <c:v>72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65-4AA1-B062-3706DE923D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E6E6E6"/>
            </a:solidFill>
            <a:prstDash val="solid"/>
            <a:round/>
          </a:ln>
        </c:spPr>
        <c:txPr>
          <a:bodyPr rot="0"/>
          <a:lstStyle/>
          <a:p>
            <a:pPr>
              <a:defRPr sz="1600" b="0" i="0" u="none" strike="noStrike">
                <a:solidFill>
                  <a:srgbClr val="929292"/>
                </a:solidFill>
                <a:latin typeface="Calibri"/>
              </a:defRPr>
            </a:pPr>
            <a:endParaRPr lang="ru-RU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E6E6E6"/>
              </a:solidFill>
              <a:prstDash val="solid"/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1300" b="0" i="0" u="none" strike="noStrike">
                    <a:solidFill>
                      <a:srgbClr val="929292"/>
                    </a:solidFill>
                    <a:latin typeface="Calibri"/>
                  </a:defRPr>
                </a:pPr>
                <a:r>
                  <a:rPr lang="ru-RU" sz="1300" b="0" i="0" u="none" strike="noStrike">
                    <a:solidFill>
                      <a:srgbClr val="929292"/>
                    </a:solidFill>
                    <a:latin typeface="Calibri"/>
                  </a:rPr>
                  <a:t>Проценты (%)</a:t>
                </a:r>
              </a:p>
            </c:rich>
          </c:tx>
          <c:overlay val="1"/>
        </c:title>
        <c:numFmt formatCode="0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929292"/>
                </a:solidFill>
                <a:latin typeface="Calibri"/>
              </a:defRPr>
            </a:pPr>
            <a:endParaRPr lang="ru-RU"/>
          </a:p>
        </c:txPr>
        <c:crossAx val="2094734552"/>
        <c:crosses val="autoZero"/>
        <c:crossBetween val="between"/>
        <c:majorUnit val="22.5"/>
        <c:minorUnit val="11.2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31281799999999998"/>
          <c:y val="0.93661799999999995"/>
          <c:w val="0.37708999999999998"/>
          <c:h val="6.3381999999999994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600" b="1" i="0" u="none" strike="noStrike">
              <a:solidFill>
                <a:srgbClr val="929292"/>
              </a:solidFill>
              <a:latin typeface="Calibri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4-05T06:54:32.472" idx="1">
    <p:pos x="2880" y="1600"/>
    <p:text>Роль УЗИ?
Admin
в работе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05T09:12:57.328" idx="1">
    <p:pos x="10" y="10"/>
    <p:text>Михаил, это развитие схемы с предыдущего слайда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05T09:13:10.812" idx="2">
    <p:pos x="10" y="10"/>
    <p:text>Продолжение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4-05T11:14:25.141" idx="1">
    <p:pos x="10" y="10"/>
    <p:text>в работе</p:text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E5F14-CA52-483A-BF74-CEFCEFC830EC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B34A8-8D66-4C8E-9345-ADC4DAA1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607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обследования</a:t>
            </a:r>
          </a:p>
          <a:p>
            <a:pPr marL="342900" indent="-342900">
              <a:buAutoNum type="arabicPeriod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Клиническое обследование Особая роль – сбор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эпиданамнеза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диагностика Особая роль – уровень СРБ ( коррелирует с тяжестью течения, распространенностью воспалительной инфильтрации и прогнозом пневмонии) </a:t>
            </a:r>
          </a:p>
          <a:p>
            <a:pPr marL="342900" indent="-342900">
              <a:buAutoNum type="arabicPeriod"/>
            </a:pP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Пульсоксиметрия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 Sp02 &lt; 90 %  - исследование газов артериальной крови с определением Pa02, PaCO2,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pH,бикарбонатов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лактата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Коагулограмма при ОДН ( ПВ, МНО, АЧТВ) </a:t>
            </a:r>
          </a:p>
          <a:p>
            <a:pPr marL="342900" indent="-342900">
              <a:buAutoNum type="arabicPeriod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Специфическая лабораторная диагностика – выделение РНК  2019-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nCoV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методом ПЦР </a:t>
            </a:r>
          </a:p>
          <a:p>
            <a:r>
              <a:rPr lang="ru-RU" b="1" dirty="0"/>
              <a:t>Специфическая диагностика</a:t>
            </a:r>
          </a:p>
          <a:p>
            <a:r>
              <a:rPr lang="ru-RU" dirty="0"/>
              <a:t>Биологическим материалом для исследования являются: </a:t>
            </a:r>
          </a:p>
          <a:p>
            <a:pPr marL="285750" indent="-285750">
              <a:buFontTx/>
              <a:buChar char="-"/>
            </a:pPr>
            <a:r>
              <a:rPr lang="ru-RU" dirty="0"/>
              <a:t>Мазки из носа, носоглотки и/или ротоглотки </a:t>
            </a:r>
          </a:p>
          <a:p>
            <a:pPr marL="285750" indent="-285750">
              <a:buFontTx/>
              <a:buChar char="-"/>
            </a:pPr>
            <a:r>
              <a:rPr lang="ru-RU" dirty="0"/>
              <a:t>Промывные воды бронхов </a:t>
            </a:r>
          </a:p>
          <a:p>
            <a:pPr marL="285750" indent="-285750">
              <a:buFontTx/>
              <a:buChar char="-"/>
            </a:pPr>
            <a:r>
              <a:rPr lang="ru-RU" dirty="0"/>
              <a:t>Мокрота - </a:t>
            </a:r>
            <a:r>
              <a:rPr lang="ru-RU" dirty="0" err="1"/>
              <a:t>Биопсийный</a:t>
            </a:r>
            <a:r>
              <a:rPr lang="ru-RU" dirty="0"/>
              <a:t> материал легких</a:t>
            </a:r>
          </a:p>
          <a:p>
            <a:pPr marL="285750" indent="-285750">
              <a:buFontTx/>
              <a:buChar char="-"/>
            </a:pPr>
            <a:r>
              <a:rPr lang="ru-RU" dirty="0"/>
              <a:t>Цельная кровь, сыворотка </a:t>
            </a:r>
          </a:p>
          <a:p>
            <a:pPr marL="285750" indent="-285750">
              <a:buFontTx/>
              <a:buChar char="-"/>
            </a:pPr>
            <a:r>
              <a:rPr lang="ru-RU" dirty="0"/>
              <a:t>Моча</a:t>
            </a:r>
          </a:p>
          <a:p>
            <a:r>
              <a:rPr lang="ru-RU" dirty="0"/>
              <a:t>Основной вид биоматериала, взятый для исследования – мазок из </a:t>
            </a:r>
            <a:r>
              <a:rPr lang="ru-RU" dirty="0" err="1"/>
              <a:t>носо</a:t>
            </a:r>
            <a:r>
              <a:rPr lang="ru-RU" dirty="0"/>
              <a:t>/ротоглотки</a:t>
            </a:r>
          </a:p>
          <a:p>
            <a:r>
              <a:rPr lang="ru-RU" dirty="0"/>
              <a:t>• Все образцы – потенциально инфекционные и при работе соблюдаются требования СП 1.3.3118-13 «Безопасность работы с микроорганизмами I-II </a:t>
            </a:r>
            <a:r>
              <a:rPr lang="ru-RU" dirty="0" err="1"/>
              <a:t>гр.патогенности</a:t>
            </a:r>
            <a:r>
              <a:rPr lang="ru-RU" dirty="0"/>
              <a:t>.» </a:t>
            </a:r>
          </a:p>
          <a:p>
            <a:r>
              <a:rPr lang="ru-RU" dirty="0"/>
              <a:t>• Транспортируются с соблюдением требований СП 1.2.03695 «Порядок учета, хранения, передачи и транспортировки микроорганизмов I-IV </a:t>
            </a:r>
            <a:r>
              <a:rPr lang="ru-RU" dirty="0" err="1"/>
              <a:t>гр.патогенности</a:t>
            </a:r>
            <a:r>
              <a:rPr lang="ru-RU" dirty="0"/>
              <a:t>.» </a:t>
            </a:r>
          </a:p>
          <a:p>
            <a:r>
              <a:rPr lang="ru-RU" dirty="0"/>
              <a:t>• Направляются в лаборатории Роспотребнадзора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342900" indent="-342900">
              <a:buAutoNum type="arabicPeriod"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306FF-7AC2-43C3-BC24-5BDD2CE62F85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554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B34A8-8D66-4C8E-9345-ADC4DAA19952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502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Shape 10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61" name="Shape 10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это высокоточный метод исследование. Основано на способности тканей человека поглощать рентген излучения. При этом различные тканевые структуры поглощают РИ с разной степенью интенсивности.</a:t>
            </a:r>
          </a:p>
          <a:p>
            <a:r>
              <a:t>С момента появления КТ произвела прорыв в медицине, так как у врачей впервые появилась возможность изучать тканевую структуру органов человека неинвазивным методом.</a:t>
            </a:r>
          </a:p>
          <a:p>
            <a:r>
              <a:t>При этом КТ позволяет изучать ткани и анатомические структуры диаметром от нескольких миллиметров.</a:t>
            </a:r>
          </a:p>
        </p:txBody>
      </p:sp>
    </p:spTree>
    <p:extLst>
      <p:ext uri="{BB962C8B-B14F-4D97-AF65-F5344CB8AC3E}">
        <p14:creationId xmlns:p14="http://schemas.microsoft.com/office/powerpoint/2010/main" val="4164715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Ведущие КТ-синдромы при вирусной пне6вмонии, это прежде </a:t>
            </a:r>
            <a:r>
              <a:rPr lang="ru-RU" dirty="0" err="1"/>
              <a:t>всег</a:t>
            </a:r>
            <a:endParaRPr lang="ru-RU" dirty="0"/>
          </a:p>
          <a:p>
            <a:r>
              <a:rPr lang="ru-RU" dirty="0"/>
              <a:t>• Синдром «матового стекла» </a:t>
            </a:r>
          </a:p>
          <a:p>
            <a:r>
              <a:rPr lang="ru-RU" dirty="0"/>
              <a:t>• Синдром «консолидации»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306FF-7AC2-43C3-BC24-5BDD2CE62F85}" type="slidenum">
              <a:rPr lang="ru-RU" smtClean="0"/>
              <a:pPr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793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900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64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427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18" descr="Рисунок 18"/>
          <p:cNvPicPr>
            <a:picLocks noChangeAspect="1"/>
          </p:cNvPicPr>
          <p:nvPr/>
        </p:nvPicPr>
        <p:blipFill>
          <a:blip r:embed="rId2">
            <a:extLst/>
          </a:blip>
          <a:srcRect r="70850"/>
          <a:stretch>
            <a:fillRect/>
          </a:stretch>
        </p:blipFill>
        <p:spPr>
          <a:xfrm>
            <a:off x="11496599" y="260268"/>
            <a:ext cx="497737" cy="430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86973" y="260268"/>
            <a:ext cx="392900" cy="430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3.png" descr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74985" y="175890"/>
            <a:ext cx="639976" cy="593663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Прямая соединительная линия 21"/>
          <p:cNvSpPr/>
          <p:nvPr/>
        </p:nvSpPr>
        <p:spPr>
          <a:xfrm>
            <a:off x="10121898" y="121550"/>
            <a:ext cx="2" cy="648002"/>
          </a:xfrm>
          <a:prstGeom prst="line">
            <a:avLst/>
          </a:prstGeom>
          <a:ln w="25400">
            <a:solidFill>
              <a:srgbClr val="A6A6A6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7" name="Рисунок 22" descr="Рисунок 2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4665" y="6814284"/>
            <a:ext cx="12194773" cy="45721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ОБРАЗЕЦ 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6849" y="1"/>
            <a:ext cx="9079788" cy="875284"/>
          </a:xfrm>
          <a:prstGeom prst="rect">
            <a:avLst/>
          </a:prstGeom>
        </p:spPr>
        <p:txBody>
          <a:bodyPr lIns="36000" tIns="36000" rIns="36000" bIns="36000"/>
          <a:lstStyle>
            <a:lvl1pPr>
              <a:defRPr sz="2600" b="1">
                <a:solidFill>
                  <a:srgbClr val="575757"/>
                </a:solidFill>
              </a:defRPr>
            </a:lvl1pPr>
          </a:lstStyle>
          <a:p>
            <a:r>
              <a:t>ОБРАЗЕЦ  ЗАГОЛОВКА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36849" y="1532280"/>
            <a:ext cx="10878110" cy="435134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75757"/>
                </a:solidFill>
              </a:defRPr>
            </a:lvl1pPr>
            <a:lvl2pPr marL="711200" indent="-254000">
              <a:defRPr sz="2000">
                <a:solidFill>
                  <a:srgbClr val="575757"/>
                </a:solidFill>
              </a:defRPr>
            </a:lvl2pPr>
            <a:lvl3pPr marL="1200150" indent="-285750">
              <a:defRPr sz="2000">
                <a:solidFill>
                  <a:srgbClr val="575757"/>
                </a:solidFill>
              </a:defRPr>
            </a:lvl3pPr>
            <a:lvl4pPr marL="1625600" indent="-254000">
              <a:defRPr sz="2000">
                <a:solidFill>
                  <a:srgbClr val="575757"/>
                </a:solidFill>
              </a:defRPr>
            </a:lvl4pPr>
            <a:lvl5pPr marL="2082800" indent="-254000">
              <a:defRPr sz="2000">
                <a:solidFill>
                  <a:srgbClr val="575757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30" name="Рисунок 25" descr="Рисунок 2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4665" y="852876"/>
            <a:ext cx="1800002" cy="4572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07631" y="6466659"/>
            <a:ext cx="284369" cy="28079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185216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5" b="0" i="0">
                <a:solidFill>
                  <a:srgbClr val="8F8F8F"/>
                </a:solidFill>
                <a:latin typeface="Arial"/>
                <a:cs typeface="Arial"/>
              </a:defRPr>
            </a:lvl1pPr>
          </a:lstStyle>
          <a:p>
            <a:pPr marL="12240">
              <a:lnSpc>
                <a:spcPts val="1390"/>
              </a:lnSpc>
            </a:pPr>
            <a:fld id="{81D60167-4931-47E6-BA6A-407CBD079E47}" type="slidenum">
              <a:rPr lang="ru-RU" spc="5" smtClean="0"/>
              <a:pPr marL="12240">
                <a:lnSpc>
                  <a:spcPts val="1390"/>
                </a:lnSpc>
              </a:pPr>
              <a:t>‹#›</a:t>
            </a:fld>
            <a:endParaRPr lang="ru-RU" spc="5" dirty="0"/>
          </a:p>
        </p:txBody>
      </p:sp>
    </p:spTree>
    <p:extLst>
      <p:ext uri="{BB962C8B-B14F-4D97-AF65-F5344CB8AC3E}">
        <p14:creationId xmlns:p14="http://schemas.microsoft.com/office/powerpoint/2010/main" val="2124355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72" b="1" i="0">
                <a:solidFill>
                  <a:srgbClr val="D2000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60076" y="1468587"/>
            <a:ext cx="4511348" cy="1936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3535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13342" y="1630827"/>
            <a:ext cx="4933408" cy="2403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35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5" b="0" i="0">
                <a:solidFill>
                  <a:srgbClr val="8F8F8F"/>
                </a:solidFill>
                <a:latin typeface="Arial"/>
                <a:cs typeface="Arial"/>
              </a:defRPr>
            </a:lvl1pPr>
          </a:lstStyle>
          <a:p>
            <a:pPr marL="12240">
              <a:lnSpc>
                <a:spcPts val="1390"/>
              </a:lnSpc>
            </a:pPr>
            <a:fld id="{81D60167-4931-47E6-BA6A-407CBD079E47}" type="slidenum">
              <a:rPr lang="ru-RU" spc="5" smtClean="0"/>
              <a:pPr marL="12240">
                <a:lnSpc>
                  <a:spcPts val="1390"/>
                </a:lnSpc>
              </a:pPr>
              <a:t>‹#›</a:t>
            </a:fld>
            <a:endParaRPr lang="ru-RU" spc="5" dirty="0"/>
          </a:p>
        </p:txBody>
      </p:sp>
    </p:spTree>
    <p:extLst>
      <p:ext uri="{BB962C8B-B14F-4D97-AF65-F5344CB8AC3E}">
        <p14:creationId xmlns:p14="http://schemas.microsoft.com/office/powerpoint/2010/main" val="1916277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478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358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60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211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127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728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65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2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2FF90-7BEA-4AFB-B107-126FAA730AC9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461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json.tv/ict_telecom_analytics_view/covid-19-izmenenie-dinamiki-prognozov-epidemii-po-rezultatam-prinyatyh-mer-v-marte-aprele-2020-g-20200506084700" TargetMode="Externa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lancet.com/journals/lancet/article/PIIS0140-6736(20)31103-X/fulltext" TargetMode="External"/><Relationship Id="rId2" Type="http://schemas.openxmlformats.org/officeDocument/2006/relationships/hyperlink" Target="https://www.rcpch.ac.uk/sites/default/files/2020-05/COVID-19-Paediatric-multisystem-%20inflammatory%20syndrome-20200501.pdf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ncov.ncmbr.ru/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11" Type="http://schemas.openxmlformats.org/officeDocument/2006/relationships/image" Target="../media/image49.png"/><Relationship Id="rId5" Type="http://schemas.openxmlformats.org/officeDocument/2006/relationships/image" Target="../media/image44.jpeg"/><Relationship Id="rId10" Type="http://schemas.openxmlformats.org/officeDocument/2006/relationships/image" Target="../media/image48.jpe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Bahnschrift Condensed" panose="020B0502040204020203" pitchFamily="34" charset="0"/>
              </a:rPr>
              <a:t>Вопросы эпидемиологии, диагностики, лечения и профилактики </a:t>
            </a:r>
            <a:r>
              <a:rPr lang="ru-RU" dirty="0" err="1" smtClean="0">
                <a:latin typeface="Bahnschrift Condensed" panose="020B0502040204020203" pitchFamily="34" charset="0"/>
              </a:rPr>
              <a:t>корон</a:t>
            </a:r>
            <a:r>
              <a:rPr lang="ru-RU" dirty="0" err="1">
                <a:latin typeface="Bahnschrift Condensed" panose="020B0502040204020203" pitchFamily="34" charset="0"/>
              </a:rPr>
              <a:t>а</a:t>
            </a:r>
            <a:r>
              <a:rPr lang="ru-RU" dirty="0" err="1" smtClean="0">
                <a:latin typeface="Bahnschrift Condensed" panose="020B0502040204020203" pitchFamily="34" charset="0"/>
              </a:rPr>
              <a:t>вирусной</a:t>
            </a:r>
            <a:r>
              <a:rPr lang="ru-RU" dirty="0" smtClean="0">
                <a:latin typeface="Bahnschrift Condensed" panose="020B0502040204020203" pitchFamily="34" charset="0"/>
              </a:rPr>
              <a:t> инфекции у детей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Профессор кафедры педиатрии с курсом ИДПО Ширяева Г.П.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068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20595" y="339852"/>
            <a:ext cx="8336280" cy="4745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98371" y="5374389"/>
            <a:ext cx="8197215" cy="9678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4999"/>
              </a:lnSpc>
              <a:spcBef>
                <a:spcPts val="95"/>
              </a:spcBef>
            </a:pP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В Германии к </a:t>
            </a: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наиболее </a:t>
            </a: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поражённым </a:t>
            </a: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регионам относятся Северный Рейн-  Вестфалия (42,5% заболевших), </a:t>
            </a:r>
            <a:r>
              <a:rPr spc="-10" dirty="0">
                <a:solidFill>
                  <a:srgbClr val="006FC0"/>
                </a:solidFill>
                <a:latin typeface="Trebuchet MS"/>
                <a:cs typeface="Trebuchet MS"/>
              </a:rPr>
              <a:t>Бавария </a:t>
            </a: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(22,5%) </a:t>
            </a: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и </a:t>
            </a: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Баден-Вюртемберг  (17,9</a:t>
            </a:r>
            <a:r>
              <a:rPr spc="-5" dirty="0" smtClean="0">
                <a:solidFill>
                  <a:srgbClr val="006FC0"/>
                </a:solidFill>
                <a:latin typeface="Trebuchet MS"/>
                <a:cs typeface="Trebuchet MS"/>
              </a:rPr>
              <a:t>%)</a:t>
            </a:r>
            <a:r>
              <a:rPr dirty="0" smtClean="0">
                <a:solidFill>
                  <a:srgbClr val="006FC0"/>
                </a:solidFill>
                <a:latin typeface="Trebuchet MS"/>
                <a:cs typeface="Trebuchet MS"/>
              </a:rPr>
              <a:t>.</a:t>
            </a:r>
            <a:endParaRPr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7747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290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100</a:t>
            </a:fld>
            <a:endParaRPr/>
          </a:p>
        </p:txBody>
      </p:sp>
      <p:sp>
        <p:nvSpPr>
          <p:cNvPr id="1291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КРИТЕРИИ ДЛЯ ВЫПИСКИ</a:t>
            </a:r>
          </a:p>
        </p:txBody>
      </p:sp>
      <p:sp>
        <p:nvSpPr>
          <p:cNvPr id="1292" name="TextBox 5"/>
          <p:cNvSpPr txBox="1"/>
          <p:nvPr/>
        </p:nvSpPr>
        <p:spPr>
          <a:xfrm>
            <a:off x="682568" y="1503718"/>
            <a:ext cx="7672762" cy="239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69800" indent="-342900">
              <a:lnSpc>
                <a:spcPct val="80000"/>
              </a:lnSpc>
              <a:spcBef>
                <a:spcPts val="1200"/>
              </a:spcBef>
              <a:buClr>
                <a:srgbClr val="005FAB"/>
              </a:buClr>
              <a:buSzPct val="100000"/>
              <a:buAutoNum type="arabicPeriod"/>
              <a:defRPr sz="2400">
                <a:latin typeface="+mn-lt"/>
                <a:ea typeface="+mn-ea"/>
                <a:cs typeface="+mn-cs"/>
                <a:sym typeface="Calibri"/>
              </a:defRPr>
            </a:pPr>
            <a:r>
              <a:t>Нормальная температура тела &gt;3 дней</a:t>
            </a:r>
          </a:p>
          <a:p>
            <a:pPr marL="469800" indent="-342900">
              <a:lnSpc>
                <a:spcPct val="80000"/>
              </a:lnSpc>
              <a:spcBef>
                <a:spcPts val="1200"/>
              </a:spcBef>
              <a:buClr>
                <a:srgbClr val="005FAB"/>
              </a:buClr>
              <a:buSzPct val="100000"/>
              <a:buAutoNum type="arabicPeriod"/>
              <a:defRPr sz="2400">
                <a:latin typeface="+mn-lt"/>
                <a:ea typeface="+mn-ea"/>
                <a:cs typeface="+mn-cs"/>
                <a:sym typeface="Calibri"/>
              </a:defRPr>
            </a:pPr>
            <a:r>
              <a:t>Отсутствие симптомов ОРВИ</a:t>
            </a:r>
          </a:p>
          <a:p>
            <a:pPr marL="469800" indent="-342900">
              <a:lnSpc>
                <a:spcPct val="80000"/>
              </a:lnSpc>
              <a:spcBef>
                <a:spcPts val="1200"/>
              </a:spcBef>
              <a:buClr>
                <a:srgbClr val="005FAB"/>
              </a:buClr>
              <a:buSzPct val="100000"/>
              <a:buAutoNum type="arabicPeriod"/>
              <a:defRPr sz="24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КТ/РГ легких - частичное или полное разрешение (рассасывание), отсутствие плеврального выпота</a:t>
            </a:r>
            <a:endParaRPr sz="2000">
              <a:solidFill>
                <a:srgbClr val="818181"/>
              </a:solidFill>
            </a:endParaRPr>
          </a:p>
          <a:p>
            <a:pPr marL="469800" indent="-342900">
              <a:lnSpc>
                <a:spcPct val="80000"/>
              </a:lnSpc>
              <a:spcBef>
                <a:spcPts val="1200"/>
              </a:spcBef>
              <a:buClr>
                <a:srgbClr val="005FAB"/>
              </a:buClr>
              <a:buSzPct val="100000"/>
              <a:buAutoNum type="arabicPeriod"/>
              <a:defRPr sz="2400">
                <a:latin typeface="+mn-lt"/>
                <a:ea typeface="+mn-ea"/>
                <a:cs typeface="+mn-cs"/>
                <a:sym typeface="Calibri"/>
              </a:defRPr>
            </a:pPr>
            <a:r>
              <a:t>Отрицательный тест на нуклеиновые кислоты </a:t>
            </a:r>
            <a:br/>
            <a:r>
              <a:t>(2 теста с интервалом не менее 1 дня)</a:t>
            </a:r>
          </a:p>
        </p:txBody>
      </p:sp>
      <p:sp>
        <p:nvSpPr>
          <p:cNvPr id="1293" name="Прямоугольник 6"/>
          <p:cNvSpPr txBox="1"/>
          <p:nvPr/>
        </p:nvSpPr>
        <p:spPr>
          <a:xfrm>
            <a:off x="189730" y="5758839"/>
            <a:ext cx="10877243" cy="558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000" i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Pan F, Ye T, Sun P, et al. Time course of lung changes on chest CT during recovery from 2019 novel coronavirus (COVID-19) pneumonia. Radiology 2020. DOI: 10.1148/radiol.2020200370.</a:t>
            </a:r>
          </a:p>
          <a:p>
            <a:pPr>
              <a:defRPr sz="1000" i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Diagnosis and Treatment Plan for COVID-19 (Trial Version 6). Chin Med J (Engl). 2020 Mar 17. doi: 10.1097/CM9.0000000000000819.</a:t>
            </a:r>
          </a:p>
          <a:p>
            <a:pPr>
              <a:defRPr sz="1000" i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 Zu ZY, Jiang MD, Xu PP, Chen W, Ni QQ, Lu GM, Zhang LJ. Coronavirus Disease 2019 (COVID-19): A Perspective from China. Radiology. 2020 Feb 21:200490. doi: 10.1148/radiol.2020200490.</a:t>
            </a:r>
          </a:p>
        </p:txBody>
      </p:sp>
    </p:spTree>
    <p:extLst>
      <p:ext uri="{BB962C8B-B14F-4D97-AF65-F5344CB8AC3E}">
        <p14:creationId xmlns:p14="http://schemas.microsoft.com/office/powerpoint/2010/main" val="22222523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338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101</a:t>
            </a:fld>
            <a:endParaRPr/>
          </a:p>
        </p:txBody>
      </p:sp>
      <p:sp>
        <p:nvSpPr>
          <p:cNvPr id="1339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РОЛЬ УЗИ ЛЕГКИХ</a:t>
            </a:r>
          </a:p>
        </p:txBody>
      </p:sp>
      <p:sp>
        <p:nvSpPr>
          <p:cNvPr id="1340" name="TextBox 8"/>
          <p:cNvSpPr txBox="1"/>
          <p:nvPr/>
        </p:nvSpPr>
        <p:spPr>
          <a:xfrm>
            <a:off x="682567" y="1258791"/>
            <a:ext cx="6777412" cy="2083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800"/>
              </a:spcBef>
              <a:buSzPct val="100000"/>
              <a:buAutoNum type="arabicPeriod"/>
              <a:defRPr sz="2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Сортировка больных </a:t>
            </a:r>
            <a:r>
              <a:rPr b="0">
                <a:solidFill>
                  <a:srgbClr val="575757"/>
                </a:solidFill>
              </a:rPr>
              <a:t>по УЗД при массовом поступлении</a:t>
            </a:r>
            <a:br>
              <a:rPr b="0">
                <a:solidFill>
                  <a:srgbClr val="575757"/>
                </a:solidFill>
              </a:rPr>
            </a:br>
            <a:r>
              <a:rPr b="0">
                <a:solidFill>
                  <a:srgbClr val="575757"/>
                </a:solidFill>
              </a:rPr>
              <a:t>При наличии признаков пневмонии </a:t>
            </a:r>
            <a:r>
              <a:rPr b="0">
                <a:solidFill>
                  <a:srgbClr val="575757"/>
                </a:solidFill>
                <a:latin typeface="Symbol"/>
                <a:ea typeface="Symbol"/>
                <a:cs typeface="Symbol"/>
                <a:sym typeface="Symbol"/>
              </a:rPr>
              <a:t>® </a:t>
            </a:r>
            <a:r>
              <a:rPr b="0">
                <a:solidFill>
                  <a:srgbClr val="575757"/>
                </a:solidFill>
              </a:rPr>
              <a:t>срочное КТ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SzPct val="100000"/>
              <a:buAutoNum type="arabicPeriod"/>
              <a:defRPr sz="2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Динамическое наблюдение </a:t>
            </a:r>
            <a:r>
              <a:rPr b="0">
                <a:solidFill>
                  <a:srgbClr val="575757"/>
                </a:solidFill>
              </a:rPr>
              <a:t>за степенью тяжести </a:t>
            </a:r>
            <a:br>
              <a:rPr b="0">
                <a:solidFill>
                  <a:srgbClr val="575757"/>
                </a:solidFill>
              </a:rPr>
            </a:br>
            <a:r>
              <a:rPr b="0">
                <a:solidFill>
                  <a:srgbClr val="575757"/>
                </a:solidFill>
              </a:rPr>
              <a:t>и распространенности процессов, в особенности </a:t>
            </a:r>
            <a:br>
              <a:rPr b="0">
                <a:solidFill>
                  <a:srgbClr val="575757"/>
                </a:solidFill>
              </a:rPr>
            </a:br>
            <a:r>
              <a:rPr b="0">
                <a:solidFill>
                  <a:srgbClr val="575757"/>
                </a:solidFill>
              </a:rPr>
              <a:t>в реанимации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SzPct val="100000"/>
              <a:buAutoNum type="arabicPeriod"/>
              <a:defRPr sz="2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Изменение лечебно-диагностической тактики </a:t>
            </a:r>
            <a:br/>
            <a:r>
              <a:rPr b="0">
                <a:solidFill>
                  <a:srgbClr val="575757"/>
                </a:solidFill>
              </a:rPr>
              <a:t>в зависимости от выявленных изменений</a:t>
            </a:r>
          </a:p>
        </p:txBody>
      </p:sp>
      <p:pic>
        <p:nvPicPr>
          <p:cNvPr id="1341" name="Рисунок 13" descr="Рисунок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05783" y="896064"/>
            <a:ext cx="3881915" cy="5524616"/>
          </a:xfrm>
          <a:prstGeom prst="rect">
            <a:avLst/>
          </a:prstGeom>
          <a:ln>
            <a:solidFill>
              <a:srgbClr val="F2F2F2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1342" name="TextBox 15"/>
          <p:cNvSpPr txBox="1"/>
          <p:nvPr/>
        </p:nvSpPr>
        <p:spPr>
          <a:xfrm>
            <a:off x="1869837" y="4400550"/>
            <a:ext cx="3401753" cy="167471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dist="152400" dir="2700000" rotWithShape="0">
              <a:schemeClr val="accent1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Calibri"/>
              <a:buChar char="✓"/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Методика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Calibri"/>
              <a:buChar char="✓"/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Признаки и паттерны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Calibri"/>
              <a:buChar char="✓"/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Степени тяжести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Calibri"/>
              <a:buChar char="✓"/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Изменение лечебно-диагностической картины</a:t>
            </a:r>
          </a:p>
        </p:txBody>
      </p:sp>
      <p:pic>
        <p:nvPicPr>
          <p:cNvPr id="1343" name="Рисунок 16" descr="Рисунок 16"/>
          <p:cNvPicPr>
            <a:picLocks noChangeAspect="1"/>
          </p:cNvPicPr>
          <p:nvPr/>
        </p:nvPicPr>
        <p:blipFill>
          <a:blip r:embed="rId3">
            <a:extLst/>
          </a:blip>
          <a:srcRect l="4703" t="4703" r="4702" b="4702"/>
          <a:stretch>
            <a:fillRect/>
          </a:stretch>
        </p:blipFill>
        <p:spPr>
          <a:xfrm>
            <a:off x="7805783" y="4400548"/>
            <a:ext cx="2068678" cy="2068678"/>
          </a:xfrm>
          <a:prstGeom prst="rect">
            <a:avLst/>
          </a:prstGeom>
          <a:ln>
            <a:solidFill>
              <a:srgbClr val="F2F2F2"/>
            </a:solidFill>
          </a:ln>
        </p:spPr>
      </p:pic>
      <p:sp>
        <p:nvSpPr>
          <p:cNvPr id="1344" name="Прямая со стрелкой 18"/>
          <p:cNvSpPr/>
          <p:nvPr/>
        </p:nvSpPr>
        <p:spPr>
          <a:xfrm>
            <a:off x="5718628" y="5220737"/>
            <a:ext cx="1640116" cy="1"/>
          </a:xfrm>
          <a:prstGeom prst="line">
            <a:avLst/>
          </a:prstGeom>
          <a:ln w="28575">
            <a:solidFill>
              <a:srgbClr val="9A9A9A"/>
            </a:solidFill>
            <a:prstDash val="sysDot"/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02903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347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102</a:t>
            </a:fld>
            <a:endParaRPr/>
          </a:p>
        </p:txBody>
      </p:sp>
      <p:sp>
        <p:nvSpPr>
          <p:cNvPr id="1348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УЗИ ЛЕГКИХ ПРИ COVID-19</a:t>
            </a:r>
          </a:p>
        </p:txBody>
      </p:sp>
      <p:pic>
        <p:nvPicPr>
          <p:cNvPr id="134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46227"/>
            <a:ext cx="12192000" cy="3610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556269"/>
            <a:ext cx="12192000" cy="20660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96160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353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103</a:t>
            </a:fld>
            <a:endParaRPr/>
          </a:p>
        </p:txBody>
      </p:sp>
      <p:sp>
        <p:nvSpPr>
          <p:cNvPr id="1354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УЗИ ЛЕГКИХ ПРИ COVID-19</a:t>
            </a:r>
          </a:p>
        </p:txBody>
      </p:sp>
      <p:pic>
        <p:nvPicPr>
          <p:cNvPr id="135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443" y="875283"/>
            <a:ext cx="12200443" cy="3365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6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367048"/>
            <a:ext cx="12192000" cy="226777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72814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359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104</a:t>
            </a:fld>
            <a:endParaRPr/>
          </a:p>
        </p:txBody>
      </p:sp>
      <p:sp>
        <p:nvSpPr>
          <p:cNvPr id="1360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УЗИ ЛЕГКИХ ПРИ COVID-19</a:t>
            </a:r>
          </a:p>
        </p:txBody>
      </p:sp>
      <p:pic>
        <p:nvPicPr>
          <p:cNvPr id="136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4" y="875283"/>
            <a:ext cx="12180507" cy="56201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581019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Нижний колонтитул 2"/>
          <p:cNvSpPr txBox="1"/>
          <p:nvPr/>
        </p:nvSpPr>
        <p:spPr>
          <a:xfrm>
            <a:off x="4084320" y="6511746"/>
            <a:ext cx="4023360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364" name="Номер слайда 1"/>
          <p:cNvSpPr txBox="1">
            <a:spLocks noGrp="1"/>
          </p:cNvSpPr>
          <p:nvPr>
            <p:ph type="sldNum" sz="quarter" idx="2"/>
          </p:nvPr>
        </p:nvSpPr>
        <p:spPr>
          <a:xfrm>
            <a:off x="11907628" y="6466658"/>
            <a:ext cx="284372" cy="280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105</a:t>
            </a:fld>
            <a:endParaRPr/>
          </a:p>
        </p:txBody>
      </p:sp>
      <p:sp>
        <p:nvSpPr>
          <p:cNvPr id="1365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ТЯЖЕСТЬ ЗАБОЛЕВАНИЯ</a:t>
            </a:r>
          </a:p>
        </p:txBody>
      </p:sp>
      <p:graphicFrame>
        <p:nvGraphicFramePr>
          <p:cNvPr id="1366" name="Таблица 5"/>
          <p:cNvGraphicFramePr/>
          <p:nvPr/>
        </p:nvGraphicFramePr>
        <p:xfrm>
          <a:off x="390000" y="956700"/>
          <a:ext cx="11412000" cy="2011680"/>
        </p:xfrm>
        <a:graphic>
          <a:graphicData uri="http://schemas.openxmlformats.org/drawingml/2006/table">
            <a:tbl>
              <a:tblPr/>
              <a:tblGrid>
                <a:gridCol w="11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8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ТЯЖЕСТЬ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УЗ-ПРИЗНАКИ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ДОПОЛНИТЕЛЬНО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ЛЕГКАЯ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Наличие единичных В-линий в межреберном промежутке– незначительные интерстициальные изменения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Возможно наблюдение в амб. условиях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СРЕДНЯЯ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Множественные В-линии, утолщение плевральной линии – умеренные интерстициальные изменения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Показана срочная КТ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ТЯЖЕЛАЯ 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Консолидации в базальных отделах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Показаны лечение в ОРИТ, срочная КТ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67" name="Рисунок 7" descr="Рисунок 7"/>
          <p:cNvPicPr>
            <a:picLocks noChangeAspect="1"/>
          </p:cNvPicPr>
          <p:nvPr/>
        </p:nvPicPr>
        <p:blipFill>
          <a:blip r:embed="rId2">
            <a:extLst/>
          </a:blip>
          <a:srcRect l="8615" t="4464" r="7435" b="4279"/>
          <a:stretch>
            <a:fillRect/>
          </a:stretch>
        </p:blipFill>
        <p:spPr>
          <a:xfrm>
            <a:off x="3261783" y="2991791"/>
            <a:ext cx="5554077" cy="38016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10580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376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106</a:t>
            </a:fld>
            <a:endParaRPr/>
          </a:p>
        </p:txBody>
      </p:sp>
      <p:sp>
        <p:nvSpPr>
          <p:cNvPr id="1377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ОЦЕНКА УЛЬТРАЗВУКОВЫХ ПАТТЕРНОВ</a:t>
            </a:r>
          </a:p>
        </p:txBody>
      </p:sp>
      <p:pic>
        <p:nvPicPr>
          <p:cNvPr id="1378" name="Объект 5" descr="Объект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51885"/>
            <a:ext cx="6489290" cy="4339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9" name="Рисунок 6" descr="Рисунок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31971" y="1051885"/>
            <a:ext cx="5660031" cy="57415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822707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387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107</a:t>
            </a:fld>
            <a:endParaRPr/>
          </a:p>
        </p:txBody>
      </p:sp>
      <p:sp>
        <p:nvSpPr>
          <p:cNvPr id="1388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БЕЗОПАСНОЕ ПРОВЕДЕНИЕ УЗИ</a:t>
            </a:r>
          </a:p>
        </p:txBody>
      </p:sp>
      <p:pic>
        <p:nvPicPr>
          <p:cNvPr id="1389" name="Рисунок 7" descr="Рисунок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05783" y="896064"/>
            <a:ext cx="3976257" cy="5491959"/>
          </a:xfrm>
          <a:prstGeom prst="rect">
            <a:avLst/>
          </a:prstGeom>
          <a:ln>
            <a:solidFill>
              <a:srgbClr val="F2F2F2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1390" name="TextBox 8"/>
          <p:cNvSpPr txBox="1"/>
          <p:nvPr/>
        </p:nvSpPr>
        <p:spPr>
          <a:xfrm>
            <a:off x="682566" y="1258790"/>
            <a:ext cx="5958265" cy="1563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800"/>
              </a:spcBef>
              <a:buSzPct val="100000"/>
              <a:buAutoNum type="arabicPeriod"/>
              <a:defRPr sz="2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Исключить несрочные и плановые УЗИ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SzPct val="100000"/>
              <a:buAutoNum type="arabicPeriod"/>
              <a:defRPr sz="2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Увеличить интервалы </a:t>
            </a:r>
            <a:r>
              <a:rPr b="0">
                <a:solidFill>
                  <a:srgbClr val="575757"/>
                </a:solidFill>
              </a:rPr>
              <a:t>между приемами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SzPct val="100000"/>
              <a:buAutoNum type="arabicPeriod"/>
              <a:defRPr sz="2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Использовать разную аппаратуру </a:t>
            </a:r>
            <a:r>
              <a:rPr b="0">
                <a:solidFill>
                  <a:srgbClr val="575757"/>
                </a:solidFill>
              </a:rPr>
              <a:t>для пациентов с подозрением на COVID-19 и подтвержденным диагнозом</a:t>
            </a:r>
          </a:p>
        </p:txBody>
      </p:sp>
      <p:sp>
        <p:nvSpPr>
          <p:cNvPr id="1391" name="TextBox 15"/>
          <p:cNvSpPr txBox="1"/>
          <p:nvPr/>
        </p:nvSpPr>
        <p:spPr>
          <a:xfrm>
            <a:off x="808480" y="4456424"/>
            <a:ext cx="4044009" cy="157311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dist="152400" dir="2700000" rotWithShape="0">
              <a:schemeClr val="accent1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Calibri"/>
              <a:buChar char="✓"/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Как часто и чем обрабатывать датчики и аппаратуру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Calibri"/>
              <a:buChar char="✓"/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Обустройство кабинета </a:t>
            </a:r>
            <a:br/>
            <a:r>
              <a:t>в условиях пандемии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Calibri"/>
              <a:buChar char="✓"/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Как защитить врача и пациента </a:t>
            </a:r>
          </a:p>
        </p:txBody>
      </p:sp>
      <p:sp>
        <p:nvSpPr>
          <p:cNvPr id="1392" name="Straight Arrow Connector 18"/>
          <p:cNvSpPr/>
          <p:nvPr/>
        </p:nvSpPr>
        <p:spPr>
          <a:xfrm>
            <a:off x="5509078" y="5220737"/>
            <a:ext cx="1640116" cy="1"/>
          </a:xfrm>
          <a:prstGeom prst="line">
            <a:avLst/>
          </a:prstGeom>
          <a:ln w="28575">
            <a:solidFill>
              <a:srgbClr val="9A9A9A"/>
            </a:solidFill>
            <a:prstDash val="sysDot"/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393" name="Рисунок 11" descr="Рисунок 11"/>
          <p:cNvPicPr>
            <a:picLocks noChangeAspect="1"/>
          </p:cNvPicPr>
          <p:nvPr/>
        </p:nvPicPr>
        <p:blipFill>
          <a:blip r:embed="rId3">
            <a:extLst/>
          </a:blip>
          <a:srcRect l="5556" t="5556" r="5555" b="5556"/>
          <a:stretch>
            <a:fillRect/>
          </a:stretch>
        </p:blipFill>
        <p:spPr>
          <a:xfrm>
            <a:off x="7805783" y="4319345"/>
            <a:ext cx="2068678" cy="20686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495978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000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108</a:t>
            </a:fld>
            <a:endParaRPr/>
          </a:p>
        </p:txBody>
      </p:sp>
      <p:sp>
        <p:nvSpPr>
          <p:cNvPr id="1001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02" name="Рисунок 1" descr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1962276" cy="6835586"/>
          </a:xfrm>
          <a:prstGeom prst="rect">
            <a:avLst/>
          </a:prstGeom>
          <a:ln w="12700">
            <a:miter lim="400000"/>
          </a:ln>
        </p:spPr>
      </p:pic>
      <p:sp>
        <p:nvSpPr>
          <p:cNvPr id="1003" name="TextBox 3"/>
          <p:cNvSpPr txBox="1"/>
          <p:nvPr/>
        </p:nvSpPr>
        <p:spPr>
          <a:xfrm>
            <a:off x="2081048" y="35892"/>
            <a:ext cx="9080939" cy="4970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200" b="1" u="sng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АЛГОРИТМ ПОМОЩИ ПАЦИЕНТАМ С COVID-19</a:t>
            </a:r>
          </a:p>
        </p:txBody>
      </p:sp>
    </p:spTree>
    <p:extLst>
      <p:ext uri="{BB962C8B-B14F-4D97-AF65-F5344CB8AC3E}">
        <p14:creationId xmlns:p14="http://schemas.microsoft.com/office/powerpoint/2010/main" val="41601087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354175" cy="8829675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918865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1051" y="287782"/>
            <a:ext cx="1429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solidFill>
                  <a:srgbClr val="006FC0"/>
                </a:solidFill>
                <a:latin typeface="Trebuchet MS"/>
                <a:cs typeface="Trebuchet MS"/>
              </a:rPr>
              <a:t>Летальность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05101" y="1203960"/>
            <a:ext cx="6420611" cy="4934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11196" y="1124711"/>
            <a:ext cx="6408420" cy="489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11196" y="1124712"/>
            <a:ext cx="6408420" cy="4893945"/>
          </a:xfrm>
          <a:custGeom>
            <a:avLst/>
            <a:gdLst/>
            <a:ahLst/>
            <a:cxnLst/>
            <a:rect l="l" t="t" r="r" b="b"/>
            <a:pathLst>
              <a:path w="6408420" h="4893945">
                <a:moveTo>
                  <a:pt x="0" y="4893564"/>
                </a:moveTo>
                <a:lnTo>
                  <a:pt x="6408420" y="4893564"/>
                </a:lnTo>
                <a:lnTo>
                  <a:pt x="6408420" y="0"/>
                </a:lnTo>
                <a:lnTo>
                  <a:pt x="0" y="0"/>
                </a:lnTo>
                <a:lnTo>
                  <a:pt x="0" y="4893564"/>
                </a:lnTo>
                <a:close/>
              </a:path>
            </a:pathLst>
          </a:custGeom>
          <a:ln w="9144">
            <a:solidFill>
              <a:srgbClr val="5DCEA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90572" y="1148538"/>
            <a:ext cx="1966595" cy="39179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6FC0"/>
                </a:solidFill>
              </a:rPr>
              <a:t>Более </a:t>
            </a:r>
            <a:r>
              <a:rPr sz="2400" dirty="0">
                <a:solidFill>
                  <a:srgbClr val="006FC0"/>
                </a:solidFill>
              </a:rPr>
              <a:t>80</a:t>
            </a:r>
            <a:r>
              <a:rPr sz="2400" spc="-70" dirty="0">
                <a:solidFill>
                  <a:srgbClr val="006FC0"/>
                </a:solidFill>
              </a:rPr>
              <a:t> </a:t>
            </a:r>
            <a:r>
              <a:rPr sz="2400" spc="-5" dirty="0">
                <a:solidFill>
                  <a:srgbClr val="006FC0"/>
                </a:solidFill>
              </a:rPr>
              <a:t>лет</a:t>
            </a:r>
            <a:endParaRPr sz="2400"/>
          </a:p>
        </p:txBody>
      </p:sp>
      <p:sp>
        <p:nvSpPr>
          <p:cNvPr id="7" name="object 7"/>
          <p:cNvSpPr txBox="1"/>
          <p:nvPr/>
        </p:nvSpPr>
        <p:spPr>
          <a:xfrm>
            <a:off x="5467351" y="1148538"/>
            <a:ext cx="108648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–</a:t>
            </a:r>
            <a:r>
              <a:rPr sz="2400" b="1" spc="-7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Trebuchet MS"/>
                <a:cs typeface="Trebuchet MS"/>
              </a:rPr>
              <a:t>14,8%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90571" y="1880742"/>
            <a:ext cx="1455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70-80</a:t>
            </a:r>
            <a:r>
              <a:rPr sz="2400" b="1" spc="-40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лет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08497" y="1880742"/>
            <a:ext cx="9080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–</a:t>
            </a:r>
            <a:r>
              <a:rPr sz="2400" b="1" spc="-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Trebuchet MS"/>
                <a:cs typeface="Trebuchet MS"/>
              </a:rPr>
              <a:t>8,0%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90571" y="2611959"/>
            <a:ext cx="145542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60-69</a:t>
            </a:r>
            <a:r>
              <a:rPr sz="2400" b="1" spc="-40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лет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08498" y="2611959"/>
            <a:ext cx="90868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–</a:t>
            </a:r>
            <a:r>
              <a:rPr sz="2400" b="1" spc="-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Trebuchet MS"/>
                <a:cs typeface="Trebuchet MS"/>
              </a:rPr>
              <a:t>3,6%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90571" y="3344036"/>
            <a:ext cx="1455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50-59</a:t>
            </a:r>
            <a:r>
              <a:rPr sz="2400" b="1" spc="-40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лет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08497" y="3344036"/>
            <a:ext cx="9080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–</a:t>
            </a:r>
            <a:r>
              <a:rPr sz="2400" b="1" spc="-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Trebuchet MS"/>
                <a:cs typeface="Trebuchet MS"/>
              </a:rPr>
              <a:t>1,7%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90571" y="4075938"/>
            <a:ext cx="1455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40-49</a:t>
            </a:r>
            <a:r>
              <a:rPr sz="2400" b="1" spc="-40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лет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17059" y="4075938"/>
            <a:ext cx="8134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10" dirty="0">
                <a:solidFill>
                  <a:srgbClr val="FF0000"/>
                </a:solidFill>
                <a:latin typeface="Trebuchet MS"/>
                <a:cs typeface="Trebuchet MS"/>
              </a:rPr>
              <a:t>-</a:t>
            </a: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0</a:t>
            </a:r>
            <a:r>
              <a:rPr sz="2400" b="1" spc="-10" dirty="0">
                <a:solidFill>
                  <a:srgbClr val="FF0000"/>
                </a:solidFill>
                <a:latin typeface="Trebuchet MS"/>
                <a:cs typeface="Trebuchet MS"/>
              </a:rPr>
              <a:t>,</a:t>
            </a: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4%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90571" y="4807457"/>
            <a:ext cx="1455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10-39</a:t>
            </a:r>
            <a:r>
              <a:rPr sz="2400" b="1" spc="-40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лет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417058" y="4807457"/>
            <a:ext cx="906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–</a:t>
            </a:r>
            <a:r>
              <a:rPr sz="2400" b="1" spc="-8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Trebuchet MS"/>
                <a:cs typeface="Trebuchet MS"/>
              </a:rPr>
              <a:t>0,2%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90572" y="5539232"/>
            <a:ext cx="10979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0-9</a:t>
            </a:r>
            <a:r>
              <a:rPr sz="2400" b="1" spc="-60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2400" b="1" dirty="0">
                <a:solidFill>
                  <a:srgbClr val="006FC0"/>
                </a:solidFill>
                <a:latin typeface="Trebuchet MS"/>
                <a:cs typeface="Trebuchet MS"/>
              </a:rPr>
              <a:t>лет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426203" y="5539232"/>
            <a:ext cx="41020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-</a:t>
            </a:r>
            <a:r>
              <a:rPr sz="2400" b="1" spc="-7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0</a:t>
            </a:r>
            <a:endParaRPr sz="24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7856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Рекомендуемый алгоритм диагностики в зависимости от тяжести </a:t>
            </a:r>
            <a:r>
              <a:rPr lang="ru-RU" sz="3200" dirty="0" smtClean="0"/>
              <a:t>течения</a:t>
            </a:r>
            <a:endParaRPr lang="ru-RU" sz="32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109277"/>
              </p:ext>
            </p:extLst>
          </p:nvPr>
        </p:nvGraphicFramePr>
        <p:xfrm>
          <a:off x="636849" y="862149"/>
          <a:ext cx="11237288" cy="54355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8429">
                  <a:extLst>
                    <a:ext uri="{9D8B030D-6E8A-4147-A177-3AD203B41FA5}">
                      <a16:colId xmlns:a16="http://schemas.microsoft.com/office/drawing/2014/main" val="3105666093"/>
                    </a:ext>
                  </a:extLst>
                </a:gridCol>
                <a:gridCol w="9128859">
                  <a:extLst>
                    <a:ext uri="{9D8B030D-6E8A-4147-A177-3AD203B41FA5}">
                      <a16:colId xmlns:a16="http://schemas.microsoft.com/office/drawing/2014/main" val="1056364887"/>
                    </a:ext>
                  </a:extLst>
                </a:gridCol>
              </a:tblGrid>
              <a:tr h="32657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effectLst/>
                        </a:rPr>
                        <a:t>Тяжесть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>
                          <a:effectLst/>
                        </a:rPr>
                        <a:t>Рекомендуемые методы исследования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326" marR="45326" marT="0" marB="0"/>
                </a:tc>
                <a:extLst>
                  <a:ext uri="{0D108BD9-81ED-4DB2-BD59-A6C34878D82A}">
                    <a16:rowId xmlns:a16="http://schemas.microsoft.com/office/drawing/2014/main" val="3963481584"/>
                  </a:ext>
                </a:extLst>
              </a:tr>
              <a:tr h="96368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600" dirty="0">
                          <a:effectLst/>
                        </a:rPr>
                        <a:t>Бессимптомная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>
                          <a:effectLst/>
                        </a:rPr>
                        <a:t>При условии лечения в амбулаторных условиях дополнительные методы исследования и консультации специалистов проводятся по индивидуальным показаниям.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>
                          <a:effectLst/>
                        </a:rPr>
                        <a:t>В случае госпитализации рекомендуемые исследования такие же как при легкой форме.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326" marR="45326" marT="0" marB="0"/>
                </a:tc>
                <a:extLst>
                  <a:ext uri="{0D108BD9-81ED-4DB2-BD59-A6C34878D82A}">
                    <a16:rowId xmlns:a16="http://schemas.microsoft.com/office/drawing/2014/main" val="3117883071"/>
                  </a:ext>
                </a:extLst>
              </a:tr>
              <a:tr h="346926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600" dirty="0">
                          <a:effectLst/>
                        </a:rPr>
                        <a:t>Легкая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>
                          <a:effectLst/>
                        </a:rPr>
                        <a:t>При условии лечения в амбулаторных условиях дополнительные методы исследования и консультации специалистов проводятся по индивидуальным показаниям.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>
                          <a:effectLst/>
                        </a:rPr>
                        <a:t>В случае госпитализации рекомендуется следующий минимальный перечень дополнительных исследований.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dirty="0">
                          <a:effectLst/>
                        </a:rPr>
                        <a:t>Лабораторные исследования: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Общий анализ крови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Общий анализ мочи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Биохимический анализ крови (по показаниям)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 err="1">
                          <a:effectLst/>
                        </a:rPr>
                        <a:t>Коагулограмма</a:t>
                      </a:r>
                      <a:r>
                        <a:rPr lang="ru-RU" sz="1600" dirty="0">
                          <a:effectLst/>
                        </a:rPr>
                        <a:t> (по показаниям)</a:t>
                      </a:r>
                    </a:p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Инструментальные исследования: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Рентгенография органов грудной клетки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КТ грудной клетки (по показаниям)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ЭКГ (по показаниям)</a:t>
                      </a:r>
                    </a:p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Консультации специалистов: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Инфекционист (по показаниям)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Пульмонолог (по показаниям)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Другие специалисты (по показаниям)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5326" marR="45326" marT="0" marB="0"/>
                </a:tc>
                <a:extLst>
                  <a:ext uri="{0D108BD9-81ED-4DB2-BD59-A6C34878D82A}">
                    <a16:rowId xmlns:a16="http://schemas.microsoft.com/office/drawing/2014/main" val="3010533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43740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01183980"/>
              </p:ext>
            </p:extLst>
          </p:nvPr>
        </p:nvGraphicFramePr>
        <p:xfrm>
          <a:off x="339635" y="378823"/>
          <a:ext cx="5146765" cy="6583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9165">
                  <a:extLst>
                    <a:ext uri="{9D8B030D-6E8A-4147-A177-3AD203B41FA5}">
                      <a16:colId xmlns:a16="http://schemas.microsoft.com/office/drawing/2014/main" val="457847808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1393207165"/>
                    </a:ext>
                  </a:extLst>
                </a:gridCol>
              </a:tblGrid>
              <a:tr h="608729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effectLst/>
                        </a:rPr>
                        <a:t>Средне</a:t>
                      </a:r>
                      <a:endParaRPr lang="en-US" sz="2000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effectLst/>
                        </a:rPr>
                        <a:t>тяжелая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476" marR="58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Те же, что и при легкой форме, но с выполнением всех исследований, обозначенных как «по показаниям».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Дополнительно: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</a:rPr>
                        <a:t>Исследование на выявление других респираторных вирусов, включая РСВ методом ПЦР (обязательно)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</a:rPr>
                        <a:t>Исследование на </a:t>
                      </a:r>
                      <a:r>
                        <a:rPr lang="en-US" sz="1800" dirty="0">
                          <a:effectLst/>
                        </a:rPr>
                        <a:t>Streptococcus </a:t>
                      </a:r>
                      <a:r>
                        <a:rPr lang="en-US" sz="1800" dirty="0" err="1">
                          <a:effectLst/>
                        </a:rPr>
                        <a:t>pneumoniae</a:t>
                      </a:r>
                      <a:r>
                        <a:rPr lang="ru-RU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Haemophilus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influenzae</a:t>
                      </a:r>
                      <a:r>
                        <a:rPr lang="en-US" sz="1800" dirty="0">
                          <a:effectLst/>
                        </a:rPr>
                        <a:t> type B</a:t>
                      </a:r>
                      <a:r>
                        <a:rPr lang="ru-RU" sz="1800" dirty="0">
                          <a:effectLst/>
                        </a:rPr>
                        <a:t>, </a:t>
                      </a:r>
                      <a:r>
                        <a:rPr lang="en-US" sz="1800" dirty="0">
                          <a:effectLst/>
                        </a:rPr>
                        <a:t>Legionella </a:t>
                      </a:r>
                      <a:r>
                        <a:rPr lang="en-US" sz="1800" dirty="0" err="1">
                          <a:effectLst/>
                        </a:rPr>
                        <a:t>pneumophila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культуральным</a:t>
                      </a:r>
                      <a:r>
                        <a:rPr lang="ru-RU" sz="1800" dirty="0">
                          <a:effectLst/>
                        </a:rPr>
                        <a:t> методом и/или ПЦР или экспресс-методом (обязательно)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</a:rPr>
                        <a:t>Исследование на </a:t>
                      </a:r>
                      <a:r>
                        <a:rPr lang="ru-RU" sz="1800" dirty="0" err="1">
                          <a:effectLst/>
                        </a:rPr>
                        <a:t>микоплазменную</a:t>
                      </a:r>
                      <a:r>
                        <a:rPr lang="ru-RU" sz="1800" dirty="0">
                          <a:effectLst/>
                        </a:rPr>
                        <a:t> и </a:t>
                      </a:r>
                      <a:r>
                        <a:rPr lang="ru-RU" sz="1800" dirty="0" err="1">
                          <a:effectLst/>
                        </a:rPr>
                        <a:t>хламидийную</a:t>
                      </a:r>
                      <a:r>
                        <a:rPr lang="ru-RU" sz="1800" dirty="0">
                          <a:effectLst/>
                        </a:rPr>
                        <a:t> инфекции, а также другие патогены (по показаниям)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При подозрении на пневмонию обязательное проведение КТ грудной клетки.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476" marR="58476" marT="0" marB="0"/>
                </a:tc>
                <a:extLst>
                  <a:ext uri="{0D108BD9-81ED-4DB2-BD59-A6C34878D82A}">
                    <a16:rowId xmlns:a16="http://schemas.microsoft.com/office/drawing/2014/main" val="1552152756"/>
                  </a:ext>
                </a:extLst>
              </a:tr>
            </a:tbl>
          </a:graphicData>
        </a:graphic>
      </p:graphicFrame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51978676"/>
              </p:ext>
            </p:extLst>
          </p:nvPr>
        </p:nvGraphicFramePr>
        <p:xfrm>
          <a:off x="5708469" y="378823"/>
          <a:ext cx="6483530" cy="6583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2594">
                  <a:extLst>
                    <a:ext uri="{9D8B030D-6E8A-4147-A177-3AD203B41FA5}">
                      <a16:colId xmlns:a16="http://schemas.microsoft.com/office/drawing/2014/main" val="1449194381"/>
                    </a:ext>
                  </a:extLst>
                </a:gridCol>
                <a:gridCol w="5320936">
                  <a:extLst>
                    <a:ext uri="{9D8B030D-6E8A-4147-A177-3AD203B41FA5}">
                      <a16:colId xmlns:a16="http://schemas.microsoft.com/office/drawing/2014/main" val="2448377252"/>
                    </a:ext>
                  </a:extLst>
                </a:gridCol>
              </a:tblGrid>
              <a:tr h="57981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</a:rPr>
                        <a:t>Тяжелая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dirty="0">
                          <a:effectLst/>
                        </a:rPr>
                        <a:t>Лабораторные исследования: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 smtClean="0">
                          <a:effectLst/>
                        </a:rPr>
                        <a:t>КЩС.</a:t>
                      </a:r>
                      <a:r>
                        <a:rPr lang="ru-RU" sz="1600" baseline="0" dirty="0" smtClean="0">
                          <a:effectLst/>
                        </a:rPr>
                        <a:t> </a:t>
                      </a:r>
                      <a:r>
                        <a:rPr lang="ru-RU" sz="1600" dirty="0" err="1" smtClean="0">
                          <a:effectLst/>
                        </a:rPr>
                        <a:t>Прокальцитониновый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тест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Биохимический анализ крови (</a:t>
                      </a:r>
                      <a:r>
                        <a:rPr lang="ru-RU" sz="1600" dirty="0" err="1">
                          <a:effectLst/>
                        </a:rPr>
                        <a:t>АлТ</a:t>
                      </a:r>
                      <a:r>
                        <a:rPr lang="ru-RU" sz="1600" dirty="0">
                          <a:effectLst/>
                        </a:rPr>
                        <a:t>, </a:t>
                      </a:r>
                      <a:r>
                        <a:rPr lang="ru-RU" sz="1600" dirty="0" err="1">
                          <a:effectLst/>
                        </a:rPr>
                        <a:t>АсТ</a:t>
                      </a:r>
                      <a:r>
                        <a:rPr lang="ru-RU" sz="1600" dirty="0">
                          <a:effectLst/>
                        </a:rPr>
                        <a:t>, общий билирубин, ЛДГ, </a:t>
                      </a:r>
                      <a:r>
                        <a:rPr lang="ru-RU" sz="1600" dirty="0" err="1">
                          <a:effectLst/>
                        </a:rPr>
                        <a:t>ферритин</a:t>
                      </a:r>
                      <a:r>
                        <a:rPr lang="ru-RU" sz="1600" dirty="0">
                          <a:effectLst/>
                        </a:rPr>
                        <a:t>, СРБ, мочевина, </a:t>
                      </a:r>
                      <a:r>
                        <a:rPr lang="ru-RU" sz="1600" dirty="0" err="1">
                          <a:effectLst/>
                        </a:rPr>
                        <a:t>креатинин</a:t>
                      </a:r>
                      <a:r>
                        <a:rPr lang="ru-RU" sz="1600" dirty="0">
                          <a:effectLst/>
                        </a:rPr>
                        <a:t>, альбумин) 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 err="1">
                          <a:effectLst/>
                        </a:rPr>
                        <a:t>Коагулограмма</a:t>
                      </a:r>
                      <a:r>
                        <a:rPr lang="ru-RU" sz="1600" dirty="0">
                          <a:effectLst/>
                        </a:rPr>
                        <a:t> (включая Д-</a:t>
                      </a:r>
                      <a:r>
                        <a:rPr lang="ru-RU" sz="1600" dirty="0" err="1">
                          <a:effectLst/>
                        </a:rPr>
                        <a:t>димер</a:t>
                      </a:r>
                      <a:r>
                        <a:rPr lang="ru-RU" sz="1600" dirty="0">
                          <a:effectLst/>
                        </a:rPr>
                        <a:t> и фибриноген)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Исследование уровня ИЛ-6 (по показаниям)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Исследование на выявление других респираторных вирусов, включая РСВ методом ПЦР (обязательно)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Исследование на </a:t>
                      </a:r>
                      <a:r>
                        <a:rPr lang="en-US" sz="1600" dirty="0">
                          <a:effectLst/>
                        </a:rPr>
                        <a:t>Streptococcus </a:t>
                      </a:r>
                      <a:r>
                        <a:rPr lang="en-US" sz="1600" dirty="0" err="1">
                          <a:effectLst/>
                        </a:rPr>
                        <a:t>pneumoniae</a:t>
                      </a:r>
                      <a:r>
                        <a:rPr lang="ru-RU" sz="1600" dirty="0">
                          <a:effectLst/>
                        </a:rPr>
                        <a:t>, </a:t>
                      </a:r>
                      <a:r>
                        <a:rPr lang="en-US" sz="1600" dirty="0" err="1">
                          <a:effectLst/>
                        </a:rPr>
                        <a:t>Haemophilus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influenzae</a:t>
                      </a:r>
                      <a:r>
                        <a:rPr lang="en-US" sz="1600" dirty="0">
                          <a:effectLst/>
                        </a:rPr>
                        <a:t> type B</a:t>
                      </a:r>
                      <a:r>
                        <a:rPr lang="ru-RU" sz="1600" dirty="0">
                          <a:effectLst/>
                        </a:rPr>
                        <a:t>, </a:t>
                      </a:r>
                      <a:r>
                        <a:rPr lang="en-US" sz="1600" dirty="0">
                          <a:effectLst/>
                        </a:rPr>
                        <a:t>Legionella </a:t>
                      </a:r>
                      <a:r>
                        <a:rPr lang="en-US" sz="1600" dirty="0" err="1">
                          <a:effectLst/>
                        </a:rPr>
                        <a:t>pneumophila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культуральным</a:t>
                      </a:r>
                      <a:r>
                        <a:rPr lang="ru-RU" sz="1600" dirty="0">
                          <a:effectLst/>
                        </a:rPr>
                        <a:t> методом и/или ПЦР или экспресс-методом (обязательно)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Исследование на </a:t>
                      </a:r>
                      <a:r>
                        <a:rPr lang="ru-RU" sz="1600" dirty="0" err="1">
                          <a:effectLst/>
                        </a:rPr>
                        <a:t>микоплазменную</a:t>
                      </a:r>
                      <a:r>
                        <a:rPr lang="ru-RU" sz="1600" dirty="0">
                          <a:effectLst/>
                        </a:rPr>
                        <a:t> и </a:t>
                      </a:r>
                      <a:r>
                        <a:rPr lang="ru-RU" sz="1600" dirty="0" err="1">
                          <a:effectLst/>
                        </a:rPr>
                        <a:t>хламидийную</a:t>
                      </a:r>
                      <a:r>
                        <a:rPr lang="ru-RU" sz="1600" dirty="0">
                          <a:effectLst/>
                        </a:rPr>
                        <a:t> инфекции, а также другие патогены (по показаниям)</a:t>
                      </a:r>
                    </a:p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</a:rPr>
                        <a:t>Инструментальные исследования: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Рентгенография органов грудной клетки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КТ грудной клетки 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 smtClean="0">
                          <a:effectLst/>
                        </a:rPr>
                        <a:t>ЭКГ.</a:t>
                      </a:r>
                      <a:r>
                        <a:rPr lang="ru-RU" sz="1600" baseline="0" dirty="0" smtClean="0">
                          <a:effectLst/>
                        </a:rPr>
                        <a:t> </a:t>
                      </a:r>
                      <a:r>
                        <a:rPr lang="ru-RU" sz="1600" dirty="0" smtClean="0">
                          <a:effectLst/>
                        </a:rPr>
                        <a:t>Другие </a:t>
                      </a:r>
                      <a:r>
                        <a:rPr lang="ru-RU" sz="1600" dirty="0">
                          <a:effectLst/>
                        </a:rPr>
                        <a:t>исследования (по показаниям)</a:t>
                      </a:r>
                    </a:p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</a:rPr>
                        <a:t>Консультации специалистов: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 smtClean="0">
                          <a:effectLst/>
                        </a:rPr>
                        <a:t>Инфекционист.</a:t>
                      </a:r>
                      <a:r>
                        <a:rPr lang="ru-RU" sz="1600" baseline="0" dirty="0" smtClean="0">
                          <a:effectLst/>
                        </a:rPr>
                        <a:t> </a:t>
                      </a:r>
                      <a:r>
                        <a:rPr lang="ru-RU" sz="1600" dirty="0" smtClean="0">
                          <a:effectLst/>
                        </a:rPr>
                        <a:t>Пульмонолог </a:t>
                      </a:r>
                      <a:endParaRPr lang="ru-RU" sz="16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Анестезиолог-реаниматолог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Другие специалисты (по показаниям)</a:t>
                      </a:r>
                    </a:p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При необходимости проведение дистанционной консультации с применением телемедицинских технологий со специалистами ФДРКЦ для детей в установленном порядке (см. п. 8.8.) [</a:t>
                      </a:r>
                      <a:r>
                        <a:rPr lang="en-US" sz="1600" dirty="0">
                          <a:effectLst/>
                        </a:rPr>
                        <a:t>52</a:t>
                      </a:r>
                      <a:r>
                        <a:rPr lang="ru-RU" sz="1600" dirty="0">
                          <a:effectLst/>
                        </a:rPr>
                        <a:t>]. 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351787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033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Обязательной госпитализации </a:t>
            </a:r>
            <a:r>
              <a:rPr lang="ru-RU" dirty="0" smtClean="0"/>
              <a:t>подлежат: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ru-RU" dirty="0" smtClean="0"/>
              <a:t>Дети </a:t>
            </a:r>
            <a:r>
              <a:rPr lang="ru-RU" dirty="0"/>
              <a:t>с тяжелой клинической картиной заболевания, имеющих совокупность двух и более признаков на фоне лихорадки: температура тела ≥38,5</a:t>
            </a:r>
            <a:r>
              <a:rPr lang="ru-RU" baseline="30000" dirty="0"/>
              <a:t>0</a:t>
            </a:r>
            <a:r>
              <a:rPr lang="ru-RU" dirty="0"/>
              <a:t>С, ЧД ≥30, Sp0</a:t>
            </a:r>
            <a:r>
              <a:rPr lang="ru-RU" baseline="-25000" dirty="0"/>
              <a:t>2 </a:t>
            </a:r>
            <a:r>
              <a:rPr lang="ru-RU" dirty="0"/>
              <a:t>≤94%.</a:t>
            </a:r>
          </a:p>
          <a:p>
            <a:pPr lvl="0"/>
            <a:r>
              <a:rPr lang="ru-RU" dirty="0"/>
              <a:t>Дети с тяжёлой клинической картиной заболевания и нетипичным течением ОРВИ и гриппа, внебольничной пневмонией.</a:t>
            </a:r>
          </a:p>
          <a:p>
            <a:pPr lvl="0"/>
            <a:r>
              <a:rPr lang="ru-RU" dirty="0"/>
              <a:t>Дети из групп риска, в том числе имеющие врожденные пороки развития, хронические заболевания бронхо-легочной, сердечно-сосудистой и эндокринной систем, иммунодефицит.</a:t>
            </a:r>
          </a:p>
          <a:p>
            <a:pPr marL="0" indent="0">
              <a:buNone/>
            </a:pPr>
            <a:r>
              <a:rPr lang="ru-RU" dirty="0" smtClean="0"/>
              <a:t>При </a:t>
            </a:r>
            <a:r>
              <a:rPr lang="ru-RU" dirty="0"/>
              <a:t>бессимптомной или легкой форме заболевания </a:t>
            </a:r>
            <a:r>
              <a:rPr lang="ru-RU" b="1" i="1" dirty="0"/>
              <a:t>допустимо лечение на дому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8202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Общие принципы лечения детей с хроническими заболеваниями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765" y="1690688"/>
            <a:ext cx="11390811" cy="51673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/>
              <a:t/>
            </a:r>
            <a:br>
              <a:rPr lang="ru-RU" b="1" dirty="0"/>
            </a:br>
            <a:r>
              <a:rPr lang="ru-RU" dirty="0"/>
              <a:t>• </a:t>
            </a:r>
            <a:r>
              <a:rPr lang="ru-RU" dirty="0">
                <a:solidFill>
                  <a:srgbClr val="FF0000"/>
                </a:solidFill>
              </a:rPr>
              <a:t>Соблюдение основных принципов, касающихся образа жизни, изложенных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в действующих рекомендациях.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/>
              <a:t>• Плановое посещение медицинских учреждений, социальных структур или плановую госпитализацию во время пандемии COVID-19 целесообразно отложить.</a:t>
            </a:r>
            <a:br>
              <a:rPr lang="ru-RU" dirty="0"/>
            </a:br>
            <a:r>
              <a:rPr lang="ru-RU" dirty="0"/>
              <a:t>• </a:t>
            </a:r>
            <a:r>
              <a:rPr lang="ru-RU" dirty="0">
                <a:solidFill>
                  <a:srgbClr val="FF0000"/>
                </a:solidFill>
              </a:rPr>
              <a:t>Проведение плановой вакцинации и санации полости рта </a:t>
            </a:r>
            <a:r>
              <a:rPr lang="ru-RU" dirty="0" smtClean="0">
                <a:solidFill>
                  <a:srgbClr val="FF0000"/>
                </a:solidFill>
              </a:rPr>
              <a:t>в соответствии с </a:t>
            </a:r>
            <a:r>
              <a:rPr lang="ru-RU" dirty="0" err="1" smtClean="0">
                <a:solidFill>
                  <a:srgbClr val="FF0000"/>
                </a:solidFill>
              </a:rPr>
              <a:t>эпидситуацией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/>
              <a:t>• Больным, находящимся на диспансерном учете по </a:t>
            </a:r>
            <a:r>
              <a:rPr lang="ru-RU" dirty="0" err="1"/>
              <a:t>инвалидизирующему</a:t>
            </a:r>
            <a:r>
              <a:rPr lang="ru-RU" dirty="0"/>
              <a:t> заболеванию, для которых характерна декомпенсация (ХСН, сахарный </a:t>
            </a:r>
            <a:r>
              <a:rPr lang="ru-RU" dirty="0" smtClean="0"/>
              <a:t>диабет, онкологические </a:t>
            </a:r>
            <a:r>
              <a:rPr lang="ru-RU" dirty="0"/>
              <a:t>и гематологические заболевания, ревматологическая патология, почечная недостаточность и диализ и т.д., дети после </a:t>
            </a:r>
            <a:r>
              <a:rPr lang="ru-RU" dirty="0" smtClean="0"/>
              <a:t>трансплантации) должна </a:t>
            </a:r>
            <a:r>
              <a:rPr lang="ru-RU" dirty="0"/>
              <a:t>быть обеспечена возможность телефонного контакта с лечащим врачом-специалистом организации, к которой он прикреплен.</a:t>
            </a:r>
            <a:br>
              <a:rPr lang="ru-RU" dirty="0"/>
            </a:br>
            <a:r>
              <a:rPr lang="ru-RU" dirty="0"/>
              <a:t>• При синдроме лихорадки необходима термометрия каждые 3 часа с ведением дневника, ежедневный контроль объема выпитой и выделенной </a:t>
            </a:r>
            <a:r>
              <a:rPr lang="ru-RU" dirty="0" smtClean="0"/>
              <a:t>жидкости и </a:t>
            </a:r>
            <a:r>
              <a:rPr lang="ru-RU" dirty="0"/>
              <a:t>веса пациента (взвешивание в стандартных условиях натощак)</a:t>
            </a:r>
            <a:br>
              <a:rPr lang="ru-RU" dirty="0"/>
            </a:br>
            <a:r>
              <a:rPr lang="ru-RU" dirty="0"/>
              <a:t>• Парацетамол является предпочтительным жаропонижающим </a:t>
            </a:r>
            <a:r>
              <a:rPr lang="ru-RU" dirty="0" smtClean="0"/>
              <a:t>препаратом в </a:t>
            </a:r>
            <a:r>
              <a:rPr lang="ru-RU" dirty="0"/>
              <a:t>дозе 10–15 мг/кг (не более 60 мг/сутки). Не рекомендовано </a:t>
            </a:r>
            <a:r>
              <a:rPr lang="ru-RU" dirty="0" smtClean="0"/>
              <a:t>применение ацетилсалициловой </a:t>
            </a:r>
            <a:r>
              <a:rPr lang="ru-RU" dirty="0"/>
              <a:t>кислоты для купирования лихорадки, однако, рекомендовано продолжить ее прием, если препарат был назначен ранее в </a:t>
            </a:r>
            <a:r>
              <a:rPr lang="ru-RU" dirty="0" smtClean="0"/>
              <a:t>качестве </a:t>
            </a:r>
            <a:r>
              <a:rPr lang="ru-RU" dirty="0" err="1" smtClean="0"/>
              <a:t>антиагрегантной</a:t>
            </a:r>
            <a:r>
              <a:rPr lang="ru-RU" dirty="0" smtClean="0"/>
              <a:t> </a:t>
            </a:r>
            <a:r>
              <a:rPr lang="ru-RU" dirty="0"/>
              <a:t>терапии.</a:t>
            </a:r>
            <a:br>
              <a:rPr lang="ru-RU" dirty="0"/>
            </a:br>
            <a:r>
              <a:rPr lang="ru-RU" dirty="0"/>
              <a:t>• Дети, принимающие постоянную терапию при хронической патологии, в </a:t>
            </a:r>
            <a:r>
              <a:rPr lang="ru-RU" dirty="0" smtClean="0"/>
              <a:t>том</a:t>
            </a:r>
            <a:br>
              <a:rPr lang="ru-RU" dirty="0" smtClean="0"/>
            </a:br>
            <a:r>
              <a:rPr lang="ru-RU" dirty="0" smtClean="0"/>
              <a:t>числе </a:t>
            </a:r>
            <a:r>
              <a:rPr lang="ru-RU" dirty="0"/>
              <a:t>кортикостероиды или другие препараты с подавлением иммунитета,</a:t>
            </a:r>
            <a:br>
              <a:rPr lang="ru-RU" dirty="0"/>
            </a:br>
            <a:r>
              <a:rPr lang="ru-RU" dirty="0"/>
              <a:t>не должны прерывать свое лечение, если иное не рекомендовано </a:t>
            </a:r>
            <a:r>
              <a:rPr lang="ru-RU" dirty="0" smtClean="0"/>
              <a:t>врачом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776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/>
          <p:nvPr/>
        </p:nvSpPr>
        <p:spPr>
          <a:xfrm>
            <a:off x="1633102" y="672451"/>
            <a:ext cx="4105007" cy="0"/>
          </a:xfrm>
          <a:custGeom>
            <a:avLst/>
            <a:gdLst/>
            <a:ahLst/>
            <a:cxnLst/>
            <a:rect l="l" t="t" r="r" b="b"/>
            <a:pathLst>
              <a:path w="8517890">
                <a:moveTo>
                  <a:pt x="0" y="0"/>
                </a:moveTo>
                <a:lnTo>
                  <a:pt x="8517800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/>
          <p:nvPr/>
        </p:nvSpPr>
        <p:spPr>
          <a:xfrm>
            <a:off x="1632771" y="658863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26651" y="243968"/>
            <a:ext cx="3516829" cy="326905"/>
          </a:xfrm>
          <a:prstGeom prst="rect">
            <a:avLst/>
          </a:prstGeom>
        </p:spPr>
        <p:txBody>
          <a:bodyPr vert="horz" wrap="square" lIns="0" tIns="7957" rIns="0" bIns="0" rtlCol="0" anchor="ctr">
            <a:spAutoFit/>
          </a:bodyPr>
          <a:lstStyle/>
          <a:p>
            <a:pPr marL="6120">
              <a:lnSpc>
                <a:spcPct val="100000"/>
              </a:lnSpc>
              <a:spcBef>
                <a:spcPts val="63"/>
              </a:spcBef>
              <a:tabLst>
                <a:tab pos="1108050" algn="l"/>
              </a:tabLst>
            </a:pPr>
            <a:r>
              <a:rPr sz="2602" baseline="5401" dirty="0">
                <a:solidFill>
                  <a:srgbClr val="353535"/>
                </a:solidFill>
              </a:rPr>
              <a:t>п.4.1–4.3.	</a:t>
            </a:r>
            <a:r>
              <a:rPr sz="2072" spc="7" dirty="0"/>
              <a:t>Лечение</a:t>
            </a:r>
            <a:r>
              <a:rPr sz="2072" spc="-24" dirty="0"/>
              <a:t> </a:t>
            </a:r>
            <a:r>
              <a:rPr sz="2072" spc="7" dirty="0">
                <a:solidFill>
                  <a:srgbClr val="353535"/>
                </a:solidFill>
              </a:rPr>
              <a:t>COVID-19</a:t>
            </a:r>
            <a:endParaRPr sz="2072"/>
          </a:p>
        </p:txBody>
      </p:sp>
      <p:sp>
        <p:nvSpPr>
          <p:cNvPr id="6" name="object 6"/>
          <p:cNvSpPr/>
          <p:nvPr/>
        </p:nvSpPr>
        <p:spPr>
          <a:xfrm>
            <a:off x="8055022" y="3117997"/>
            <a:ext cx="2544896" cy="3160004"/>
          </a:xfrm>
          <a:custGeom>
            <a:avLst/>
            <a:gdLst/>
            <a:ahLst/>
            <a:cxnLst/>
            <a:rect l="l" t="t" r="r" b="b"/>
            <a:pathLst>
              <a:path w="5280659" h="6557009">
                <a:moveTo>
                  <a:pt x="5107746" y="0"/>
                </a:moveTo>
                <a:lnTo>
                  <a:pt x="172382" y="0"/>
                </a:lnTo>
                <a:lnTo>
                  <a:pt x="126541" y="6154"/>
                </a:lnTo>
                <a:lnTo>
                  <a:pt x="85359" y="23525"/>
                </a:lnTo>
                <a:lnTo>
                  <a:pt x="50474" y="50474"/>
                </a:lnTo>
                <a:lnTo>
                  <a:pt x="23525" y="85359"/>
                </a:lnTo>
                <a:lnTo>
                  <a:pt x="6154" y="126541"/>
                </a:lnTo>
                <a:lnTo>
                  <a:pt x="0" y="172382"/>
                </a:lnTo>
                <a:lnTo>
                  <a:pt x="0" y="6384109"/>
                </a:lnTo>
                <a:lnTo>
                  <a:pt x="6154" y="6429950"/>
                </a:lnTo>
                <a:lnTo>
                  <a:pt x="23525" y="6471132"/>
                </a:lnTo>
                <a:lnTo>
                  <a:pt x="50474" y="6506017"/>
                </a:lnTo>
                <a:lnTo>
                  <a:pt x="85359" y="6532965"/>
                </a:lnTo>
                <a:lnTo>
                  <a:pt x="126541" y="6550337"/>
                </a:lnTo>
                <a:lnTo>
                  <a:pt x="172382" y="6556491"/>
                </a:lnTo>
                <a:lnTo>
                  <a:pt x="5107746" y="6556491"/>
                </a:lnTo>
                <a:lnTo>
                  <a:pt x="5153586" y="6550337"/>
                </a:lnTo>
                <a:lnTo>
                  <a:pt x="5194769" y="6532965"/>
                </a:lnTo>
                <a:lnTo>
                  <a:pt x="5229654" y="6506017"/>
                </a:lnTo>
                <a:lnTo>
                  <a:pt x="5256602" y="6471132"/>
                </a:lnTo>
                <a:lnTo>
                  <a:pt x="5273973" y="6429950"/>
                </a:lnTo>
                <a:lnTo>
                  <a:pt x="5280128" y="6384109"/>
                </a:lnTo>
                <a:lnTo>
                  <a:pt x="5280128" y="172382"/>
                </a:lnTo>
                <a:lnTo>
                  <a:pt x="5273973" y="126541"/>
                </a:lnTo>
                <a:lnTo>
                  <a:pt x="5256602" y="85359"/>
                </a:lnTo>
                <a:lnTo>
                  <a:pt x="5229654" y="50474"/>
                </a:lnTo>
                <a:lnTo>
                  <a:pt x="5194769" y="23525"/>
                </a:lnTo>
                <a:lnTo>
                  <a:pt x="5153586" y="6154"/>
                </a:lnTo>
                <a:lnTo>
                  <a:pt x="5107746" y="0"/>
                </a:lnTo>
                <a:close/>
              </a:path>
            </a:pathLst>
          </a:custGeom>
          <a:solidFill>
            <a:srgbClr val="DFE3F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/>
          <p:nvPr/>
        </p:nvSpPr>
        <p:spPr>
          <a:xfrm>
            <a:off x="1600955" y="4284593"/>
            <a:ext cx="3045858" cy="1993441"/>
          </a:xfrm>
          <a:custGeom>
            <a:avLst/>
            <a:gdLst/>
            <a:ahLst/>
            <a:cxnLst/>
            <a:rect l="l" t="t" r="r" b="b"/>
            <a:pathLst>
              <a:path w="6320155" h="4136390">
                <a:moveTo>
                  <a:pt x="6127942" y="0"/>
                </a:moveTo>
                <a:lnTo>
                  <a:pt x="191935" y="0"/>
                </a:lnTo>
                <a:lnTo>
                  <a:pt x="147928" y="5070"/>
                </a:lnTo>
                <a:lnTo>
                  <a:pt x="107530" y="19514"/>
                </a:lnTo>
                <a:lnTo>
                  <a:pt x="71892" y="42179"/>
                </a:lnTo>
                <a:lnTo>
                  <a:pt x="42168" y="71910"/>
                </a:lnTo>
                <a:lnTo>
                  <a:pt x="19509" y="107556"/>
                </a:lnTo>
                <a:lnTo>
                  <a:pt x="5069" y="147964"/>
                </a:lnTo>
                <a:lnTo>
                  <a:pt x="0" y="191981"/>
                </a:lnTo>
                <a:lnTo>
                  <a:pt x="0" y="3943820"/>
                </a:lnTo>
                <a:lnTo>
                  <a:pt x="5069" y="3987837"/>
                </a:lnTo>
                <a:lnTo>
                  <a:pt x="19509" y="4028245"/>
                </a:lnTo>
                <a:lnTo>
                  <a:pt x="42168" y="4063892"/>
                </a:lnTo>
                <a:lnTo>
                  <a:pt x="71892" y="4093623"/>
                </a:lnTo>
                <a:lnTo>
                  <a:pt x="107530" y="4116287"/>
                </a:lnTo>
                <a:lnTo>
                  <a:pt x="147928" y="4130731"/>
                </a:lnTo>
                <a:lnTo>
                  <a:pt x="191935" y="4135802"/>
                </a:lnTo>
                <a:lnTo>
                  <a:pt x="6127942" y="4135802"/>
                </a:lnTo>
                <a:lnTo>
                  <a:pt x="6171959" y="4130731"/>
                </a:lnTo>
                <a:lnTo>
                  <a:pt x="6212367" y="4116287"/>
                </a:lnTo>
                <a:lnTo>
                  <a:pt x="6248013" y="4093623"/>
                </a:lnTo>
                <a:lnTo>
                  <a:pt x="6277745" y="4063892"/>
                </a:lnTo>
                <a:lnTo>
                  <a:pt x="6300409" y="4028245"/>
                </a:lnTo>
                <a:lnTo>
                  <a:pt x="6314853" y="3987837"/>
                </a:lnTo>
                <a:lnTo>
                  <a:pt x="6319924" y="3943820"/>
                </a:lnTo>
                <a:lnTo>
                  <a:pt x="6319924" y="191981"/>
                </a:lnTo>
                <a:lnTo>
                  <a:pt x="6314853" y="147964"/>
                </a:lnTo>
                <a:lnTo>
                  <a:pt x="6300409" y="107556"/>
                </a:lnTo>
                <a:lnTo>
                  <a:pt x="6277745" y="71910"/>
                </a:lnTo>
                <a:lnTo>
                  <a:pt x="6248013" y="42179"/>
                </a:lnTo>
                <a:lnTo>
                  <a:pt x="6212367" y="19514"/>
                </a:lnTo>
                <a:lnTo>
                  <a:pt x="6171959" y="5070"/>
                </a:lnTo>
                <a:lnTo>
                  <a:pt x="6127942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 txBox="1"/>
          <p:nvPr/>
        </p:nvSpPr>
        <p:spPr>
          <a:xfrm>
            <a:off x="1625855" y="1192537"/>
            <a:ext cx="2661798" cy="3004072"/>
          </a:xfrm>
          <a:prstGeom prst="rect">
            <a:avLst/>
          </a:prstGeom>
        </p:spPr>
        <p:txBody>
          <a:bodyPr vert="horz" wrap="square" lIns="0" tIns="90277" rIns="0" bIns="0" rtlCol="0">
            <a:spAutoFit/>
          </a:bodyPr>
          <a:lstStyle/>
          <a:p>
            <a:pPr marL="6120">
              <a:spcBef>
                <a:spcPts val="711"/>
              </a:spcBef>
            </a:pPr>
            <a:r>
              <a:rPr sz="1735" b="1" spc="-2" dirty="0">
                <a:solidFill>
                  <a:srgbClr val="1F1F1F"/>
                </a:solidFill>
                <a:latin typeface="Arial"/>
                <a:cs typeface="Arial"/>
              </a:rPr>
              <a:t>Этиотропное</a:t>
            </a:r>
            <a:endParaRPr sz="1735" dirty="0">
              <a:latin typeface="Arial"/>
              <a:cs typeface="Arial"/>
            </a:endParaRPr>
          </a:p>
          <a:p>
            <a:pPr marL="6120" marR="8568">
              <a:lnSpc>
                <a:spcPts val="1672"/>
              </a:lnSpc>
              <a:spcBef>
                <a:spcPts val="586"/>
              </a:spcBef>
            </a:pP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по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клиническому опыту  ведения пациентов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с</a:t>
            </a:r>
            <a:r>
              <a:rPr sz="1398" spc="-41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атипичной  пневмонией,</a:t>
            </a:r>
            <a:r>
              <a:rPr sz="1398" spc="-17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связанной</a:t>
            </a:r>
            <a:endParaRPr sz="1398" dirty="0">
              <a:latin typeface="Arial"/>
              <a:cs typeface="Arial"/>
            </a:endParaRPr>
          </a:p>
          <a:p>
            <a:pPr marL="6120">
              <a:lnSpc>
                <a:spcPts val="1607"/>
              </a:lnSpc>
            </a:pP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с </a:t>
            </a:r>
            <a:r>
              <a:rPr sz="1398" spc="-7" dirty="0">
                <a:solidFill>
                  <a:srgbClr val="1F1F1F"/>
                </a:solidFill>
                <a:latin typeface="Arial"/>
                <a:cs typeface="Arial"/>
              </a:rPr>
              <a:t>коронавирусами</a:t>
            </a:r>
            <a:r>
              <a:rPr sz="1398" spc="-24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SARS-CoV</a:t>
            </a:r>
            <a:endParaRPr sz="1398" dirty="0">
              <a:latin typeface="Arial"/>
              <a:cs typeface="Arial"/>
            </a:endParaRPr>
          </a:p>
          <a:p>
            <a:pPr marL="6120" marR="2448">
              <a:lnSpc>
                <a:spcPts val="1672"/>
              </a:lnSpc>
              <a:spcBef>
                <a:spcPts val="55"/>
              </a:spcBef>
            </a:pP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и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MERS-CoV, выделяют  препараты этиологической  направленности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(как правило, 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использованных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в</a:t>
            </a:r>
            <a:r>
              <a:rPr sz="1398" spc="-36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комбинации):</a:t>
            </a:r>
            <a:endParaRPr sz="1398" dirty="0">
              <a:latin typeface="Arial"/>
              <a:cs typeface="Arial"/>
            </a:endParaRPr>
          </a:p>
          <a:p>
            <a:pPr marL="176260" indent="-170446">
              <a:spcBef>
                <a:spcPts val="419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7" dirty="0">
                <a:solidFill>
                  <a:srgbClr val="1F1F1F"/>
                </a:solidFill>
                <a:latin typeface="Arial"/>
                <a:cs typeface="Arial"/>
              </a:rPr>
              <a:t>лопинавир+ритонавир;</a:t>
            </a:r>
            <a:endParaRPr sz="1398" dirty="0">
              <a:latin typeface="Arial"/>
              <a:cs typeface="Arial"/>
            </a:endParaRPr>
          </a:p>
          <a:p>
            <a:pPr marL="176260" indent="-170446">
              <a:spcBef>
                <a:spcPts val="513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7" dirty="0">
                <a:solidFill>
                  <a:srgbClr val="1F1F1F"/>
                </a:solidFill>
                <a:latin typeface="Arial"/>
                <a:cs typeface="Arial"/>
              </a:rPr>
              <a:t>рибавирин;</a:t>
            </a:r>
            <a:endParaRPr sz="1398" dirty="0">
              <a:latin typeface="Arial"/>
              <a:cs typeface="Arial"/>
            </a:endParaRPr>
          </a:p>
          <a:p>
            <a:pPr marL="176260" indent="-170446">
              <a:spcBef>
                <a:spcPts val="516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препараты</a:t>
            </a:r>
            <a:r>
              <a:rPr sz="1398" spc="-17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интерферонов</a:t>
            </a:r>
            <a:endParaRPr sz="1398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16267" y="4427999"/>
            <a:ext cx="2814504" cy="1689356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6120" marR="2448">
              <a:lnSpc>
                <a:spcPct val="101099"/>
              </a:lnSpc>
              <a:spcBef>
                <a:spcPts val="43"/>
              </a:spcBef>
            </a:pP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Опубликованные на сегодня сведения  о результатах лечения с применением  данных препаратов не позволяют  сделать однозначный </a:t>
            </a:r>
            <a:r>
              <a:rPr sz="1205" spc="2" dirty="0">
                <a:solidFill>
                  <a:srgbClr val="1F1F1F"/>
                </a:solidFill>
                <a:latin typeface="Arial"/>
                <a:cs typeface="Arial"/>
              </a:rPr>
              <a:t>вывод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об их  эффективности/неэффективности,</a:t>
            </a:r>
            <a:endParaRPr sz="1205">
              <a:latin typeface="Arial"/>
              <a:cs typeface="Arial"/>
            </a:endParaRPr>
          </a:p>
          <a:p>
            <a:pPr marL="6120">
              <a:spcBef>
                <a:spcPts val="14"/>
              </a:spcBef>
            </a:pP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в связи с </a:t>
            </a:r>
            <a:r>
              <a:rPr sz="1205" spc="7" dirty="0">
                <a:solidFill>
                  <a:srgbClr val="1F1F1F"/>
                </a:solidFill>
                <a:latin typeface="Arial"/>
                <a:cs typeface="Arial"/>
              </a:rPr>
              <a:t>чем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их</a:t>
            </a:r>
            <a:r>
              <a:rPr sz="1205" spc="-22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применение</a:t>
            </a:r>
            <a:endParaRPr sz="1205">
              <a:latin typeface="Arial"/>
              <a:cs typeface="Arial"/>
            </a:endParaRPr>
          </a:p>
          <a:p>
            <a:pPr marL="6120" marR="103430">
              <a:lnSpc>
                <a:spcPct val="101099"/>
              </a:lnSpc>
              <a:spcBef>
                <a:spcPts val="2"/>
              </a:spcBef>
            </a:pPr>
            <a:r>
              <a:rPr sz="1205" b="1" spc="5" dirty="0">
                <a:solidFill>
                  <a:srgbClr val="1F1F1F"/>
                </a:solidFill>
                <a:latin typeface="Arial"/>
                <a:cs typeface="Arial"/>
              </a:rPr>
              <a:t>допустимо по </a:t>
            </a:r>
            <a:r>
              <a:rPr sz="1205" b="1" spc="7" dirty="0">
                <a:solidFill>
                  <a:srgbClr val="1F1F1F"/>
                </a:solidFill>
                <a:latin typeface="Arial"/>
                <a:cs typeface="Arial"/>
              </a:rPr>
              <a:t>решению </a:t>
            </a:r>
            <a:r>
              <a:rPr sz="1205" b="1" spc="5" dirty="0">
                <a:solidFill>
                  <a:srgbClr val="1F1F1F"/>
                </a:solidFill>
                <a:latin typeface="Arial"/>
                <a:cs typeface="Arial"/>
              </a:rPr>
              <a:t>врачебной  </a:t>
            </a:r>
            <a:r>
              <a:rPr sz="1205" b="1" spc="2" dirty="0">
                <a:solidFill>
                  <a:srgbClr val="1F1F1F"/>
                </a:solidFill>
                <a:latin typeface="Arial"/>
                <a:cs typeface="Arial"/>
              </a:rPr>
              <a:t>комиссии,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если возможная польза  для пациента превысит</a:t>
            </a:r>
            <a:r>
              <a:rPr sz="1205" spc="10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1F1F1F"/>
                </a:solidFill>
                <a:latin typeface="Arial"/>
                <a:cs typeface="Arial"/>
              </a:rPr>
              <a:t>риск.</a:t>
            </a:r>
            <a:endParaRPr sz="1205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75525" y="1257538"/>
            <a:ext cx="2175219" cy="1584676"/>
          </a:xfrm>
          <a:prstGeom prst="rect">
            <a:avLst/>
          </a:prstGeom>
        </p:spPr>
        <p:txBody>
          <a:bodyPr vert="horz" wrap="square" lIns="0" tIns="25093" rIns="0" bIns="0" rtlCol="0">
            <a:spAutoFit/>
          </a:bodyPr>
          <a:lstStyle/>
          <a:p>
            <a:pPr marL="6120">
              <a:spcBef>
                <a:spcPts val="197"/>
              </a:spcBef>
            </a:pPr>
            <a:r>
              <a:rPr sz="1735" b="1" dirty="0">
                <a:solidFill>
                  <a:srgbClr val="1F1F1F"/>
                </a:solidFill>
                <a:latin typeface="Arial"/>
                <a:cs typeface="Arial"/>
              </a:rPr>
              <a:t>Симптоматическое</a:t>
            </a:r>
            <a:endParaRPr sz="1735">
              <a:latin typeface="Arial"/>
              <a:cs typeface="Arial"/>
            </a:endParaRPr>
          </a:p>
          <a:p>
            <a:pPr marL="176260" indent="-170446">
              <a:spcBef>
                <a:spcPts val="492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купирование</a:t>
            </a:r>
            <a:r>
              <a:rPr sz="1398" spc="-36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лихорадки</a:t>
            </a:r>
            <a:endParaRPr sz="1398">
              <a:latin typeface="Arial"/>
              <a:cs typeface="Arial"/>
            </a:endParaRPr>
          </a:p>
          <a:p>
            <a:pPr marL="176260" marR="2448" indent="-170446">
              <a:lnSpc>
                <a:spcPts val="1672"/>
              </a:lnSpc>
              <a:spcBef>
                <a:spcPts val="573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комплексная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терапия  ринита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/</a:t>
            </a:r>
            <a:r>
              <a:rPr sz="1398" spc="-43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ринофарингита</a:t>
            </a:r>
            <a:endParaRPr sz="1398">
              <a:latin typeface="Arial"/>
              <a:cs typeface="Arial"/>
            </a:endParaRPr>
          </a:p>
          <a:p>
            <a:pPr marL="176260" marR="228587" indent="-170446">
              <a:lnSpc>
                <a:spcPts val="1672"/>
              </a:lnSpc>
              <a:spcBef>
                <a:spcPts val="518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комплексная</a:t>
            </a:r>
            <a:r>
              <a:rPr sz="1398" spc="-65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терапия  бронхита</a:t>
            </a:r>
            <a:endParaRPr sz="1398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63461" y="3239252"/>
            <a:ext cx="2305586" cy="2941361"/>
          </a:xfrm>
          <a:prstGeom prst="rect">
            <a:avLst/>
          </a:prstGeom>
        </p:spPr>
        <p:txBody>
          <a:bodyPr vert="horz" wrap="square" lIns="0" tIns="7345" rIns="0" bIns="0" rtlCol="0">
            <a:spAutoFit/>
          </a:bodyPr>
          <a:lstStyle/>
          <a:p>
            <a:pPr marL="6120">
              <a:spcBef>
                <a:spcPts val="58"/>
              </a:spcBef>
            </a:pPr>
            <a:r>
              <a:rPr sz="1205" b="1" spc="7" dirty="0">
                <a:solidFill>
                  <a:srgbClr val="1F1F1F"/>
                </a:solidFill>
                <a:latin typeface="Arial"/>
                <a:cs typeface="Arial"/>
              </a:rPr>
              <a:t>Жаропонижающие</a:t>
            </a:r>
            <a:r>
              <a:rPr sz="1205" b="1" spc="-7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05" b="1" spc="5" dirty="0">
                <a:solidFill>
                  <a:srgbClr val="1F1F1F"/>
                </a:solidFill>
                <a:latin typeface="Arial"/>
                <a:cs typeface="Arial"/>
              </a:rPr>
              <a:t>назначают</a:t>
            </a:r>
            <a:endParaRPr sz="1205">
              <a:latin typeface="Arial"/>
              <a:cs typeface="Arial"/>
            </a:endParaRPr>
          </a:p>
          <a:p>
            <a:pPr marL="6120">
              <a:spcBef>
                <a:spcPts val="17"/>
              </a:spcBef>
            </a:pP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при температуре выше</a:t>
            </a:r>
            <a:r>
              <a:rPr sz="1205" spc="7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38,0ºС.</a:t>
            </a:r>
            <a:endParaRPr sz="1205">
              <a:latin typeface="Arial"/>
              <a:cs typeface="Arial"/>
            </a:endParaRPr>
          </a:p>
          <a:p>
            <a:pPr marL="6120" marR="233789">
              <a:lnSpc>
                <a:spcPct val="101099"/>
              </a:lnSpc>
              <a:spcBef>
                <a:spcPts val="523"/>
              </a:spcBef>
            </a:pP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При плохой переносимости  лихорадочного синдрома,  головных болях, повышении  артериального</a:t>
            </a:r>
            <a:r>
              <a:rPr sz="1205" spc="17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давления</a:t>
            </a:r>
            <a:endParaRPr sz="1205">
              <a:latin typeface="Arial"/>
              <a:cs typeface="Arial"/>
            </a:endParaRPr>
          </a:p>
          <a:p>
            <a:pPr marL="6120" marR="401787">
              <a:lnSpc>
                <a:spcPct val="101099"/>
              </a:lnSpc>
            </a:pP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и выраженной тахикардии  (особенно при </a:t>
            </a:r>
            <a:r>
              <a:rPr sz="1205" spc="2" dirty="0">
                <a:solidFill>
                  <a:srgbClr val="1F1F1F"/>
                </a:solidFill>
                <a:latin typeface="Arial"/>
                <a:cs typeface="Arial"/>
              </a:rPr>
              <a:t>наличии 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ишемических изменений  или нарушениях</a:t>
            </a:r>
            <a:r>
              <a:rPr sz="1205" spc="-5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1F1F1F"/>
                </a:solidFill>
                <a:latin typeface="Arial"/>
                <a:cs typeface="Arial"/>
              </a:rPr>
              <a:t>ритма)</a:t>
            </a:r>
            <a:endParaRPr sz="1205">
              <a:latin typeface="Arial"/>
              <a:cs typeface="Arial"/>
            </a:endParaRPr>
          </a:p>
          <a:p>
            <a:pPr marL="6120" marR="103736">
              <a:lnSpc>
                <a:spcPct val="101099"/>
              </a:lnSpc>
            </a:pP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жаропонижающие используют  и при более </a:t>
            </a:r>
            <a:r>
              <a:rPr sz="1205" spc="2" dirty="0">
                <a:solidFill>
                  <a:srgbClr val="1F1F1F"/>
                </a:solidFill>
                <a:latin typeface="Arial"/>
                <a:cs typeface="Arial"/>
              </a:rPr>
              <a:t>низких</a:t>
            </a:r>
            <a:r>
              <a:rPr sz="1205" spc="-2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цифрах.</a:t>
            </a:r>
            <a:endParaRPr sz="1205">
              <a:latin typeface="Arial"/>
              <a:cs typeface="Arial"/>
            </a:endParaRPr>
          </a:p>
          <a:p>
            <a:pPr marL="6120" marR="360476">
              <a:lnSpc>
                <a:spcPct val="101099"/>
              </a:lnSpc>
              <a:spcBef>
                <a:spcPts val="520"/>
              </a:spcBef>
            </a:pPr>
            <a:r>
              <a:rPr sz="1205" spc="2" dirty="0">
                <a:solidFill>
                  <a:srgbClr val="1F1F1F"/>
                </a:solidFill>
                <a:latin typeface="Arial"/>
                <a:cs typeface="Arial"/>
              </a:rPr>
              <a:t>Наиболее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безопасными  препаратами являются  ибупрофен и</a:t>
            </a:r>
            <a:r>
              <a:rPr sz="1205" spc="-5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парацетамол</a:t>
            </a:r>
            <a:endParaRPr sz="1205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58059" y="1100313"/>
            <a:ext cx="3180508" cy="5177622"/>
          </a:xfrm>
          <a:custGeom>
            <a:avLst/>
            <a:gdLst/>
            <a:ahLst/>
            <a:cxnLst/>
            <a:rect l="l" t="t" r="r" b="b"/>
            <a:pathLst>
              <a:path w="6599555" h="10743565">
                <a:moveTo>
                  <a:pt x="6292875" y="0"/>
                </a:moveTo>
                <a:lnTo>
                  <a:pt x="306253" y="0"/>
                </a:lnTo>
                <a:lnTo>
                  <a:pt x="256569" y="4007"/>
                </a:lnTo>
                <a:lnTo>
                  <a:pt x="209440" y="15609"/>
                </a:lnTo>
                <a:lnTo>
                  <a:pt x="165497" y="34177"/>
                </a:lnTo>
                <a:lnTo>
                  <a:pt x="125369" y="59079"/>
                </a:lnTo>
                <a:lnTo>
                  <a:pt x="89686" y="89686"/>
                </a:lnTo>
                <a:lnTo>
                  <a:pt x="59079" y="125369"/>
                </a:lnTo>
                <a:lnTo>
                  <a:pt x="34177" y="165497"/>
                </a:lnTo>
                <a:lnTo>
                  <a:pt x="15609" y="209440"/>
                </a:lnTo>
                <a:lnTo>
                  <a:pt x="4007" y="256569"/>
                </a:lnTo>
                <a:lnTo>
                  <a:pt x="0" y="306253"/>
                </a:lnTo>
                <a:lnTo>
                  <a:pt x="0" y="10436930"/>
                </a:lnTo>
                <a:lnTo>
                  <a:pt x="4007" y="10486614"/>
                </a:lnTo>
                <a:lnTo>
                  <a:pt x="15609" y="10533743"/>
                </a:lnTo>
                <a:lnTo>
                  <a:pt x="34177" y="10577686"/>
                </a:lnTo>
                <a:lnTo>
                  <a:pt x="59079" y="10617814"/>
                </a:lnTo>
                <a:lnTo>
                  <a:pt x="89686" y="10653497"/>
                </a:lnTo>
                <a:lnTo>
                  <a:pt x="125369" y="10684104"/>
                </a:lnTo>
                <a:lnTo>
                  <a:pt x="165497" y="10709007"/>
                </a:lnTo>
                <a:lnTo>
                  <a:pt x="209440" y="10727574"/>
                </a:lnTo>
                <a:lnTo>
                  <a:pt x="256569" y="10739176"/>
                </a:lnTo>
                <a:lnTo>
                  <a:pt x="306253" y="10743184"/>
                </a:lnTo>
                <a:lnTo>
                  <a:pt x="6292875" y="10743184"/>
                </a:lnTo>
                <a:lnTo>
                  <a:pt x="6342559" y="10739176"/>
                </a:lnTo>
                <a:lnTo>
                  <a:pt x="6389688" y="10727574"/>
                </a:lnTo>
                <a:lnTo>
                  <a:pt x="6433631" y="10709007"/>
                </a:lnTo>
                <a:lnTo>
                  <a:pt x="6473759" y="10684104"/>
                </a:lnTo>
                <a:lnTo>
                  <a:pt x="6509442" y="10653497"/>
                </a:lnTo>
                <a:lnTo>
                  <a:pt x="6540049" y="10617814"/>
                </a:lnTo>
                <a:lnTo>
                  <a:pt x="6564951" y="10577686"/>
                </a:lnTo>
                <a:lnTo>
                  <a:pt x="6583519" y="10533743"/>
                </a:lnTo>
                <a:lnTo>
                  <a:pt x="6595121" y="10486614"/>
                </a:lnTo>
                <a:lnTo>
                  <a:pt x="6599129" y="10436930"/>
                </a:lnTo>
                <a:lnTo>
                  <a:pt x="6599129" y="306253"/>
                </a:lnTo>
                <a:lnTo>
                  <a:pt x="6595121" y="256569"/>
                </a:lnTo>
                <a:lnTo>
                  <a:pt x="6583519" y="209440"/>
                </a:lnTo>
                <a:lnTo>
                  <a:pt x="6564951" y="165497"/>
                </a:lnTo>
                <a:lnTo>
                  <a:pt x="6540049" y="125369"/>
                </a:lnTo>
                <a:lnTo>
                  <a:pt x="6509442" y="89686"/>
                </a:lnTo>
                <a:lnTo>
                  <a:pt x="6473759" y="59079"/>
                </a:lnTo>
                <a:lnTo>
                  <a:pt x="6433631" y="34177"/>
                </a:lnTo>
                <a:lnTo>
                  <a:pt x="6389688" y="15609"/>
                </a:lnTo>
                <a:lnTo>
                  <a:pt x="6342559" y="4007"/>
                </a:lnTo>
                <a:lnTo>
                  <a:pt x="6292875" y="0"/>
                </a:lnTo>
                <a:close/>
              </a:path>
            </a:pathLst>
          </a:custGeom>
          <a:solidFill>
            <a:srgbClr val="CCE9AC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3" name="object 13"/>
          <p:cNvSpPr txBox="1"/>
          <p:nvPr/>
        </p:nvSpPr>
        <p:spPr>
          <a:xfrm>
            <a:off x="4909031" y="1257539"/>
            <a:ext cx="2881523" cy="4756377"/>
          </a:xfrm>
          <a:prstGeom prst="rect">
            <a:avLst/>
          </a:prstGeom>
        </p:spPr>
        <p:txBody>
          <a:bodyPr vert="horz" wrap="square" lIns="0" tIns="25093" rIns="0" bIns="0" rtlCol="0">
            <a:spAutoFit/>
          </a:bodyPr>
          <a:lstStyle/>
          <a:p>
            <a:pPr marL="6120">
              <a:spcBef>
                <a:spcPts val="197"/>
              </a:spcBef>
            </a:pPr>
            <a:r>
              <a:rPr sz="1735" b="1" dirty="0">
                <a:solidFill>
                  <a:srgbClr val="1F1F1F"/>
                </a:solidFill>
                <a:latin typeface="Arial"/>
                <a:cs typeface="Arial"/>
              </a:rPr>
              <a:t>Патогенетическое</a:t>
            </a:r>
            <a:endParaRPr sz="1735">
              <a:latin typeface="Arial"/>
              <a:cs typeface="Arial"/>
            </a:endParaRPr>
          </a:p>
          <a:p>
            <a:pPr marL="176260" marR="471250" indent="-170446">
              <a:lnSpc>
                <a:spcPct val="99600"/>
              </a:lnSpc>
              <a:spcBef>
                <a:spcPts val="496"/>
              </a:spcBef>
              <a:buClr>
                <a:srgbClr val="00AF5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достаточное количество 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жидкости; при</a:t>
            </a:r>
            <a:r>
              <a:rPr sz="1398" spc="-63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выраженной  интоксикации показаны  энтеросорбенты</a:t>
            </a:r>
            <a:endParaRPr sz="1398">
              <a:latin typeface="Arial"/>
              <a:cs typeface="Arial"/>
            </a:endParaRPr>
          </a:p>
          <a:p>
            <a:pPr marL="176260" marR="36109" indent="-170446">
              <a:lnSpc>
                <a:spcPts val="1672"/>
              </a:lnSpc>
              <a:spcBef>
                <a:spcPts val="576"/>
              </a:spcBef>
              <a:buClr>
                <a:srgbClr val="00AF5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инфузионная терапия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под 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контролем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состояния у 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пациентов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в тяжелом</a:t>
            </a:r>
            <a:r>
              <a:rPr sz="1398" spc="-60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состоянии  (с</a:t>
            </a:r>
            <a:r>
              <a:rPr sz="1398" spc="-7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осторожностью)</a:t>
            </a:r>
            <a:endParaRPr sz="1398">
              <a:latin typeface="Arial"/>
              <a:cs typeface="Arial"/>
            </a:endParaRPr>
          </a:p>
          <a:p>
            <a:pPr marL="176260" marR="115670" indent="-170446">
              <a:lnSpc>
                <a:spcPts val="1672"/>
              </a:lnSpc>
              <a:spcBef>
                <a:spcPts val="513"/>
              </a:spcBef>
              <a:buClr>
                <a:srgbClr val="00AF5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для профилактики отека мозга,  легких целесообразно  проводить инфузионную  терапию на фоне  форсированного</a:t>
            </a:r>
            <a:r>
              <a:rPr sz="1398" spc="-22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диуреза</a:t>
            </a:r>
            <a:endParaRPr sz="1398">
              <a:latin typeface="Arial"/>
              <a:cs typeface="Arial"/>
            </a:endParaRPr>
          </a:p>
          <a:p>
            <a:pPr marL="176260" marR="194314" indent="-170446">
              <a:lnSpc>
                <a:spcPts val="1672"/>
              </a:lnSpc>
              <a:spcBef>
                <a:spcPts val="513"/>
              </a:spcBef>
              <a:buClr>
                <a:srgbClr val="00AF5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мукоактивные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препараты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с  целью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улучшения</a:t>
            </a:r>
            <a:r>
              <a:rPr sz="1398" spc="-55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отхождения  мокроты</a:t>
            </a:r>
            <a:endParaRPr sz="1398">
              <a:latin typeface="Arial"/>
              <a:cs typeface="Arial"/>
            </a:endParaRPr>
          </a:p>
          <a:p>
            <a:pPr marL="176260" marR="2448" indent="-170446">
              <a:lnSpc>
                <a:spcPts val="1672"/>
              </a:lnSpc>
              <a:spcBef>
                <a:spcPts val="516"/>
              </a:spcBef>
              <a:buClr>
                <a:srgbClr val="00AF5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бронхолитическая  ингаляционная терапия  бронхообструктивного</a:t>
            </a:r>
            <a:r>
              <a:rPr sz="1398" spc="-55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синдрома</a:t>
            </a:r>
            <a:endParaRPr sz="1398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653981" y="6527414"/>
            <a:ext cx="110475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pPr marL="12240">
                <a:lnSpc>
                  <a:spcPts val="1390"/>
                </a:lnSpc>
              </a:pPr>
              <a:t>114</a:t>
            </a:fld>
            <a:endParaRPr sz="1205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873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42594" y="363455"/>
            <a:ext cx="7584362" cy="371912"/>
          </a:xfrm>
          <a:prstGeom prst="rect">
            <a:avLst/>
          </a:prstGeom>
        </p:spPr>
        <p:txBody>
          <a:bodyPr vert="horz" wrap="square" lIns="0" tIns="41925" rIns="0" bIns="0" rtlCol="0" anchor="ctr">
            <a:spAutoFit/>
          </a:bodyPr>
          <a:lstStyle/>
          <a:p>
            <a:pPr marL="6120" marR="2448">
              <a:lnSpc>
                <a:spcPts val="2255"/>
              </a:lnSpc>
              <a:spcBef>
                <a:spcPts val="330"/>
              </a:spcBef>
            </a:pPr>
            <a:r>
              <a:rPr sz="3200" b="1" spc="7" dirty="0">
                <a:solidFill>
                  <a:srgbClr val="FF0000"/>
                </a:solidFill>
              </a:rPr>
              <a:t>Специфика </a:t>
            </a:r>
            <a:r>
              <a:rPr sz="3200" b="1" spc="5" dirty="0">
                <a:solidFill>
                  <a:srgbClr val="FF0000"/>
                </a:solidFill>
              </a:rPr>
              <a:t>лечения </a:t>
            </a:r>
            <a:r>
              <a:rPr sz="3200" b="1" spc="7" dirty="0">
                <a:solidFill>
                  <a:srgbClr val="FF0000"/>
                </a:solidFill>
              </a:rPr>
              <a:t>COVID-19  у</a:t>
            </a:r>
            <a:r>
              <a:rPr sz="3200" b="1" dirty="0">
                <a:solidFill>
                  <a:srgbClr val="FF0000"/>
                </a:solidFill>
              </a:rPr>
              <a:t> </a:t>
            </a:r>
            <a:r>
              <a:rPr sz="3200" b="1" spc="7" dirty="0">
                <a:solidFill>
                  <a:srgbClr val="FF0000"/>
                </a:solidFill>
              </a:rPr>
              <a:t>детей</a:t>
            </a:r>
          </a:p>
        </p:txBody>
      </p:sp>
      <p:sp>
        <p:nvSpPr>
          <p:cNvPr id="4" name="object 4"/>
          <p:cNvSpPr/>
          <p:nvPr/>
        </p:nvSpPr>
        <p:spPr>
          <a:xfrm>
            <a:off x="1633102" y="974706"/>
            <a:ext cx="3779092" cy="0"/>
          </a:xfrm>
          <a:custGeom>
            <a:avLst/>
            <a:gdLst/>
            <a:ahLst/>
            <a:cxnLst/>
            <a:rect l="l" t="t" r="r" b="b"/>
            <a:pathLst>
              <a:path w="7841615">
                <a:moveTo>
                  <a:pt x="0" y="0"/>
                </a:moveTo>
                <a:lnTo>
                  <a:pt x="7841107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 txBox="1"/>
          <p:nvPr/>
        </p:nvSpPr>
        <p:spPr>
          <a:xfrm>
            <a:off x="1618962" y="264704"/>
            <a:ext cx="575325" cy="27348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spc="-2" dirty="0">
                <a:solidFill>
                  <a:srgbClr val="353535"/>
                </a:solidFill>
                <a:latin typeface="Arial"/>
                <a:cs typeface="Arial"/>
              </a:rPr>
              <a:t>п</a:t>
            </a:r>
            <a:r>
              <a:rPr sz="1735" b="1" spc="2" dirty="0">
                <a:solidFill>
                  <a:srgbClr val="353535"/>
                </a:solidFill>
                <a:latin typeface="Arial"/>
                <a:cs typeface="Arial"/>
              </a:rPr>
              <a:t>.</a:t>
            </a: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4.5.</a:t>
            </a:r>
            <a:endParaRPr sz="1735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35334" y="4621316"/>
            <a:ext cx="3153884" cy="1332429"/>
          </a:xfrm>
          <a:custGeom>
            <a:avLst/>
            <a:gdLst/>
            <a:ahLst/>
            <a:cxnLst/>
            <a:rect l="l" t="t" r="r" b="b"/>
            <a:pathLst>
              <a:path w="6544309" h="2764790">
                <a:moveTo>
                  <a:pt x="6415858" y="0"/>
                </a:moveTo>
                <a:lnTo>
                  <a:pt x="128301" y="0"/>
                </a:lnTo>
                <a:lnTo>
                  <a:pt x="78361" y="10079"/>
                </a:lnTo>
                <a:lnTo>
                  <a:pt x="37579" y="37565"/>
                </a:lnTo>
                <a:lnTo>
                  <a:pt x="10082" y="78332"/>
                </a:lnTo>
                <a:lnTo>
                  <a:pt x="0" y="128255"/>
                </a:lnTo>
                <a:lnTo>
                  <a:pt x="0" y="2636281"/>
                </a:lnTo>
                <a:lnTo>
                  <a:pt x="10082" y="2686204"/>
                </a:lnTo>
                <a:lnTo>
                  <a:pt x="37579" y="2726971"/>
                </a:lnTo>
                <a:lnTo>
                  <a:pt x="78361" y="2754458"/>
                </a:lnTo>
                <a:lnTo>
                  <a:pt x="128301" y="2764537"/>
                </a:lnTo>
                <a:lnTo>
                  <a:pt x="6415858" y="2764537"/>
                </a:lnTo>
                <a:lnTo>
                  <a:pt x="6465780" y="2754458"/>
                </a:lnTo>
                <a:lnTo>
                  <a:pt x="6506548" y="2726971"/>
                </a:lnTo>
                <a:lnTo>
                  <a:pt x="6534034" y="2686204"/>
                </a:lnTo>
                <a:lnTo>
                  <a:pt x="6544113" y="2636281"/>
                </a:lnTo>
                <a:lnTo>
                  <a:pt x="6544113" y="128255"/>
                </a:lnTo>
                <a:lnTo>
                  <a:pt x="6534034" y="78332"/>
                </a:lnTo>
                <a:lnTo>
                  <a:pt x="6506548" y="37565"/>
                </a:lnTo>
                <a:lnTo>
                  <a:pt x="6465780" y="10079"/>
                </a:lnTo>
                <a:lnTo>
                  <a:pt x="6415858" y="0"/>
                </a:lnTo>
                <a:close/>
              </a:path>
            </a:pathLst>
          </a:custGeom>
          <a:solidFill>
            <a:srgbClr val="FFDDD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 txBox="1"/>
          <p:nvPr/>
        </p:nvSpPr>
        <p:spPr>
          <a:xfrm>
            <a:off x="1641498" y="1393520"/>
            <a:ext cx="2986489" cy="2952424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spc="-2" dirty="0">
                <a:solidFill>
                  <a:srgbClr val="353535"/>
                </a:solidFill>
                <a:latin typeface="Arial"/>
                <a:cs typeface="Arial"/>
              </a:rPr>
              <a:t>Этиотропное</a:t>
            </a:r>
            <a:endParaRPr sz="1735">
              <a:latin typeface="Arial"/>
              <a:cs typeface="Arial"/>
            </a:endParaRPr>
          </a:p>
          <a:p>
            <a:pPr marL="6120">
              <a:spcBef>
                <a:spcPts val="1053"/>
              </a:spcBef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настоящее время не</a:t>
            </a:r>
            <a:r>
              <a:rPr sz="1349" spc="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разработано.</a:t>
            </a:r>
            <a:endParaRPr sz="1349">
              <a:latin typeface="Arial"/>
              <a:cs typeface="Arial"/>
            </a:endParaRPr>
          </a:p>
          <a:p>
            <a:pPr marL="6120" marR="338749">
              <a:spcBef>
                <a:spcPts val="1046"/>
              </a:spcBef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Назначение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противовирусных 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препаратов может основываться  на </a:t>
            </a:r>
            <a:r>
              <a:rPr sz="1349" spc="-7" dirty="0">
                <a:solidFill>
                  <a:srgbClr val="353535"/>
                </a:solidFill>
                <a:latin typeface="Arial"/>
                <a:cs typeface="Arial"/>
              </a:rPr>
              <a:t>данных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об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их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эффективности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при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лечении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ОРВИ,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вызванных  коронавирусами.</a:t>
            </a:r>
            <a:endParaRPr sz="1349">
              <a:latin typeface="Arial"/>
              <a:cs typeface="Arial"/>
            </a:endParaRPr>
          </a:p>
          <a:p>
            <a:pPr marL="6120" marR="2448">
              <a:spcBef>
                <a:spcPts val="1036"/>
              </a:spcBef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Назначение других противовирусных  средств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в каждом случае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должно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быть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обоснованно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коллегиально  врачом-инфекционистом</a:t>
            </a:r>
            <a:endParaRPr sz="1349">
              <a:latin typeface="Arial"/>
              <a:cs typeface="Arial"/>
            </a:endParaRPr>
          </a:p>
          <a:p>
            <a:pPr marL="6120">
              <a:lnSpc>
                <a:spcPts val="1614"/>
              </a:lnSpc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</a:t>
            </a:r>
            <a:r>
              <a:rPr sz="134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врачом-педиатром</a:t>
            </a:r>
            <a:endParaRPr sz="1349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41498" y="4741024"/>
            <a:ext cx="2901108" cy="1082105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 marR="2448">
              <a:lnSpc>
                <a:spcPct val="99600"/>
              </a:lnSpc>
              <a:spcBef>
                <a:spcPts val="51"/>
              </a:spcBef>
            </a:pP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Известные случаи</a:t>
            </a:r>
            <a:r>
              <a:rPr sz="1398" spc="-7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коронавирусной  инфекции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у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детей,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обусловленные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SARS-CoV-2, не позволяют  объективно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оценить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особенности 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заболевания</a:t>
            </a:r>
            <a:endParaRPr sz="1398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821028" y="1282594"/>
            <a:ext cx="2929263" cy="4671152"/>
          </a:xfrm>
          <a:custGeom>
            <a:avLst/>
            <a:gdLst/>
            <a:ahLst/>
            <a:cxnLst/>
            <a:rect l="l" t="t" r="r" b="b"/>
            <a:pathLst>
              <a:path w="6078219" h="9692640">
                <a:moveTo>
                  <a:pt x="5795785" y="0"/>
                </a:moveTo>
                <a:lnTo>
                  <a:pt x="282069" y="0"/>
                </a:lnTo>
                <a:lnTo>
                  <a:pt x="236321" y="3692"/>
                </a:lnTo>
                <a:lnTo>
                  <a:pt x="192921" y="14382"/>
                </a:lnTo>
                <a:lnTo>
                  <a:pt x="152451" y="31487"/>
                </a:lnTo>
                <a:lnTo>
                  <a:pt x="115491" y="54428"/>
                </a:lnTo>
                <a:lnTo>
                  <a:pt x="82623" y="82623"/>
                </a:lnTo>
                <a:lnTo>
                  <a:pt x="54428" y="115491"/>
                </a:lnTo>
                <a:lnTo>
                  <a:pt x="31487" y="152451"/>
                </a:lnTo>
                <a:lnTo>
                  <a:pt x="14382" y="192921"/>
                </a:lnTo>
                <a:lnTo>
                  <a:pt x="3692" y="236321"/>
                </a:lnTo>
                <a:lnTo>
                  <a:pt x="0" y="282069"/>
                </a:lnTo>
                <a:lnTo>
                  <a:pt x="0" y="9410315"/>
                </a:lnTo>
                <a:lnTo>
                  <a:pt x="3692" y="9456063"/>
                </a:lnTo>
                <a:lnTo>
                  <a:pt x="14382" y="9499463"/>
                </a:lnTo>
                <a:lnTo>
                  <a:pt x="31487" y="9539933"/>
                </a:lnTo>
                <a:lnTo>
                  <a:pt x="54428" y="9576893"/>
                </a:lnTo>
                <a:lnTo>
                  <a:pt x="82623" y="9609761"/>
                </a:lnTo>
                <a:lnTo>
                  <a:pt x="115491" y="9637956"/>
                </a:lnTo>
                <a:lnTo>
                  <a:pt x="152451" y="9660897"/>
                </a:lnTo>
                <a:lnTo>
                  <a:pt x="192921" y="9678002"/>
                </a:lnTo>
                <a:lnTo>
                  <a:pt x="236321" y="9688692"/>
                </a:lnTo>
                <a:lnTo>
                  <a:pt x="282069" y="9692384"/>
                </a:lnTo>
                <a:lnTo>
                  <a:pt x="5795785" y="9692384"/>
                </a:lnTo>
                <a:lnTo>
                  <a:pt x="5841534" y="9688692"/>
                </a:lnTo>
                <a:lnTo>
                  <a:pt x="5884934" y="9678002"/>
                </a:lnTo>
                <a:lnTo>
                  <a:pt x="5925404" y="9660897"/>
                </a:lnTo>
                <a:lnTo>
                  <a:pt x="5962364" y="9637956"/>
                </a:lnTo>
                <a:lnTo>
                  <a:pt x="5995231" y="9609761"/>
                </a:lnTo>
                <a:lnTo>
                  <a:pt x="6023426" y="9576893"/>
                </a:lnTo>
                <a:lnTo>
                  <a:pt x="6046367" y="9539933"/>
                </a:lnTo>
                <a:lnTo>
                  <a:pt x="6063473" y="9499463"/>
                </a:lnTo>
                <a:lnTo>
                  <a:pt x="6074163" y="9456063"/>
                </a:lnTo>
                <a:lnTo>
                  <a:pt x="6077855" y="9410315"/>
                </a:lnTo>
                <a:lnTo>
                  <a:pt x="6077855" y="282069"/>
                </a:lnTo>
                <a:lnTo>
                  <a:pt x="6074163" y="236321"/>
                </a:lnTo>
                <a:lnTo>
                  <a:pt x="6063473" y="192921"/>
                </a:lnTo>
                <a:lnTo>
                  <a:pt x="6046367" y="152451"/>
                </a:lnTo>
                <a:lnTo>
                  <a:pt x="6023426" y="115491"/>
                </a:lnTo>
                <a:lnTo>
                  <a:pt x="5995231" y="82623"/>
                </a:lnTo>
                <a:lnTo>
                  <a:pt x="5962364" y="54428"/>
                </a:lnTo>
                <a:lnTo>
                  <a:pt x="5925404" y="31487"/>
                </a:lnTo>
                <a:lnTo>
                  <a:pt x="5884934" y="14382"/>
                </a:lnTo>
                <a:lnTo>
                  <a:pt x="5841534" y="3692"/>
                </a:lnTo>
                <a:lnTo>
                  <a:pt x="5795785" y="0"/>
                </a:lnTo>
                <a:close/>
              </a:path>
            </a:pathLst>
          </a:custGeom>
          <a:solidFill>
            <a:srgbClr val="DFE9D5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1" name="object 11"/>
          <p:cNvSpPr txBox="1"/>
          <p:nvPr/>
        </p:nvSpPr>
        <p:spPr>
          <a:xfrm>
            <a:off x="4987522" y="1304410"/>
            <a:ext cx="2597533" cy="4421186"/>
          </a:xfrm>
          <a:prstGeom prst="rect">
            <a:avLst/>
          </a:prstGeom>
        </p:spPr>
        <p:txBody>
          <a:bodyPr vert="horz" wrap="square" lIns="0" tIns="95480" rIns="0" bIns="0" rtlCol="0">
            <a:spAutoFit/>
          </a:bodyPr>
          <a:lstStyle/>
          <a:p>
            <a:pPr marL="6120">
              <a:spcBef>
                <a:spcPts val="752"/>
              </a:spcBef>
            </a:pP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Патогенетическое</a:t>
            </a:r>
            <a:endParaRPr sz="1735">
              <a:latin typeface="Arial"/>
              <a:cs typeface="Arial"/>
            </a:endParaRPr>
          </a:p>
          <a:p>
            <a:pPr marL="176260" marR="45595" indent="-170446">
              <a:spcBef>
                <a:spcPts val="1017"/>
              </a:spcBef>
              <a:buClr>
                <a:srgbClr val="00A45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начальном (лихорадочном)  периоде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болезни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проведение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дезинтоксикационной,  антиоксидантной</a:t>
            </a:r>
            <a:r>
              <a:rPr sz="1349" spc="1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терапии;</a:t>
            </a:r>
            <a:endParaRPr sz="1349">
              <a:latin typeface="Arial"/>
              <a:cs typeface="Arial"/>
            </a:endParaRPr>
          </a:p>
          <a:p>
            <a:pPr marL="176260" marR="5814" indent="-170446">
              <a:spcBef>
                <a:spcPts val="518"/>
              </a:spcBef>
              <a:buClr>
                <a:srgbClr val="00A45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Введение излишней жидкости 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парентерально, особенно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изотонического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раствора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хлорида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натрия, чревато  опасностью развития отека  легких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мозга,</a:t>
            </a:r>
            <a:r>
              <a:rPr sz="1349" spc="1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dirty="0">
                <a:solidFill>
                  <a:srgbClr val="353535"/>
                </a:solidFill>
                <a:latin typeface="Arial"/>
                <a:cs typeface="Arial"/>
              </a:rPr>
              <a:t>ОРДС;</a:t>
            </a:r>
            <a:endParaRPr sz="1349">
              <a:latin typeface="Arial"/>
              <a:cs typeface="Arial"/>
            </a:endParaRPr>
          </a:p>
          <a:p>
            <a:pPr marL="176260" marR="70381" indent="-170446">
              <a:spcBef>
                <a:spcPts val="516"/>
              </a:spcBef>
              <a:buClr>
                <a:srgbClr val="00A45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Общее количество жидкости, 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вводимой парентерально,  должно применяться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из 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расчета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по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физиологической  потребности;</a:t>
            </a:r>
            <a:endParaRPr sz="1349">
              <a:latin typeface="Arial"/>
              <a:cs typeface="Arial"/>
            </a:endParaRPr>
          </a:p>
          <a:p>
            <a:pPr marL="176260" marR="2448" indent="-170446">
              <a:spcBef>
                <a:spcPts val="516"/>
              </a:spcBef>
              <a:buClr>
                <a:srgbClr val="00A45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Коррекция электролитных  нарушений препаратами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калия, глюконат кальция </a:t>
            </a:r>
            <a:r>
              <a:rPr sz="1349" spc="-7" dirty="0">
                <a:solidFill>
                  <a:srgbClr val="353535"/>
                </a:solidFill>
                <a:latin typeface="Arial"/>
                <a:cs typeface="Arial"/>
              </a:rPr>
              <a:t>10%.</a:t>
            </a:r>
            <a:endParaRPr sz="1349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82020" y="1282594"/>
            <a:ext cx="2661798" cy="4671152"/>
          </a:xfrm>
          <a:custGeom>
            <a:avLst/>
            <a:gdLst/>
            <a:ahLst/>
            <a:cxnLst/>
            <a:rect l="l" t="t" r="r" b="b"/>
            <a:pathLst>
              <a:path w="5523230" h="9692640">
                <a:moveTo>
                  <a:pt x="5266489" y="0"/>
                </a:moveTo>
                <a:lnTo>
                  <a:pt x="256281" y="0"/>
                </a:lnTo>
                <a:lnTo>
                  <a:pt x="210211" y="4128"/>
                </a:lnTo>
                <a:lnTo>
                  <a:pt x="166852" y="16032"/>
                </a:lnTo>
                <a:lnTo>
                  <a:pt x="126926" y="34987"/>
                </a:lnTo>
                <a:lnTo>
                  <a:pt x="91158" y="60270"/>
                </a:lnTo>
                <a:lnTo>
                  <a:pt x="60270" y="91158"/>
                </a:lnTo>
                <a:lnTo>
                  <a:pt x="34987" y="126926"/>
                </a:lnTo>
                <a:lnTo>
                  <a:pt x="16032" y="166852"/>
                </a:lnTo>
                <a:lnTo>
                  <a:pt x="4128" y="210211"/>
                </a:lnTo>
                <a:lnTo>
                  <a:pt x="0" y="256281"/>
                </a:lnTo>
                <a:lnTo>
                  <a:pt x="0" y="9436103"/>
                </a:lnTo>
                <a:lnTo>
                  <a:pt x="4128" y="9482173"/>
                </a:lnTo>
                <a:lnTo>
                  <a:pt x="16032" y="9525532"/>
                </a:lnTo>
                <a:lnTo>
                  <a:pt x="34987" y="9565458"/>
                </a:lnTo>
                <a:lnTo>
                  <a:pt x="60270" y="9601226"/>
                </a:lnTo>
                <a:lnTo>
                  <a:pt x="91158" y="9632114"/>
                </a:lnTo>
                <a:lnTo>
                  <a:pt x="126926" y="9657397"/>
                </a:lnTo>
                <a:lnTo>
                  <a:pt x="166852" y="9676352"/>
                </a:lnTo>
                <a:lnTo>
                  <a:pt x="210211" y="9688256"/>
                </a:lnTo>
                <a:lnTo>
                  <a:pt x="256281" y="9692384"/>
                </a:lnTo>
                <a:lnTo>
                  <a:pt x="5266489" y="9692384"/>
                </a:lnTo>
                <a:lnTo>
                  <a:pt x="5312558" y="9688256"/>
                </a:lnTo>
                <a:lnTo>
                  <a:pt x="5355918" y="9676352"/>
                </a:lnTo>
                <a:lnTo>
                  <a:pt x="5395843" y="9657397"/>
                </a:lnTo>
                <a:lnTo>
                  <a:pt x="5431612" y="9632114"/>
                </a:lnTo>
                <a:lnTo>
                  <a:pt x="5462499" y="9601226"/>
                </a:lnTo>
                <a:lnTo>
                  <a:pt x="5487782" y="9565458"/>
                </a:lnTo>
                <a:lnTo>
                  <a:pt x="5506738" y="9525532"/>
                </a:lnTo>
                <a:lnTo>
                  <a:pt x="5518641" y="9482173"/>
                </a:lnTo>
                <a:lnTo>
                  <a:pt x="5522770" y="9436103"/>
                </a:lnTo>
                <a:lnTo>
                  <a:pt x="5522770" y="256281"/>
                </a:lnTo>
                <a:lnTo>
                  <a:pt x="5518641" y="210211"/>
                </a:lnTo>
                <a:lnTo>
                  <a:pt x="5506738" y="166852"/>
                </a:lnTo>
                <a:lnTo>
                  <a:pt x="5487782" y="126926"/>
                </a:lnTo>
                <a:lnTo>
                  <a:pt x="5462499" y="91158"/>
                </a:lnTo>
                <a:lnTo>
                  <a:pt x="5431612" y="60270"/>
                </a:lnTo>
                <a:lnTo>
                  <a:pt x="5395843" y="34987"/>
                </a:lnTo>
                <a:lnTo>
                  <a:pt x="5355918" y="16032"/>
                </a:lnTo>
                <a:lnTo>
                  <a:pt x="5312558" y="4128"/>
                </a:lnTo>
                <a:lnTo>
                  <a:pt x="5266489" y="0"/>
                </a:lnTo>
                <a:close/>
              </a:path>
            </a:pathLst>
          </a:custGeom>
          <a:solidFill>
            <a:srgbClr val="DFE3F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3" name="object 13"/>
          <p:cNvSpPr txBox="1"/>
          <p:nvPr/>
        </p:nvSpPr>
        <p:spPr>
          <a:xfrm>
            <a:off x="7983943" y="1316234"/>
            <a:ext cx="2333128" cy="3732717"/>
          </a:xfrm>
          <a:prstGeom prst="rect">
            <a:avLst/>
          </a:prstGeom>
        </p:spPr>
        <p:txBody>
          <a:bodyPr vert="horz" wrap="square" lIns="0" tIns="95786" rIns="0" bIns="0" rtlCol="0">
            <a:spAutoFit/>
          </a:bodyPr>
          <a:lstStyle/>
          <a:p>
            <a:pPr marL="6120">
              <a:spcBef>
                <a:spcPts val="754"/>
              </a:spcBef>
            </a:pP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Симптоматическое</a:t>
            </a:r>
            <a:endParaRPr sz="1735">
              <a:latin typeface="Arial"/>
              <a:cs typeface="Arial"/>
            </a:endParaRPr>
          </a:p>
          <a:p>
            <a:pPr marL="176260" marR="621193" indent="-170446">
              <a:spcBef>
                <a:spcPts val="1019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Противокашлевые,  муколитические</a:t>
            </a:r>
            <a:endParaRPr sz="1349">
              <a:latin typeface="Arial"/>
              <a:cs typeface="Arial"/>
            </a:endParaRPr>
          </a:p>
          <a:p>
            <a:pPr marL="176260" marR="186358">
              <a:lnSpc>
                <a:spcPts val="1619"/>
              </a:lnSpc>
              <a:spcBef>
                <a:spcPts val="51"/>
              </a:spcBef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отхаркивающие  препараты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при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развитии  трахеита, бронхита,  пневмонии;</a:t>
            </a:r>
            <a:endParaRPr sz="1349">
              <a:latin typeface="Arial"/>
              <a:cs typeface="Arial"/>
            </a:endParaRPr>
          </a:p>
          <a:p>
            <a:pPr marL="176260" indent="-170446">
              <a:lnSpc>
                <a:spcPts val="1619"/>
              </a:lnSpc>
              <a:spcBef>
                <a:spcPts val="463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Антиконгестанты</a:t>
            </a:r>
            <a:endParaRPr sz="1349">
              <a:latin typeface="Arial"/>
              <a:cs typeface="Arial"/>
            </a:endParaRPr>
          </a:p>
          <a:p>
            <a:pPr marL="176260">
              <a:lnSpc>
                <a:spcPts val="1619"/>
              </a:lnSpc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при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развитии</a:t>
            </a:r>
            <a:r>
              <a:rPr sz="1349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ринита;</a:t>
            </a:r>
            <a:endParaRPr sz="1349">
              <a:latin typeface="Arial"/>
              <a:cs typeface="Arial"/>
            </a:endParaRPr>
          </a:p>
          <a:p>
            <a:pPr marL="176260" marR="2448" indent="-170446">
              <a:spcBef>
                <a:spcPts val="520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Жаропонижающие  препаратов,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в т.ч.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НПВС  (парацетамол, ибупрофен,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метамизол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натрия),  спазмолитики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при  фебрильном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повышении  температуры.</a:t>
            </a:r>
            <a:endParaRPr sz="1349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4294967295"/>
          </p:nvPr>
        </p:nvSpPr>
        <p:spPr>
          <a:xfrm>
            <a:off x="1251639" y="0"/>
            <a:ext cx="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pc="5" dirty="0"/>
              <a:pPr marL="12240">
                <a:lnSpc>
                  <a:spcPts val="1390"/>
                </a:lnSpc>
              </a:pPr>
              <a:t>115</a:t>
            </a:fld>
            <a:endParaRPr spc="5" dirty="0"/>
          </a:p>
        </p:txBody>
      </p:sp>
    </p:spTree>
    <p:extLst>
      <p:ext uri="{BB962C8B-B14F-4D97-AF65-F5344CB8AC3E}">
        <p14:creationId xmlns:p14="http://schemas.microsoft.com/office/powerpoint/2010/main" val="144777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Временные рекомендации по этиотропному лечению</a:t>
            </a:r>
            <a:endParaRPr lang="ru-RU" sz="2800" dirty="0">
              <a:effectLst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0492133"/>
              </p:ext>
            </p:extLst>
          </p:nvPr>
        </p:nvGraphicFramePr>
        <p:xfrm>
          <a:off x="940526" y="1306287"/>
          <a:ext cx="9757954" cy="51859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57954">
                  <a:extLst>
                    <a:ext uri="{9D8B030D-6E8A-4147-A177-3AD203B41FA5}">
                      <a16:colId xmlns:a16="http://schemas.microsoft.com/office/drawing/2014/main" val="3573651219"/>
                    </a:ext>
                  </a:extLst>
                </a:gridCol>
              </a:tblGrid>
              <a:tr h="3467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Дети с бессимптомной формой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4348633"/>
                  </a:ext>
                </a:extLst>
              </a:tr>
              <a:tr h="3467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>
                          <a:effectLst/>
                        </a:rPr>
                        <a:t>Этиотропная терапия не требуется.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3959331"/>
                  </a:ext>
                </a:extLst>
              </a:tr>
              <a:tr h="3467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Дети с легкой формой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3681145"/>
                  </a:ext>
                </a:extLst>
              </a:tr>
              <a:tr h="22876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>
                          <a:effectLst/>
                        </a:rPr>
                        <a:t>Назначение противовирусных препаратов может быть рассмотрено у детей из групп риска, имеющих тяжелые сопутствующие заболевания, иммунодефицит: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</a:rPr>
                        <a:t>Рекомбинантный интерферон альфа-2b </a:t>
                      </a:r>
                      <a:r>
                        <a:rPr lang="ru-RU" sz="2000" dirty="0" err="1">
                          <a:effectLst/>
                        </a:rPr>
                        <a:t>интраназально</a:t>
                      </a:r>
                      <a:r>
                        <a:rPr lang="ru-RU" sz="2000" dirty="0">
                          <a:effectLst/>
                        </a:rPr>
                        <a:t> (препарат выбора)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 err="1">
                          <a:effectLst/>
                        </a:rPr>
                        <a:t>Умифеновир</a:t>
                      </a:r>
                      <a:r>
                        <a:rPr lang="ru-RU" sz="2000" dirty="0">
                          <a:effectLst/>
                        </a:rPr>
                        <a:t> или </a:t>
                      </a:r>
                      <a:r>
                        <a:rPr lang="ru-RU" sz="2000" dirty="0" err="1">
                          <a:effectLst/>
                        </a:rPr>
                        <a:t>Осельтамивир</a:t>
                      </a:r>
                      <a:r>
                        <a:rPr lang="ru-RU" sz="2000" dirty="0">
                          <a:effectLst/>
                        </a:rPr>
                        <a:t> (альтернативная терапия)</a:t>
                      </a:r>
                    </a:p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Терапия </a:t>
                      </a:r>
                      <a:r>
                        <a:rPr lang="ru-RU" sz="2000" u="sng" dirty="0">
                          <a:effectLst/>
                        </a:rPr>
                        <a:t>детям с тяжелыми хроническими заболеваниями</a:t>
                      </a:r>
                      <a:r>
                        <a:rPr lang="ru-RU" sz="2000" dirty="0">
                          <a:effectLst/>
                        </a:rPr>
                        <a:t> согласовывается </a:t>
                      </a:r>
                    </a:p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со специалистами ФДРКЦ для детей [52]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3647841"/>
                  </a:ext>
                </a:extLst>
              </a:tr>
              <a:tr h="3467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Дети со среднетяжелой формой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7008473"/>
                  </a:ext>
                </a:extLst>
              </a:tr>
              <a:tr h="151128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 err="1">
                          <a:effectLst/>
                        </a:rPr>
                        <a:t>Лопинавир</a:t>
                      </a:r>
                      <a:r>
                        <a:rPr lang="ru-RU" sz="2000" dirty="0">
                          <a:effectLst/>
                        </a:rPr>
                        <a:t> / </a:t>
                      </a:r>
                      <a:r>
                        <a:rPr lang="ru-RU" sz="2000" dirty="0" err="1">
                          <a:effectLst/>
                        </a:rPr>
                        <a:t>Ритонавир</a:t>
                      </a:r>
                      <a:r>
                        <a:rPr lang="ru-RU" sz="2000" dirty="0">
                          <a:effectLst/>
                        </a:rPr>
                        <a:t> (препарат выбора)</a:t>
                      </a:r>
                    </a:p>
                    <a:p>
                      <a:pPr marL="457200" indent="45021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(+ Рекомбинантный интерферон альфа-2b </a:t>
                      </a:r>
                      <a:r>
                        <a:rPr lang="ru-RU" sz="2000" dirty="0" err="1">
                          <a:effectLst/>
                        </a:rPr>
                        <a:t>интраназально</a:t>
                      </a:r>
                      <a:r>
                        <a:rPr lang="ru-RU" sz="2000" dirty="0">
                          <a:effectLst/>
                        </a:rPr>
                        <a:t>)</a:t>
                      </a:r>
                    </a:p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Терапия </a:t>
                      </a:r>
                      <a:r>
                        <a:rPr lang="ru-RU" sz="2000" u="sng" dirty="0">
                          <a:effectLst/>
                        </a:rPr>
                        <a:t>детям с тяжелыми хроническими заболеваниями</a:t>
                      </a:r>
                      <a:r>
                        <a:rPr lang="ru-RU" sz="2000" dirty="0">
                          <a:effectLst/>
                        </a:rPr>
                        <a:t> согласовывается</a:t>
                      </a:r>
                    </a:p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со специалистами ФДРКЦ для детей [52]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5788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749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9106424"/>
              </p:ext>
            </p:extLst>
          </p:nvPr>
        </p:nvGraphicFramePr>
        <p:xfrm>
          <a:off x="731520" y="365125"/>
          <a:ext cx="10622280" cy="54734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22280">
                  <a:extLst>
                    <a:ext uri="{9D8B030D-6E8A-4147-A177-3AD203B41FA5}">
                      <a16:colId xmlns:a16="http://schemas.microsoft.com/office/drawing/2014/main" val="649751162"/>
                    </a:ext>
                  </a:extLst>
                </a:gridCol>
              </a:tblGrid>
              <a:tr h="4220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400" dirty="0">
                          <a:effectLst/>
                        </a:rPr>
                        <a:t>Дети с тяжелой или критической формой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0079825"/>
                  </a:ext>
                </a:extLst>
              </a:tr>
              <a:tr h="2384281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 err="1">
                          <a:effectLst/>
                        </a:rPr>
                        <a:t>Лопинавир</a:t>
                      </a:r>
                      <a:r>
                        <a:rPr lang="ru-RU" sz="2400" dirty="0">
                          <a:effectLst/>
                        </a:rPr>
                        <a:t> </a:t>
                      </a:r>
                      <a:r>
                        <a:rPr lang="en-US" sz="2400" dirty="0">
                          <a:effectLst/>
                        </a:rPr>
                        <a:t>/</a:t>
                      </a:r>
                      <a:r>
                        <a:rPr lang="ru-RU" sz="2400" dirty="0">
                          <a:effectLst/>
                        </a:rPr>
                        <a:t> </a:t>
                      </a:r>
                      <a:r>
                        <a:rPr lang="ru-RU" sz="2400" dirty="0" err="1">
                          <a:effectLst/>
                        </a:rPr>
                        <a:t>Ритонавир</a:t>
                      </a:r>
                      <a:r>
                        <a:rPr lang="ru-RU" sz="2400" dirty="0">
                          <a:effectLst/>
                        </a:rPr>
                        <a:t> (препарат выбора)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 err="1">
                          <a:effectLst/>
                        </a:rPr>
                        <a:t>Гидроксихлорохин</a:t>
                      </a:r>
                      <a:endParaRPr lang="ru-RU" sz="24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 err="1">
                          <a:effectLst/>
                        </a:rPr>
                        <a:t>Гидроксихлорохин</a:t>
                      </a:r>
                      <a:r>
                        <a:rPr lang="ru-RU" sz="2400" dirty="0">
                          <a:effectLst/>
                        </a:rPr>
                        <a:t> (+ </a:t>
                      </a:r>
                      <a:r>
                        <a:rPr lang="ru-RU" sz="2400" dirty="0" err="1">
                          <a:effectLst/>
                        </a:rPr>
                        <a:t>Азитромицин</a:t>
                      </a:r>
                      <a:r>
                        <a:rPr lang="ru-RU" sz="2400" dirty="0">
                          <a:effectLst/>
                        </a:rPr>
                        <a:t>)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 err="1">
                          <a:effectLst/>
                        </a:rPr>
                        <a:t>Рибавирин</a:t>
                      </a:r>
                      <a:endParaRPr lang="ru-RU" sz="2400" dirty="0">
                        <a:effectLst/>
                      </a:endParaRPr>
                    </a:p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Терапия согласовывается со специалистами ФДРКЦ для детей [6] [52]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1124506"/>
                  </a:ext>
                </a:extLst>
              </a:tr>
              <a:tr h="4220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400" dirty="0">
                          <a:effectLst/>
                        </a:rPr>
                        <a:t>Новорожденные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5497812"/>
                  </a:ext>
                </a:extLst>
              </a:tr>
              <a:tr h="894585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 err="1">
                          <a:effectLst/>
                        </a:rPr>
                        <a:t>Осельтамивир</a:t>
                      </a:r>
                      <a:endParaRPr lang="ru-RU" sz="2400" dirty="0">
                        <a:effectLst/>
                      </a:endParaRPr>
                    </a:p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Терапия согласовывается со специалистами регионального ДРКЦ для детей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1639084"/>
                  </a:ext>
                </a:extLst>
              </a:tr>
              <a:tr h="8945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dirty="0">
                          <a:effectLst/>
                        </a:rPr>
                        <a:t>У детей старше 15 лет может быть рассмотрена тактика назначения этиотропных средств, рекомендованная взрослым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78508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46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023" y="156754"/>
            <a:ext cx="10517777" cy="6020209"/>
          </a:xfrm>
        </p:spPr>
        <p:txBody>
          <a:bodyPr>
            <a:normAutofit fontScale="92500" lnSpcReduction="20000"/>
          </a:bodyPr>
          <a:lstStyle/>
          <a:p>
            <a:r>
              <a:rPr lang="ru-RU" spc="-5" dirty="0">
                <a:latin typeface="Times New Roman"/>
                <a:cs typeface="Times New Roman"/>
              </a:rPr>
              <a:t>Комбинированный препарат </a:t>
            </a:r>
            <a:r>
              <a:rPr lang="ru-RU" b="1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лопинавир+ритонавир</a:t>
            </a:r>
            <a:r>
              <a:rPr lang="ru-RU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cs typeface="Times New Roman"/>
              </a:rPr>
              <a:t>является  </a:t>
            </a:r>
            <a:r>
              <a:rPr lang="ru-RU" spc="-5" dirty="0">
                <a:latin typeface="Times New Roman"/>
                <a:cs typeface="Times New Roman"/>
              </a:rPr>
              <a:t>ингибитором протеазы ВИЧ. </a:t>
            </a:r>
            <a:r>
              <a:rPr lang="ru-RU" dirty="0">
                <a:latin typeface="Times New Roman"/>
                <a:cs typeface="Times New Roman"/>
              </a:rPr>
              <a:t>В ранее </a:t>
            </a:r>
            <a:r>
              <a:rPr lang="ru-RU" spc="-5" dirty="0">
                <a:latin typeface="Times New Roman"/>
                <a:cs typeface="Times New Roman"/>
              </a:rPr>
              <a:t>проведенных исследованиях было  показано, </a:t>
            </a:r>
            <a:r>
              <a:rPr lang="ru-RU" dirty="0">
                <a:latin typeface="Times New Roman"/>
                <a:cs typeface="Times New Roman"/>
              </a:rPr>
              <a:t>что </a:t>
            </a:r>
            <a:r>
              <a:rPr lang="ru-RU" spc="-5" dirty="0">
                <a:latin typeface="Times New Roman"/>
                <a:cs typeface="Times New Roman"/>
              </a:rPr>
              <a:t>он </a:t>
            </a:r>
            <a:r>
              <a:rPr lang="ru-RU" dirty="0">
                <a:latin typeface="Times New Roman"/>
                <a:cs typeface="Times New Roman"/>
              </a:rPr>
              <a:t>также </a:t>
            </a:r>
            <a:r>
              <a:rPr lang="ru-RU" spc="-5" dirty="0">
                <a:latin typeface="Times New Roman"/>
                <a:cs typeface="Times New Roman"/>
              </a:rPr>
              <a:t>способен </a:t>
            </a:r>
            <a:r>
              <a:rPr lang="ru-RU" dirty="0">
                <a:latin typeface="Times New Roman"/>
                <a:cs typeface="Times New Roman"/>
              </a:rPr>
              <a:t>подавлять </a:t>
            </a:r>
            <a:r>
              <a:rPr lang="ru-RU" spc="-5" dirty="0">
                <a:latin typeface="Times New Roman"/>
                <a:cs typeface="Times New Roman"/>
              </a:rPr>
              <a:t>активность протеазы  </a:t>
            </a:r>
            <a:r>
              <a:rPr lang="ru-RU" spc="-5" dirty="0" err="1">
                <a:latin typeface="Times New Roman"/>
                <a:cs typeface="Times New Roman"/>
              </a:rPr>
              <a:t>коронавируса</a:t>
            </a:r>
            <a:r>
              <a:rPr lang="ru-RU" spc="-5" dirty="0">
                <a:latin typeface="Times New Roman"/>
                <a:cs typeface="Times New Roman"/>
              </a:rPr>
              <a:t>. Предполагаемый на основе компьютерных моделирований  противовирусный механизм действия </a:t>
            </a:r>
            <a:r>
              <a:rPr lang="ru-RU" dirty="0">
                <a:latin typeface="Times New Roman"/>
                <a:cs typeface="Times New Roman"/>
              </a:rPr>
              <a:t>в </a:t>
            </a:r>
            <a:r>
              <a:rPr lang="ru-RU" spc="-5" dirty="0">
                <a:latin typeface="Times New Roman"/>
                <a:cs typeface="Times New Roman"/>
              </a:rPr>
              <a:t>отношении нового </a:t>
            </a:r>
            <a:r>
              <a:rPr lang="ru-RU" spc="-5" dirty="0" err="1">
                <a:latin typeface="Times New Roman"/>
                <a:cs typeface="Times New Roman"/>
              </a:rPr>
              <a:t>коронавируса</a:t>
            </a:r>
            <a:r>
              <a:rPr lang="ru-RU" spc="-5" dirty="0">
                <a:latin typeface="Times New Roman"/>
                <a:cs typeface="Times New Roman"/>
              </a:rPr>
              <a:t>  </a:t>
            </a:r>
            <a:r>
              <a:rPr lang="ru-RU" dirty="0">
                <a:latin typeface="Times New Roman"/>
                <a:cs typeface="Times New Roman"/>
              </a:rPr>
              <a:t>связан с </a:t>
            </a:r>
            <a:r>
              <a:rPr lang="ru-RU" spc="-5" dirty="0">
                <a:latin typeface="Times New Roman"/>
                <a:cs typeface="Times New Roman"/>
              </a:rPr>
              <a:t>воздействием </a:t>
            </a:r>
            <a:r>
              <a:rPr lang="ru-RU" dirty="0">
                <a:latin typeface="Times New Roman"/>
                <a:cs typeface="Times New Roman"/>
              </a:rPr>
              <a:t>на </a:t>
            </a:r>
            <a:r>
              <a:rPr lang="ru-RU" spc="-5" dirty="0">
                <a:latin typeface="Times New Roman"/>
                <a:cs typeface="Times New Roman"/>
              </a:rPr>
              <a:t>основную </a:t>
            </a:r>
            <a:r>
              <a:rPr lang="ru-RU" dirty="0">
                <a:latin typeface="Times New Roman"/>
                <a:cs typeface="Times New Roman"/>
              </a:rPr>
              <a:t>протеазу SARS-CoV-2 </a:t>
            </a:r>
            <a:r>
              <a:rPr lang="ru-RU" spc="-5" dirty="0">
                <a:latin typeface="Times New Roman"/>
                <a:cs typeface="Times New Roman"/>
              </a:rPr>
              <a:t>(</a:t>
            </a:r>
            <a:r>
              <a:rPr lang="ru-RU" spc="-5" dirty="0" err="1">
                <a:latin typeface="Times New Roman"/>
                <a:cs typeface="Times New Roman"/>
              </a:rPr>
              <a:t>эндопептидаза</a:t>
            </a:r>
            <a:r>
              <a:rPr lang="ru-RU" spc="-5" dirty="0">
                <a:latin typeface="Times New Roman"/>
                <a:cs typeface="Times New Roman"/>
              </a:rPr>
              <a:t>  С30, неструктурный протеин Nsp5). Данный препарат </a:t>
            </a:r>
            <a:r>
              <a:rPr lang="ru-RU" dirty="0">
                <a:latin typeface="Times New Roman"/>
                <a:cs typeface="Times New Roman"/>
              </a:rPr>
              <a:t>нашел свое </a:t>
            </a:r>
            <a:r>
              <a:rPr lang="ru-RU" spc="-5" dirty="0">
                <a:latin typeface="Times New Roman"/>
                <a:cs typeface="Times New Roman"/>
              </a:rPr>
              <a:t>применение  </a:t>
            </a:r>
            <a:r>
              <a:rPr lang="ru-RU" dirty="0">
                <a:latin typeface="Times New Roman"/>
                <a:cs typeface="Times New Roman"/>
              </a:rPr>
              <a:t>в лечении </a:t>
            </a:r>
            <a:r>
              <a:rPr lang="ru-RU" spc="-5" dirty="0">
                <a:latin typeface="Times New Roman"/>
                <a:cs typeface="Times New Roman"/>
              </a:rPr>
              <a:t>инфекции </a:t>
            </a:r>
            <a:r>
              <a:rPr lang="ru-RU" spc="-5" dirty="0" smtClean="0">
                <a:latin typeface="Times New Roman"/>
                <a:cs typeface="Times New Roman"/>
              </a:rPr>
              <a:t>MERS-</a:t>
            </a:r>
            <a:r>
              <a:rPr lang="ru-RU" spc="-5" dirty="0" err="1" smtClean="0">
                <a:latin typeface="Times New Roman"/>
                <a:cs typeface="Times New Roman"/>
              </a:rPr>
              <a:t>CoV</a:t>
            </a:r>
            <a:r>
              <a:rPr lang="ru-RU" spc="-5" dirty="0" smtClean="0">
                <a:latin typeface="Times New Roman"/>
                <a:cs typeface="Times New Roman"/>
              </a:rPr>
              <a:t>.</a:t>
            </a:r>
          </a:p>
          <a:p>
            <a:pPr marL="12700" marR="5080" indent="448945" algn="just">
              <a:lnSpc>
                <a:spcPct val="124500"/>
              </a:lnSpc>
              <a:spcBef>
                <a:spcPts val="10"/>
              </a:spcBef>
            </a:pPr>
            <a:r>
              <a:rPr lang="ru-RU" spc="-5" dirty="0">
                <a:latin typeface="Times New Roman"/>
                <a:cs typeface="Times New Roman"/>
              </a:rPr>
              <a:t>Принимая во внимание сходство клинической картины </a:t>
            </a:r>
            <a:r>
              <a:rPr lang="ru-RU" dirty="0">
                <a:latin typeface="Times New Roman"/>
                <a:cs typeface="Times New Roman"/>
              </a:rPr>
              <a:t>легких </a:t>
            </a:r>
            <a:r>
              <a:rPr lang="ru-RU" spc="-5" dirty="0">
                <a:latin typeface="Times New Roman"/>
                <a:cs typeface="Times New Roman"/>
              </a:rPr>
              <a:t>форм  COVID-19 </a:t>
            </a:r>
            <a:r>
              <a:rPr lang="ru-RU" dirty="0">
                <a:latin typeface="Times New Roman"/>
                <a:cs typeface="Times New Roman"/>
              </a:rPr>
              <a:t>с </a:t>
            </a:r>
            <a:r>
              <a:rPr lang="ru-RU" spc="-5" dirty="0">
                <a:latin typeface="Times New Roman"/>
                <a:cs typeface="Times New Roman"/>
              </a:rPr>
              <a:t>клинической картиной сезонных ОРВИ, до подтверждения  этиологического диагноза </a:t>
            </a:r>
            <a:r>
              <a:rPr lang="ru-RU" dirty="0">
                <a:latin typeface="Times New Roman"/>
                <a:cs typeface="Times New Roman"/>
              </a:rPr>
              <a:t>в схемы </a:t>
            </a:r>
            <a:r>
              <a:rPr lang="ru-RU" spc="-5" dirty="0">
                <a:latin typeface="Times New Roman"/>
                <a:cs typeface="Times New Roman"/>
              </a:rPr>
              <a:t>терапии следует включать препараты,  рекомендуемые для </a:t>
            </a:r>
            <a:r>
              <a:rPr lang="ru-RU" dirty="0">
                <a:latin typeface="Times New Roman"/>
                <a:cs typeface="Times New Roman"/>
              </a:rPr>
              <a:t>лечения </a:t>
            </a:r>
            <a:r>
              <a:rPr lang="ru-RU" spc="-5" dirty="0">
                <a:latin typeface="Times New Roman"/>
                <a:cs typeface="Times New Roman"/>
              </a:rPr>
              <a:t>сезонных ОРВИ, </a:t>
            </a:r>
            <a:r>
              <a:rPr lang="ru-RU" dirty="0">
                <a:latin typeface="Times New Roman"/>
                <a:cs typeface="Times New Roman"/>
              </a:rPr>
              <a:t>такие </a:t>
            </a:r>
            <a:r>
              <a:rPr lang="ru-RU" spc="-5" dirty="0">
                <a:latin typeface="Times New Roman"/>
                <a:cs typeface="Times New Roman"/>
              </a:rPr>
              <a:t>как </a:t>
            </a:r>
            <a:r>
              <a:rPr lang="ru-RU" dirty="0" err="1">
                <a:solidFill>
                  <a:srgbClr val="FF0000"/>
                </a:solidFill>
                <a:latin typeface="Times New Roman"/>
                <a:cs typeface="Times New Roman"/>
              </a:rPr>
              <a:t>интраназальные</a:t>
            </a:r>
            <a:r>
              <a:rPr lang="ru-RU" dirty="0">
                <a:solidFill>
                  <a:srgbClr val="FF0000"/>
                </a:solidFill>
                <a:latin typeface="Times New Roman"/>
                <a:cs typeface="Times New Roman"/>
              </a:rPr>
              <a:t>  формы </a:t>
            </a:r>
            <a:r>
              <a:rPr lang="ru-RU" spc="-5" dirty="0">
                <a:solidFill>
                  <a:srgbClr val="FF0000"/>
                </a:solidFill>
                <a:latin typeface="Times New Roman"/>
                <a:cs typeface="Times New Roman"/>
              </a:rPr>
              <a:t>интерферона </a:t>
            </a:r>
            <a:r>
              <a:rPr lang="ru-RU" dirty="0">
                <a:solidFill>
                  <a:srgbClr val="FF0000"/>
                </a:solidFill>
                <a:latin typeface="Times New Roman"/>
                <a:cs typeface="Times New Roman"/>
              </a:rPr>
              <a:t>альфа, </a:t>
            </a:r>
            <a:r>
              <a:rPr lang="ru-RU" spc="-5" dirty="0">
                <a:solidFill>
                  <a:srgbClr val="FF0000"/>
                </a:solidFill>
                <a:latin typeface="Times New Roman"/>
                <a:cs typeface="Times New Roman"/>
              </a:rPr>
              <a:t>препараты индукторов интерферона</a:t>
            </a:r>
            <a:r>
              <a:rPr lang="ru-RU" spc="-5" dirty="0">
                <a:latin typeface="Times New Roman"/>
                <a:cs typeface="Times New Roman"/>
              </a:rPr>
              <a:t>, </a:t>
            </a:r>
            <a:r>
              <a:rPr lang="ru-RU" dirty="0">
                <a:latin typeface="Times New Roman"/>
                <a:cs typeface="Times New Roman"/>
              </a:rPr>
              <a:t>а </a:t>
            </a:r>
            <a:r>
              <a:rPr lang="ru-RU" spc="-5" dirty="0">
                <a:latin typeface="Times New Roman"/>
                <a:cs typeface="Times New Roman"/>
              </a:rPr>
              <a:t>также  противовирусные препараты </a:t>
            </a:r>
            <a:r>
              <a:rPr lang="ru-RU" dirty="0">
                <a:latin typeface="Times New Roman"/>
                <a:cs typeface="Times New Roman"/>
              </a:rPr>
              <a:t>с </a:t>
            </a:r>
            <a:r>
              <a:rPr lang="ru-RU" spc="-5" dirty="0">
                <a:latin typeface="Times New Roman"/>
                <a:cs typeface="Times New Roman"/>
              </a:rPr>
              <a:t>широким спектром активности, такие как  </a:t>
            </a:r>
            <a:r>
              <a:rPr lang="ru-RU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умифеновир</a:t>
            </a:r>
            <a:r>
              <a:rPr lang="ru-RU" spc="-5" dirty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  <a:endParaRPr lang="ru-RU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2030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8260"/>
              <a:ext cx="1092642" cy="73437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71133" y="359530"/>
            <a:ext cx="7512473" cy="386430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2400" spc="-13" dirty="0"/>
              <a:t>Патогенетическая терапия </a:t>
            </a:r>
            <a:r>
              <a:rPr sz="2400" dirty="0"/>
              <a:t>и </a:t>
            </a:r>
            <a:r>
              <a:rPr sz="2400" spc="-13" dirty="0"/>
              <a:t>симптоматическое</a:t>
            </a:r>
            <a:r>
              <a:rPr sz="2400" spc="60" dirty="0"/>
              <a:t> </a:t>
            </a:r>
            <a:r>
              <a:rPr sz="2400" spc="-13" dirty="0"/>
              <a:t>лечение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2233505" y="5113867"/>
            <a:ext cx="2523067" cy="980867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125307" rIns="0" bIns="0" rtlCol="0">
            <a:spAutoFit/>
          </a:bodyPr>
          <a:lstStyle/>
          <a:p>
            <a:pPr marL="215048" indent="382684">
              <a:spcBef>
                <a:spcPts val="987"/>
              </a:spcBef>
            </a:pPr>
            <a:r>
              <a:rPr sz="1200" b="1" spc="-13" dirty="0">
                <a:solidFill>
                  <a:srgbClr val="1F315D"/>
                </a:solidFill>
                <a:latin typeface="Arial"/>
                <a:cs typeface="Arial"/>
              </a:rPr>
              <a:t>Жаропонижающие</a:t>
            </a:r>
            <a:endParaRPr sz="1200">
              <a:latin typeface="Arial"/>
              <a:cs typeface="Arial"/>
            </a:endParaRPr>
          </a:p>
          <a:p>
            <a:pPr>
              <a:spcBef>
                <a:spcPts val="53"/>
              </a:spcBef>
            </a:pPr>
            <a:endParaRPr sz="1067">
              <a:latin typeface="Arial"/>
              <a:cs typeface="Arial"/>
            </a:endParaRPr>
          </a:p>
          <a:p>
            <a:pPr marL="516454" marR="128690" indent="-301406"/>
            <a:r>
              <a:rPr sz="1067" spc="-7" dirty="0">
                <a:solidFill>
                  <a:srgbClr val="1F315D"/>
                </a:solidFill>
                <a:latin typeface="Arial"/>
                <a:cs typeface="Arial"/>
              </a:rPr>
              <a:t>Парацетамол </a:t>
            </a:r>
            <a:r>
              <a:rPr sz="1067" dirty="0">
                <a:solidFill>
                  <a:srgbClr val="1F315D"/>
                </a:solidFill>
                <a:latin typeface="Arial"/>
                <a:cs typeface="Arial"/>
              </a:rPr>
              <a:t>1 г </a:t>
            </a:r>
            <a:r>
              <a:rPr sz="1067" spc="-7" dirty="0">
                <a:solidFill>
                  <a:srgbClr val="1F315D"/>
                </a:solidFill>
                <a:latin typeface="Arial"/>
                <a:cs typeface="Arial"/>
              </a:rPr>
              <a:t>в/в </a:t>
            </a:r>
            <a:r>
              <a:rPr sz="1067" spc="-13" dirty="0">
                <a:solidFill>
                  <a:srgbClr val="1F315D"/>
                </a:solidFill>
                <a:latin typeface="Arial"/>
                <a:cs typeface="Arial"/>
              </a:rPr>
              <a:t>капельно при  температуре </a:t>
            </a:r>
            <a:r>
              <a:rPr sz="1067" spc="-7" dirty="0">
                <a:solidFill>
                  <a:srgbClr val="1F315D"/>
                </a:solidFill>
                <a:latin typeface="Arial"/>
                <a:cs typeface="Arial"/>
              </a:rPr>
              <a:t>выше 38С  </a:t>
            </a:r>
            <a:r>
              <a:rPr sz="1067" dirty="0">
                <a:solidFill>
                  <a:srgbClr val="1F315D"/>
                </a:solidFill>
                <a:latin typeface="Arial"/>
                <a:cs typeface="Arial"/>
              </a:rPr>
              <a:t>(макс. </a:t>
            </a:r>
            <a:r>
              <a:rPr sz="1067" spc="-13" dirty="0">
                <a:solidFill>
                  <a:srgbClr val="1F315D"/>
                </a:solidFill>
                <a:latin typeface="Arial"/>
                <a:cs typeface="Arial"/>
              </a:rPr>
              <a:t>суточная доза </a:t>
            </a:r>
            <a:r>
              <a:rPr sz="1067" dirty="0">
                <a:solidFill>
                  <a:srgbClr val="1F315D"/>
                </a:solidFill>
                <a:latin typeface="Arial"/>
                <a:cs typeface="Arial"/>
              </a:rPr>
              <a:t>4</a:t>
            </a:r>
            <a:r>
              <a:rPr sz="1067" spc="93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067" dirty="0">
                <a:solidFill>
                  <a:srgbClr val="1F315D"/>
                </a:solidFill>
                <a:latin typeface="Arial"/>
                <a:cs typeface="Arial"/>
              </a:rPr>
              <a:t>г)</a:t>
            </a:r>
            <a:endParaRPr sz="1067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33505" y="1481668"/>
            <a:ext cx="2523067" cy="985141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129540" rIns="0" bIns="0" rtlCol="0">
            <a:spAutoFit/>
          </a:bodyPr>
          <a:lstStyle/>
          <a:p>
            <a:pPr marR="5927" algn="ctr">
              <a:spcBef>
                <a:spcPts val="1020"/>
              </a:spcBef>
            </a:pP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Сосудосуживающие</a:t>
            </a:r>
            <a:endParaRPr sz="1200">
              <a:latin typeface="Arial"/>
              <a:cs typeface="Arial"/>
            </a:endParaRPr>
          </a:p>
          <a:p>
            <a:pPr>
              <a:spcBef>
                <a:spcPts val="53"/>
              </a:spcBef>
            </a:pPr>
            <a:endParaRPr sz="1067">
              <a:latin typeface="Arial"/>
              <a:cs typeface="Arial"/>
            </a:endParaRPr>
          </a:p>
          <a:p>
            <a:pPr marL="421629" marR="428403" algn="ctr"/>
            <a:r>
              <a:rPr sz="1067" spc="-13" dirty="0">
                <a:solidFill>
                  <a:srgbClr val="1F315D"/>
                </a:solidFill>
                <a:latin typeface="Arial"/>
                <a:cs typeface="Arial"/>
              </a:rPr>
              <a:t>Назальные деконгестанты  (при симптомах </a:t>
            </a:r>
            <a:r>
              <a:rPr sz="1067" spc="-27" dirty="0">
                <a:solidFill>
                  <a:srgbClr val="1F315D"/>
                </a:solidFill>
                <a:latin typeface="Arial"/>
                <a:cs typeface="Arial"/>
              </a:rPr>
              <a:t>ринита </a:t>
            </a:r>
            <a:r>
              <a:rPr sz="1067" dirty="0">
                <a:solidFill>
                  <a:srgbClr val="1F315D"/>
                </a:solidFill>
                <a:latin typeface="Arial"/>
                <a:cs typeface="Arial"/>
              </a:rPr>
              <a:t>и  </a:t>
            </a:r>
            <a:r>
              <a:rPr sz="1067" spc="-13" dirty="0">
                <a:solidFill>
                  <a:srgbClr val="1F315D"/>
                </a:solidFill>
                <a:latin typeface="Arial"/>
                <a:cs typeface="Arial"/>
              </a:rPr>
              <a:t>назофарингита)</a:t>
            </a:r>
            <a:endParaRPr sz="1067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04573" y="1481667"/>
            <a:ext cx="2407919" cy="873017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8467" rIns="0" bIns="0" rtlCol="0">
            <a:spAutoFit/>
          </a:bodyPr>
          <a:lstStyle/>
          <a:p>
            <a:pPr>
              <a:spcBef>
                <a:spcPts val="67"/>
              </a:spcBef>
            </a:pPr>
            <a:endParaRPr sz="1133">
              <a:latin typeface="Times New Roman"/>
              <a:cs typeface="Times New Roman"/>
            </a:endParaRPr>
          </a:p>
          <a:p>
            <a:pPr marL="113450" algn="ctr"/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Муколитики</a:t>
            </a:r>
            <a:endParaRPr sz="1200">
              <a:latin typeface="Arial"/>
              <a:cs typeface="Arial"/>
            </a:endParaRPr>
          </a:p>
          <a:p>
            <a:pPr>
              <a:spcBef>
                <a:spcPts val="53"/>
              </a:spcBef>
            </a:pPr>
            <a:endParaRPr sz="1067">
              <a:latin typeface="Arial"/>
              <a:cs typeface="Arial"/>
            </a:endParaRPr>
          </a:p>
          <a:p>
            <a:pPr marL="118530" algn="ctr"/>
            <a:r>
              <a:rPr sz="1067" spc="-7" dirty="0">
                <a:solidFill>
                  <a:srgbClr val="1F315D"/>
                </a:solidFill>
                <a:latin typeface="Arial"/>
                <a:cs typeface="Arial"/>
              </a:rPr>
              <a:t>Амброксол,</a:t>
            </a:r>
            <a:r>
              <a:rPr sz="1067" spc="20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067" spc="-13" dirty="0">
                <a:solidFill>
                  <a:srgbClr val="1F315D"/>
                </a:solidFill>
                <a:latin typeface="Arial"/>
                <a:cs typeface="Arial"/>
              </a:rPr>
              <a:t>ацетилцистеин</a:t>
            </a:r>
            <a:endParaRPr sz="1067">
              <a:latin typeface="Arial"/>
              <a:cs typeface="Arial"/>
            </a:endParaRPr>
          </a:p>
          <a:p>
            <a:pPr marL="118530" algn="ctr"/>
            <a:r>
              <a:rPr sz="1067" spc="-13" dirty="0">
                <a:solidFill>
                  <a:srgbClr val="043377"/>
                </a:solidFill>
                <a:latin typeface="Arial"/>
                <a:cs typeface="Arial"/>
              </a:rPr>
              <a:t>(ингаляционно,</a:t>
            </a:r>
            <a:r>
              <a:rPr sz="1067" spc="5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067" spc="-13" dirty="0">
                <a:solidFill>
                  <a:srgbClr val="043377"/>
                </a:solidFill>
                <a:latin typeface="Arial"/>
                <a:cs typeface="Arial"/>
              </a:rPr>
              <a:t>перорально)</a:t>
            </a:r>
            <a:endParaRPr sz="1067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29879" y="5113867"/>
            <a:ext cx="2451947" cy="1209263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26247" rIns="0" bIns="0" rtlCol="0">
            <a:spAutoFit/>
          </a:bodyPr>
          <a:lstStyle/>
          <a:p>
            <a:pPr algn="ctr">
              <a:spcBef>
                <a:spcPts val="207"/>
              </a:spcBef>
            </a:pPr>
            <a:r>
              <a:rPr sz="1200" b="1" spc="-13" dirty="0">
                <a:solidFill>
                  <a:srgbClr val="1F315D"/>
                </a:solidFill>
                <a:latin typeface="Arial"/>
                <a:cs typeface="Arial"/>
              </a:rPr>
              <a:t>Бронхолитики</a:t>
            </a:r>
            <a:endParaRPr sz="1200">
              <a:latin typeface="Arial"/>
              <a:cs typeface="Arial"/>
            </a:endParaRPr>
          </a:p>
          <a:p>
            <a:pPr>
              <a:spcBef>
                <a:spcPts val="53"/>
              </a:spcBef>
            </a:pPr>
            <a:endParaRPr sz="1067">
              <a:latin typeface="Arial"/>
              <a:cs typeface="Arial"/>
            </a:endParaRPr>
          </a:p>
          <a:p>
            <a:pPr marL="210815" marR="200655" indent="-847" algn="ctr"/>
            <a:r>
              <a:rPr sz="1067" spc="-13" dirty="0">
                <a:solidFill>
                  <a:srgbClr val="043377"/>
                </a:solidFill>
                <a:latin typeface="Arial"/>
                <a:cs typeface="Arial"/>
              </a:rPr>
              <a:t>Сальбутамол, фенотерол,  ипратропия </a:t>
            </a:r>
            <a:r>
              <a:rPr sz="1067" spc="-7" dirty="0">
                <a:solidFill>
                  <a:srgbClr val="043377"/>
                </a:solidFill>
                <a:latin typeface="Arial"/>
                <a:cs typeface="Arial"/>
              </a:rPr>
              <a:t>бромид+фенотерол  </a:t>
            </a:r>
            <a:r>
              <a:rPr sz="1067" spc="-13" dirty="0">
                <a:solidFill>
                  <a:srgbClr val="043377"/>
                </a:solidFill>
                <a:latin typeface="Arial"/>
                <a:cs typeface="Arial"/>
              </a:rPr>
              <a:t>(при </a:t>
            </a:r>
            <a:r>
              <a:rPr sz="1067" spc="-20" dirty="0">
                <a:solidFill>
                  <a:srgbClr val="043377"/>
                </a:solidFill>
                <a:latin typeface="Arial"/>
                <a:cs typeface="Arial"/>
              </a:rPr>
              <a:t>наличии признаков  </a:t>
            </a:r>
            <a:r>
              <a:rPr sz="1067" spc="-7" dirty="0">
                <a:solidFill>
                  <a:srgbClr val="043377"/>
                </a:solidFill>
                <a:latin typeface="Arial"/>
                <a:cs typeface="Arial"/>
              </a:rPr>
              <a:t>бронхообструкции, </a:t>
            </a:r>
            <a:r>
              <a:rPr sz="1067" dirty="0">
                <a:solidFill>
                  <a:srgbClr val="043377"/>
                </a:solidFill>
                <a:latin typeface="Arial"/>
                <a:cs typeface="Arial"/>
              </a:rPr>
              <a:t>с  </a:t>
            </a:r>
            <a:r>
              <a:rPr sz="1067" spc="-13" dirty="0">
                <a:solidFill>
                  <a:srgbClr val="043377"/>
                </a:solidFill>
                <a:latin typeface="Arial"/>
                <a:cs typeface="Arial"/>
              </a:rPr>
              <a:t>использованием</a:t>
            </a:r>
            <a:r>
              <a:rPr sz="1067" spc="10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067" spc="-13" dirty="0">
                <a:solidFill>
                  <a:srgbClr val="043377"/>
                </a:solidFill>
                <a:latin typeface="Arial"/>
                <a:cs typeface="Arial"/>
              </a:rPr>
              <a:t>небулайзера)</a:t>
            </a:r>
            <a:endParaRPr sz="106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05106" y="2961639"/>
            <a:ext cx="5273039" cy="1543564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>
              <a:spcBef>
                <a:spcPts val="20"/>
              </a:spcBef>
            </a:pPr>
            <a:endParaRPr sz="1933">
              <a:latin typeface="Times New Roman"/>
              <a:cs typeface="Times New Roman"/>
            </a:endParaRPr>
          </a:p>
          <a:p>
            <a:pPr marR="134617" algn="ctr"/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У пациентов в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тяжелом состоянии при наличии</a:t>
            </a:r>
            <a:r>
              <a:rPr sz="1333" spc="-9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показаний</a:t>
            </a:r>
            <a:endParaRPr sz="1333">
              <a:latin typeface="Arial"/>
              <a:cs typeface="Arial"/>
            </a:endParaRPr>
          </a:p>
          <a:p>
            <a:pPr marR="90591" algn="ctr"/>
            <a:r>
              <a:rPr sz="1333" b="1" spc="-7" dirty="0">
                <a:solidFill>
                  <a:srgbClr val="043377"/>
                </a:solidFill>
                <a:latin typeface="Arial"/>
                <a:cs typeface="Arial"/>
              </a:rPr>
              <a:t>инфузионная</a:t>
            </a:r>
            <a:r>
              <a:rPr sz="1333" b="1" spc="-1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333" b="1" spc="-7" dirty="0">
                <a:solidFill>
                  <a:srgbClr val="043377"/>
                </a:solidFill>
                <a:latin typeface="Arial"/>
                <a:cs typeface="Arial"/>
              </a:rPr>
              <a:t>терапия</a:t>
            </a:r>
            <a:endParaRPr sz="1333">
              <a:latin typeface="Arial"/>
              <a:cs typeface="Arial"/>
            </a:endParaRPr>
          </a:p>
          <a:p>
            <a:pPr marR="135463" algn="ctr"/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из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расчета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5-6-8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мл/кг/ч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с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обязательным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контролем</a:t>
            </a:r>
            <a:r>
              <a:rPr sz="1333" spc="-14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диуреза</a:t>
            </a:r>
            <a:endParaRPr sz="1333">
              <a:latin typeface="Arial"/>
              <a:cs typeface="Arial"/>
            </a:endParaRPr>
          </a:p>
          <a:p>
            <a:pPr>
              <a:spcBef>
                <a:spcPts val="67"/>
              </a:spcBef>
            </a:pPr>
            <a:endParaRPr sz="1333">
              <a:latin typeface="Arial"/>
              <a:cs typeface="Arial"/>
            </a:endParaRPr>
          </a:p>
          <a:p>
            <a:pPr marL="71118" marR="206582" algn="ctr"/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кристаллоидные препараты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(растворы электролитов); 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изотонические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(раствор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Рингера,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изотонический раствор и</a:t>
            </a:r>
            <a:r>
              <a:rPr sz="1333" spc="-22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др.)</a:t>
            </a:r>
            <a:endParaRPr sz="1333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46991" y="6561433"/>
            <a:ext cx="6843607" cy="11975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Профилактика, диагностика и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лечение новой коронавирусной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инфекции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(COVID-19), временные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методические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рекомендации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//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Министерство Здравоохранения РФ,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Версия 5</a:t>
            </a:r>
            <a:r>
              <a:rPr sz="667" spc="-1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(08.04.2020)</a:t>
            </a:r>
            <a:endParaRPr sz="667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56572" y="2094652"/>
            <a:ext cx="3049693" cy="0"/>
          </a:xfrm>
          <a:custGeom>
            <a:avLst/>
            <a:gdLst/>
            <a:ahLst/>
            <a:cxnLst/>
            <a:rect l="l" t="t" r="r" b="b"/>
            <a:pathLst>
              <a:path w="2287270">
                <a:moveTo>
                  <a:pt x="0" y="0"/>
                </a:moveTo>
                <a:lnTo>
                  <a:pt x="2286927" y="0"/>
                </a:lnTo>
              </a:path>
            </a:pathLst>
          </a:custGeom>
          <a:ln w="7620">
            <a:solidFill>
              <a:srgbClr val="5B9BD4"/>
            </a:solidFill>
            <a:prstDash val="sysDash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13"/>
          <p:cNvSpPr/>
          <p:nvPr/>
        </p:nvSpPr>
        <p:spPr>
          <a:xfrm>
            <a:off x="2853267" y="2707639"/>
            <a:ext cx="0" cy="2401147"/>
          </a:xfrm>
          <a:custGeom>
            <a:avLst/>
            <a:gdLst/>
            <a:ahLst/>
            <a:cxnLst/>
            <a:rect l="l" t="t" r="r" b="b"/>
            <a:pathLst>
              <a:path h="1800860">
                <a:moveTo>
                  <a:pt x="0" y="0"/>
                </a:moveTo>
                <a:lnTo>
                  <a:pt x="0" y="1800479"/>
                </a:lnTo>
              </a:path>
            </a:pathLst>
          </a:custGeom>
          <a:ln w="7620">
            <a:solidFill>
              <a:srgbClr val="5B9BD4"/>
            </a:solidFill>
            <a:prstDash val="sysDash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" name="object 14"/>
          <p:cNvSpPr/>
          <p:nvPr/>
        </p:nvSpPr>
        <p:spPr>
          <a:xfrm>
            <a:off x="9555479" y="2744894"/>
            <a:ext cx="0" cy="2302085"/>
          </a:xfrm>
          <a:custGeom>
            <a:avLst/>
            <a:gdLst/>
            <a:ahLst/>
            <a:cxnLst/>
            <a:rect l="l" t="t" r="r" b="b"/>
            <a:pathLst>
              <a:path h="1726564">
                <a:moveTo>
                  <a:pt x="0" y="0"/>
                </a:moveTo>
                <a:lnTo>
                  <a:pt x="0" y="1726412"/>
                </a:lnTo>
              </a:path>
            </a:pathLst>
          </a:custGeom>
          <a:ln w="7620">
            <a:solidFill>
              <a:srgbClr val="5B9BD4"/>
            </a:solidFill>
            <a:prstDash val="sysDash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" name="object 15"/>
          <p:cNvSpPr/>
          <p:nvPr/>
        </p:nvSpPr>
        <p:spPr>
          <a:xfrm>
            <a:off x="4756573" y="5708227"/>
            <a:ext cx="3174153" cy="23707"/>
          </a:xfrm>
          <a:custGeom>
            <a:avLst/>
            <a:gdLst/>
            <a:ahLst/>
            <a:cxnLst/>
            <a:rect l="l" t="t" r="r" b="b"/>
            <a:pathLst>
              <a:path w="2380615" h="17779">
                <a:moveTo>
                  <a:pt x="0" y="0"/>
                </a:moveTo>
                <a:lnTo>
                  <a:pt x="2380399" y="17157"/>
                </a:lnTo>
              </a:path>
            </a:pathLst>
          </a:custGeom>
          <a:ln w="7620">
            <a:solidFill>
              <a:srgbClr val="5B9BD4"/>
            </a:solidFill>
            <a:prstDash val="sysDashDot"/>
          </a:ln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3992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Когда вирус — не причина</a:t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00891" y="1175657"/>
            <a:ext cx="10752909" cy="5001306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 МКБ-10 даны ясные указания, как описывать причину смерти, рассказала «МВ» заместитель директора по научной и проектной деятельности Института лидерства и управления здравоохранением Первого МГМУ им. И.М. Сеченова Екатерина </a:t>
            </a:r>
            <a:r>
              <a:rPr lang="ru-RU" dirty="0" err="1"/>
              <a:t>Какорина</a:t>
            </a:r>
            <a:r>
              <a:rPr lang="ru-RU" dirty="0"/>
              <a:t>, которая ранее возглавляла Департамент мониторинга, анализа и стратегического развития здравоохранения Минздрава России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При этом, по ее словам, ряд пациентов с </a:t>
            </a:r>
            <a:r>
              <a:rPr lang="ru-RU" dirty="0" err="1" smtClean="0"/>
              <a:t>подвержденным</a:t>
            </a:r>
            <a:r>
              <a:rPr lang="ru-RU" dirty="0" smtClean="0"/>
              <a:t> </a:t>
            </a:r>
            <a:r>
              <a:rPr lang="ru-RU" dirty="0" err="1"/>
              <a:t>коронавирусом</a:t>
            </a:r>
            <a:r>
              <a:rPr lang="ru-RU" dirty="0"/>
              <a:t>, имевших при этом другие острые состояния (инсульт, инфаркт, злокачественные новообразования IV степени, травмы, послужившей основной причиной обращения за медицинской помощью) не будут отражены в статистике летальности как умершие от COVID-19. В этом случае в качестве причины смерти будет указано основное заболевание. Но в «Медицинском свидетельстве о смерти» COVID-19 обязательно должен быть указан.</a:t>
            </a:r>
          </a:p>
          <a:p>
            <a:r>
              <a:rPr lang="ru-RU" dirty="0"/>
              <a:t>Окончательные показатели летальности и заболеваемости </a:t>
            </a:r>
            <a:r>
              <a:rPr lang="ru-RU" dirty="0" err="1"/>
              <a:t>коронавирусной</a:t>
            </a:r>
            <a:r>
              <a:rPr lang="ru-RU" dirty="0"/>
              <a:t> инфекцией станут ясны, когда будут представлены данные за полный год, подчеркнула </a:t>
            </a:r>
            <a:r>
              <a:rPr lang="ru-RU" dirty="0" err="1"/>
              <a:t>Какорина</a:t>
            </a:r>
            <a:r>
              <a:rPr lang="ru-RU" dirty="0"/>
              <a:t>. «Смертность рассчитывают на 100 тыс. населения. Предварительно мы считали эти показатели, и могу сказать что они действительно невысокие, по сравнению с другими странами», – сказала она.</a:t>
            </a:r>
          </a:p>
        </p:txBody>
      </p:sp>
    </p:spTree>
    <p:extLst>
      <p:ext uri="{BB962C8B-B14F-4D97-AF65-F5344CB8AC3E}">
        <p14:creationId xmlns:p14="http://schemas.microsoft.com/office/powerpoint/2010/main" val="217228896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Дезинтоксикация</a:t>
            </a:r>
            <a:r>
              <a:rPr lang="ru-RU" b="1" dirty="0"/>
              <a:t> и </a:t>
            </a:r>
            <a:r>
              <a:rPr lang="ru-RU" b="1" dirty="0" err="1"/>
              <a:t>регидратация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Восполнение потерь жидкости и </a:t>
            </a:r>
            <a:r>
              <a:rPr lang="ru-RU" dirty="0" err="1"/>
              <a:t>дезинтоксикация</a:t>
            </a:r>
            <a:r>
              <a:rPr lang="ru-RU" dirty="0"/>
              <a:t> являются неотъемлемой частью терапии при </a:t>
            </a:r>
            <a:r>
              <a:rPr lang="ru-RU" dirty="0" err="1"/>
              <a:t>манифестных</a:t>
            </a:r>
            <a:r>
              <a:rPr lang="ru-RU" dirty="0"/>
              <a:t> случаях болезни. Дети, находящиеся на грудном вскармливании, могут продолжать получать </a:t>
            </a:r>
            <a:r>
              <a:rPr lang="ru-RU" dirty="0" smtClean="0"/>
              <a:t>его. </a:t>
            </a:r>
            <a:r>
              <a:rPr lang="ru-RU" dirty="0"/>
              <a:t>При выраженных явлениях гастроэнтерита с потерей жидкости необходима </a:t>
            </a:r>
            <a:r>
              <a:rPr lang="ru-RU" dirty="0" err="1"/>
              <a:t>регидратация</a:t>
            </a:r>
            <a:r>
              <a:rPr lang="ru-RU" dirty="0"/>
              <a:t>, которая может осуществляться по рекомендованной методике </a:t>
            </a:r>
            <a:r>
              <a:rPr lang="ru-RU" dirty="0" err="1"/>
              <a:t>энтерально</a:t>
            </a:r>
            <a:r>
              <a:rPr lang="ru-RU" dirty="0"/>
              <a:t> или парентерально, в зависимости от степени тяжести </a:t>
            </a:r>
            <a:r>
              <a:rPr lang="ru-RU" dirty="0" err="1"/>
              <a:t>эксикоза</a:t>
            </a:r>
            <a:r>
              <a:rPr lang="ru-RU" dirty="0"/>
              <a:t>. </a:t>
            </a:r>
            <a:r>
              <a:rPr lang="ru-RU" b="1" i="1" dirty="0"/>
              <a:t>Объем вводимой жидкости должен строго контролироваться</a:t>
            </a:r>
            <a:r>
              <a:rPr lang="ru-RU" dirty="0"/>
              <a:t>. ВОЗ не рекомендует использовать гипотонические (изотонические) кристаллоиды, растворы крахмалов или </a:t>
            </a:r>
            <a:r>
              <a:rPr lang="ru-RU" dirty="0" smtClean="0"/>
              <a:t>желатина.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4107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5720"/>
              <a:ext cx="1092626" cy="73691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74773" y="108626"/>
            <a:ext cx="9615593" cy="723275"/>
          </a:xfrm>
          <a:prstGeom prst="rect">
            <a:avLst/>
          </a:prstGeom>
        </p:spPr>
        <p:txBody>
          <a:bodyPr vert="horz" wrap="square" lIns="0" tIns="55880" rIns="0" bIns="0" rtlCol="0" anchor="ctr">
            <a:spAutoFit/>
          </a:bodyPr>
          <a:lstStyle/>
          <a:p>
            <a:pPr marL="3768419" marR="6773" indent="-3752333">
              <a:lnSpc>
                <a:spcPts val="2613"/>
              </a:lnSpc>
              <a:spcBef>
                <a:spcPts val="440"/>
              </a:spcBef>
            </a:pPr>
            <a:r>
              <a:rPr sz="2400" spc="-20" dirty="0"/>
              <a:t>Контроль </a:t>
            </a:r>
            <a:r>
              <a:rPr sz="2400" spc="-13" dirty="0"/>
              <a:t>кардиотоксичности </a:t>
            </a:r>
            <a:r>
              <a:rPr sz="2400" spc="-7" dirty="0"/>
              <a:t>при </a:t>
            </a:r>
            <a:r>
              <a:rPr sz="2400" spc="-13" dirty="0"/>
              <a:t>применении </a:t>
            </a:r>
            <a:r>
              <a:rPr sz="2400" spc="-20" dirty="0"/>
              <a:t>хлорохина, макролидов,  фторхинолонов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4710111" y="6513950"/>
            <a:ext cx="6843607" cy="11975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Профилактика, диагностика и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лечение новой коронавирусной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инфекции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(COVID-19), временные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методические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рекомендации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//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Министерство Здравоохранения РФ,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Версия 5</a:t>
            </a:r>
            <a:r>
              <a:rPr sz="667" spc="-1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(08.04.2020)</a:t>
            </a:r>
            <a:endParaRPr sz="667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640" y="1735667"/>
            <a:ext cx="4287520" cy="662575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107527" rIns="0" bIns="0" rtlCol="0">
            <a:spAutoFit/>
          </a:bodyPr>
          <a:lstStyle/>
          <a:p>
            <a:pPr marR="11006" algn="ctr">
              <a:spcBef>
                <a:spcPts val="847"/>
              </a:spcBef>
            </a:pP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ЭКГ </a:t>
            </a:r>
            <a:r>
              <a:rPr sz="1200" b="1" dirty="0">
                <a:solidFill>
                  <a:srgbClr val="1F315D"/>
                </a:solidFill>
                <a:latin typeface="Arial"/>
                <a:cs typeface="Arial"/>
              </a:rPr>
              <a:t>до </a:t>
            </a: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начала лечения</a:t>
            </a:r>
            <a:endParaRPr sz="1200">
              <a:latin typeface="Arial"/>
              <a:cs typeface="Arial"/>
            </a:endParaRPr>
          </a:p>
          <a:p>
            <a:pPr marL="360671" marR="371677" algn="ctr"/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у </a:t>
            </a:r>
            <a:r>
              <a:rPr sz="1200" spc="-13" dirty="0">
                <a:solidFill>
                  <a:srgbClr val="1F315D"/>
                </a:solidFill>
                <a:latin typeface="Arial"/>
                <a:cs typeface="Arial"/>
              </a:rPr>
              <a:t>мужчин </a:t>
            </a:r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старше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55 лет, </a:t>
            </a:r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у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женщин </a:t>
            </a:r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старше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65 </a:t>
            </a:r>
            <a:r>
              <a:rPr sz="1200" spc="-13" dirty="0">
                <a:solidFill>
                  <a:srgbClr val="1F315D"/>
                </a:solidFill>
                <a:latin typeface="Arial"/>
                <a:cs typeface="Arial"/>
              </a:rPr>
              <a:t>лет  </a:t>
            </a:r>
            <a:r>
              <a:rPr sz="1200" spc="7" dirty="0">
                <a:solidFill>
                  <a:srgbClr val="1F315D"/>
                </a:solidFill>
                <a:latin typeface="Arial"/>
                <a:cs typeface="Arial"/>
              </a:rPr>
              <a:t>ССЗ </a:t>
            </a:r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в</a:t>
            </a:r>
            <a:r>
              <a:rPr sz="1200" spc="-47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анамнезе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3640" y="2988733"/>
            <a:ext cx="4287520" cy="585631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153247" rIns="0" bIns="0" rtlCol="0">
            <a:spAutoFit/>
          </a:bodyPr>
          <a:lstStyle/>
          <a:p>
            <a:pPr marL="9313" algn="ctr">
              <a:spcBef>
                <a:spcPts val="1207"/>
              </a:spcBef>
            </a:pPr>
            <a:r>
              <a:rPr sz="1400" spc="-13" dirty="0">
                <a:solidFill>
                  <a:srgbClr val="1F315D"/>
                </a:solidFill>
                <a:latin typeface="Arial"/>
                <a:cs typeface="Arial"/>
              </a:rPr>
              <a:t>Назначение противовирусных</a:t>
            </a:r>
            <a:r>
              <a:rPr sz="1400" spc="160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F315D"/>
                </a:solidFill>
                <a:latin typeface="Arial"/>
                <a:cs typeface="Arial"/>
              </a:rPr>
              <a:t>схем/АБТ</a:t>
            </a:r>
            <a:endParaRPr sz="1400">
              <a:latin typeface="Arial"/>
              <a:cs typeface="Arial"/>
            </a:endParaRPr>
          </a:p>
          <a:p>
            <a:pPr marL="6773" algn="ctr"/>
            <a:r>
              <a:rPr sz="1400" b="1" dirty="0">
                <a:solidFill>
                  <a:srgbClr val="1F315D"/>
                </a:solidFill>
                <a:latin typeface="Arial"/>
                <a:cs typeface="Arial"/>
              </a:rPr>
              <a:t>(гидроксихлорохин </a:t>
            </a:r>
            <a:r>
              <a:rPr sz="1400" b="1" spc="7" dirty="0">
                <a:solidFill>
                  <a:srgbClr val="1F315D"/>
                </a:solidFill>
                <a:latin typeface="Arial"/>
                <a:cs typeface="Arial"/>
              </a:rPr>
              <a:t>+ </a:t>
            </a:r>
            <a:r>
              <a:rPr sz="1400" b="1" dirty="0">
                <a:solidFill>
                  <a:srgbClr val="1F315D"/>
                </a:solidFill>
                <a:latin typeface="Arial"/>
                <a:cs typeface="Arial"/>
              </a:rPr>
              <a:t>азитромицин) </a:t>
            </a:r>
            <a:r>
              <a:rPr sz="1400" spc="7" dirty="0">
                <a:solidFill>
                  <a:srgbClr val="1F315D"/>
                </a:solidFill>
                <a:latin typeface="Arial"/>
                <a:cs typeface="Arial"/>
              </a:rPr>
              <a:t>+/-</a:t>
            </a:r>
            <a:r>
              <a:rPr sz="1400" spc="-220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F315D"/>
                </a:solidFill>
                <a:latin typeface="Arial"/>
                <a:cs typeface="Arial"/>
              </a:rPr>
              <a:t>АБТ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00573" y="4248573"/>
            <a:ext cx="4287520" cy="492379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33">
              <a:latin typeface="Times New Roman"/>
              <a:cs typeface="Times New Roman"/>
            </a:endParaRPr>
          </a:p>
          <a:p>
            <a:pPr marL="1060847">
              <a:spcBef>
                <a:spcPts val="773"/>
              </a:spcBef>
            </a:pP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ЭКГ </a:t>
            </a:r>
            <a:r>
              <a:rPr sz="1200" b="1" spc="-13" dirty="0">
                <a:solidFill>
                  <a:srgbClr val="1F315D"/>
                </a:solidFill>
                <a:latin typeface="Arial"/>
                <a:cs typeface="Arial"/>
              </a:rPr>
              <a:t>контроль </a:t>
            </a:r>
            <a:r>
              <a:rPr sz="1200" b="1" dirty="0">
                <a:solidFill>
                  <a:srgbClr val="1F315D"/>
                </a:solidFill>
                <a:latin typeface="Arial"/>
                <a:cs typeface="Arial"/>
              </a:rPr>
              <a:t>1 </a:t>
            </a: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раз </a:t>
            </a:r>
            <a:r>
              <a:rPr sz="1200" b="1" dirty="0">
                <a:solidFill>
                  <a:srgbClr val="1F315D"/>
                </a:solidFill>
                <a:latin typeface="Arial"/>
                <a:cs typeface="Arial"/>
              </a:rPr>
              <a:t>в 5</a:t>
            </a:r>
            <a:r>
              <a:rPr sz="1200" b="1" spc="80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дней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59320" y="2988734"/>
            <a:ext cx="4290907" cy="664284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109220" rIns="0" bIns="0" rtlCol="0">
            <a:spAutoFit/>
          </a:bodyPr>
          <a:lstStyle/>
          <a:p>
            <a:pPr marL="121070" marR="130383" indent="-5080" algn="ctr">
              <a:spcBef>
                <a:spcPts val="860"/>
              </a:spcBef>
            </a:pP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Жалобы </a:t>
            </a:r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на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аритмию, сердцебиение, боли </a:t>
            </a:r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и 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дискомфорт </a:t>
            </a:r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в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области сердца, синкопальные состояния  </a:t>
            </a:r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и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др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52545" y="4255347"/>
            <a:ext cx="4287520" cy="447196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5927" rIns="0" bIns="0" rtlCol="0">
            <a:spAutoFit/>
          </a:bodyPr>
          <a:lstStyle/>
          <a:p>
            <a:pPr>
              <a:spcBef>
                <a:spcPts val="47"/>
              </a:spcBef>
            </a:pPr>
            <a:endParaRPr sz="1667">
              <a:latin typeface="Times New Roman"/>
              <a:cs typeface="Times New Roman"/>
            </a:endParaRPr>
          </a:p>
          <a:p>
            <a:pPr marL="1065080">
              <a:spcBef>
                <a:spcPts val="7"/>
              </a:spcBef>
            </a:pP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Внеочередной ЭКГ</a:t>
            </a:r>
            <a:r>
              <a:rPr sz="1200" b="1" spc="13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200" b="1" spc="-13" dirty="0">
                <a:solidFill>
                  <a:srgbClr val="1F315D"/>
                </a:solidFill>
                <a:latin typeface="Arial"/>
                <a:cs typeface="Arial"/>
              </a:rPr>
              <a:t>контроль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83640" y="5372945"/>
            <a:ext cx="4287520" cy="440291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9313" rIns="0" bIns="0" rtlCol="0">
            <a:spAutoFit/>
          </a:bodyPr>
          <a:lstStyle/>
          <a:p>
            <a:pPr>
              <a:spcBef>
                <a:spcPts val="73"/>
              </a:spcBef>
            </a:pPr>
            <a:endParaRPr sz="1600">
              <a:latin typeface="Times New Roman"/>
              <a:cs typeface="Times New Roman"/>
            </a:endParaRPr>
          </a:p>
          <a:p>
            <a:pPr marL="1268275"/>
            <a:r>
              <a:rPr sz="1200" b="1" spc="-20" dirty="0">
                <a:solidFill>
                  <a:srgbClr val="1F315D"/>
                </a:solidFill>
                <a:latin typeface="Arial"/>
                <a:cs typeface="Arial"/>
              </a:rPr>
              <a:t>Интервал </a:t>
            </a:r>
            <a:r>
              <a:rPr sz="1200" b="1" dirty="0">
                <a:solidFill>
                  <a:srgbClr val="1F315D"/>
                </a:solidFill>
                <a:latin typeface="Arial"/>
                <a:cs typeface="Arial"/>
              </a:rPr>
              <a:t>QT&gt;480</a:t>
            </a:r>
            <a:r>
              <a:rPr sz="1200" b="1" spc="-247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мсек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59320" y="5372945"/>
            <a:ext cx="4290907" cy="551369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7620" rIns="0" bIns="0" rtlCol="0">
            <a:spAutoFit/>
          </a:bodyPr>
          <a:lstStyle/>
          <a:p>
            <a:pPr>
              <a:spcBef>
                <a:spcPts val="60"/>
              </a:spcBef>
            </a:pPr>
            <a:endParaRPr sz="1133">
              <a:latin typeface="Times New Roman"/>
              <a:cs typeface="Times New Roman"/>
            </a:endParaRPr>
          </a:p>
          <a:p>
            <a:pPr marR="225208" algn="ctr"/>
            <a:r>
              <a:rPr sz="1200" b="1" spc="-13" dirty="0">
                <a:solidFill>
                  <a:srgbClr val="1F315D"/>
                </a:solidFill>
                <a:latin typeface="Arial"/>
                <a:cs typeface="Arial"/>
              </a:rPr>
              <a:t>Консультация</a:t>
            </a:r>
            <a:r>
              <a:rPr sz="1200" b="1" spc="20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кардиолога</a:t>
            </a:r>
            <a:endParaRPr sz="1200">
              <a:latin typeface="Arial"/>
              <a:cs typeface="Arial"/>
            </a:endParaRPr>
          </a:p>
          <a:p>
            <a:pPr marR="222668" algn="ctr"/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Рассмотреть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назначение</a:t>
            </a:r>
            <a:r>
              <a:rPr sz="1200" spc="-27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бета-блокаторов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261368" y="2562014"/>
            <a:ext cx="152400" cy="362373"/>
            <a:chOff x="2446026" y="1921510"/>
            <a:chExt cx="114300" cy="271780"/>
          </a:xfrm>
        </p:grpSpPr>
        <p:sp>
          <p:nvSpPr>
            <p:cNvPr id="15" name="object 15"/>
            <p:cNvSpPr/>
            <p:nvPr/>
          </p:nvSpPr>
          <p:spPr>
            <a:xfrm>
              <a:off x="2503169" y="1921510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30">
                  <a:moveTo>
                    <a:pt x="0" y="0"/>
                  </a:moveTo>
                  <a:lnTo>
                    <a:pt x="0" y="176212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2446026" y="2078675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300" y="0"/>
                  </a:moveTo>
                  <a:lnTo>
                    <a:pt x="0" y="0"/>
                  </a:lnTo>
                  <a:lnTo>
                    <a:pt x="57150" y="11430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3244435" y="3804919"/>
            <a:ext cx="152400" cy="362373"/>
            <a:chOff x="2433326" y="2853689"/>
            <a:chExt cx="114300" cy="271780"/>
          </a:xfrm>
        </p:grpSpPr>
        <p:sp>
          <p:nvSpPr>
            <p:cNvPr id="18" name="object 18"/>
            <p:cNvSpPr/>
            <p:nvPr/>
          </p:nvSpPr>
          <p:spPr>
            <a:xfrm>
              <a:off x="2490469" y="2853689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30">
                  <a:moveTo>
                    <a:pt x="0" y="0"/>
                  </a:moveTo>
                  <a:lnTo>
                    <a:pt x="0" y="176212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2433326" y="3010855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300" y="0"/>
                  </a:moveTo>
                  <a:lnTo>
                    <a:pt x="0" y="0"/>
                  </a:lnTo>
                  <a:lnTo>
                    <a:pt x="57150" y="11430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3261368" y="5010572"/>
            <a:ext cx="152400" cy="362373"/>
            <a:chOff x="2446026" y="3757929"/>
            <a:chExt cx="114300" cy="271780"/>
          </a:xfrm>
        </p:grpSpPr>
        <p:sp>
          <p:nvSpPr>
            <p:cNvPr id="21" name="object 21"/>
            <p:cNvSpPr/>
            <p:nvPr/>
          </p:nvSpPr>
          <p:spPr>
            <a:xfrm>
              <a:off x="2503169" y="3757929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212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2446026" y="3915094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300" y="0"/>
                  </a:moveTo>
                  <a:lnTo>
                    <a:pt x="0" y="0"/>
                  </a:lnTo>
                  <a:lnTo>
                    <a:pt x="57150" y="11430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5535505" y="3288445"/>
            <a:ext cx="1620520" cy="152400"/>
            <a:chOff x="4151629" y="2466334"/>
            <a:chExt cx="1215390" cy="114300"/>
          </a:xfrm>
        </p:grpSpPr>
        <p:sp>
          <p:nvSpPr>
            <p:cNvPr id="24" name="object 24"/>
            <p:cNvSpPr/>
            <p:nvPr/>
          </p:nvSpPr>
          <p:spPr>
            <a:xfrm>
              <a:off x="4151629" y="2523490"/>
              <a:ext cx="1120140" cy="0"/>
            </a:xfrm>
            <a:custGeom>
              <a:avLst/>
              <a:gdLst/>
              <a:ahLst/>
              <a:cxnLst/>
              <a:rect l="l" t="t" r="r" b="b"/>
              <a:pathLst>
                <a:path w="1120139">
                  <a:moveTo>
                    <a:pt x="0" y="0"/>
                  </a:moveTo>
                  <a:lnTo>
                    <a:pt x="1120114" y="0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5252697" y="2466334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0" y="0"/>
                  </a:moveTo>
                  <a:lnTo>
                    <a:pt x="0" y="114300"/>
                  </a:lnTo>
                  <a:lnTo>
                    <a:pt x="114300" y="57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9337048" y="3845560"/>
            <a:ext cx="152400" cy="362373"/>
            <a:chOff x="7002786" y="2884170"/>
            <a:chExt cx="114300" cy="271780"/>
          </a:xfrm>
        </p:grpSpPr>
        <p:sp>
          <p:nvSpPr>
            <p:cNvPr id="27" name="object 27"/>
            <p:cNvSpPr/>
            <p:nvPr/>
          </p:nvSpPr>
          <p:spPr>
            <a:xfrm>
              <a:off x="7059930" y="2884170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30">
                  <a:moveTo>
                    <a:pt x="0" y="0"/>
                  </a:moveTo>
                  <a:lnTo>
                    <a:pt x="0" y="176212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7002786" y="3041336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300" y="0"/>
                  </a:moveTo>
                  <a:lnTo>
                    <a:pt x="0" y="0"/>
                  </a:lnTo>
                  <a:lnTo>
                    <a:pt x="57150" y="11430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5535505" y="5676048"/>
            <a:ext cx="1620520" cy="152400"/>
            <a:chOff x="4151629" y="4257036"/>
            <a:chExt cx="1215390" cy="114300"/>
          </a:xfrm>
        </p:grpSpPr>
        <p:sp>
          <p:nvSpPr>
            <p:cNvPr id="30" name="object 30"/>
            <p:cNvSpPr/>
            <p:nvPr/>
          </p:nvSpPr>
          <p:spPr>
            <a:xfrm>
              <a:off x="4151629" y="4314190"/>
              <a:ext cx="1120140" cy="0"/>
            </a:xfrm>
            <a:custGeom>
              <a:avLst/>
              <a:gdLst/>
              <a:ahLst/>
              <a:cxnLst/>
              <a:rect l="l" t="t" r="r" b="b"/>
              <a:pathLst>
                <a:path w="1120139">
                  <a:moveTo>
                    <a:pt x="0" y="0"/>
                  </a:moveTo>
                  <a:lnTo>
                    <a:pt x="1120114" y="0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5252697" y="4257036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0" y="0"/>
                  </a:moveTo>
                  <a:lnTo>
                    <a:pt x="0" y="114300"/>
                  </a:lnTo>
                  <a:lnTo>
                    <a:pt x="114300" y="57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7269479" y="1739052"/>
            <a:ext cx="4287520" cy="431742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847" rIns="0" bIns="0" rtlCol="0">
            <a:spAutoFit/>
          </a:bodyPr>
          <a:lstStyle/>
          <a:p>
            <a:pPr>
              <a:spcBef>
                <a:spcPts val="7"/>
              </a:spcBef>
            </a:pPr>
            <a:endParaRPr sz="1600">
              <a:latin typeface="Times New Roman"/>
              <a:cs typeface="Times New Roman"/>
            </a:endParaRPr>
          </a:p>
          <a:p>
            <a:pPr marL="1038834"/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Другие группы</a:t>
            </a:r>
            <a:r>
              <a:rPr sz="1200" b="1" spc="-20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200" b="1" spc="-13" dirty="0">
                <a:solidFill>
                  <a:srgbClr val="1F315D"/>
                </a:solidFill>
                <a:latin typeface="Arial"/>
                <a:cs typeface="Arial"/>
              </a:rPr>
              <a:t>пациентов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5555823" y="2113281"/>
            <a:ext cx="1610360" cy="737447"/>
            <a:chOff x="4166867" y="1584960"/>
            <a:chExt cx="1207770" cy="553085"/>
          </a:xfrm>
        </p:grpSpPr>
        <p:sp>
          <p:nvSpPr>
            <p:cNvPr id="34" name="object 34"/>
            <p:cNvSpPr/>
            <p:nvPr/>
          </p:nvSpPr>
          <p:spPr>
            <a:xfrm>
              <a:off x="4253923" y="1604010"/>
              <a:ext cx="1101090" cy="488950"/>
            </a:xfrm>
            <a:custGeom>
              <a:avLst/>
              <a:gdLst/>
              <a:ahLst/>
              <a:cxnLst/>
              <a:rect l="l" t="t" r="r" b="b"/>
              <a:pathLst>
                <a:path w="1101089" h="488950">
                  <a:moveTo>
                    <a:pt x="1101064" y="0"/>
                  </a:moveTo>
                  <a:lnTo>
                    <a:pt x="0" y="488924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4166867" y="2032971"/>
              <a:ext cx="128270" cy="104775"/>
            </a:xfrm>
            <a:custGeom>
              <a:avLst/>
              <a:gdLst/>
              <a:ahLst/>
              <a:cxnLst/>
              <a:rect l="l" t="t" r="r" b="b"/>
              <a:pathLst>
                <a:path w="128270" h="104775">
                  <a:moveTo>
                    <a:pt x="81267" y="0"/>
                  </a:moveTo>
                  <a:lnTo>
                    <a:pt x="0" y="98628"/>
                  </a:lnTo>
                  <a:lnTo>
                    <a:pt x="127660" y="104457"/>
                  </a:lnTo>
                  <a:lnTo>
                    <a:pt x="81267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3511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8260"/>
              <a:ext cx="1092642" cy="73437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4741" y="665950"/>
            <a:ext cx="10650071" cy="642056"/>
          </a:xfrm>
          <a:prstGeom prst="rect">
            <a:avLst/>
          </a:prstGeom>
        </p:spPr>
        <p:txBody>
          <a:bodyPr vert="horz" wrap="square" lIns="0" tIns="51647" rIns="0" bIns="0" rtlCol="0" anchor="ctr">
            <a:spAutoFit/>
          </a:bodyPr>
          <a:lstStyle/>
          <a:p>
            <a:pPr marL="1063387" marR="6773" indent="-74505">
              <a:lnSpc>
                <a:spcPts val="2319"/>
              </a:lnSpc>
              <a:spcBef>
                <a:spcPts val="407"/>
              </a:spcBef>
            </a:pPr>
            <a:r>
              <a:rPr spc="-13" dirty="0">
                <a:solidFill>
                  <a:srgbClr val="043377"/>
                </a:solidFill>
              </a:rPr>
              <a:t>Альтернативные </a:t>
            </a:r>
            <a:r>
              <a:rPr spc="-20" dirty="0">
                <a:solidFill>
                  <a:srgbClr val="043377"/>
                </a:solidFill>
              </a:rPr>
              <a:t>схемы:  </a:t>
            </a:r>
            <a:r>
              <a:rPr spc="-7" dirty="0">
                <a:solidFill>
                  <a:srgbClr val="043377"/>
                </a:solidFill>
              </a:rPr>
              <a:t>Лопинавир/ритонавир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406884" y="6230598"/>
            <a:ext cx="8337973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1 -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Профилактика, диагностика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и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лечение новой коронавирусной инфекции (COVID-19), временные методические рекомендации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// Министерство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Здравоохранения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РФ,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Версия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5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(08.04.2020) 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2 -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Утвержденная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Министерством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здравоохранения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и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социального развития </a:t>
            </a:r>
            <a:r>
              <a:rPr sz="800" spc="7" dirty="0">
                <a:solidFill>
                  <a:srgbClr val="006FC0"/>
                </a:solidFill>
                <a:latin typeface="Calibri"/>
                <a:cs typeface="Calibri"/>
              </a:rPr>
              <a:t>РФ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инструкция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по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применению лекарственного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препарата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для медицинского применения</a:t>
            </a:r>
            <a:r>
              <a:rPr sz="800" spc="87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(Калетра)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0664" y="1757972"/>
            <a:ext cx="11733107" cy="172070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50415" marR="78738" indent="-383530">
              <a:lnSpc>
                <a:spcPct val="150000"/>
              </a:lnSpc>
              <a:spcBef>
                <a:spcPts val="133"/>
              </a:spcBef>
              <a:buChar char="•"/>
              <a:tabLst>
                <a:tab pos="449569" algn="l"/>
                <a:tab pos="450415" algn="l"/>
              </a:tabLst>
            </a:pPr>
            <a:r>
              <a:rPr sz="1600" spc="-7" dirty="0">
                <a:solidFill>
                  <a:srgbClr val="043377"/>
                </a:solidFill>
                <a:latin typeface="Arial"/>
                <a:cs typeface="Arial"/>
              </a:rPr>
              <a:t>Монотерапия лопинавиром/ритонавиром не сокращала сроки госпитализации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и </a:t>
            </a:r>
            <a:r>
              <a:rPr sz="1600" spc="-7" dirty="0">
                <a:solidFill>
                  <a:srgbClr val="043377"/>
                </a:solidFill>
                <a:latin typeface="Arial"/>
                <a:cs typeface="Arial"/>
              </a:rPr>
              <a:t>не демонстрировала большую эффективность, 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чем </a:t>
            </a:r>
            <a:r>
              <a:rPr sz="1600" spc="-7" dirty="0">
                <a:solidFill>
                  <a:srgbClr val="043377"/>
                </a:solidFill>
                <a:latin typeface="Arial"/>
                <a:cs typeface="Arial"/>
              </a:rPr>
              <a:t>стандартная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симптоматическая</a:t>
            </a:r>
            <a:r>
              <a:rPr sz="1600" spc="-12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терапия</a:t>
            </a:r>
            <a:r>
              <a:rPr sz="1600" baseline="22222" dirty="0">
                <a:solidFill>
                  <a:srgbClr val="043377"/>
                </a:solidFill>
                <a:latin typeface="Arial"/>
                <a:cs typeface="Arial"/>
              </a:rPr>
              <a:t>1</a:t>
            </a:r>
            <a:endParaRPr sz="1600" baseline="22222" dirty="0">
              <a:latin typeface="Arial"/>
              <a:cs typeface="Arial"/>
            </a:endParaRPr>
          </a:p>
          <a:p>
            <a:pPr>
              <a:spcBef>
                <a:spcPts val="33"/>
              </a:spcBef>
              <a:buClr>
                <a:srgbClr val="043377"/>
              </a:buClr>
              <a:buFont typeface="Arial"/>
              <a:buChar char="•"/>
            </a:pPr>
            <a:endParaRPr sz="1600" dirty="0">
              <a:latin typeface="Arial"/>
              <a:cs typeface="Arial"/>
            </a:endParaRPr>
          </a:p>
          <a:p>
            <a:pPr marL="449569" marR="74505" indent="-382684">
              <a:lnSpc>
                <a:spcPct val="150000"/>
              </a:lnSpc>
              <a:buChar char="•"/>
              <a:tabLst>
                <a:tab pos="449569" algn="l"/>
                <a:tab pos="450415" algn="l"/>
              </a:tabLst>
            </a:pPr>
            <a:r>
              <a:rPr sz="1600" spc="-7" dirty="0">
                <a:solidFill>
                  <a:srgbClr val="043377"/>
                </a:solidFill>
                <a:latin typeface="Arial"/>
                <a:cs typeface="Arial"/>
              </a:rPr>
              <a:t>Применение рекомендовано при наличии противопоказаний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к </a:t>
            </a:r>
            <a:r>
              <a:rPr sz="1600" spc="-7" dirty="0">
                <a:solidFill>
                  <a:srgbClr val="043377"/>
                </a:solidFill>
                <a:latin typeface="Arial"/>
                <a:cs typeface="Arial"/>
              </a:rPr>
              <a:t>назначению гидроксихлорохина (нарущения проводимости,  длительность</a:t>
            </a:r>
            <a:r>
              <a:rPr sz="1600" spc="-5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spc="-7" dirty="0">
                <a:solidFill>
                  <a:srgbClr val="043377"/>
                </a:solidFill>
                <a:latin typeface="Arial"/>
                <a:cs typeface="Arial"/>
              </a:rPr>
              <a:t>QT&gt;500</a:t>
            </a:r>
            <a:r>
              <a:rPr sz="1600" spc="-2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мс,</a:t>
            </a:r>
            <a:r>
              <a:rPr sz="1600" spc="-2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ретинопатия,</a:t>
            </a:r>
            <a:r>
              <a:rPr sz="1600" spc="-7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постоянный</a:t>
            </a:r>
            <a:r>
              <a:rPr sz="1600" spc="-2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прием</a:t>
            </a:r>
            <a:r>
              <a:rPr sz="1600" spc="-3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противосудорожных</a:t>
            </a:r>
            <a:r>
              <a:rPr sz="1600" spc="-8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препаратов</a:t>
            </a:r>
            <a:r>
              <a:rPr sz="1600" spc="-6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и</a:t>
            </a:r>
            <a:r>
              <a:rPr sz="1600" spc="-7" dirty="0">
                <a:solidFill>
                  <a:srgbClr val="043377"/>
                </a:solidFill>
                <a:latin typeface="Arial"/>
                <a:cs typeface="Arial"/>
              </a:rPr>
              <a:t> др)</a:t>
            </a:r>
            <a:r>
              <a:rPr sz="1600" spc="-9" baseline="22222" dirty="0">
                <a:solidFill>
                  <a:srgbClr val="043377"/>
                </a:solidFill>
                <a:latin typeface="Arial"/>
                <a:cs typeface="Arial"/>
              </a:rPr>
              <a:t>1</a:t>
            </a:r>
            <a:endParaRPr sz="1600" baseline="22222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7598" y="3769652"/>
            <a:ext cx="2179319" cy="676253"/>
          </a:xfrm>
          <a:prstGeom prst="rect">
            <a:avLst/>
          </a:prstGeom>
        </p:spPr>
        <p:txBody>
          <a:bodyPr vert="horz" wrap="square" lIns="0" tIns="128693" rIns="0" bIns="0" rtlCol="0">
            <a:spAutoFit/>
          </a:bodyPr>
          <a:lstStyle/>
          <a:p>
            <a:pPr marL="433482" indent="-382684">
              <a:spcBef>
                <a:spcPts val="1013"/>
              </a:spcBef>
              <a:buChar char="•"/>
              <a:tabLst>
                <a:tab pos="432636" algn="l"/>
                <a:tab pos="433482" algn="l"/>
              </a:tabLst>
            </a:pPr>
            <a:r>
              <a:rPr sz="1400" spc="-7" dirty="0">
                <a:solidFill>
                  <a:srgbClr val="043377"/>
                </a:solidFill>
                <a:latin typeface="Arial"/>
                <a:cs typeface="Arial"/>
              </a:rPr>
              <a:t>Противопоказания:</a:t>
            </a:r>
            <a:endParaRPr sz="1400" dirty="0">
              <a:latin typeface="Arial"/>
              <a:cs typeface="Arial"/>
            </a:endParaRPr>
          </a:p>
          <a:p>
            <a:pPr marL="433482">
              <a:spcBef>
                <a:spcPts val="880"/>
              </a:spcBef>
            </a:pPr>
            <a:r>
              <a:rPr sz="1400" spc="-7" dirty="0">
                <a:solidFill>
                  <a:srgbClr val="043377"/>
                </a:solidFill>
                <a:latin typeface="Arial"/>
                <a:cs typeface="Arial"/>
              </a:rPr>
              <a:t>CYP3A </a:t>
            </a:r>
            <a:r>
              <a:rPr sz="1400" dirty="0">
                <a:solidFill>
                  <a:srgbClr val="043377"/>
                </a:solidFill>
                <a:latin typeface="Arial"/>
                <a:cs typeface="Arial"/>
              </a:rPr>
              <a:t>и</a:t>
            </a:r>
            <a:r>
              <a:rPr sz="1400" spc="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400" spc="-7" dirty="0">
                <a:solidFill>
                  <a:srgbClr val="043377"/>
                </a:solidFill>
                <a:latin typeface="Arial"/>
                <a:cs typeface="Arial"/>
              </a:rPr>
              <a:t>др.</a:t>
            </a:r>
            <a:r>
              <a:rPr sz="1400" spc="-9" baseline="22222" dirty="0">
                <a:solidFill>
                  <a:srgbClr val="043377"/>
                </a:solidFill>
                <a:latin typeface="Arial"/>
                <a:cs typeface="Arial"/>
              </a:rPr>
              <a:t>2</a:t>
            </a:r>
            <a:endParaRPr sz="1400" baseline="22222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79268" y="3881412"/>
            <a:ext cx="763693" cy="2428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467" spc="-7" dirty="0">
                <a:solidFill>
                  <a:srgbClr val="043377"/>
                </a:solidFill>
                <a:latin typeface="Arial"/>
                <a:cs typeface="Arial"/>
              </a:rPr>
              <a:t>тяжелая</a:t>
            </a:r>
            <a:endParaRPr sz="146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36095" y="3881412"/>
            <a:ext cx="1051560" cy="2428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467" spc="-7" dirty="0">
                <a:solidFill>
                  <a:srgbClr val="043377"/>
                </a:solidFill>
                <a:latin typeface="Arial"/>
                <a:cs typeface="Arial"/>
              </a:rPr>
              <a:t>печеночная</a:t>
            </a:r>
            <a:endParaRPr sz="1467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80703" y="3881412"/>
            <a:ext cx="1559560" cy="2428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467" spc="-7" dirty="0">
                <a:solidFill>
                  <a:srgbClr val="043377"/>
                </a:solidFill>
                <a:latin typeface="Arial"/>
                <a:cs typeface="Arial"/>
              </a:rPr>
              <a:t>недостаточность,</a:t>
            </a:r>
            <a:endParaRPr sz="1467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30095" y="3881412"/>
            <a:ext cx="1409700" cy="2428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467" spc="-7" dirty="0">
                <a:solidFill>
                  <a:srgbClr val="043377"/>
                </a:solidFill>
                <a:latin typeface="Arial"/>
                <a:cs typeface="Arial"/>
              </a:rPr>
              <a:t>одновременное</a:t>
            </a:r>
            <a:endParaRPr sz="1467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30473" y="3881412"/>
            <a:ext cx="1096433" cy="2428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467" dirty="0">
                <a:solidFill>
                  <a:srgbClr val="043377"/>
                </a:solidFill>
                <a:latin typeface="Arial"/>
                <a:cs typeface="Arial"/>
              </a:rPr>
              <a:t>п</a:t>
            </a:r>
            <a:r>
              <a:rPr sz="1467" spc="7" dirty="0">
                <a:solidFill>
                  <a:srgbClr val="043377"/>
                </a:solidFill>
                <a:latin typeface="Arial"/>
                <a:cs typeface="Arial"/>
              </a:rPr>
              <a:t>р</a:t>
            </a:r>
            <a:r>
              <a:rPr sz="1467" dirty="0">
                <a:solidFill>
                  <a:srgbClr val="043377"/>
                </a:solidFill>
                <a:latin typeface="Arial"/>
                <a:cs typeface="Arial"/>
              </a:rPr>
              <a:t>им</a:t>
            </a:r>
            <a:r>
              <a:rPr sz="1467" spc="7" dirty="0">
                <a:solidFill>
                  <a:srgbClr val="043377"/>
                </a:solidFill>
                <a:latin typeface="Arial"/>
                <a:cs typeface="Arial"/>
              </a:rPr>
              <a:t>е</a:t>
            </a:r>
            <a:r>
              <a:rPr sz="1467" spc="-13" dirty="0">
                <a:solidFill>
                  <a:srgbClr val="043377"/>
                </a:solidFill>
                <a:latin typeface="Arial"/>
                <a:cs typeface="Arial"/>
              </a:rPr>
              <a:t>н</a:t>
            </a:r>
            <a:r>
              <a:rPr sz="1467" spc="7" dirty="0">
                <a:solidFill>
                  <a:srgbClr val="043377"/>
                </a:solidFill>
                <a:latin typeface="Arial"/>
                <a:cs typeface="Arial"/>
              </a:rPr>
              <a:t>е</a:t>
            </a:r>
            <a:r>
              <a:rPr sz="1467" spc="-13" dirty="0">
                <a:solidFill>
                  <a:srgbClr val="043377"/>
                </a:solidFill>
                <a:latin typeface="Arial"/>
                <a:cs typeface="Arial"/>
              </a:rPr>
              <a:t>н</a:t>
            </a:r>
            <a:r>
              <a:rPr sz="1467" spc="7" dirty="0">
                <a:solidFill>
                  <a:srgbClr val="043377"/>
                </a:solidFill>
                <a:latin typeface="Arial"/>
                <a:cs typeface="Arial"/>
              </a:rPr>
              <a:t>и</a:t>
            </a:r>
            <a:r>
              <a:rPr sz="1467" dirty="0">
                <a:solidFill>
                  <a:srgbClr val="043377"/>
                </a:solidFill>
                <a:latin typeface="Arial"/>
                <a:cs typeface="Arial"/>
              </a:rPr>
              <a:t>е</a:t>
            </a:r>
            <a:endParaRPr sz="1467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822580" y="3881412"/>
            <a:ext cx="1045633" cy="2428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467" spc="-7" dirty="0">
                <a:solidFill>
                  <a:srgbClr val="043377"/>
                </a:solidFill>
                <a:latin typeface="Arial"/>
                <a:cs typeface="Arial"/>
              </a:rPr>
              <a:t>препаратов</a:t>
            </a:r>
            <a:endParaRPr sz="1467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960483" y="3881412"/>
            <a:ext cx="1943947" cy="2428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467" spc="-7" dirty="0">
                <a:solidFill>
                  <a:srgbClr val="043377"/>
                </a:solidFill>
                <a:latin typeface="Arial"/>
                <a:cs typeface="Arial"/>
              </a:rPr>
              <a:t>метаболизирующихся</a:t>
            </a:r>
            <a:endParaRPr sz="1467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022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Жаропонижающая терапия</a:t>
            </a:r>
            <a:endParaRPr lang="ru-RU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Парацетамол (препарат выбора) – 10–15 мг/кг (не более 60 мг/сутки)</a:t>
            </a:r>
          </a:p>
          <a:p>
            <a:pPr lvl="0"/>
            <a:r>
              <a:rPr lang="ru-RU" dirty="0"/>
              <a:t>Ибупрофен – 5–10 мг/кг (не более 30 мг/сутки)</a:t>
            </a:r>
          </a:p>
          <a:p>
            <a:r>
              <a:rPr lang="ru-RU" i="1" dirty="0"/>
              <a:t>Примечание.</a:t>
            </a:r>
            <a:r>
              <a:rPr lang="ru-RU" dirty="0"/>
              <a:t> В настоящее время нет научных доказательств, устанавливающих связь между приемом ибупрофена и ухудшением течения COVID-19 [</a:t>
            </a:r>
            <a:r>
              <a:rPr lang="ru-RU" i="1" dirty="0"/>
              <a:t>84,85</a:t>
            </a:r>
            <a:r>
              <a:rPr lang="ru-RU" dirty="0"/>
              <a:t>]. Не следует применять </a:t>
            </a:r>
            <a:r>
              <a:rPr lang="ru-RU" dirty="0" err="1"/>
              <a:t>метамизол</a:t>
            </a:r>
            <a:r>
              <a:rPr lang="ru-RU" dirty="0"/>
              <a:t>, ацетилсалициловую кислоту и </a:t>
            </a:r>
            <a:r>
              <a:rPr lang="ru-RU" dirty="0" err="1"/>
              <a:t>нимесулид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89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/>
          <p:nvPr/>
        </p:nvSpPr>
        <p:spPr>
          <a:xfrm>
            <a:off x="1633102" y="974706"/>
            <a:ext cx="4105007" cy="0"/>
          </a:xfrm>
          <a:custGeom>
            <a:avLst/>
            <a:gdLst/>
            <a:ahLst/>
            <a:cxnLst/>
            <a:rect l="l" t="t" r="r" b="b"/>
            <a:pathLst>
              <a:path w="8517890">
                <a:moveTo>
                  <a:pt x="0" y="0"/>
                </a:moveTo>
                <a:lnTo>
                  <a:pt x="8517800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18962" y="234520"/>
            <a:ext cx="4463667" cy="632240"/>
          </a:xfrm>
          <a:prstGeom prst="rect">
            <a:avLst/>
          </a:prstGeom>
        </p:spPr>
        <p:txBody>
          <a:bodyPr vert="horz" wrap="square" lIns="0" tIns="41925" rIns="0" bIns="0" rtlCol="0" anchor="ctr">
            <a:spAutoFit/>
          </a:bodyPr>
          <a:lstStyle/>
          <a:p>
            <a:pPr marL="687597" marR="2448" indent="-681782">
              <a:lnSpc>
                <a:spcPts val="2255"/>
              </a:lnSpc>
              <a:spcBef>
                <a:spcPts val="330"/>
              </a:spcBef>
              <a:tabLst>
                <a:tab pos="687597" algn="l"/>
              </a:tabLst>
            </a:pPr>
            <a:r>
              <a:rPr sz="2602" baseline="5401" dirty="0">
                <a:solidFill>
                  <a:srgbClr val="353535"/>
                </a:solidFill>
              </a:rPr>
              <a:t>п.4.4.	</a:t>
            </a:r>
            <a:r>
              <a:rPr sz="2072" spc="5" dirty="0"/>
              <a:t>Антибактериальная </a:t>
            </a:r>
            <a:r>
              <a:rPr sz="2072" spc="7" dirty="0"/>
              <a:t>терапия  </a:t>
            </a:r>
            <a:r>
              <a:rPr sz="2072" spc="7" dirty="0">
                <a:solidFill>
                  <a:srgbClr val="353535"/>
                </a:solidFill>
              </a:rPr>
              <a:t>COVID-19</a:t>
            </a:r>
            <a:endParaRPr sz="2072"/>
          </a:p>
        </p:txBody>
      </p:sp>
      <p:sp>
        <p:nvSpPr>
          <p:cNvPr id="6" name="object 6"/>
          <p:cNvSpPr/>
          <p:nvPr/>
        </p:nvSpPr>
        <p:spPr>
          <a:xfrm>
            <a:off x="1624817" y="1282594"/>
            <a:ext cx="8951817" cy="1013552"/>
          </a:xfrm>
          <a:custGeom>
            <a:avLst/>
            <a:gdLst/>
            <a:ahLst/>
            <a:cxnLst/>
            <a:rect l="l" t="t" r="r" b="b"/>
            <a:pathLst>
              <a:path w="18575020" h="2103120">
                <a:moveTo>
                  <a:pt x="18477011" y="0"/>
                </a:moveTo>
                <a:lnTo>
                  <a:pt x="97606" y="0"/>
                </a:lnTo>
                <a:lnTo>
                  <a:pt x="59615" y="7666"/>
                </a:lnTo>
                <a:lnTo>
                  <a:pt x="28589" y="28582"/>
                </a:lnTo>
                <a:lnTo>
                  <a:pt x="7670" y="59620"/>
                </a:lnTo>
                <a:lnTo>
                  <a:pt x="0" y="97652"/>
                </a:lnTo>
                <a:lnTo>
                  <a:pt x="0" y="2005321"/>
                </a:lnTo>
                <a:lnTo>
                  <a:pt x="7670" y="2043353"/>
                </a:lnTo>
                <a:lnTo>
                  <a:pt x="28589" y="2074391"/>
                </a:lnTo>
                <a:lnTo>
                  <a:pt x="59615" y="2095307"/>
                </a:lnTo>
                <a:lnTo>
                  <a:pt x="97606" y="2102973"/>
                </a:lnTo>
                <a:lnTo>
                  <a:pt x="18477011" y="2102973"/>
                </a:lnTo>
                <a:lnTo>
                  <a:pt x="18515044" y="2095307"/>
                </a:lnTo>
                <a:lnTo>
                  <a:pt x="18546081" y="2074391"/>
                </a:lnTo>
                <a:lnTo>
                  <a:pt x="18566997" y="2043353"/>
                </a:lnTo>
                <a:lnTo>
                  <a:pt x="18574664" y="2005321"/>
                </a:lnTo>
                <a:lnTo>
                  <a:pt x="18574664" y="97652"/>
                </a:lnTo>
                <a:lnTo>
                  <a:pt x="18566997" y="59620"/>
                </a:lnTo>
                <a:lnTo>
                  <a:pt x="18546081" y="28582"/>
                </a:lnTo>
                <a:lnTo>
                  <a:pt x="18515044" y="7666"/>
                </a:lnTo>
                <a:lnTo>
                  <a:pt x="18477011" y="0"/>
                </a:lnTo>
                <a:close/>
              </a:path>
            </a:pathLst>
          </a:custGeom>
          <a:solidFill>
            <a:srgbClr val="FFDDD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 txBox="1"/>
          <p:nvPr/>
        </p:nvSpPr>
        <p:spPr>
          <a:xfrm>
            <a:off x="1786527" y="1385566"/>
            <a:ext cx="7040696" cy="792433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>
              <a:lnSpc>
                <a:spcPct val="100600"/>
              </a:lnSpc>
              <a:spcBef>
                <a:spcPts val="46"/>
              </a:spcBef>
            </a:pPr>
            <a:r>
              <a:rPr sz="1687" spc="5" dirty="0">
                <a:solidFill>
                  <a:srgbClr val="353535"/>
                </a:solidFill>
                <a:latin typeface="Arial"/>
                <a:cs typeface="Arial"/>
              </a:rPr>
              <a:t>В связи </a:t>
            </a:r>
            <a:r>
              <a:rPr sz="1687" spc="2" dirty="0">
                <a:solidFill>
                  <a:srgbClr val="353535"/>
                </a:solidFill>
                <a:latin typeface="Arial"/>
                <a:cs typeface="Arial"/>
              </a:rPr>
              <a:t>с высоким риском </a:t>
            </a:r>
            <a:r>
              <a:rPr sz="1687" spc="5" dirty="0">
                <a:solidFill>
                  <a:srgbClr val="353535"/>
                </a:solidFill>
                <a:latin typeface="Arial"/>
                <a:cs typeface="Arial"/>
              </a:rPr>
              <a:t>суперинфекции пациентам </a:t>
            </a:r>
            <a:r>
              <a:rPr sz="1687" spc="2" dirty="0">
                <a:solidFill>
                  <a:srgbClr val="353535"/>
                </a:solidFill>
                <a:latin typeface="Arial"/>
                <a:cs typeface="Arial"/>
              </a:rPr>
              <a:t>с </a:t>
            </a:r>
            <a:r>
              <a:rPr sz="1687" spc="5" dirty="0">
                <a:solidFill>
                  <a:srgbClr val="353535"/>
                </a:solidFill>
                <a:latin typeface="Arial"/>
                <a:cs typeface="Arial"/>
              </a:rPr>
              <a:t>клиническими  формами коронавирусной </a:t>
            </a:r>
            <a:r>
              <a:rPr sz="1687" spc="2" dirty="0">
                <a:solidFill>
                  <a:srgbClr val="353535"/>
                </a:solidFill>
                <a:latin typeface="Arial"/>
                <a:cs typeface="Arial"/>
              </a:rPr>
              <a:t>инфекции, протекающими с </a:t>
            </a:r>
            <a:r>
              <a:rPr sz="1687" spc="5" dirty="0">
                <a:solidFill>
                  <a:srgbClr val="353535"/>
                </a:solidFill>
                <a:latin typeface="Arial"/>
                <a:cs typeface="Arial"/>
              </a:rPr>
              <a:t>пневмонией,  </a:t>
            </a:r>
            <a:r>
              <a:rPr sz="1687" spc="2" dirty="0">
                <a:solidFill>
                  <a:srgbClr val="353535"/>
                </a:solidFill>
                <a:latin typeface="Arial"/>
                <a:cs typeface="Arial"/>
              </a:rPr>
              <a:t>может </a:t>
            </a:r>
            <a:r>
              <a:rPr sz="1687" spc="5" dirty="0">
                <a:solidFill>
                  <a:srgbClr val="353535"/>
                </a:solidFill>
                <a:latin typeface="Arial"/>
                <a:cs typeface="Arial"/>
              </a:rPr>
              <a:t>быть показано </a:t>
            </a:r>
            <a:r>
              <a:rPr sz="1687" spc="2" dirty="0">
                <a:solidFill>
                  <a:srgbClr val="353535"/>
                </a:solidFill>
                <a:latin typeface="Arial"/>
                <a:cs typeface="Arial"/>
              </a:rPr>
              <a:t>назначение антимикробных</a:t>
            </a:r>
            <a:r>
              <a:rPr sz="1687" spc="2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687" spc="5" dirty="0">
                <a:solidFill>
                  <a:srgbClr val="353535"/>
                </a:solidFill>
                <a:latin typeface="Arial"/>
                <a:cs typeface="Arial"/>
              </a:rPr>
              <a:t>препаратов</a:t>
            </a:r>
            <a:endParaRPr sz="1687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723388" y="1512600"/>
            <a:ext cx="553598" cy="553598"/>
          </a:xfrm>
          <a:custGeom>
            <a:avLst/>
            <a:gdLst/>
            <a:ahLst/>
            <a:cxnLst/>
            <a:rect l="l" t="t" r="r" b="b"/>
            <a:pathLst>
              <a:path w="1148715" h="1148714">
                <a:moveTo>
                  <a:pt x="574226" y="0"/>
                </a:moveTo>
                <a:lnTo>
                  <a:pt x="527129" y="1903"/>
                </a:lnTo>
                <a:lnTo>
                  <a:pt x="481082" y="7515"/>
                </a:lnTo>
                <a:lnTo>
                  <a:pt x="436230" y="16688"/>
                </a:lnTo>
                <a:lnTo>
                  <a:pt x="392723" y="29273"/>
                </a:lnTo>
                <a:lnTo>
                  <a:pt x="350708" y="45124"/>
                </a:lnTo>
                <a:lnTo>
                  <a:pt x="310333" y="64092"/>
                </a:lnTo>
                <a:lnTo>
                  <a:pt x="271745" y="86030"/>
                </a:lnTo>
                <a:lnTo>
                  <a:pt x="235092" y="110790"/>
                </a:lnTo>
                <a:lnTo>
                  <a:pt x="200523" y="138224"/>
                </a:lnTo>
                <a:lnTo>
                  <a:pt x="168184" y="168184"/>
                </a:lnTo>
                <a:lnTo>
                  <a:pt x="138224" y="200523"/>
                </a:lnTo>
                <a:lnTo>
                  <a:pt x="110790" y="235092"/>
                </a:lnTo>
                <a:lnTo>
                  <a:pt x="86030" y="271745"/>
                </a:lnTo>
                <a:lnTo>
                  <a:pt x="64092" y="310333"/>
                </a:lnTo>
                <a:lnTo>
                  <a:pt x="45124" y="350708"/>
                </a:lnTo>
                <a:lnTo>
                  <a:pt x="29273" y="392723"/>
                </a:lnTo>
                <a:lnTo>
                  <a:pt x="16688" y="436230"/>
                </a:lnTo>
                <a:lnTo>
                  <a:pt x="7515" y="481082"/>
                </a:lnTo>
                <a:lnTo>
                  <a:pt x="1903" y="527129"/>
                </a:lnTo>
                <a:lnTo>
                  <a:pt x="0" y="574226"/>
                </a:lnTo>
                <a:lnTo>
                  <a:pt x="1903" y="621322"/>
                </a:lnTo>
                <a:lnTo>
                  <a:pt x="7515" y="667369"/>
                </a:lnTo>
                <a:lnTo>
                  <a:pt x="16688" y="712221"/>
                </a:lnTo>
                <a:lnTo>
                  <a:pt x="29273" y="755728"/>
                </a:lnTo>
                <a:lnTo>
                  <a:pt x="45124" y="797743"/>
                </a:lnTo>
                <a:lnTo>
                  <a:pt x="64092" y="838118"/>
                </a:lnTo>
                <a:lnTo>
                  <a:pt x="86030" y="876706"/>
                </a:lnTo>
                <a:lnTo>
                  <a:pt x="110790" y="913359"/>
                </a:lnTo>
                <a:lnTo>
                  <a:pt x="138224" y="947928"/>
                </a:lnTo>
                <a:lnTo>
                  <a:pt x="168184" y="980267"/>
                </a:lnTo>
                <a:lnTo>
                  <a:pt x="200523" y="1010227"/>
                </a:lnTo>
                <a:lnTo>
                  <a:pt x="235092" y="1037661"/>
                </a:lnTo>
                <a:lnTo>
                  <a:pt x="271745" y="1062421"/>
                </a:lnTo>
                <a:lnTo>
                  <a:pt x="310333" y="1084359"/>
                </a:lnTo>
                <a:lnTo>
                  <a:pt x="350708" y="1103327"/>
                </a:lnTo>
                <a:lnTo>
                  <a:pt x="392723" y="1119178"/>
                </a:lnTo>
                <a:lnTo>
                  <a:pt x="436230" y="1131763"/>
                </a:lnTo>
                <a:lnTo>
                  <a:pt x="481082" y="1140936"/>
                </a:lnTo>
                <a:lnTo>
                  <a:pt x="527129" y="1146548"/>
                </a:lnTo>
                <a:lnTo>
                  <a:pt x="574226" y="1148452"/>
                </a:lnTo>
                <a:lnTo>
                  <a:pt x="621322" y="1146548"/>
                </a:lnTo>
                <a:lnTo>
                  <a:pt x="667369" y="1140936"/>
                </a:lnTo>
                <a:lnTo>
                  <a:pt x="712221" y="1131763"/>
                </a:lnTo>
                <a:lnTo>
                  <a:pt x="755728" y="1119178"/>
                </a:lnTo>
                <a:lnTo>
                  <a:pt x="797743" y="1103327"/>
                </a:lnTo>
                <a:lnTo>
                  <a:pt x="838118" y="1084359"/>
                </a:lnTo>
                <a:lnTo>
                  <a:pt x="876706" y="1062421"/>
                </a:lnTo>
                <a:lnTo>
                  <a:pt x="913359" y="1037661"/>
                </a:lnTo>
                <a:lnTo>
                  <a:pt x="947928" y="1010227"/>
                </a:lnTo>
                <a:lnTo>
                  <a:pt x="980267" y="980267"/>
                </a:lnTo>
                <a:lnTo>
                  <a:pt x="1010227" y="947928"/>
                </a:lnTo>
                <a:lnTo>
                  <a:pt x="1037661" y="913359"/>
                </a:lnTo>
                <a:lnTo>
                  <a:pt x="1062421" y="876706"/>
                </a:lnTo>
                <a:lnTo>
                  <a:pt x="1084359" y="838118"/>
                </a:lnTo>
                <a:lnTo>
                  <a:pt x="1103327" y="797743"/>
                </a:lnTo>
                <a:lnTo>
                  <a:pt x="1119178" y="755728"/>
                </a:lnTo>
                <a:lnTo>
                  <a:pt x="1131763" y="712221"/>
                </a:lnTo>
                <a:lnTo>
                  <a:pt x="1140936" y="667369"/>
                </a:lnTo>
                <a:lnTo>
                  <a:pt x="1146548" y="621322"/>
                </a:lnTo>
                <a:lnTo>
                  <a:pt x="1148452" y="574226"/>
                </a:lnTo>
                <a:lnTo>
                  <a:pt x="1146548" y="527129"/>
                </a:lnTo>
                <a:lnTo>
                  <a:pt x="1140936" y="481082"/>
                </a:lnTo>
                <a:lnTo>
                  <a:pt x="1131763" y="436230"/>
                </a:lnTo>
                <a:lnTo>
                  <a:pt x="1119178" y="392723"/>
                </a:lnTo>
                <a:lnTo>
                  <a:pt x="1103327" y="350708"/>
                </a:lnTo>
                <a:lnTo>
                  <a:pt x="1084359" y="310333"/>
                </a:lnTo>
                <a:lnTo>
                  <a:pt x="1062421" y="271745"/>
                </a:lnTo>
                <a:lnTo>
                  <a:pt x="1037661" y="235092"/>
                </a:lnTo>
                <a:lnTo>
                  <a:pt x="1010227" y="200523"/>
                </a:lnTo>
                <a:lnTo>
                  <a:pt x="980267" y="168184"/>
                </a:lnTo>
                <a:lnTo>
                  <a:pt x="947928" y="138224"/>
                </a:lnTo>
                <a:lnTo>
                  <a:pt x="913359" y="110790"/>
                </a:lnTo>
                <a:lnTo>
                  <a:pt x="876706" y="86030"/>
                </a:lnTo>
                <a:lnTo>
                  <a:pt x="838118" y="64092"/>
                </a:lnTo>
                <a:lnTo>
                  <a:pt x="797743" y="45124"/>
                </a:lnTo>
                <a:lnTo>
                  <a:pt x="755728" y="29273"/>
                </a:lnTo>
                <a:lnTo>
                  <a:pt x="712221" y="16688"/>
                </a:lnTo>
                <a:lnTo>
                  <a:pt x="667369" y="7515"/>
                </a:lnTo>
                <a:lnTo>
                  <a:pt x="621322" y="1903"/>
                </a:lnTo>
                <a:lnTo>
                  <a:pt x="574226" y="0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 txBox="1"/>
          <p:nvPr/>
        </p:nvSpPr>
        <p:spPr>
          <a:xfrm>
            <a:off x="9940092" y="1575669"/>
            <a:ext cx="120880" cy="407537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 marL="6120">
              <a:spcBef>
                <a:spcPts val="55"/>
              </a:spcBef>
            </a:pPr>
            <a:r>
              <a:rPr sz="2602" b="1" spc="2" dirty="0">
                <a:solidFill>
                  <a:srgbClr val="FFFFFF"/>
                </a:solidFill>
                <a:latin typeface="Segoe UI"/>
                <a:cs typeface="Segoe UI"/>
              </a:rPr>
              <a:t>!</a:t>
            </a:r>
            <a:endParaRPr sz="2602">
              <a:latin typeface="Segoe UI"/>
              <a:cs typeface="Segoe U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32771" y="2465762"/>
            <a:ext cx="3006075" cy="3596089"/>
          </a:xfrm>
          <a:custGeom>
            <a:avLst/>
            <a:gdLst/>
            <a:ahLst/>
            <a:cxnLst/>
            <a:rect l="l" t="t" r="r" b="b"/>
            <a:pathLst>
              <a:path w="6237605" h="7461884">
                <a:moveTo>
                  <a:pt x="5947881" y="0"/>
                </a:moveTo>
                <a:lnTo>
                  <a:pt x="289474" y="0"/>
                </a:lnTo>
                <a:lnTo>
                  <a:pt x="242521" y="3789"/>
                </a:lnTo>
                <a:lnTo>
                  <a:pt x="197980" y="14760"/>
                </a:lnTo>
                <a:lnTo>
                  <a:pt x="156446" y="32317"/>
                </a:lnTo>
                <a:lnTo>
                  <a:pt x="118516" y="55862"/>
                </a:lnTo>
                <a:lnTo>
                  <a:pt x="84787" y="84801"/>
                </a:lnTo>
                <a:lnTo>
                  <a:pt x="55853" y="118536"/>
                </a:lnTo>
                <a:lnTo>
                  <a:pt x="32311" y="156472"/>
                </a:lnTo>
                <a:lnTo>
                  <a:pt x="14758" y="198012"/>
                </a:lnTo>
                <a:lnTo>
                  <a:pt x="3788" y="242560"/>
                </a:lnTo>
                <a:lnTo>
                  <a:pt x="0" y="289519"/>
                </a:lnTo>
                <a:lnTo>
                  <a:pt x="0" y="7171979"/>
                </a:lnTo>
                <a:lnTo>
                  <a:pt x="3788" y="7218939"/>
                </a:lnTo>
                <a:lnTo>
                  <a:pt x="14758" y="7263487"/>
                </a:lnTo>
                <a:lnTo>
                  <a:pt x="32311" y="7305027"/>
                </a:lnTo>
                <a:lnTo>
                  <a:pt x="55853" y="7342962"/>
                </a:lnTo>
                <a:lnTo>
                  <a:pt x="84787" y="7376698"/>
                </a:lnTo>
                <a:lnTo>
                  <a:pt x="118516" y="7405636"/>
                </a:lnTo>
                <a:lnTo>
                  <a:pt x="156446" y="7429182"/>
                </a:lnTo>
                <a:lnTo>
                  <a:pt x="197980" y="7446738"/>
                </a:lnTo>
                <a:lnTo>
                  <a:pt x="242521" y="7457710"/>
                </a:lnTo>
                <a:lnTo>
                  <a:pt x="289474" y="7461499"/>
                </a:lnTo>
                <a:lnTo>
                  <a:pt x="5947881" y="7461499"/>
                </a:lnTo>
                <a:lnTo>
                  <a:pt x="5994840" y="7457710"/>
                </a:lnTo>
                <a:lnTo>
                  <a:pt x="6039388" y="7446738"/>
                </a:lnTo>
                <a:lnTo>
                  <a:pt x="6080928" y="7429182"/>
                </a:lnTo>
                <a:lnTo>
                  <a:pt x="6118864" y="7405636"/>
                </a:lnTo>
                <a:lnTo>
                  <a:pt x="6152599" y="7376698"/>
                </a:lnTo>
                <a:lnTo>
                  <a:pt x="6181538" y="7342962"/>
                </a:lnTo>
                <a:lnTo>
                  <a:pt x="6205083" y="7305027"/>
                </a:lnTo>
                <a:lnTo>
                  <a:pt x="6222640" y="7263487"/>
                </a:lnTo>
                <a:lnTo>
                  <a:pt x="6233611" y="7218939"/>
                </a:lnTo>
                <a:lnTo>
                  <a:pt x="6237401" y="7171979"/>
                </a:lnTo>
                <a:lnTo>
                  <a:pt x="6237401" y="289519"/>
                </a:lnTo>
                <a:lnTo>
                  <a:pt x="6233611" y="242560"/>
                </a:lnTo>
                <a:lnTo>
                  <a:pt x="6222640" y="198012"/>
                </a:lnTo>
                <a:lnTo>
                  <a:pt x="6205083" y="156472"/>
                </a:lnTo>
                <a:lnTo>
                  <a:pt x="6181538" y="118536"/>
                </a:lnTo>
                <a:lnTo>
                  <a:pt x="6152599" y="84801"/>
                </a:lnTo>
                <a:lnTo>
                  <a:pt x="6118864" y="55862"/>
                </a:lnTo>
                <a:lnTo>
                  <a:pt x="6080928" y="32317"/>
                </a:lnTo>
                <a:lnTo>
                  <a:pt x="6039388" y="14760"/>
                </a:lnTo>
                <a:lnTo>
                  <a:pt x="5994840" y="3789"/>
                </a:lnTo>
                <a:lnTo>
                  <a:pt x="5947881" y="0"/>
                </a:lnTo>
                <a:close/>
              </a:path>
            </a:pathLst>
          </a:custGeom>
          <a:solidFill>
            <a:srgbClr val="6F2F9F">
              <a:alpha val="10195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1" name="object 11"/>
          <p:cNvSpPr txBox="1"/>
          <p:nvPr/>
        </p:nvSpPr>
        <p:spPr>
          <a:xfrm>
            <a:off x="1786527" y="2634521"/>
            <a:ext cx="1946925" cy="872497"/>
          </a:xfrm>
          <a:prstGeom prst="rect">
            <a:avLst/>
          </a:prstGeom>
        </p:spPr>
        <p:txBody>
          <a:bodyPr vert="horz" wrap="square" lIns="0" tIns="13159" rIns="0" bIns="0" rtlCol="0">
            <a:spAutoFit/>
          </a:bodyPr>
          <a:lstStyle/>
          <a:p>
            <a:pPr marL="6120" marR="2448">
              <a:lnSpc>
                <a:spcPts val="1672"/>
              </a:lnSpc>
              <a:spcBef>
                <a:spcPts val="104"/>
              </a:spcBef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Выбор антибиотиков  и способ </a:t>
            </a:r>
            <a:r>
              <a:rPr sz="1398" b="1" spc="-2" dirty="0">
                <a:solidFill>
                  <a:srgbClr val="353535"/>
                </a:solidFill>
                <a:latin typeface="Arial"/>
                <a:cs typeface="Arial"/>
              </a:rPr>
              <a:t>их</a:t>
            </a:r>
            <a:r>
              <a:rPr sz="1398" b="1" spc="-5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введения  осуществляется</a:t>
            </a:r>
            <a:r>
              <a:rPr sz="1398" b="1" spc="-3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spc="-2" dirty="0">
                <a:solidFill>
                  <a:srgbClr val="353535"/>
                </a:solidFill>
                <a:latin typeface="Arial"/>
                <a:cs typeface="Arial"/>
              </a:rPr>
              <a:t>на</a:t>
            </a:r>
            <a:endParaRPr sz="1398">
              <a:latin typeface="Arial"/>
              <a:cs typeface="Arial"/>
            </a:endParaRPr>
          </a:p>
          <a:p>
            <a:pPr marL="6120">
              <a:lnSpc>
                <a:spcPts val="1612"/>
              </a:lnSpc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основании:</a:t>
            </a:r>
            <a:endParaRPr sz="1398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86528" y="3549350"/>
            <a:ext cx="89665" cy="519451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lnSpc>
                <a:spcPts val="2007"/>
              </a:lnSpc>
              <a:spcBef>
                <a:spcPts val="51"/>
              </a:spcBef>
            </a:pPr>
            <a:r>
              <a:rPr sz="1735" dirty="0">
                <a:solidFill>
                  <a:srgbClr val="006FC0"/>
                </a:solidFill>
                <a:latin typeface="Arial"/>
                <a:cs typeface="Arial"/>
              </a:rPr>
              <a:t>•</a:t>
            </a:r>
            <a:endParaRPr sz="1735">
              <a:latin typeface="Arial"/>
              <a:cs typeface="Arial"/>
            </a:endParaRPr>
          </a:p>
          <a:p>
            <a:pPr marL="6120">
              <a:lnSpc>
                <a:spcPts val="2007"/>
              </a:lnSpc>
            </a:pPr>
            <a:r>
              <a:rPr sz="1735" dirty="0">
                <a:solidFill>
                  <a:srgbClr val="006FC0"/>
                </a:solidFill>
                <a:latin typeface="Arial"/>
                <a:cs typeface="Arial"/>
              </a:rPr>
              <a:t>•</a:t>
            </a:r>
            <a:endParaRPr sz="1735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86528" y="5100505"/>
            <a:ext cx="89665" cy="27348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dirty="0">
                <a:solidFill>
                  <a:srgbClr val="006FC0"/>
                </a:solidFill>
                <a:latin typeface="Arial"/>
                <a:cs typeface="Arial"/>
              </a:rPr>
              <a:t>•</a:t>
            </a:r>
            <a:endParaRPr sz="1735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85357" y="3544975"/>
            <a:ext cx="2512458" cy="2269043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6120" marR="83540">
              <a:lnSpc>
                <a:spcPct val="115100"/>
              </a:lnSpc>
              <a:spcBef>
                <a:spcPts val="48"/>
              </a:spcBef>
            </a:pP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тяжести состояния</a:t>
            </a:r>
            <a:r>
              <a:rPr sz="1398" spc="-6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пациента,  анализе факторов</a:t>
            </a:r>
            <a:r>
              <a:rPr sz="1398" spc="-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риска</a:t>
            </a:r>
            <a:endParaRPr sz="1398">
              <a:latin typeface="Arial"/>
              <a:cs typeface="Arial"/>
            </a:endParaRPr>
          </a:p>
          <a:p>
            <a:pPr marL="6120" marR="2448">
              <a:lnSpc>
                <a:spcPct val="99600"/>
              </a:lnSpc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встречи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резистентными  микроорганизмами  (предшествующий прием  антибиотиков,</a:t>
            </a:r>
            <a:r>
              <a:rPr sz="1398" spc="-4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сопутствующие 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заболевания,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др.);</a:t>
            </a:r>
            <a:endParaRPr sz="1398">
              <a:latin typeface="Arial"/>
              <a:cs typeface="Arial"/>
            </a:endParaRPr>
          </a:p>
          <a:p>
            <a:pPr marL="6120" marR="791639">
              <a:lnSpc>
                <a:spcPts val="1672"/>
              </a:lnSpc>
              <a:spcBef>
                <a:spcPts val="313"/>
              </a:spcBef>
            </a:pP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результатов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микроб</a:t>
            </a:r>
            <a:r>
              <a:rPr sz="1398" spc="-10" dirty="0">
                <a:solidFill>
                  <a:srgbClr val="353535"/>
                </a:solidFill>
                <a:latin typeface="Arial"/>
                <a:cs typeface="Arial"/>
              </a:rPr>
              <a:t>и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оло</a:t>
            </a:r>
            <a:r>
              <a:rPr sz="1398" spc="-10" dirty="0">
                <a:solidFill>
                  <a:srgbClr val="353535"/>
                </a:solidFill>
                <a:latin typeface="Arial"/>
                <a:cs typeface="Arial"/>
              </a:rPr>
              <a:t>г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ич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е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ск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о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й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диагностики</a:t>
            </a:r>
            <a:endParaRPr sz="1398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736848" y="2465762"/>
            <a:ext cx="2774720" cy="3596089"/>
          </a:xfrm>
          <a:custGeom>
            <a:avLst/>
            <a:gdLst/>
            <a:ahLst/>
            <a:cxnLst/>
            <a:rect l="l" t="t" r="r" b="b"/>
            <a:pathLst>
              <a:path w="5757545" h="7461884">
                <a:moveTo>
                  <a:pt x="5490219" y="0"/>
                </a:moveTo>
                <a:lnTo>
                  <a:pt x="267169" y="0"/>
                </a:lnTo>
                <a:lnTo>
                  <a:pt x="219157" y="4305"/>
                </a:lnTo>
                <a:lnTo>
                  <a:pt x="173962" y="16719"/>
                </a:lnTo>
                <a:lnTo>
                  <a:pt x="132343" y="36486"/>
                </a:lnTo>
                <a:lnTo>
                  <a:pt x="95053" y="62849"/>
                </a:lnTo>
                <a:lnTo>
                  <a:pt x="62849" y="95053"/>
                </a:lnTo>
                <a:lnTo>
                  <a:pt x="36486" y="132343"/>
                </a:lnTo>
                <a:lnTo>
                  <a:pt x="16719" y="173962"/>
                </a:lnTo>
                <a:lnTo>
                  <a:pt x="4305" y="219157"/>
                </a:lnTo>
                <a:lnTo>
                  <a:pt x="0" y="267169"/>
                </a:lnTo>
                <a:lnTo>
                  <a:pt x="0" y="7194329"/>
                </a:lnTo>
                <a:lnTo>
                  <a:pt x="4305" y="7242342"/>
                </a:lnTo>
                <a:lnTo>
                  <a:pt x="16719" y="7287536"/>
                </a:lnTo>
                <a:lnTo>
                  <a:pt x="36486" y="7329156"/>
                </a:lnTo>
                <a:lnTo>
                  <a:pt x="62849" y="7366446"/>
                </a:lnTo>
                <a:lnTo>
                  <a:pt x="95053" y="7398650"/>
                </a:lnTo>
                <a:lnTo>
                  <a:pt x="132343" y="7425013"/>
                </a:lnTo>
                <a:lnTo>
                  <a:pt x="173962" y="7444779"/>
                </a:lnTo>
                <a:lnTo>
                  <a:pt x="219157" y="7457193"/>
                </a:lnTo>
                <a:lnTo>
                  <a:pt x="267169" y="7461499"/>
                </a:lnTo>
                <a:lnTo>
                  <a:pt x="5490219" y="7461499"/>
                </a:lnTo>
                <a:lnTo>
                  <a:pt x="5538232" y="7457193"/>
                </a:lnTo>
                <a:lnTo>
                  <a:pt x="5583426" y="7444779"/>
                </a:lnTo>
                <a:lnTo>
                  <a:pt x="5625046" y="7425013"/>
                </a:lnTo>
                <a:lnTo>
                  <a:pt x="5662335" y="7398650"/>
                </a:lnTo>
                <a:lnTo>
                  <a:pt x="5694540" y="7366446"/>
                </a:lnTo>
                <a:lnTo>
                  <a:pt x="5720903" y="7329156"/>
                </a:lnTo>
                <a:lnTo>
                  <a:pt x="5740669" y="7287536"/>
                </a:lnTo>
                <a:lnTo>
                  <a:pt x="5753083" y="7242342"/>
                </a:lnTo>
                <a:lnTo>
                  <a:pt x="5757389" y="7194329"/>
                </a:lnTo>
                <a:lnTo>
                  <a:pt x="5757389" y="267169"/>
                </a:lnTo>
                <a:lnTo>
                  <a:pt x="5753083" y="219157"/>
                </a:lnTo>
                <a:lnTo>
                  <a:pt x="5740669" y="173962"/>
                </a:lnTo>
                <a:lnTo>
                  <a:pt x="5720903" y="132343"/>
                </a:lnTo>
                <a:lnTo>
                  <a:pt x="5694540" y="95053"/>
                </a:lnTo>
                <a:lnTo>
                  <a:pt x="5662335" y="62849"/>
                </a:lnTo>
                <a:lnTo>
                  <a:pt x="5625046" y="36486"/>
                </a:lnTo>
                <a:lnTo>
                  <a:pt x="5583426" y="16719"/>
                </a:lnTo>
                <a:lnTo>
                  <a:pt x="5538232" y="4305"/>
                </a:lnTo>
                <a:lnTo>
                  <a:pt x="5490219" y="0"/>
                </a:lnTo>
                <a:close/>
              </a:path>
            </a:pathLst>
          </a:custGeom>
          <a:solidFill>
            <a:srgbClr val="FFEBEB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6" name="object 16"/>
          <p:cNvSpPr txBox="1"/>
          <p:nvPr/>
        </p:nvSpPr>
        <p:spPr>
          <a:xfrm>
            <a:off x="4877602" y="2634521"/>
            <a:ext cx="2433810" cy="872497"/>
          </a:xfrm>
          <a:prstGeom prst="rect">
            <a:avLst/>
          </a:prstGeom>
        </p:spPr>
        <p:txBody>
          <a:bodyPr vert="horz" wrap="square" lIns="0" tIns="13159" rIns="0" bIns="0" rtlCol="0">
            <a:spAutoFit/>
          </a:bodyPr>
          <a:lstStyle/>
          <a:p>
            <a:pPr marL="6120" marR="2448">
              <a:lnSpc>
                <a:spcPts val="1672"/>
              </a:lnSpc>
              <a:spcBef>
                <a:spcPts val="104"/>
              </a:spcBef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У пациентов в </a:t>
            </a:r>
            <a:r>
              <a:rPr sz="1398" b="1" spc="-7" dirty="0">
                <a:solidFill>
                  <a:srgbClr val="353535"/>
                </a:solidFill>
                <a:latin typeface="Arial"/>
                <a:cs typeface="Arial"/>
              </a:rPr>
              <a:t>критическом 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состоянии целесообразно  стартовое</a:t>
            </a:r>
            <a:r>
              <a:rPr sz="1398" b="1" spc="-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spc="-7" dirty="0">
                <a:solidFill>
                  <a:srgbClr val="353535"/>
                </a:solidFill>
                <a:latin typeface="Arial"/>
                <a:cs typeface="Arial"/>
              </a:rPr>
              <a:t>назначение</a:t>
            </a:r>
            <a:endParaRPr sz="1398">
              <a:latin typeface="Arial"/>
              <a:cs typeface="Arial"/>
            </a:endParaRPr>
          </a:p>
          <a:p>
            <a:pPr marL="6120">
              <a:lnSpc>
                <a:spcPts val="1612"/>
              </a:lnSpc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одного </a:t>
            </a:r>
            <a:r>
              <a:rPr sz="1398" b="1" spc="-2" dirty="0">
                <a:solidFill>
                  <a:srgbClr val="353535"/>
                </a:solidFill>
                <a:latin typeface="Arial"/>
                <a:cs typeface="Arial"/>
              </a:rPr>
              <a:t>из</a:t>
            </a:r>
            <a:r>
              <a:rPr sz="1398" b="1" spc="-1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spc="-7" dirty="0">
                <a:solidFill>
                  <a:srgbClr val="353535"/>
                </a:solidFill>
                <a:latin typeface="Arial"/>
                <a:cs typeface="Arial"/>
              </a:rPr>
              <a:t>антибиотиков:</a:t>
            </a:r>
            <a:endParaRPr sz="1398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77602" y="3577852"/>
            <a:ext cx="2279573" cy="1164565"/>
          </a:xfrm>
          <a:prstGeom prst="rect">
            <a:avLst/>
          </a:prstGeom>
        </p:spPr>
        <p:txBody>
          <a:bodyPr vert="horz" wrap="square" lIns="0" tIns="13159" rIns="0" bIns="0" rtlCol="0">
            <a:spAutoFit/>
          </a:bodyPr>
          <a:lstStyle/>
          <a:p>
            <a:pPr marL="204718" marR="321613" indent="-198904">
              <a:lnSpc>
                <a:spcPts val="1672"/>
              </a:lnSpc>
              <a:spcBef>
                <a:spcPts val="104"/>
              </a:spcBef>
              <a:buClr>
                <a:srgbClr val="D20001"/>
              </a:buClr>
              <a:buSzPct val="124137"/>
              <a:buChar char="•"/>
              <a:tabLst>
                <a:tab pos="204718" algn="l"/>
                <a:tab pos="205024" algn="l"/>
              </a:tabLst>
            </a:pP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защищенных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амин</a:t>
            </a:r>
            <a:r>
              <a:rPr sz="1398" spc="-10" dirty="0">
                <a:solidFill>
                  <a:srgbClr val="353535"/>
                </a:solidFill>
                <a:latin typeface="Arial"/>
                <a:cs typeface="Arial"/>
              </a:rPr>
              <a:t>о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пен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и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циллино</a:t>
            </a:r>
            <a:r>
              <a:rPr sz="1398" spc="-10" dirty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;</a:t>
            </a:r>
            <a:endParaRPr sz="1398">
              <a:latin typeface="Arial"/>
              <a:cs typeface="Arial"/>
            </a:endParaRPr>
          </a:p>
          <a:p>
            <a:pPr marL="204718" indent="-198904">
              <a:spcBef>
                <a:spcPts val="197"/>
              </a:spcBef>
              <a:buClr>
                <a:srgbClr val="D20001"/>
              </a:buClr>
              <a:buSzPct val="124137"/>
              <a:buChar char="•"/>
              <a:tabLst>
                <a:tab pos="204718" algn="l"/>
                <a:tab pos="205024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цефтаролина</a:t>
            </a:r>
            <a:r>
              <a:rPr sz="1398" spc="-5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фосамила;</a:t>
            </a:r>
            <a:endParaRPr sz="1398">
              <a:latin typeface="Arial"/>
              <a:cs typeface="Arial"/>
            </a:endParaRPr>
          </a:p>
          <a:p>
            <a:pPr marL="204718" marR="607729" indent="-198904">
              <a:lnSpc>
                <a:spcPts val="1672"/>
              </a:lnSpc>
              <a:spcBef>
                <a:spcPts val="313"/>
              </a:spcBef>
              <a:buClr>
                <a:srgbClr val="D20001"/>
              </a:buClr>
              <a:buSzPct val="124137"/>
              <a:buChar char="•"/>
              <a:tabLst>
                <a:tab pos="204718" algn="l"/>
                <a:tab pos="205024" algn="l"/>
              </a:tabLst>
            </a:pP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«респираторных»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фторхинолонов;</a:t>
            </a:r>
            <a:endParaRPr sz="1398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77602" y="4981194"/>
            <a:ext cx="2452477" cy="872497"/>
          </a:xfrm>
          <a:prstGeom prst="rect">
            <a:avLst/>
          </a:prstGeom>
        </p:spPr>
        <p:txBody>
          <a:bodyPr vert="horz" wrap="square" lIns="0" tIns="13159" rIns="0" bIns="0" rtlCol="0">
            <a:spAutoFit/>
          </a:bodyPr>
          <a:lstStyle/>
          <a:p>
            <a:pPr marL="6120" marR="11628">
              <a:lnSpc>
                <a:spcPts val="1672"/>
              </a:lnSpc>
              <a:spcBef>
                <a:spcPts val="104"/>
              </a:spcBef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Бета-лактамные</a:t>
            </a:r>
            <a:r>
              <a:rPr sz="1398" spc="-53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антибиотики  должны</a:t>
            </a:r>
            <a:r>
              <a:rPr sz="1398" spc="-24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назначаться</a:t>
            </a:r>
            <a:endParaRPr sz="1398">
              <a:latin typeface="Arial"/>
              <a:cs typeface="Arial"/>
            </a:endParaRPr>
          </a:p>
          <a:p>
            <a:pPr marL="6120">
              <a:lnSpc>
                <a:spcPts val="1610"/>
              </a:lnSpc>
            </a:pP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в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комбинации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с</a:t>
            </a:r>
            <a:r>
              <a:rPr sz="1398" spc="-22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макролидами</a:t>
            </a:r>
            <a:endParaRPr sz="1398">
              <a:latin typeface="Arial"/>
              <a:cs typeface="Arial"/>
            </a:endParaRPr>
          </a:p>
          <a:p>
            <a:pPr marL="6120">
              <a:lnSpc>
                <a:spcPts val="1675"/>
              </a:lnSpc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для внутривенного</a:t>
            </a:r>
            <a:r>
              <a:rPr sz="1398" spc="-46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введения</a:t>
            </a:r>
            <a:endParaRPr sz="1398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618211" y="2465762"/>
            <a:ext cx="2958335" cy="3596089"/>
          </a:xfrm>
          <a:custGeom>
            <a:avLst/>
            <a:gdLst/>
            <a:ahLst/>
            <a:cxnLst/>
            <a:rect l="l" t="t" r="r" b="b"/>
            <a:pathLst>
              <a:path w="6138544" h="7461884">
                <a:moveTo>
                  <a:pt x="5853437" y="0"/>
                </a:moveTo>
                <a:lnTo>
                  <a:pt x="284935" y="0"/>
                </a:lnTo>
                <a:lnTo>
                  <a:pt x="238716" y="3729"/>
                </a:lnTo>
                <a:lnTo>
                  <a:pt x="194872" y="14525"/>
                </a:lnTo>
                <a:lnTo>
                  <a:pt x="153990" y="31803"/>
                </a:lnTo>
                <a:lnTo>
                  <a:pt x="116655" y="54975"/>
                </a:lnTo>
                <a:lnTo>
                  <a:pt x="83454" y="83454"/>
                </a:lnTo>
                <a:lnTo>
                  <a:pt x="54975" y="116655"/>
                </a:lnTo>
                <a:lnTo>
                  <a:pt x="31803" y="153990"/>
                </a:lnTo>
                <a:lnTo>
                  <a:pt x="14525" y="194872"/>
                </a:lnTo>
                <a:lnTo>
                  <a:pt x="3729" y="238716"/>
                </a:lnTo>
                <a:lnTo>
                  <a:pt x="0" y="284935"/>
                </a:lnTo>
                <a:lnTo>
                  <a:pt x="0" y="7176564"/>
                </a:lnTo>
                <a:lnTo>
                  <a:pt x="3729" y="7222782"/>
                </a:lnTo>
                <a:lnTo>
                  <a:pt x="14525" y="7266626"/>
                </a:lnTo>
                <a:lnTo>
                  <a:pt x="31803" y="7307509"/>
                </a:lnTo>
                <a:lnTo>
                  <a:pt x="54975" y="7344844"/>
                </a:lnTo>
                <a:lnTo>
                  <a:pt x="83454" y="7378044"/>
                </a:lnTo>
                <a:lnTo>
                  <a:pt x="116655" y="7406524"/>
                </a:lnTo>
                <a:lnTo>
                  <a:pt x="153990" y="7429696"/>
                </a:lnTo>
                <a:lnTo>
                  <a:pt x="194872" y="7446973"/>
                </a:lnTo>
                <a:lnTo>
                  <a:pt x="238716" y="7457770"/>
                </a:lnTo>
                <a:lnTo>
                  <a:pt x="284935" y="7461499"/>
                </a:lnTo>
                <a:lnTo>
                  <a:pt x="5853437" y="7461499"/>
                </a:lnTo>
                <a:lnTo>
                  <a:pt x="5899656" y="7457770"/>
                </a:lnTo>
                <a:lnTo>
                  <a:pt x="5943500" y="7446973"/>
                </a:lnTo>
                <a:lnTo>
                  <a:pt x="5984382" y="7429696"/>
                </a:lnTo>
                <a:lnTo>
                  <a:pt x="6021717" y="7406524"/>
                </a:lnTo>
                <a:lnTo>
                  <a:pt x="6054918" y="7378044"/>
                </a:lnTo>
                <a:lnTo>
                  <a:pt x="6083397" y="7344844"/>
                </a:lnTo>
                <a:lnTo>
                  <a:pt x="6106569" y="7307509"/>
                </a:lnTo>
                <a:lnTo>
                  <a:pt x="6123846" y="7266626"/>
                </a:lnTo>
                <a:lnTo>
                  <a:pt x="6134643" y="7222782"/>
                </a:lnTo>
                <a:lnTo>
                  <a:pt x="6138372" y="7176564"/>
                </a:lnTo>
                <a:lnTo>
                  <a:pt x="6138372" y="284935"/>
                </a:lnTo>
                <a:lnTo>
                  <a:pt x="6134643" y="238716"/>
                </a:lnTo>
                <a:lnTo>
                  <a:pt x="6123846" y="194872"/>
                </a:lnTo>
                <a:lnTo>
                  <a:pt x="6106569" y="153990"/>
                </a:lnTo>
                <a:lnTo>
                  <a:pt x="6083397" y="116655"/>
                </a:lnTo>
                <a:lnTo>
                  <a:pt x="6054918" y="83454"/>
                </a:lnTo>
                <a:lnTo>
                  <a:pt x="6021717" y="54975"/>
                </a:lnTo>
                <a:lnTo>
                  <a:pt x="5984382" y="31803"/>
                </a:lnTo>
                <a:lnTo>
                  <a:pt x="5943500" y="14525"/>
                </a:lnTo>
                <a:lnTo>
                  <a:pt x="5899656" y="3729"/>
                </a:lnTo>
                <a:lnTo>
                  <a:pt x="5853437" y="0"/>
                </a:lnTo>
                <a:close/>
              </a:path>
            </a:pathLst>
          </a:custGeom>
          <a:solidFill>
            <a:srgbClr val="DFE3F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0" name="object 20"/>
          <p:cNvSpPr txBox="1"/>
          <p:nvPr/>
        </p:nvSpPr>
        <p:spPr>
          <a:xfrm>
            <a:off x="7802435" y="2634521"/>
            <a:ext cx="2653841" cy="258796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 marR="335383">
              <a:lnSpc>
                <a:spcPct val="99600"/>
              </a:lnSpc>
              <a:spcBef>
                <a:spcPts val="51"/>
              </a:spcBef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При отсутствии  положительной</a:t>
            </a:r>
            <a:r>
              <a:rPr sz="1398" b="1" spc="-3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spc="-7" dirty="0">
                <a:solidFill>
                  <a:srgbClr val="353535"/>
                </a:solidFill>
                <a:latin typeface="Arial"/>
                <a:cs typeface="Arial"/>
              </a:rPr>
              <a:t>динамики  </a:t>
            </a:r>
            <a:r>
              <a:rPr sz="1398" b="1" spc="-2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течение </a:t>
            </a:r>
            <a:r>
              <a:rPr sz="1398" b="1" spc="-7" dirty="0">
                <a:solidFill>
                  <a:srgbClr val="353535"/>
                </a:solidFill>
                <a:latin typeface="Arial"/>
                <a:cs typeface="Arial"/>
              </a:rPr>
              <a:t>заболевания, 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при</a:t>
            </a:r>
            <a:r>
              <a:rPr sz="1398" b="1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доказанной</a:t>
            </a:r>
            <a:endParaRPr sz="1398">
              <a:latin typeface="Arial"/>
              <a:cs typeface="Arial"/>
            </a:endParaRPr>
          </a:p>
          <a:p>
            <a:pPr marL="6120" marR="2448">
              <a:lnSpc>
                <a:spcPct val="99600"/>
              </a:lnSpc>
            </a:pPr>
            <a:r>
              <a:rPr sz="1398" b="1" spc="-7" dirty="0">
                <a:solidFill>
                  <a:srgbClr val="353535"/>
                </a:solidFill>
                <a:latin typeface="Arial"/>
                <a:cs typeface="Arial"/>
              </a:rPr>
              <a:t>стафилококковой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инфекции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(при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выявлении</a:t>
            </a:r>
            <a:r>
              <a:rPr sz="1398" spc="-3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стафилококков,  устойчивых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к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метицилину)  целесообразно применение  препаратов,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обладающих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высокой антистафилококковой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антипневмококковой 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активностью:</a:t>
            </a:r>
            <a:endParaRPr sz="1398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653981" y="6527414"/>
            <a:ext cx="110475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pPr marL="12240">
                <a:lnSpc>
                  <a:spcPts val="1390"/>
                </a:lnSpc>
              </a:pPr>
              <a:t>124</a:t>
            </a:fld>
            <a:endParaRPr sz="1205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802435" y="5246329"/>
            <a:ext cx="89665" cy="519451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lnSpc>
                <a:spcPts val="2007"/>
              </a:lnSpc>
              <a:spcBef>
                <a:spcPts val="51"/>
              </a:spcBef>
            </a:pPr>
            <a:r>
              <a:rPr sz="1735" dirty="0">
                <a:solidFill>
                  <a:srgbClr val="006FC0"/>
                </a:solidFill>
                <a:latin typeface="Arial"/>
                <a:cs typeface="Arial"/>
              </a:rPr>
              <a:t>•</a:t>
            </a:r>
            <a:endParaRPr sz="1735">
              <a:latin typeface="Arial"/>
              <a:cs typeface="Arial"/>
            </a:endParaRPr>
          </a:p>
          <a:p>
            <a:pPr marL="6120">
              <a:lnSpc>
                <a:spcPts val="2007"/>
              </a:lnSpc>
            </a:pPr>
            <a:r>
              <a:rPr sz="1735" dirty="0">
                <a:solidFill>
                  <a:srgbClr val="006FC0"/>
                </a:solidFill>
                <a:latin typeface="Arial"/>
                <a:cs typeface="Arial"/>
              </a:rPr>
              <a:t>•</a:t>
            </a:r>
            <a:endParaRPr sz="1735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001287" y="5241955"/>
            <a:ext cx="996414" cy="500931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6120" marR="2448">
              <a:lnSpc>
                <a:spcPct val="115100"/>
              </a:lnSpc>
              <a:spcBef>
                <a:spcPts val="48"/>
              </a:spcBef>
            </a:pP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линезолид;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ванк</a:t>
            </a:r>
            <a:r>
              <a:rPr sz="1398" spc="-10" dirty="0">
                <a:solidFill>
                  <a:srgbClr val="353535"/>
                </a:solidFill>
                <a:latin typeface="Arial"/>
                <a:cs typeface="Arial"/>
              </a:rPr>
              <a:t>о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мицин</a:t>
            </a:r>
            <a:endParaRPr sz="1398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674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8260"/>
              <a:ext cx="1092642" cy="73437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88490" y="-160921"/>
            <a:ext cx="7850293" cy="1371315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pc="-7" dirty="0">
                <a:solidFill>
                  <a:srgbClr val="043377"/>
                </a:solidFill>
              </a:rPr>
              <a:t>Антибактериальная терапия </a:t>
            </a:r>
            <a:r>
              <a:rPr dirty="0">
                <a:solidFill>
                  <a:srgbClr val="043377"/>
                </a:solidFill>
              </a:rPr>
              <a:t>при </a:t>
            </a:r>
            <a:r>
              <a:rPr spc="-7" dirty="0">
                <a:solidFill>
                  <a:srgbClr val="043377"/>
                </a:solidFill>
              </a:rPr>
              <a:t>осложненных формах</a:t>
            </a:r>
            <a:r>
              <a:rPr spc="-40" dirty="0">
                <a:solidFill>
                  <a:srgbClr val="043377"/>
                </a:solidFill>
              </a:rPr>
              <a:t> </a:t>
            </a:r>
            <a:r>
              <a:rPr dirty="0">
                <a:solidFill>
                  <a:srgbClr val="043377"/>
                </a:solidFill>
              </a:rPr>
              <a:t>инфекции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313340" y="6638842"/>
            <a:ext cx="5537200" cy="18111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1 -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Профилактика, диагностика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и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лечение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новой коронавирусной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инфекции (COVID-19),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временные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методические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рекомендации // Министерство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Здравоохранения РФ, Версия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5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(08.04.2020) 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2</a:t>
            </a:r>
            <a:r>
              <a:rPr sz="533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-</a:t>
            </a:r>
            <a:r>
              <a:rPr sz="533" spc="7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Стратегия</a:t>
            </a:r>
            <a:r>
              <a:rPr sz="533" spc="-5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контроля</a:t>
            </a:r>
            <a:r>
              <a:rPr sz="533" spc="-6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антимикробной</a:t>
            </a:r>
            <a:r>
              <a:rPr sz="533" spc="-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терапии</a:t>
            </a:r>
            <a:r>
              <a:rPr sz="533" spc="-67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при</a:t>
            </a:r>
            <a:r>
              <a:rPr sz="533" spc="-3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оказании</a:t>
            </a:r>
            <a:r>
              <a:rPr sz="533" spc="-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стационарной</a:t>
            </a:r>
            <a:r>
              <a:rPr sz="533" spc="-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медицинской</a:t>
            </a:r>
            <a:r>
              <a:rPr sz="533" spc="-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помощи,</a:t>
            </a:r>
            <a:r>
              <a:rPr sz="533" spc="-47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Российские</a:t>
            </a:r>
            <a:r>
              <a:rPr sz="533" spc="1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клинические</a:t>
            </a:r>
            <a:r>
              <a:rPr sz="533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рекомендации,</a:t>
            </a:r>
            <a:r>
              <a:rPr sz="533" spc="-47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2018</a:t>
            </a:r>
            <a:endParaRPr sz="533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96360" y="1806786"/>
            <a:ext cx="4270587" cy="393335"/>
          </a:xfrm>
          <a:prstGeom prst="rect">
            <a:avLst/>
          </a:prstGeom>
          <a:ln w="12700">
            <a:solidFill>
              <a:srgbClr val="1F4E79"/>
            </a:solidFill>
          </a:ln>
        </p:spPr>
        <p:txBody>
          <a:bodyPr vert="horz" wrap="square" lIns="0" tIns="104987" rIns="0" bIns="0" rtlCol="0">
            <a:spAutoFit/>
          </a:bodyPr>
          <a:lstStyle/>
          <a:p>
            <a:pPr marL="903371">
              <a:spcBef>
                <a:spcPts val="827"/>
              </a:spcBef>
            </a:pPr>
            <a:r>
              <a:rPr sz="1867" b="1" spc="-13" dirty="0">
                <a:solidFill>
                  <a:srgbClr val="043377"/>
                </a:solidFill>
                <a:latin typeface="Arial"/>
                <a:cs typeface="Arial"/>
              </a:rPr>
              <a:t>Тяжелая</a:t>
            </a:r>
            <a:r>
              <a:rPr sz="1867" b="1" spc="-7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b="1" spc="-13" dirty="0">
                <a:solidFill>
                  <a:srgbClr val="043377"/>
                </a:solidFill>
                <a:latin typeface="Arial"/>
                <a:cs typeface="Arial"/>
              </a:rPr>
              <a:t>пневмония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*</a:t>
            </a:r>
            <a:endParaRPr sz="1867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07347" y="2778761"/>
            <a:ext cx="4162213" cy="2553969"/>
          </a:xfrm>
          <a:prstGeom prst="rect">
            <a:avLst/>
          </a:prstGeom>
          <a:ln w="12700">
            <a:solidFill>
              <a:srgbClr val="1F4E79"/>
            </a:solidFill>
          </a:ln>
        </p:spPr>
        <p:txBody>
          <a:bodyPr vert="horz" wrap="square" lIns="0" tIns="119380" rIns="0" bIns="0" rtlCol="0">
            <a:spAutoFit/>
          </a:bodyPr>
          <a:lstStyle/>
          <a:p>
            <a:pPr marR="77045" algn="ctr">
              <a:spcBef>
                <a:spcPts val="940"/>
              </a:spcBef>
            </a:pPr>
            <a:r>
              <a:rPr sz="1600" b="1" spc="-13" dirty="0">
                <a:solidFill>
                  <a:srgbClr val="043377"/>
                </a:solidFill>
                <a:latin typeface="Arial"/>
                <a:cs typeface="Arial"/>
              </a:rPr>
              <a:t>Внебольничная</a:t>
            </a:r>
            <a:r>
              <a:rPr sz="1600" b="1" spc="2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b="1" spc="-13" dirty="0">
                <a:solidFill>
                  <a:srgbClr val="043377"/>
                </a:solidFill>
                <a:latin typeface="Arial"/>
                <a:cs typeface="Arial"/>
              </a:rPr>
              <a:t>пневмония</a:t>
            </a:r>
            <a:r>
              <a:rPr sz="1600" spc="-20" baseline="24305" dirty="0">
                <a:latin typeface="Arial"/>
                <a:cs typeface="Arial"/>
              </a:rPr>
              <a:t>1</a:t>
            </a:r>
            <a:endParaRPr sz="1600" baseline="24305">
              <a:latin typeface="Arial"/>
              <a:cs typeface="Arial"/>
            </a:endParaRPr>
          </a:p>
          <a:p>
            <a:pPr marR="82123" algn="ctr">
              <a:spcBef>
                <a:spcPts val="1147"/>
              </a:spcBef>
            </a:pPr>
            <a:r>
              <a:rPr sz="1200" spc="-7" dirty="0">
                <a:solidFill>
                  <a:srgbClr val="214A86"/>
                </a:solidFill>
                <a:latin typeface="Arial"/>
                <a:cs typeface="Arial"/>
              </a:rPr>
              <a:t>Амоксициллин/клавуланат*</a:t>
            </a:r>
            <a:endParaRPr sz="1200">
              <a:latin typeface="Arial"/>
              <a:cs typeface="Arial"/>
            </a:endParaRPr>
          </a:p>
          <a:p>
            <a:pPr marR="82123" algn="ctr"/>
            <a:r>
              <a:rPr sz="933" spc="-13" dirty="0">
                <a:solidFill>
                  <a:srgbClr val="214A86"/>
                </a:solidFill>
                <a:latin typeface="Arial"/>
                <a:cs typeface="Arial"/>
              </a:rPr>
              <a:t>1000/200 </a:t>
            </a:r>
            <a:r>
              <a:rPr sz="933" spc="-7" dirty="0">
                <a:solidFill>
                  <a:srgbClr val="214A86"/>
                </a:solidFill>
                <a:latin typeface="Arial"/>
                <a:cs typeface="Arial"/>
              </a:rPr>
              <a:t>мг в/в </a:t>
            </a:r>
            <a:r>
              <a:rPr sz="933" spc="-13" dirty="0">
                <a:solidFill>
                  <a:srgbClr val="214A86"/>
                </a:solidFill>
                <a:latin typeface="Arial"/>
                <a:cs typeface="Arial"/>
              </a:rPr>
              <a:t>капельно </a:t>
            </a:r>
            <a:r>
              <a:rPr sz="933" spc="-7" dirty="0">
                <a:solidFill>
                  <a:srgbClr val="214A86"/>
                </a:solidFill>
                <a:latin typeface="Arial"/>
                <a:cs typeface="Arial"/>
              </a:rPr>
              <a:t>3-4 </a:t>
            </a:r>
            <a:r>
              <a:rPr sz="933" spc="-20" dirty="0">
                <a:solidFill>
                  <a:srgbClr val="214A86"/>
                </a:solidFill>
                <a:latin typeface="Arial"/>
                <a:cs typeface="Arial"/>
              </a:rPr>
              <a:t>раза </a:t>
            </a:r>
            <a:r>
              <a:rPr sz="933" dirty="0">
                <a:solidFill>
                  <a:srgbClr val="214A86"/>
                </a:solidFill>
                <a:latin typeface="Arial"/>
                <a:cs typeface="Arial"/>
              </a:rPr>
              <a:t>в</a:t>
            </a:r>
            <a:r>
              <a:rPr sz="933" spc="60" dirty="0">
                <a:solidFill>
                  <a:srgbClr val="214A86"/>
                </a:solidFill>
                <a:latin typeface="Arial"/>
                <a:cs typeface="Arial"/>
              </a:rPr>
              <a:t> </a:t>
            </a:r>
            <a:r>
              <a:rPr sz="933" spc="-7" dirty="0">
                <a:solidFill>
                  <a:srgbClr val="214A86"/>
                </a:solidFill>
                <a:latin typeface="Arial"/>
                <a:cs typeface="Arial"/>
              </a:rPr>
              <a:t>сутки</a:t>
            </a:r>
            <a:endParaRPr sz="933">
              <a:latin typeface="Arial"/>
              <a:cs typeface="Arial"/>
            </a:endParaRPr>
          </a:p>
          <a:p>
            <a:pPr>
              <a:spcBef>
                <a:spcPts val="47"/>
              </a:spcBef>
            </a:pPr>
            <a:endParaRPr sz="933">
              <a:latin typeface="Arial"/>
              <a:cs typeface="Arial"/>
            </a:endParaRPr>
          </a:p>
          <a:p>
            <a:pPr marR="83818" algn="ctr"/>
            <a:r>
              <a:rPr sz="933" spc="-7" dirty="0">
                <a:solidFill>
                  <a:srgbClr val="043377"/>
                </a:solidFill>
                <a:latin typeface="Arial"/>
                <a:cs typeface="Arial"/>
              </a:rPr>
              <a:t>или</a:t>
            </a:r>
            <a:endParaRPr sz="933">
              <a:latin typeface="Arial"/>
              <a:cs typeface="Arial"/>
            </a:endParaRPr>
          </a:p>
          <a:p>
            <a:pPr>
              <a:spcBef>
                <a:spcPts val="47"/>
              </a:spcBef>
            </a:pPr>
            <a:endParaRPr sz="933">
              <a:latin typeface="Arial"/>
              <a:cs typeface="Arial"/>
            </a:endParaRPr>
          </a:p>
          <a:p>
            <a:pPr marR="79585" algn="ctr"/>
            <a:r>
              <a:rPr sz="1200" spc="-7" dirty="0">
                <a:solidFill>
                  <a:srgbClr val="043377"/>
                </a:solidFill>
                <a:latin typeface="Arial"/>
                <a:cs typeface="Arial"/>
              </a:rPr>
              <a:t>ЦС </a:t>
            </a:r>
            <a:r>
              <a:rPr sz="1200" dirty="0">
                <a:solidFill>
                  <a:srgbClr val="043377"/>
                </a:solidFill>
                <a:latin typeface="Arial"/>
                <a:cs typeface="Arial"/>
              </a:rPr>
              <a:t>3</a:t>
            </a:r>
            <a:r>
              <a:rPr sz="1200" spc="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200" spc="-7" dirty="0">
                <a:solidFill>
                  <a:srgbClr val="043377"/>
                </a:solidFill>
                <a:latin typeface="Arial"/>
                <a:cs typeface="Arial"/>
              </a:rPr>
              <a:t>поколения*</a:t>
            </a:r>
            <a:endParaRPr sz="1200">
              <a:latin typeface="Arial"/>
              <a:cs typeface="Arial"/>
            </a:endParaRPr>
          </a:p>
          <a:p>
            <a:pPr marR="82123" algn="ctr"/>
            <a:r>
              <a:rPr sz="933" spc="-13" dirty="0">
                <a:solidFill>
                  <a:srgbClr val="043377"/>
                </a:solidFill>
                <a:latin typeface="Arial"/>
                <a:cs typeface="Arial"/>
              </a:rPr>
              <a:t>(цефотаксим </a:t>
            </a:r>
            <a:r>
              <a:rPr sz="933" dirty="0">
                <a:solidFill>
                  <a:srgbClr val="043377"/>
                </a:solidFill>
                <a:latin typeface="Arial"/>
                <a:cs typeface="Arial"/>
              </a:rPr>
              <a:t>2 г </a:t>
            </a:r>
            <a:r>
              <a:rPr sz="933" spc="-7" dirty="0">
                <a:solidFill>
                  <a:srgbClr val="043377"/>
                </a:solidFill>
                <a:latin typeface="Arial"/>
                <a:cs typeface="Arial"/>
              </a:rPr>
              <a:t>3-4 </a:t>
            </a:r>
            <a:r>
              <a:rPr sz="933" spc="-20" dirty="0">
                <a:solidFill>
                  <a:srgbClr val="043377"/>
                </a:solidFill>
                <a:latin typeface="Arial"/>
                <a:cs typeface="Arial"/>
              </a:rPr>
              <a:t>раза </a:t>
            </a:r>
            <a:r>
              <a:rPr sz="933" dirty="0">
                <a:solidFill>
                  <a:srgbClr val="043377"/>
                </a:solidFill>
                <a:latin typeface="Arial"/>
                <a:cs typeface="Arial"/>
              </a:rPr>
              <a:t>в </a:t>
            </a:r>
            <a:r>
              <a:rPr sz="933" spc="-7" dirty="0">
                <a:solidFill>
                  <a:srgbClr val="043377"/>
                </a:solidFill>
                <a:latin typeface="Arial"/>
                <a:cs typeface="Arial"/>
              </a:rPr>
              <a:t>сутки, </a:t>
            </a:r>
            <a:r>
              <a:rPr sz="933" spc="-20" dirty="0">
                <a:solidFill>
                  <a:srgbClr val="043377"/>
                </a:solidFill>
                <a:latin typeface="Arial"/>
                <a:cs typeface="Arial"/>
              </a:rPr>
              <a:t>цефтриаксон </a:t>
            </a:r>
            <a:r>
              <a:rPr sz="933" dirty="0">
                <a:solidFill>
                  <a:srgbClr val="043377"/>
                </a:solidFill>
                <a:latin typeface="Arial"/>
                <a:cs typeface="Arial"/>
              </a:rPr>
              <a:t>2</a:t>
            </a:r>
            <a:r>
              <a:rPr sz="933" spc="-5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933" dirty="0">
                <a:solidFill>
                  <a:srgbClr val="043377"/>
                </a:solidFill>
                <a:latin typeface="Arial"/>
                <a:cs typeface="Arial"/>
              </a:rPr>
              <a:t>г/сут)</a:t>
            </a:r>
            <a:endParaRPr sz="933">
              <a:latin typeface="Arial"/>
              <a:cs typeface="Arial"/>
            </a:endParaRPr>
          </a:p>
          <a:p>
            <a:pPr>
              <a:spcBef>
                <a:spcPts val="47"/>
              </a:spcBef>
            </a:pPr>
            <a:endParaRPr sz="933">
              <a:latin typeface="Arial"/>
              <a:cs typeface="Arial"/>
            </a:endParaRPr>
          </a:p>
          <a:p>
            <a:pPr marR="83818" algn="ctr"/>
            <a:r>
              <a:rPr sz="933" spc="-7" dirty="0">
                <a:solidFill>
                  <a:srgbClr val="214A86"/>
                </a:solidFill>
                <a:latin typeface="Arial"/>
                <a:cs typeface="Arial"/>
              </a:rPr>
              <a:t>или</a:t>
            </a:r>
            <a:endParaRPr sz="933">
              <a:latin typeface="Arial"/>
              <a:cs typeface="Arial"/>
            </a:endParaRPr>
          </a:p>
          <a:p>
            <a:pPr>
              <a:spcBef>
                <a:spcPts val="47"/>
              </a:spcBef>
            </a:pPr>
            <a:endParaRPr sz="933">
              <a:latin typeface="Arial"/>
              <a:cs typeface="Arial"/>
            </a:endParaRPr>
          </a:p>
          <a:p>
            <a:pPr marR="82123" algn="ctr"/>
            <a:r>
              <a:rPr sz="1200" spc="-7" dirty="0">
                <a:solidFill>
                  <a:srgbClr val="043377"/>
                </a:solidFill>
                <a:latin typeface="Arial"/>
                <a:cs typeface="Arial"/>
              </a:rPr>
              <a:t>Левофлоксацин</a:t>
            </a:r>
            <a:endParaRPr sz="1200">
              <a:latin typeface="Arial"/>
              <a:cs typeface="Arial"/>
            </a:endParaRPr>
          </a:p>
          <a:p>
            <a:pPr marR="82123" algn="ctr"/>
            <a:r>
              <a:rPr sz="933" spc="-13" dirty="0">
                <a:solidFill>
                  <a:srgbClr val="043377"/>
                </a:solidFill>
                <a:latin typeface="Arial"/>
                <a:cs typeface="Arial"/>
              </a:rPr>
              <a:t>500 </a:t>
            </a:r>
            <a:r>
              <a:rPr sz="933" spc="-7" dirty="0">
                <a:solidFill>
                  <a:srgbClr val="043377"/>
                </a:solidFill>
                <a:latin typeface="Arial"/>
                <a:cs typeface="Arial"/>
              </a:rPr>
              <a:t>мг в/в </a:t>
            </a:r>
            <a:r>
              <a:rPr sz="933" spc="-13" dirty="0">
                <a:solidFill>
                  <a:srgbClr val="043377"/>
                </a:solidFill>
                <a:latin typeface="Arial"/>
                <a:cs typeface="Arial"/>
              </a:rPr>
              <a:t>капельно</a:t>
            </a:r>
            <a:r>
              <a:rPr sz="933" spc="22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933" spc="-7" dirty="0">
                <a:solidFill>
                  <a:srgbClr val="043377"/>
                </a:solidFill>
                <a:latin typeface="Arial"/>
                <a:cs typeface="Arial"/>
              </a:rPr>
              <a:t>1-2 </a:t>
            </a:r>
            <a:r>
              <a:rPr sz="933" spc="-20" dirty="0">
                <a:solidFill>
                  <a:srgbClr val="043377"/>
                </a:solidFill>
                <a:latin typeface="Arial"/>
                <a:cs typeface="Arial"/>
              </a:rPr>
              <a:t>раза </a:t>
            </a:r>
            <a:r>
              <a:rPr sz="933" dirty="0">
                <a:solidFill>
                  <a:srgbClr val="043377"/>
                </a:solidFill>
                <a:latin typeface="Arial"/>
                <a:cs typeface="Arial"/>
              </a:rPr>
              <a:t>в </a:t>
            </a:r>
            <a:r>
              <a:rPr sz="933" spc="-7" dirty="0">
                <a:solidFill>
                  <a:srgbClr val="043377"/>
                </a:solidFill>
                <a:latin typeface="Arial"/>
                <a:cs typeface="Arial"/>
              </a:rPr>
              <a:t>сутки </a:t>
            </a:r>
            <a:r>
              <a:rPr sz="933" dirty="0">
                <a:solidFill>
                  <a:srgbClr val="043377"/>
                </a:solidFill>
                <a:latin typeface="Arial"/>
                <a:cs typeface="Arial"/>
              </a:rPr>
              <a:t>(или </a:t>
            </a:r>
            <a:r>
              <a:rPr sz="933" spc="-13" dirty="0">
                <a:solidFill>
                  <a:srgbClr val="043377"/>
                </a:solidFill>
                <a:latin typeface="Arial"/>
                <a:cs typeface="Arial"/>
              </a:rPr>
              <a:t>др. респираторный  </a:t>
            </a:r>
            <a:r>
              <a:rPr sz="933" spc="-7" dirty="0">
                <a:solidFill>
                  <a:srgbClr val="043377"/>
                </a:solidFill>
                <a:latin typeface="Arial"/>
                <a:cs typeface="Arial"/>
              </a:rPr>
              <a:t>ФХ)</a:t>
            </a:r>
            <a:endParaRPr sz="933">
              <a:latin typeface="Arial"/>
              <a:cs typeface="Arial"/>
            </a:endParaRPr>
          </a:p>
          <a:p>
            <a:pPr marL="2473052">
              <a:spcBef>
                <a:spcPts val="553"/>
              </a:spcBef>
            </a:pPr>
            <a:r>
              <a:rPr sz="800" dirty="0">
                <a:solidFill>
                  <a:srgbClr val="2D75B6"/>
                </a:solidFill>
                <a:latin typeface="Arial"/>
                <a:cs typeface="Arial"/>
              </a:rPr>
              <a:t>*в </a:t>
            </a:r>
            <a:r>
              <a:rPr sz="800" spc="-7" dirty="0">
                <a:solidFill>
                  <a:srgbClr val="2D75B6"/>
                </a:solidFill>
                <a:latin typeface="Arial"/>
                <a:cs typeface="Arial"/>
              </a:rPr>
              <a:t>комбинации </a:t>
            </a:r>
            <a:r>
              <a:rPr sz="800" dirty="0">
                <a:solidFill>
                  <a:srgbClr val="2D75B6"/>
                </a:solidFill>
                <a:latin typeface="Arial"/>
                <a:cs typeface="Arial"/>
              </a:rPr>
              <a:t>с</a:t>
            </a:r>
            <a:r>
              <a:rPr sz="800" spc="7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800" spc="-7" dirty="0">
                <a:solidFill>
                  <a:srgbClr val="2D75B6"/>
                </a:solidFill>
                <a:latin typeface="Arial"/>
                <a:cs typeface="Arial"/>
              </a:rPr>
              <a:t>азитромицином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93560" y="2778761"/>
            <a:ext cx="3816773" cy="2100255"/>
          </a:xfrm>
          <a:prstGeom prst="rect">
            <a:avLst/>
          </a:prstGeom>
          <a:ln w="12700">
            <a:solidFill>
              <a:srgbClr val="1F4E79"/>
            </a:solidFill>
          </a:ln>
        </p:spPr>
        <p:txBody>
          <a:bodyPr vert="horz" wrap="square" lIns="0" tIns="119380" rIns="0" bIns="0" rtlCol="0">
            <a:spAutoFit/>
          </a:bodyPr>
          <a:lstStyle/>
          <a:p>
            <a:pPr algn="ctr">
              <a:spcBef>
                <a:spcPts val="940"/>
              </a:spcBef>
            </a:pPr>
            <a:r>
              <a:rPr sz="1600" b="1" spc="-13" dirty="0">
                <a:solidFill>
                  <a:srgbClr val="043377"/>
                </a:solidFill>
                <a:latin typeface="Arial"/>
                <a:cs typeface="Arial"/>
              </a:rPr>
              <a:t>Нозокомиальная</a:t>
            </a:r>
            <a:r>
              <a:rPr sz="1600" b="1" spc="2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b="1" spc="-13" dirty="0">
                <a:solidFill>
                  <a:srgbClr val="043377"/>
                </a:solidFill>
                <a:latin typeface="Arial"/>
                <a:cs typeface="Arial"/>
              </a:rPr>
              <a:t>пневмония</a:t>
            </a:r>
            <a:r>
              <a:rPr sz="1600" spc="-20" baseline="24305" dirty="0">
                <a:latin typeface="Arial"/>
                <a:cs typeface="Arial"/>
              </a:rPr>
              <a:t>1,2</a:t>
            </a:r>
            <a:endParaRPr sz="1600" baseline="24305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(в </a:t>
            </a:r>
            <a:r>
              <a:rPr sz="1600" spc="-7" dirty="0">
                <a:solidFill>
                  <a:srgbClr val="043377"/>
                </a:solidFill>
                <a:latin typeface="Arial"/>
                <a:cs typeface="Arial"/>
              </a:rPr>
              <a:t>условиях</a:t>
            </a:r>
            <a:r>
              <a:rPr sz="1600" spc="2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43377"/>
                </a:solidFill>
                <a:latin typeface="Arial"/>
                <a:cs typeface="Arial"/>
              </a:rPr>
              <a:t>ИВЛ)</a:t>
            </a:r>
            <a:endParaRPr sz="1600">
              <a:latin typeface="Arial"/>
              <a:cs typeface="Arial"/>
            </a:endParaRPr>
          </a:p>
          <a:p>
            <a:pPr>
              <a:spcBef>
                <a:spcPts val="27"/>
              </a:spcBef>
            </a:pPr>
            <a:endParaRPr sz="1667">
              <a:latin typeface="Arial"/>
              <a:cs typeface="Arial"/>
            </a:endParaRPr>
          </a:p>
          <a:p>
            <a:pPr marL="283626" marR="281086" algn="ctr">
              <a:spcBef>
                <a:spcPts val="7"/>
              </a:spcBef>
            </a:pP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Меропенем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1 в/в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капельно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3 раза в</a:t>
            </a:r>
            <a:r>
              <a:rPr sz="1333" spc="-20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сутки 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или</a:t>
            </a:r>
            <a:endParaRPr sz="1333">
              <a:latin typeface="Arial"/>
              <a:cs typeface="Arial"/>
            </a:endParaRPr>
          </a:p>
          <a:p>
            <a:pPr marL="141390" marR="136310" algn="ctr"/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Цефоперазон/сульбактам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2/2 г в/в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капельно 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2 раза в</a:t>
            </a:r>
            <a:r>
              <a:rPr sz="1333" spc="-6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сутки</a:t>
            </a:r>
            <a:endParaRPr sz="1333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+</a:t>
            </a:r>
            <a:endParaRPr sz="1333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Ванкомицин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1 г в/в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капельно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2 раза в</a:t>
            </a:r>
            <a:r>
              <a:rPr sz="1333" spc="-17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сутки</a:t>
            </a:r>
            <a:endParaRPr sz="1333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530604" y="2309705"/>
            <a:ext cx="1479973" cy="425027"/>
            <a:chOff x="2647953" y="1732279"/>
            <a:chExt cx="1109980" cy="318770"/>
          </a:xfrm>
        </p:grpSpPr>
        <p:sp>
          <p:nvSpPr>
            <p:cNvPr id="11" name="object 11"/>
            <p:cNvSpPr/>
            <p:nvPr/>
          </p:nvSpPr>
          <p:spPr>
            <a:xfrm>
              <a:off x="2740381" y="1751329"/>
              <a:ext cx="998219" cy="248920"/>
            </a:xfrm>
            <a:custGeom>
              <a:avLst/>
              <a:gdLst/>
              <a:ahLst/>
              <a:cxnLst/>
              <a:rect l="l" t="t" r="r" b="b"/>
              <a:pathLst>
                <a:path w="998220" h="248919">
                  <a:moveTo>
                    <a:pt x="998181" y="0"/>
                  </a:moveTo>
                  <a:lnTo>
                    <a:pt x="0" y="248462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2647953" y="1939723"/>
              <a:ext cx="125095" cy="111125"/>
            </a:xfrm>
            <a:custGeom>
              <a:avLst/>
              <a:gdLst/>
              <a:ahLst/>
              <a:cxnLst/>
              <a:rect l="l" t="t" r="r" b="b"/>
              <a:pathLst>
                <a:path w="125094" h="111125">
                  <a:moveTo>
                    <a:pt x="97104" y="0"/>
                  </a:moveTo>
                  <a:lnTo>
                    <a:pt x="0" y="83070"/>
                  </a:lnTo>
                  <a:lnTo>
                    <a:pt x="124713" y="110909"/>
                  </a:lnTo>
                  <a:lnTo>
                    <a:pt x="97104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7047654" y="2309706"/>
            <a:ext cx="1279313" cy="419100"/>
            <a:chOff x="5285740" y="1732279"/>
            <a:chExt cx="959485" cy="314325"/>
          </a:xfrm>
        </p:grpSpPr>
        <p:sp>
          <p:nvSpPr>
            <p:cNvPr id="14" name="object 14"/>
            <p:cNvSpPr/>
            <p:nvPr/>
          </p:nvSpPr>
          <p:spPr>
            <a:xfrm>
              <a:off x="5304790" y="1751329"/>
              <a:ext cx="848994" cy="245110"/>
            </a:xfrm>
            <a:custGeom>
              <a:avLst/>
              <a:gdLst/>
              <a:ahLst/>
              <a:cxnLst/>
              <a:rect l="l" t="t" r="r" b="b"/>
              <a:pathLst>
                <a:path w="848995" h="245110">
                  <a:moveTo>
                    <a:pt x="0" y="0"/>
                  </a:moveTo>
                  <a:lnTo>
                    <a:pt x="848791" y="245046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6119420" y="1936178"/>
              <a:ext cx="125730" cy="109855"/>
            </a:xfrm>
            <a:custGeom>
              <a:avLst/>
              <a:gdLst/>
              <a:ahLst/>
              <a:cxnLst/>
              <a:rect l="l" t="t" r="r" b="b"/>
              <a:pathLst>
                <a:path w="125729" h="109855">
                  <a:moveTo>
                    <a:pt x="31711" y="0"/>
                  </a:moveTo>
                  <a:lnTo>
                    <a:pt x="0" y="109816"/>
                  </a:lnTo>
                  <a:lnTo>
                    <a:pt x="125666" y="86614"/>
                  </a:lnTo>
                  <a:lnTo>
                    <a:pt x="31711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42978" y="1278890"/>
            <a:ext cx="9643533" cy="2222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33482" indent="-382684">
              <a:spcBef>
                <a:spcPts val="133"/>
              </a:spcBef>
              <a:buChar char="•"/>
              <a:tabLst>
                <a:tab pos="432636" algn="l"/>
                <a:tab pos="433482" algn="l"/>
              </a:tabLst>
            </a:pP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Пациентам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поступающим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с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диагнозом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«</a:t>
            </a:r>
            <a:r>
              <a:rPr sz="1333" b="1" i="1" dirty="0">
                <a:solidFill>
                  <a:srgbClr val="043377"/>
                </a:solidFill>
                <a:latin typeface="Arial"/>
                <a:cs typeface="Arial"/>
              </a:rPr>
              <a:t>пневмония </a:t>
            </a:r>
            <a:r>
              <a:rPr sz="1333" b="1" i="1" spc="-7" dirty="0">
                <a:solidFill>
                  <a:srgbClr val="043377"/>
                </a:solidFill>
                <a:latin typeface="Arial"/>
                <a:cs typeface="Arial"/>
              </a:rPr>
              <a:t>тяжелого течения*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», до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уточнения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этиологии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показана</a:t>
            </a:r>
            <a:r>
              <a:rPr sz="1333" spc="-26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АБТ</a:t>
            </a:r>
            <a:r>
              <a:rPr sz="1300" baseline="25641" dirty="0">
                <a:latin typeface="Arial"/>
                <a:cs typeface="Arial"/>
              </a:rPr>
              <a:t>1</a:t>
            </a:r>
            <a:endParaRPr sz="1300" baseline="25641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416248" y="5954944"/>
            <a:ext cx="2010833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81837" indent="-381837">
              <a:spcBef>
                <a:spcPts val="133"/>
              </a:spcBef>
              <a:buChar char="•"/>
              <a:tabLst>
                <a:tab pos="381837" algn="l"/>
                <a:tab pos="382684" algn="l"/>
              </a:tabLst>
            </a:pP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Выраженная ДН, требующая</a:t>
            </a:r>
            <a:r>
              <a:rPr sz="800" spc="2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ИВЛ</a:t>
            </a:r>
            <a:endParaRPr sz="800">
              <a:latin typeface="Arial"/>
              <a:cs typeface="Arial"/>
            </a:endParaRPr>
          </a:p>
          <a:p>
            <a:pPr marL="381837" indent="-381837">
              <a:buChar char="•"/>
              <a:tabLst>
                <a:tab pos="381837" algn="l"/>
                <a:tab pos="382684" algn="l"/>
              </a:tabLst>
            </a:pP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Септический</a:t>
            </a:r>
            <a:r>
              <a:rPr sz="800" spc="1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043377"/>
                </a:solidFill>
                <a:latin typeface="Arial"/>
                <a:cs typeface="Arial"/>
              </a:rPr>
              <a:t>шок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13527" y="5926735"/>
            <a:ext cx="1260687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29441" indent="-229441">
              <a:spcBef>
                <a:spcPts val="133"/>
              </a:spcBef>
              <a:buChar char="•"/>
              <a:tabLst>
                <a:tab pos="229441" algn="l"/>
                <a:tab pos="230288" algn="l"/>
              </a:tabLst>
            </a:pP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ЧДД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&gt;</a:t>
            </a: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30/мин</a:t>
            </a:r>
            <a:endParaRPr sz="800">
              <a:latin typeface="Arial"/>
              <a:cs typeface="Arial"/>
            </a:endParaRPr>
          </a:p>
          <a:p>
            <a:pPr marL="229441" indent="-229441">
              <a:buChar char="•"/>
              <a:tabLst>
                <a:tab pos="229441" algn="l"/>
                <a:tab pos="230288" algn="l"/>
              </a:tabLst>
            </a:pPr>
            <a:r>
              <a:rPr sz="800" spc="-13" dirty="0">
                <a:solidFill>
                  <a:srgbClr val="043377"/>
                </a:solidFill>
                <a:latin typeface="Arial"/>
                <a:cs typeface="Arial"/>
              </a:rPr>
              <a:t>РаО2/FiO2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≤</a:t>
            </a:r>
            <a:r>
              <a:rPr sz="800" spc="1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800" spc="7" dirty="0">
                <a:solidFill>
                  <a:srgbClr val="043377"/>
                </a:solidFill>
                <a:latin typeface="Arial"/>
                <a:cs typeface="Arial"/>
              </a:rPr>
              <a:t>250</a:t>
            </a:r>
            <a:endParaRPr sz="800">
              <a:latin typeface="Arial"/>
              <a:cs typeface="Arial"/>
            </a:endParaRPr>
          </a:p>
          <a:p>
            <a:pPr marL="229441" marR="218435" indent="-229441">
              <a:buChar char="•"/>
              <a:tabLst>
                <a:tab pos="229441" algn="l"/>
                <a:tab pos="230288" algn="l"/>
              </a:tabLst>
            </a:pP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Му</a:t>
            </a:r>
            <a:r>
              <a:rPr sz="800" spc="7" dirty="0">
                <a:solidFill>
                  <a:srgbClr val="043377"/>
                </a:solidFill>
                <a:latin typeface="Arial"/>
                <a:cs typeface="Arial"/>
              </a:rPr>
              <a:t>льт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и</a:t>
            </a:r>
            <a:r>
              <a:rPr sz="800" spc="7" dirty="0">
                <a:solidFill>
                  <a:srgbClr val="043377"/>
                </a:solidFill>
                <a:latin typeface="Arial"/>
                <a:cs typeface="Arial"/>
              </a:rPr>
              <a:t>л</a:t>
            </a:r>
            <a:r>
              <a:rPr sz="800" spc="-20" dirty="0">
                <a:solidFill>
                  <a:srgbClr val="043377"/>
                </a:solidFill>
                <a:latin typeface="Arial"/>
                <a:cs typeface="Arial"/>
              </a:rPr>
              <a:t>о</a:t>
            </a:r>
            <a:r>
              <a:rPr sz="800" spc="-33" dirty="0">
                <a:solidFill>
                  <a:srgbClr val="043377"/>
                </a:solidFill>
                <a:latin typeface="Arial"/>
                <a:cs typeface="Arial"/>
              </a:rPr>
              <a:t>б</a:t>
            </a:r>
            <a:r>
              <a:rPr sz="800" spc="-20" dirty="0">
                <a:solidFill>
                  <a:srgbClr val="043377"/>
                </a:solidFill>
                <a:latin typeface="Arial"/>
                <a:cs typeface="Arial"/>
              </a:rPr>
              <a:t>а</a:t>
            </a:r>
            <a:r>
              <a:rPr sz="800" spc="7" dirty="0">
                <a:solidFill>
                  <a:srgbClr val="043377"/>
                </a:solidFill>
                <a:latin typeface="Arial"/>
                <a:cs typeface="Arial"/>
              </a:rPr>
              <a:t>рн</a:t>
            </a:r>
            <a:r>
              <a:rPr sz="800" spc="-20" dirty="0">
                <a:solidFill>
                  <a:srgbClr val="043377"/>
                </a:solidFill>
                <a:latin typeface="Arial"/>
                <a:cs typeface="Arial"/>
              </a:rPr>
              <a:t>ая 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инфильтрация</a:t>
            </a:r>
            <a:endParaRPr sz="800">
              <a:latin typeface="Arial"/>
              <a:cs typeface="Arial"/>
            </a:endParaRPr>
          </a:p>
          <a:p>
            <a:pPr marL="229441" indent="-229441">
              <a:buChar char="•"/>
              <a:tabLst>
                <a:tab pos="229441" algn="l"/>
                <a:tab pos="230288" algn="l"/>
              </a:tabLst>
            </a:pP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Нарушение</a:t>
            </a:r>
            <a:r>
              <a:rPr sz="800" spc="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сознания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48840" y="5884701"/>
            <a:ext cx="3097953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29441" indent="-229441">
              <a:spcBef>
                <a:spcPts val="133"/>
              </a:spcBef>
              <a:buChar char="•"/>
              <a:tabLst>
                <a:tab pos="229441" algn="l"/>
                <a:tab pos="230288" algn="l"/>
              </a:tabLst>
            </a:pP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Уремия (остаточный </a:t>
            </a:r>
            <a:r>
              <a:rPr sz="800" spc="-13" dirty="0">
                <a:solidFill>
                  <a:srgbClr val="043377"/>
                </a:solidFill>
                <a:latin typeface="Arial"/>
                <a:cs typeface="Arial"/>
              </a:rPr>
              <a:t>азот </a:t>
            </a: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мочевины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2 ≥ 20</a:t>
            </a:r>
            <a:r>
              <a:rPr sz="800" spc="11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мг/дл)</a:t>
            </a:r>
            <a:endParaRPr sz="800">
              <a:latin typeface="Arial"/>
              <a:cs typeface="Arial"/>
            </a:endParaRPr>
          </a:p>
          <a:p>
            <a:pPr marL="229441" indent="-229441">
              <a:buChar char="•"/>
              <a:tabLst>
                <a:tab pos="229441" algn="l"/>
                <a:tab pos="230288" algn="l"/>
              </a:tabLst>
            </a:pP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Лейкопения (лейкоциты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&lt; 4 х</a:t>
            </a:r>
            <a:r>
              <a:rPr sz="800" spc="6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109/л)</a:t>
            </a:r>
            <a:endParaRPr sz="800">
              <a:latin typeface="Arial"/>
              <a:cs typeface="Arial"/>
            </a:endParaRPr>
          </a:p>
          <a:p>
            <a:pPr marL="229441" indent="-229441">
              <a:buChar char="•"/>
              <a:tabLst>
                <a:tab pos="229441" algn="l"/>
                <a:tab pos="230288" algn="l"/>
              </a:tabLst>
            </a:pP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Тромбоцитопения (тромбоциты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&lt;</a:t>
            </a:r>
            <a:r>
              <a:rPr sz="800" spc="9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100х10*12/л)</a:t>
            </a:r>
            <a:endParaRPr sz="800">
              <a:latin typeface="Arial"/>
              <a:cs typeface="Arial"/>
            </a:endParaRPr>
          </a:p>
          <a:p>
            <a:pPr marL="229441" indent="-229441">
              <a:buChar char="•"/>
              <a:tabLst>
                <a:tab pos="229441" algn="l"/>
                <a:tab pos="230288" algn="l"/>
              </a:tabLst>
            </a:pP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Гипотермия</a:t>
            </a:r>
            <a:r>
              <a:rPr sz="800" spc="2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(&lt;36C)</a:t>
            </a:r>
            <a:endParaRPr sz="800">
              <a:latin typeface="Arial"/>
              <a:cs typeface="Arial"/>
            </a:endParaRPr>
          </a:p>
          <a:p>
            <a:pPr marL="229441" indent="-229441">
              <a:buChar char="•"/>
              <a:tabLst>
                <a:tab pos="229441" algn="l"/>
                <a:tab pos="230288" algn="l"/>
              </a:tabLst>
            </a:pP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Гипотензия, требующая интенсивной инфузионной</a:t>
            </a:r>
            <a:r>
              <a:rPr sz="800" spc="-6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терапии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042780" y="5459666"/>
            <a:ext cx="4780280" cy="39919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993004">
              <a:spcBef>
                <a:spcPts val="133"/>
              </a:spcBef>
            </a:pPr>
            <a:r>
              <a:rPr sz="933" dirty="0">
                <a:solidFill>
                  <a:srgbClr val="043377"/>
                </a:solidFill>
                <a:latin typeface="Times New Roman"/>
                <a:cs typeface="Times New Roman"/>
              </a:rPr>
              <a:t>* </a:t>
            </a:r>
            <a:r>
              <a:rPr sz="933" spc="-7" dirty="0">
                <a:solidFill>
                  <a:srgbClr val="043377"/>
                </a:solidFill>
                <a:latin typeface="Times New Roman"/>
                <a:cs typeface="Times New Roman"/>
              </a:rPr>
              <a:t>Критерии </a:t>
            </a:r>
            <a:r>
              <a:rPr sz="933" spc="-20" dirty="0">
                <a:solidFill>
                  <a:srgbClr val="043377"/>
                </a:solidFill>
                <a:latin typeface="Times New Roman"/>
                <a:cs typeface="Times New Roman"/>
              </a:rPr>
              <a:t>IDSA/ATS: </a:t>
            </a:r>
            <a:r>
              <a:rPr sz="933" dirty="0">
                <a:solidFill>
                  <a:srgbClr val="043377"/>
                </a:solidFill>
                <a:latin typeface="Times New Roman"/>
                <a:cs typeface="Times New Roman"/>
              </a:rPr>
              <a:t>1 </a:t>
            </a:r>
            <a:r>
              <a:rPr sz="933" spc="-7" dirty="0">
                <a:solidFill>
                  <a:srgbClr val="043377"/>
                </a:solidFill>
                <a:latin typeface="Times New Roman"/>
                <a:cs typeface="Times New Roman"/>
              </a:rPr>
              <a:t>большой или </a:t>
            </a:r>
            <a:r>
              <a:rPr sz="933" dirty="0">
                <a:solidFill>
                  <a:srgbClr val="043377"/>
                </a:solidFill>
                <a:latin typeface="Times New Roman"/>
                <a:cs typeface="Times New Roman"/>
              </a:rPr>
              <a:t>3</a:t>
            </a:r>
            <a:r>
              <a:rPr sz="933" spc="-40" dirty="0">
                <a:solidFill>
                  <a:srgbClr val="043377"/>
                </a:solidFill>
                <a:latin typeface="Times New Roman"/>
                <a:cs typeface="Times New Roman"/>
              </a:rPr>
              <a:t> </a:t>
            </a:r>
            <a:r>
              <a:rPr sz="933" spc="-7" dirty="0">
                <a:solidFill>
                  <a:srgbClr val="043377"/>
                </a:solidFill>
                <a:latin typeface="Times New Roman"/>
                <a:cs typeface="Times New Roman"/>
              </a:rPr>
              <a:t>малых</a:t>
            </a:r>
            <a:endParaRPr sz="933">
              <a:latin typeface="Times New Roman"/>
              <a:cs typeface="Times New Roman"/>
            </a:endParaRPr>
          </a:p>
          <a:p>
            <a:pPr marL="33866">
              <a:spcBef>
                <a:spcPts val="860"/>
              </a:spcBef>
              <a:tabLst>
                <a:tab pos="3743020" algn="l"/>
              </a:tabLst>
            </a:pPr>
            <a:r>
              <a:rPr sz="800" b="1" spc="-13" dirty="0">
                <a:solidFill>
                  <a:srgbClr val="043377"/>
                </a:solidFill>
                <a:latin typeface="Times New Roman"/>
                <a:cs typeface="Times New Roman"/>
              </a:rPr>
              <a:t>«Большие»</a:t>
            </a:r>
            <a:r>
              <a:rPr sz="800" b="1" spc="107" dirty="0">
                <a:solidFill>
                  <a:srgbClr val="043377"/>
                </a:solidFill>
                <a:latin typeface="Times New Roman"/>
                <a:cs typeface="Times New Roman"/>
              </a:rPr>
              <a:t> </a:t>
            </a:r>
            <a:r>
              <a:rPr sz="800" b="1" spc="-7" dirty="0">
                <a:solidFill>
                  <a:srgbClr val="043377"/>
                </a:solidFill>
                <a:latin typeface="Times New Roman"/>
                <a:cs typeface="Times New Roman"/>
              </a:rPr>
              <a:t>критерии:	</a:t>
            </a:r>
            <a:r>
              <a:rPr sz="1200" b="1" baseline="13888" dirty="0">
                <a:solidFill>
                  <a:srgbClr val="043377"/>
                </a:solidFill>
                <a:latin typeface="Arial"/>
                <a:cs typeface="Arial"/>
              </a:rPr>
              <a:t>«Малые»</a:t>
            </a:r>
            <a:r>
              <a:rPr sz="1200" b="1" spc="-89" baseline="13888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200" b="1" spc="-20" baseline="13888" dirty="0">
                <a:solidFill>
                  <a:srgbClr val="043377"/>
                </a:solidFill>
                <a:latin typeface="Arial"/>
                <a:cs typeface="Arial"/>
              </a:rPr>
              <a:t>критерии:</a:t>
            </a:r>
            <a:endParaRPr sz="1200" baseline="13888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294467" y="5471160"/>
            <a:ext cx="8195733" cy="1154853"/>
          </a:xfrm>
          <a:custGeom>
            <a:avLst/>
            <a:gdLst/>
            <a:ahLst/>
            <a:cxnLst/>
            <a:rect l="l" t="t" r="r" b="b"/>
            <a:pathLst>
              <a:path w="6146800" h="866139">
                <a:moveTo>
                  <a:pt x="0" y="0"/>
                </a:moveTo>
                <a:lnTo>
                  <a:pt x="6146800" y="0"/>
                </a:lnTo>
                <a:lnTo>
                  <a:pt x="6146800" y="866139"/>
                </a:lnTo>
                <a:lnTo>
                  <a:pt x="0" y="866139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C6DFF4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960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8260"/>
              <a:ext cx="1092642" cy="73437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08997" y="-160921"/>
            <a:ext cx="8210127" cy="1371315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pc="-7" dirty="0">
                <a:solidFill>
                  <a:srgbClr val="043377"/>
                </a:solidFill>
              </a:rPr>
              <a:t>Антибактериальная терапия </a:t>
            </a:r>
            <a:r>
              <a:rPr dirty="0">
                <a:solidFill>
                  <a:srgbClr val="043377"/>
                </a:solidFill>
              </a:rPr>
              <a:t>при </a:t>
            </a:r>
            <a:r>
              <a:rPr spc="-7" dirty="0">
                <a:solidFill>
                  <a:srgbClr val="043377"/>
                </a:solidFill>
              </a:rPr>
              <a:t>осложненных </a:t>
            </a:r>
            <a:r>
              <a:rPr spc="-7" dirty="0" err="1">
                <a:solidFill>
                  <a:srgbClr val="043377"/>
                </a:solidFill>
              </a:rPr>
              <a:t>формах</a:t>
            </a:r>
            <a:r>
              <a:rPr spc="-7" dirty="0">
                <a:solidFill>
                  <a:srgbClr val="043377"/>
                </a:solidFill>
              </a:rPr>
              <a:t> </a:t>
            </a:r>
            <a:r>
              <a:rPr dirty="0" err="1" smtClean="0">
                <a:solidFill>
                  <a:srgbClr val="043377"/>
                </a:solidFill>
              </a:rPr>
              <a:t>инфекции</a:t>
            </a:r>
            <a:endParaRPr dirty="0">
              <a:solidFill>
                <a:srgbClr val="043377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17401" y="6159477"/>
            <a:ext cx="872744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395383">
              <a:spcBef>
                <a:spcPts val="133"/>
              </a:spcBef>
            </a:pP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1 -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Профилактика, диагностика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и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лечение новой коронавирусной инфекции (COVID-19), временные методические рекомендации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// Министерство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Здравоохранения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РФ,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Версия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5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(08.04.2020) 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2 -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Стратегия контроля антимикробной терапии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при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оказании стационарной медицинской помощи,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Российские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клинические рекомендации,</a:t>
            </a:r>
            <a:r>
              <a:rPr sz="800" spc="5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2018</a:t>
            </a:r>
            <a:endParaRPr sz="800">
              <a:latin typeface="Calibri"/>
              <a:cs typeface="Calibri"/>
            </a:endParaRPr>
          </a:p>
          <a:p>
            <a:pPr marL="91438" indent="-75351">
              <a:buAutoNum type="arabicPlain" startAt="3"/>
              <a:tabLst>
                <a:tab pos="92284" algn="l"/>
              </a:tabLst>
            </a:pP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-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Внебольничная пневмония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-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Клинические рекомендации,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МЗ РФ,</a:t>
            </a:r>
            <a:r>
              <a:rPr sz="800" spc="-8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2018</a:t>
            </a:r>
            <a:endParaRPr sz="800">
              <a:latin typeface="Calibri"/>
              <a:cs typeface="Calibri"/>
            </a:endParaRPr>
          </a:p>
          <a:p>
            <a:pPr marL="90591" indent="-74505">
              <a:buAutoNum type="arabicPlain" startAt="3"/>
              <a:tabLst>
                <a:tab pos="91438" algn="l"/>
              </a:tabLst>
            </a:pP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- Об утверждении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алгоритма действий врача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при поступлении в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стационар пациента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с подозрением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на внебольничную пневмонию, коронавирусную инфекцию// Приказ ДЗ г.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Москвы от</a:t>
            </a:r>
            <a:r>
              <a:rPr sz="800" spc="11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08.04.2020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9545" y="1723303"/>
            <a:ext cx="11835553" cy="422337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1214" indent="-382684">
              <a:spcBef>
                <a:spcPts val="133"/>
              </a:spcBef>
              <a:buChar char="•"/>
              <a:tabLst>
                <a:tab pos="500367" algn="l"/>
                <a:tab pos="501214" algn="l"/>
              </a:tabLst>
            </a:pP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При наличии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данных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в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анамнезе,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факторах риска колонизации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MRSA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– ванкомицин или</a:t>
            </a:r>
            <a:r>
              <a:rPr spc="-29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линезолид</a:t>
            </a:r>
            <a:r>
              <a:rPr spc="-9" baseline="22222" dirty="0">
                <a:solidFill>
                  <a:srgbClr val="043377"/>
                </a:solidFill>
                <a:latin typeface="Arial"/>
                <a:cs typeface="Arial"/>
              </a:rPr>
              <a:t>1,2</a:t>
            </a:r>
            <a:endParaRPr baseline="22222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043377"/>
              </a:buClr>
              <a:buFont typeface="Arial"/>
              <a:buChar char="•"/>
            </a:pPr>
            <a:endParaRPr dirty="0">
              <a:latin typeface="Arial"/>
              <a:cs typeface="Arial"/>
            </a:endParaRPr>
          </a:p>
          <a:p>
            <a:pPr>
              <a:spcBef>
                <a:spcPts val="67"/>
              </a:spcBef>
              <a:buClr>
                <a:srgbClr val="043377"/>
              </a:buClr>
              <a:buFont typeface="Arial"/>
              <a:buChar char="•"/>
            </a:pPr>
            <a:endParaRPr dirty="0">
              <a:latin typeface="Arial"/>
              <a:cs typeface="Arial"/>
            </a:endParaRPr>
          </a:p>
          <a:p>
            <a:pPr marL="501214" indent="-382684">
              <a:buChar char="•"/>
              <a:tabLst>
                <a:tab pos="500367" algn="l"/>
                <a:tab pos="501214" algn="l"/>
              </a:tabLst>
            </a:pP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При</a:t>
            </a:r>
            <a:r>
              <a:rPr spc="-3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наличии</a:t>
            </a:r>
            <a:r>
              <a:rPr spc="-6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факторов</a:t>
            </a:r>
            <a:r>
              <a:rPr spc="-1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риска</a:t>
            </a:r>
            <a:r>
              <a:rPr spc="-4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pc="7" dirty="0">
                <a:solidFill>
                  <a:srgbClr val="043377"/>
                </a:solidFill>
                <a:latin typeface="Arial"/>
                <a:cs typeface="Arial"/>
              </a:rPr>
              <a:t>Ps.</a:t>
            </a:r>
            <a:r>
              <a:rPr spc="-2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aeruginosa</a:t>
            </a:r>
            <a:r>
              <a:rPr spc="-6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– цефтазидим,</a:t>
            </a:r>
            <a:r>
              <a:rPr spc="-6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цефоперазон/сульбактам,</a:t>
            </a:r>
            <a:r>
              <a:rPr spc="-10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цефепим</a:t>
            </a:r>
            <a:r>
              <a:rPr spc="-9" baseline="22222" dirty="0">
                <a:solidFill>
                  <a:srgbClr val="043377"/>
                </a:solidFill>
                <a:latin typeface="Arial"/>
                <a:cs typeface="Arial"/>
              </a:rPr>
              <a:t>1,2</a:t>
            </a:r>
            <a:endParaRPr baseline="22222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043377"/>
              </a:buClr>
              <a:buFont typeface="Arial"/>
              <a:buChar char="•"/>
            </a:pPr>
            <a:endParaRPr dirty="0">
              <a:latin typeface="Arial"/>
              <a:cs typeface="Arial"/>
            </a:endParaRPr>
          </a:p>
          <a:p>
            <a:pPr>
              <a:spcBef>
                <a:spcPts val="73"/>
              </a:spcBef>
              <a:buClr>
                <a:srgbClr val="043377"/>
              </a:buClr>
              <a:buFont typeface="Arial"/>
              <a:buChar char="•"/>
            </a:pPr>
            <a:endParaRPr dirty="0">
              <a:latin typeface="Arial"/>
              <a:cs typeface="Arial"/>
            </a:endParaRPr>
          </a:p>
          <a:p>
            <a:pPr marL="501214" indent="-382684">
              <a:buChar char="•"/>
              <a:tabLst>
                <a:tab pos="500367" algn="l"/>
                <a:tab pos="501214" algn="l"/>
              </a:tabLst>
            </a:pP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Бактериологическое</a:t>
            </a:r>
            <a:r>
              <a:rPr spc="-10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исследование</a:t>
            </a:r>
            <a:r>
              <a:rPr spc="-5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рекомендуется</a:t>
            </a:r>
            <a:r>
              <a:rPr spc="-3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у пациентов</a:t>
            </a:r>
            <a:r>
              <a:rPr spc="-6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с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диагнозом</a:t>
            </a:r>
            <a:r>
              <a:rPr spc="-3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тяжелая</a:t>
            </a:r>
            <a:r>
              <a:rPr spc="-4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пневмония</a:t>
            </a:r>
            <a:r>
              <a:rPr spc="-9" baseline="22222" dirty="0">
                <a:solidFill>
                  <a:srgbClr val="043377"/>
                </a:solidFill>
                <a:latin typeface="Arial"/>
                <a:cs typeface="Arial"/>
              </a:rPr>
              <a:t>1,3</a:t>
            </a:r>
            <a:endParaRPr baseline="22222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043377"/>
              </a:buClr>
              <a:buFont typeface="Arial"/>
              <a:buChar char="•"/>
            </a:pPr>
            <a:endParaRPr dirty="0">
              <a:latin typeface="Arial"/>
              <a:cs typeface="Arial"/>
            </a:endParaRPr>
          </a:p>
          <a:p>
            <a:pPr>
              <a:spcBef>
                <a:spcPts val="67"/>
              </a:spcBef>
              <a:buClr>
                <a:srgbClr val="043377"/>
              </a:buClr>
              <a:buFont typeface="Arial"/>
              <a:buChar char="•"/>
            </a:pPr>
            <a:endParaRPr dirty="0">
              <a:latin typeface="Arial"/>
              <a:cs typeface="Arial"/>
            </a:endParaRPr>
          </a:p>
          <a:p>
            <a:pPr marL="501214" indent="-382684">
              <a:buChar char="•"/>
              <a:tabLst>
                <a:tab pos="500367" algn="l"/>
                <a:tab pos="501214" algn="l"/>
              </a:tabLst>
            </a:pP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Принятие решения об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изменении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или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отмене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АБТ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должно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быть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основано на данных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микробиологического исследования и</a:t>
            </a:r>
            <a:r>
              <a:rPr spc="-25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ПЦР</a:t>
            </a:r>
            <a:r>
              <a:rPr spc="-9" baseline="22222" dirty="0">
                <a:latin typeface="Arial"/>
                <a:cs typeface="Arial"/>
              </a:rPr>
              <a:t>1</a:t>
            </a:r>
            <a:endParaRPr baseline="22222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043377"/>
              </a:buClr>
              <a:buFont typeface="Arial"/>
              <a:buChar char="•"/>
            </a:pPr>
            <a:endParaRPr dirty="0">
              <a:latin typeface="Arial"/>
              <a:cs typeface="Arial"/>
            </a:endParaRPr>
          </a:p>
          <a:p>
            <a:pPr>
              <a:spcBef>
                <a:spcPts val="73"/>
              </a:spcBef>
              <a:buClr>
                <a:srgbClr val="043377"/>
              </a:buClr>
              <a:buFont typeface="Arial"/>
              <a:buChar char="•"/>
            </a:pPr>
            <a:endParaRPr dirty="0">
              <a:latin typeface="Arial"/>
              <a:cs typeface="Arial"/>
            </a:endParaRPr>
          </a:p>
          <a:p>
            <a:pPr marL="501214" indent="-382684">
              <a:buChar char="•"/>
              <a:tabLst>
                <a:tab pos="500367" algn="l"/>
                <a:tab pos="501214" algn="l"/>
              </a:tabLst>
            </a:pP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Дополнительные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критерии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для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решения об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изменении/отмене АБТ: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лейкоцитоз,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нейтрофилез,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С-рб,</a:t>
            </a:r>
            <a:r>
              <a:rPr spc="-25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прокальцитонин</a:t>
            </a:r>
            <a:r>
              <a:rPr spc="-9" baseline="22222" dirty="0">
                <a:solidFill>
                  <a:srgbClr val="043377"/>
                </a:solidFill>
                <a:latin typeface="Arial"/>
                <a:cs typeface="Arial"/>
              </a:rPr>
              <a:t>2,3,4</a:t>
            </a:r>
            <a:endParaRPr baseline="22222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40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/>
          <p:nvPr/>
        </p:nvSpPr>
        <p:spPr>
          <a:xfrm>
            <a:off x="1633102" y="974706"/>
            <a:ext cx="4892713" cy="0"/>
          </a:xfrm>
          <a:custGeom>
            <a:avLst/>
            <a:gdLst/>
            <a:ahLst/>
            <a:cxnLst/>
            <a:rect l="l" t="t" r="r" b="b"/>
            <a:pathLst>
              <a:path w="10152380">
                <a:moveTo>
                  <a:pt x="0" y="0"/>
                </a:moveTo>
                <a:lnTo>
                  <a:pt x="10151765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18962" y="234520"/>
            <a:ext cx="4955448" cy="632240"/>
          </a:xfrm>
          <a:prstGeom prst="rect">
            <a:avLst/>
          </a:prstGeom>
        </p:spPr>
        <p:txBody>
          <a:bodyPr vert="horz" wrap="square" lIns="0" tIns="41925" rIns="0" bIns="0" rtlCol="0" anchor="ctr">
            <a:spAutoFit/>
          </a:bodyPr>
          <a:lstStyle/>
          <a:p>
            <a:pPr marL="687597" marR="2448" indent="-681782">
              <a:lnSpc>
                <a:spcPts val="2255"/>
              </a:lnSpc>
              <a:spcBef>
                <a:spcPts val="330"/>
              </a:spcBef>
              <a:tabLst>
                <a:tab pos="687597" algn="l"/>
              </a:tabLst>
            </a:pPr>
            <a:r>
              <a:rPr sz="2602" baseline="5401" dirty="0">
                <a:solidFill>
                  <a:srgbClr val="353535"/>
                </a:solidFill>
              </a:rPr>
              <a:t>п.4.7.	</a:t>
            </a:r>
            <a:r>
              <a:rPr spc="10" dirty="0"/>
              <a:t>Принципы </a:t>
            </a:r>
            <a:r>
              <a:rPr spc="5" dirty="0"/>
              <a:t>терапии </a:t>
            </a:r>
            <a:r>
              <a:rPr spc="7" dirty="0"/>
              <a:t>неотложных  состояний</a:t>
            </a:r>
            <a:r>
              <a:rPr spc="10" dirty="0"/>
              <a:t> </a:t>
            </a:r>
            <a:r>
              <a:rPr spc="7" dirty="0">
                <a:solidFill>
                  <a:srgbClr val="353535"/>
                </a:solidFill>
              </a:rPr>
              <a:t>COVID-19</a:t>
            </a:r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38753" y="1393288"/>
            <a:ext cx="4353805" cy="4837629"/>
          </a:xfrm>
          <a:custGeom>
            <a:avLst/>
            <a:gdLst/>
            <a:ahLst/>
            <a:cxnLst/>
            <a:rect l="l" t="t" r="r" b="b"/>
            <a:pathLst>
              <a:path w="9034144" h="10038080">
                <a:moveTo>
                  <a:pt x="0" y="10037608"/>
                </a:moveTo>
                <a:lnTo>
                  <a:pt x="9033572" y="10037608"/>
                </a:lnTo>
                <a:lnTo>
                  <a:pt x="9033572" y="0"/>
                </a:lnTo>
                <a:lnTo>
                  <a:pt x="0" y="0"/>
                </a:lnTo>
                <a:lnTo>
                  <a:pt x="0" y="1003760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/>
          <p:nvPr/>
        </p:nvSpPr>
        <p:spPr>
          <a:xfrm>
            <a:off x="6138753" y="1393288"/>
            <a:ext cx="4353805" cy="4837629"/>
          </a:xfrm>
          <a:custGeom>
            <a:avLst/>
            <a:gdLst/>
            <a:ahLst/>
            <a:cxnLst/>
            <a:rect l="l" t="t" r="r" b="b"/>
            <a:pathLst>
              <a:path w="9034144" h="10038080">
                <a:moveTo>
                  <a:pt x="0" y="10037607"/>
                </a:moveTo>
                <a:lnTo>
                  <a:pt x="9033572" y="10037607"/>
                </a:lnTo>
                <a:lnTo>
                  <a:pt x="9033572" y="0"/>
                </a:lnTo>
                <a:lnTo>
                  <a:pt x="0" y="0"/>
                </a:lnTo>
                <a:lnTo>
                  <a:pt x="0" y="10037607"/>
                </a:lnTo>
                <a:close/>
              </a:path>
            </a:pathLst>
          </a:custGeom>
          <a:ln w="11003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/>
          <p:nvPr/>
        </p:nvSpPr>
        <p:spPr>
          <a:xfrm>
            <a:off x="6138753" y="1207693"/>
            <a:ext cx="3843968" cy="479234"/>
          </a:xfrm>
          <a:custGeom>
            <a:avLst/>
            <a:gdLst/>
            <a:ahLst/>
            <a:cxnLst/>
            <a:rect l="l" t="t" r="r" b="b"/>
            <a:pathLst>
              <a:path w="7976234" h="994410">
                <a:moveTo>
                  <a:pt x="7810161" y="0"/>
                </a:moveTo>
                <a:lnTo>
                  <a:pt x="0" y="0"/>
                </a:lnTo>
                <a:lnTo>
                  <a:pt x="0" y="994408"/>
                </a:lnTo>
                <a:lnTo>
                  <a:pt x="7975896" y="994408"/>
                </a:lnTo>
                <a:lnTo>
                  <a:pt x="7975896" y="165734"/>
                </a:lnTo>
                <a:lnTo>
                  <a:pt x="7810161" y="0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 txBox="1"/>
          <p:nvPr/>
        </p:nvSpPr>
        <p:spPr>
          <a:xfrm>
            <a:off x="6207423" y="1197044"/>
            <a:ext cx="3622407" cy="27348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dirty="0">
                <a:solidFill>
                  <a:srgbClr val="FFFFFF"/>
                </a:solidFill>
                <a:latin typeface="Arial"/>
                <a:cs typeface="Arial"/>
              </a:rPr>
              <a:t>Показания для перевода в</a:t>
            </a:r>
            <a:r>
              <a:rPr sz="1735" b="1" spc="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35" b="1" dirty="0">
                <a:solidFill>
                  <a:srgbClr val="FFFFFF"/>
                </a:solidFill>
                <a:latin typeface="Arial"/>
                <a:cs typeface="Arial"/>
              </a:rPr>
              <a:t>ОРИТ</a:t>
            </a:r>
            <a:endParaRPr sz="1735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07423" y="1464830"/>
            <a:ext cx="4550884" cy="5270086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 marL="6120">
              <a:spcBef>
                <a:spcPts val="55"/>
              </a:spcBef>
            </a:pPr>
            <a:r>
              <a:rPr sz="1036" b="1" dirty="0">
                <a:solidFill>
                  <a:srgbClr val="FFFFFF"/>
                </a:solidFill>
                <a:latin typeface="Arial"/>
                <a:cs typeface="Arial"/>
              </a:rPr>
              <a:t>(достаточно </a:t>
            </a:r>
            <a:r>
              <a:rPr sz="1036" b="1" spc="2" dirty="0">
                <a:solidFill>
                  <a:srgbClr val="FFFFFF"/>
                </a:solidFill>
                <a:latin typeface="Arial"/>
                <a:cs typeface="Arial"/>
              </a:rPr>
              <a:t>одного из</a:t>
            </a:r>
            <a:r>
              <a:rPr sz="1036" b="1" spc="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36" b="1" dirty="0">
                <a:solidFill>
                  <a:srgbClr val="FFFFFF"/>
                </a:solidFill>
                <a:latin typeface="Arial"/>
                <a:cs typeface="Arial"/>
              </a:rPr>
              <a:t>критериев)</a:t>
            </a:r>
            <a:endParaRPr sz="1036">
              <a:latin typeface="Arial"/>
              <a:cs typeface="Arial"/>
            </a:endParaRPr>
          </a:p>
          <a:p>
            <a:pPr>
              <a:spcBef>
                <a:spcPts val="10"/>
              </a:spcBef>
            </a:pPr>
            <a:endParaRPr sz="964">
              <a:latin typeface="Times New Roman"/>
              <a:cs typeface="Times New Roman"/>
            </a:endParaRPr>
          </a:p>
          <a:p>
            <a:pPr marL="239603" indent="-199210"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Нарастающая и выраженная</a:t>
            </a:r>
            <a:r>
              <a:rPr sz="1205" b="1" spc="3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одышка;</a:t>
            </a:r>
            <a:endParaRPr sz="1205">
              <a:latin typeface="Arial"/>
              <a:cs typeface="Arial"/>
            </a:endParaRPr>
          </a:p>
          <a:p>
            <a:pPr marL="239603" indent="-199210">
              <a:spcBef>
                <a:spcPts val="537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2" dirty="0">
                <a:solidFill>
                  <a:srgbClr val="353535"/>
                </a:solidFill>
                <a:latin typeface="Arial"/>
                <a:cs typeface="Arial"/>
              </a:rPr>
              <a:t>Цианоз;</a:t>
            </a:r>
            <a:endParaRPr sz="1205">
              <a:latin typeface="Arial"/>
              <a:cs typeface="Arial"/>
            </a:endParaRPr>
          </a:p>
          <a:p>
            <a:pPr marL="239603" indent="-199210">
              <a:spcBef>
                <a:spcPts val="537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2" dirty="0">
                <a:solidFill>
                  <a:srgbClr val="353535"/>
                </a:solidFill>
                <a:latin typeface="Arial"/>
                <a:cs typeface="Arial"/>
              </a:rPr>
              <a:t>Частота </a:t>
            </a:r>
            <a:r>
              <a:rPr sz="1205" b="1" spc="7" dirty="0">
                <a:solidFill>
                  <a:srgbClr val="353535"/>
                </a:solidFill>
                <a:latin typeface="Arial"/>
                <a:cs typeface="Arial"/>
              </a:rPr>
              <a:t>дыхания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&gt; </a:t>
            </a:r>
            <a:r>
              <a:rPr sz="1205" b="1" spc="7" dirty="0">
                <a:solidFill>
                  <a:srgbClr val="353535"/>
                </a:solidFill>
                <a:latin typeface="Arial"/>
                <a:cs typeface="Arial"/>
              </a:rPr>
              <a:t>30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r>
              <a:rPr sz="1205" b="1" spc="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b="1" spc="2" dirty="0">
                <a:solidFill>
                  <a:srgbClr val="353535"/>
                </a:solidFill>
                <a:latin typeface="Arial"/>
                <a:cs typeface="Arial"/>
              </a:rPr>
              <a:t>минуту;</a:t>
            </a:r>
            <a:endParaRPr sz="1205">
              <a:latin typeface="Arial"/>
              <a:cs typeface="Arial"/>
            </a:endParaRPr>
          </a:p>
          <a:p>
            <a:pPr marL="239603" indent="-199210">
              <a:spcBef>
                <a:spcPts val="537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2" dirty="0">
                <a:solidFill>
                  <a:srgbClr val="353535"/>
                </a:solidFill>
                <a:latin typeface="Arial"/>
                <a:cs typeface="Arial"/>
              </a:rPr>
              <a:t>Сатурация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SpO2 &lt;</a:t>
            </a:r>
            <a:r>
              <a:rPr sz="1205" b="1" spc="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b="1" dirty="0">
                <a:solidFill>
                  <a:srgbClr val="353535"/>
                </a:solidFill>
                <a:latin typeface="Arial"/>
                <a:cs typeface="Arial"/>
              </a:rPr>
              <a:t>90%;</a:t>
            </a:r>
            <a:endParaRPr sz="1205">
              <a:latin typeface="Arial"/>
              <a:cs typeface="Arial"/>
            </a:endParaRPr>
          </a:p>
          <a:p>
            <a:pPr marL="239603" indent="-199210">
              <a:spcBef>
                <a:spcPts val="537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Артериальное давление АДсист &lt; 90 </a:t>
            </a:r>
            <a:r>
              <a:rPr sz="1205" b="1" spc="7" dirty="0">
                <a:solidFill>
                  <a:srgbClr val="353535"/>
                </a:solidFill>
                <a:latin typeface="Arial"/>
                <a:cs typeface="Arial"/>
              </a:rPr>
              <a:t>мм </a:t>
            </a:r>
            <a:r>
              <a:rPr sz="1205" b="1" spc="-2" dirty="0">
                <a:solidFill>
                  <a:srgbClr val="353535"/>
                </a:solidFill>
                <a:latin typeface="Arial"/>
                <a:cs typeface="Arial"/>
              </a:rPr>
              <a:t>рт.</a:t>
            </a:r>
            <a:r>
              <a:rPr sz="1205" b="1" spc="5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b="1" spc="-2" dirty="0">
                <a:solidFill>
                  <a:srgbClr val="353535"/>
                </a:solidFill>
                <a:latin typeface="Arial"/>
                <a:cs typeface="Arial"/>
              </a:rPr>
              <a:t>ст.;</a:t>
            </a:r>
            <a:endParaRPr sz="1205">
              <a:latin typeface="Arial"/>
              <a:cs typeface="Arial"/>
            </a:endParaRPr>
          </a:p>
          <a:p>
            <a:pPr marL="239603" marR="479206" indent="-198904">
              <a:lnSpc>
                <a:spcPct val="101099"/>
              </a:lnSpc>
              <a:spcBef>
                <a:spcPts val="523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7" dirty="0">
                <a:solidFill>
                  <a:srgbClr val="353535"/>
                </a:solidFill>
                <a:latin typeface="Arial"/>
                <a:cs typeface="Arial"/>
              </a:rPr>
              <a:t>Шок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(мраморность конечностей, акроцианоз,  холодные конечности, симптом замедленного  сосудистого пятна (&gt;3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сек), лактат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более 3</a:t>
            </a:r>
            <a:r>
              <a:rPr sz="1205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ммоль/л);</a:t>
            </a:r>
            <a:endParaRPr sz="1205">
              <a:latin typeface="Arial"/>
              <a:cs typeface="Arial"/>
            </a:endParaRPr>
          </a:p>
          <a:p>
            <a:pPr marL="239603" indent="-199210">
              <a:spcBef>
                <a:spcPts val="537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Дисфункция центральной нервной</a:t>
            </a:r>
            <a:r>
              <a:rPr sz="1205" b="1" spc="48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системы</a:t>
            </a:r>
            <a:endParaRPr sz="1205">
              <a:latin typeface="Arial"/>
              <a:cs typeface="Arial"/>
            </a:endParaRPr>
          </a:p>
          <a:p>
            <a:pPr marL="239603">
              <a:spcBef>
                <a:spcPts val="17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(оценка по шкале комы Глазго менее 15</a:t>
            </a:r>
            <a:r>
              <a:rPr sz="1205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баллов);</a:t>
            </a:r>
            <a:endParaRPr sz="1205">
              <a:latin typeface="Arial"/>
              <a:cs typeface="Arial"/>
            </a:endParaRPr>
          </a:p>
          <a:p>
            <a:pPr marL="239603" indent="-199210">
              <a:spcBef>
                <a:spcPts val="537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2" dirty="0">
                <a:solidFill>
                  <a:srgbClr val="353535"/>
                </a:solidFill>
                <a:latin typeface="Arial"/>
                <a:cs typeface="Arial"/>
              </a:rPr>
              <a:t>Острая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почечная недостаточность</a:t>
            </a:r>
            <a:r>
              <a:rPr sz="1205" b="1" spc="7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(мочеотделение</a:t>
            </a:r>
            <a:endParaRPr sz="1205">
              <a:latin typeface="Arial"/>
              <a:cs typeface="Arial"/>
            </a:endParaRPr>
          </a:p>
          <a:p>
            <a:pPr marL="239603" marR="450441">
              <a:lnSpc>
                <a:spcPct val="101099"/>
              </a:lnSpc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&lt; 0,5 мл/кг/ч в течение 1 часа или повышение уровня  креатинина в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два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раза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от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нормального</a:t>
            </a:r>
            <a:r>
              <a:rPr sz="1205" spc="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значения);</a:t>
            </a:r>
            <a:endParaRPr sz="1205">
              <a:latin typeface="Arial"/>
              <a:cs typeface="Arial"/>
            </a:endParaRPr>
          </a:p>
          <a:p>
            <a:pPr marL="239603" marR="535817" indent="-198904">
              <a:lnSpc>
                <a:spcPct val="101099"/>
              </a:lnSpc>
              <a:spcBef>
                <a:spcPts val="520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Печеночная дисфункция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(увеличение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содержания 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билирубина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выше 20 мкмоль/л в течение 2-х дней  или повышение уровня трансаминаз в два</a:t>
            </a:r>
            <a:r>
              <a:rPr sz="1205" spc="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раза</a:t>
            </a:r>
            <a:endParaRPr sz="1205">
              <a:latin typeface="Arial"/>
              <a:cs typeface="Arial"/>
            </a:endParaRPr>
          </a:p>
          <a:p>
            <a:pPr marL="239603">
              <a:spcBef>
                <a:spcPts val="17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и более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от</a:t>
            </a:r>
            <a:r>
              <a:rPr sz="1205" spc="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нормы);</a:t>
            </a:r>
            <a:endParaRPr sz="1205">
              <a:latin typeface="Arial"/>
              <a:cs typeface="Arial"/>
            </a:endParaRPr>
          </a:p>
          <a:p>
            <a:pPr marL="239603" marR="662810" indent="-198904" algn="just">
              <a:lnSpc>
                <a:spcPct val="101099"/>
              </a:lnSpc>
              <a:spcBef>
                <a:spcPts val="523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2" dirty="0">
                <a:solidFill>
                  <a:srgbClr val="353535"/>
                </a:solidFill>
                <a:latin typeface="Arial"/>
                <a:cs typeface="Arial"/>
              </a:rPr>
              <a:t>Коагулопатия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(число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тромбоцитов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&lt; 100 тыс./мкл  или их снижение на </a:t>
            </a:r>
            <a:r>
              <a:rPr sz="1205" spc="7" dirty="0">
                <a:solidFill>
                  <a:srgbClr val="353535"/>
                </a:solidFill>
                <a:latin typeface="Arial"/>
                <a:cs typeface="Arial"/>
              </a:rPr>
              <a:t>50%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от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наивысшего значения  в течение 3-х дней).</a:t>
            </a:r>
            <a:endParaRPr sz="1205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49">
              <a:latin typeface="Times New Roman"/>
              <a:cs typeface="Times New Roman"/>
            </a:endParaRPr>
          </a:p>
          <a:p>
            <a:pPr>
              <a:spcBef>
                <a:spcPts val="14"/>
              </a:spcBef>
            </a:pPr>
            <a:endParaRPr sz="1663">
              <a:latin typeface="Times New Roman"/>
              <a:cs typeface="Times New Roman"/>
            </a:endParaRPr>
          </a:p>
          <a:p>
            <a:pPr marR="2448" algn="r"/>
            <a:r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t>8</a:t>
            </a:r>
            <a:endParaRPr sz="1205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41719" y="974706"/>
            <a:ext cx="0" cy="4447754"/>
          </a:xfrm>
          <a:custGeom>
            <a:avLst/>
            <a:gdLst/>
            <a:ahLst/>
            <a:cxnLst/>
            <a:rect l="l" t="t" r="r" b="b"/>
            <a:pathLst>
              <a:path h="9229090">
                <a:moveTo>
                  <a:pt x="0" y="0"/>
                </a:moveTo>
                <a:lnTo>
                  <a:pt x="0" y="9228877"/>
                </a:lnTo>
              </a:path>
            </a:pathLst>
          </a:custGeom>
          <a:ln w="45387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2" name="object 12"/>
          <p:cNvSpPr/>
          <p:nvPr/>
        </p:nvSpPr>
        <p:spPr>
          <a:xfrm>
            <a:off x="1641719" y="1294526"/>
            <a:ext cx="228906" cy="65795"/>
          </a:xfrm>
          <a:custGeom>
            <a:avLst/>
            <a:gdLst/>
            <a:ahLst/>
            <a:cxnLst/>
            <a:rect l="l" t="t" r="r" b="b"/>
            <a:pathLst>
              <a:path w="474980" h="136525">
                <a:moveTo>
                  <a:pt x="406313" y="0"/>
                </a:moveTo>
                <a:lnTo>
                  <a:pt x="379815" y="5351"/>
                </a:lnTo>
                <a:lnTo>
                  <a:pt x="358174" y="19943"/>
                </a:lnTo>
                <a:lnTo>
                  <a:pt x="343582" y="41584"/>
                </a:lnTo>
                <a:lnTo>
                  <a:pt x="338231" y="68081"/>
                </a:lnTo>
                <a:lnTo>
                  <a:pt x="343582" y="94579"/>
                </a:lnTo>
                <a:lnTo>
                  <a:pt x="358174" y="116220"/>
                </a:lnTo>
                <a:lnTo>
                  <a:pt x="379815" y="130812"/>
                </a:lnTo>
                <a:lnTo>
                  <a:pt x="406313" y="136163"/>
                </a:lnTo>
                <a:lnTo>
                  <a:pt x="432811" y="130812"/>
                </a:lnTo>
                <a:lnTo>
                  <a:pt x="454452" y="116220"/>
                </a:lnTo>
                <a:lnTo>
                  <a:pt x="469044" y="94579"/>
                </a:lnTo>
                <a:lnTo>
                  <a:pt x="469812" y="90775"/>
                </a:lnTo>
                <a:lnTo>
                  <a:pt x="406313" y="90775"/>
                </a:lnTo>
                <a:lnTo>
                  <a:pt x="406313" y="45387"/>
                </a:lnTo>
                <a:lnTo>
                  <a:pt x="469812" y="45387"/>
                </a:lnTo>
                <a:lnTo>
                  <a:pt x="469044" y="41584"/>
                </a:lnTo>
                <a:lnTo>
                  <a:pt x="454452" y="19943"/>
                </a:lnTo>
                <a:lnTo>
                  <a:pt x="432811" y="5351"/>
                </a:lnTo>
                <a:lnTo>
                  <a:pt x="406313" y="0"/>
                </a:lnTo>
                <a:close/>
              </a:path>
              <a:path w="474980" h="136525">
                <a:moveTo>
                  <a:pt x="342814" y="45387"/>
                </a:moveTo>
                <a:lnTo>
                  <a:pt x="0" y="45387"/>
                </a:lnTo>
                <a:lnTo>
                  <a:pt x="0" y="90775"/>
                </a:lnTo>
                <a:lnTo>
                  <a:pt x="342814" y="90775"/>
                </a:lnTo>
                <a:lnTo>
                  <a:pt x="338231" y="68081"/>
                </a:lnTo>
                <a:lnTo>
                  <a:pt x="342814" y="45387"/>
                </a:lnTo>
                <a:close/>
              </a:path>
              <a:path w="474980" h="136525">
                <a:moveTo>
                  <a:pt x="469812" y="45387"/>
                </a:moveTo>
                <a:lnTo>
                  <a:pt x="406313" y="45387"/>
                </a:lnTo>
                <a:lnTo>
                  <a:pt x="406313" y="90775"/>
                </a:lnTo>
                <a:lnTo>
                  <a:pt x="469812" y="90775"/>
                </a:lnTo>
                <a:lnTo>
                  <a:pt x="474395" y="68081"/>
                </a:lnTo>
                <a:lnTo>
                  <a:pt x="469812" y="45387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3" name="object 13"/>
          <p:cNvSpPr/>
          <p:nvPr/>
        </p:nvSpPr>
        <p:spPr>
          <a:xfrm>
            <a:off x="1641719" y="2344463"/>
            <a:ext cx="228906" cy="65795"/>
          </a:xfrm>
          <a:custGeom>
            <a:avLst/>
            <a:gdLst/>
            <a:ahLst/>
            <a:cxnLst/>
            <a:rect l="l" t="t" r="r" b="b"/>
            <a:pathLst>
              <a:path w="474980" h="136525">
                <a:moveTo>
                  <a:pt x="406313" y="0"/>
                </a:moveTo>
                <a:lnTo>
                  <a:pt x="379815" y="5351"/>
                </a:lnTo>
                <a:lnTo>
                  <a:pt x="358174" y="19943"/>
                </a:lnTo>
                <a:lnTo>
                  <a:pt x="343582" y="41584"/>
                </a:lnTo>
                <a:lnTo>
                  <a:pt x="338231" y="68081"/>
                </a:lnTo>
                <a:lnTo>
                  <a:pt x="343582" y="94579"/>
                </a:lnTo>
                <a:lnTo>
                  <a:pt x="358174" y="116220"/>
                </a:lnTo>
                <a:lnTo>
                  <a:pt x="379815" y="130812"/>
                </a:lnTo>
                <a:lnTo>
                  <a:pt x="406313" y="136163"/>
                </a:lnTo>
                <a:lnTo>
                  <a:pt x="432811" y="130812"/>
                </a:lnTo>
                <a:lnTo>
                  <a:pt x="454452" y="116220"/>
                </a:lnTo>
                <a:lnTo>
                  <a:pt x="469044" y="94579"/>
                </a:lnTo>
                <a:lnTo>
                  <a:pt x="469812" y="90775"/>
                </a:lnTo>
                <a:lnTo>
                  <a:pt x="406313" y="90775"/>
                </a:lnTo>
                <a:lnTo>
                  <a:pt x="406313" y="45387"/>
                </a:lnTo>
                <a:lnTo>
                  <a:pt x="469812" y="45387"/>
                </a:lnTo>
                <a:lnTo>
                  <a:pt x="469044" y="41584"/>
                </a:lnTo>
                <a:lnTo>
                  <a:pt x="454452" y="19943"/>
                </a:lnTo>
                <a:lnTo>
                  <a:pt x="432811" y="5351"/>
                </a:lnTo>
                <a:lnTo>
                  <a:pt x="406313" y="0"/>
                </a:lnTo>
                <a:close/>
              </a:path>
              <a:path w="474980" h="136525">
                <a:moveTo>
                  <a:pt x="342814" y="45387"/>
                </a:moveTo>
                <a:lnTo>
                  <a:pt x="0" y="45387"/>
                </a:lnTo>
                <a:lnTo>
                  <a:pt x="0" y="90775"/>
                </a:lnTo>
                <a:lnTo>
                  <a:pt x="342814" y="90775"/>
                </a:lnTo>
                <a:lnTo>
                  <a:pt x="338231" y="68081"/>
                </a:lnTo>
                <a:lnTo>
                  <a:pt x="342814" y="45387"/>
                </a:lnTo>
                <a:close/>
              </a:path>
              <a:path w="474980" h="136525">
                <a:moveTo>
                  <a:pt x="469812" y="45387"/>
                </a:moveTo>
                <a:lnTo>
                  <a:pt x="406313" y="45387"/>
                </a:lnTo>
                <a:lnTo>
                  <a:pt x="406313" y="90775"/>
                </a:lnTo>
                <a:lnTo>
                  <a:pt x="469812" y="90775"/>
                </a:lnTo>
                <a:lnTo>
                  <a:pt x="474395" y="68081"/>
                </a:lnTo>
                <a:lnTo>
                  <a:pt x="469812" y="45387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4" name="object 14"/>
          <p:cNvSpPr/>
          <p:nvPr/>
        </p:nvSpPr>
        <p:spPr>
          <a:xfrm>
            <a:off x="1643045" y="3422240"/>
            <a:ext cx="228906" cy="65795"/>
          </a:xfrm>
          <a:custGeom>
            <a:avLst/>
            <a:gdLst/>
            <a:ahLst/>
            <a:cxnLst/>
            <a:rect l="l" t="t" r="r" b="b"/>
            <a:pathLst>
              <a:path w="474980" h="136525">
                <a:moveTo>
                  <a:pt x="406313" y="0"/>
                </a:moveTo>
                <a:lnTo>
                  <a:pt x="379815" y="5351"/>
                </a:lnTo>
                <a:lnTo>
                  <a:pt x="358174" y="19943"/>
                </a:lnTo>
                <a:lnTo>
                  <a:pt x="343582" y="41584"/>
                </a:lnTo>
                <a:lnTo>
                  <a:pt x="338231" y="68081"/>
                </a:lnTo>
                <a:lnTo>
                  <a:pt x="343582" y="94579"/>
                </a:lnTo>
                <a:lnTo>
                  <a:pt x="358174" y="116220"/>
                </a:lnTo>
                <a:lnTo>
                  <a:pt x="379815" y="130812"/>
                </a:lnTo>
                <a:lnTo>
                  <a:pt x="406313" y="136163"/>
                </a:lnTo>
                <a:lnTo>
                  <a:pt x="432811" y="130812"/>
                </a:lnTo>
                <a:lnTo>
                  <a:pt x="454452" y="116220"/>
                </a:lnTo>
                <a:lnTo>
                  <a:pt x="469044" y="94579"/>
                </a:lnTo>
                <a:lnTo>
                  <a:pt x="469812" y="90775"/>
                </a:lnTo>
                <a:lnTo>
                  <a:pt x="406313" y="90775"/>
                </a:lnTo>
                <a:lnTo>
                  <a:pt x="406313" y="45387"/>
                </a:lnTo>
                <a:lnTo>
                  <a:pt x="469812" y="45387"/>
                </a:lnTo>
                <a:lnTo>
                  <a:pt x="469044" y="41584"/>
                </a:lnTo>
                <a:lnTo>
                  <a:pt x="454452" y="19943"/>
                </a:lnTo>
                <a:lnTo>
                  <a:pt x="432811" y="5351"/>
                </a:lnTo>
                <a:lnTo>
                  <a:pt x="406313" y="0"/>
                </a:lnTo>
                <a:close/>
              </a:path>
              <a:path w="474980" h="136525">
                <a:moveTo>
                  <a:pt x="342814" y="45387"/>
                </a:moveTo>
                <a:lnTo>
                  <a:pt x="0" y="45387"/>
                </a:lnTo>
                <a:lnTo>
                  <a:pt x="0" y="90775"/>
                </a:lnTo>
                <a:lnTo>
                  <a:pt x="342814" y="90775"/>
                </a:lnTo>
                <a:lnTo>
                  <a:pt x="338231" y="68081"/>
                </a:lnTo>
                <a:lnTo>
                  <a:pt x="342814" y="45387"/>
                </a:lnTo>
                <a:close/>
              </a:path>
              <a:path w="474980" h="136525">
                <a:moveTo>
                  <a:pt x="469812" y="45387"/>
                </a:moveTo>
                <a:lnTo>
                  <a:pt x="406313" y="45387"/>
                </a:lnTo>
                <a:lnTo>
                  <a:pt x="406313" y="90775"/>
                </a:lnTo>
                <a:lnTo>
                  <a:pt x="469812" y="90775"/>
                </a:lnTo>
                <a:lnTo>
                  <a:pt x="474395" y="68081"/>
                </a:lnTo>
                <a:lnTo>
                  <a:pt x="469812" y="45387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5" name="object 15"/>
          <p:cNvSpPr/>
          <p:nvPr/>
        </p:nvSpPr>
        <p:spPr>
          <a:xfrm>
            <a:off x="1641056" y="4487423"/>
            <a:ext cx="228906" cy="65795"/>
          </a:xfrm>
          <a:custGeom>
            <a:avLst/>
            <a:gdLst/>
            <a:ahLst/>
            <a:cxnLst/>
            <a:rect l="l" t="t" r="r" b="b"/>
            <a:pathLst>
              <a:path w="474980" h="136525">
                <a:moveTo>
                  <a:pt x="406313" y="0"/>
                </a:moveTo>
                <a:lnTo>
                  <a:pt x="379815" y="5351"/>
                </a:lnTo>
                <a:lnTo>
                  <a:pt x="358174" y="19943"/>
                </a:lnTo>
                <a:lnTo>
                  <a:pt x="343582" y="41584"/>
                </a:lnTo>
                <a:lnTo>
                  <a:pt x="338231" y="68081"/>
                </a:lnTo>
                <a:lnTo>
                  <a:pt x="343582" y="94579"/>
                </a:lnTo>
                <a:lnTo>
                  <a:pt x="358174" y="116220"/>
                </a:lnTo>
                <a:lnTo>
                  <a:pt x="379815" y="130812"/>
                </a:lnTo>
                <a:lnTo>
                  <a:pt x="406313" y="136163"/>
                </a:lnTo>
                <a:lnTo>
                  <a:pt x="432811" y="130812"/>
                </a:lnTo>
                <a:lnTo>
                  <a:pt x="454452" y="116220"/>
                </a:lnTo>
                <a:lnTo>
                  <a:pt x="469044" y="94579"/>
                </a:lnTo>
                <a:lnTo>
                  <a:pt x="469812" y="90775"/>
                </a:lnTo>
                <a:lnTo>
                  <a:pt x="406313" y="90775"/>
                </a:lnTo>
                <a:lnTo>
                  <a:pt x="406313" y="45387"/>
                </a:lnTo>
                <a:lnTo>
                  <a:pt x="469812" y="45387"/>
                </a:lnTo>
                <a:lnTo>
                  <a:pt x="469044" y="41584"/>
                </a:lnTo>
                <a:lnTo>
                  <a:pt x="454452" y="19943"/>
                </a:lnTo>
                <a:lnTo>
                  <a:pt x="432811" y="5351"/>
                </a:lnTo>
                <a:lnTo>
                  <a:pt x="406313" y="0"/>
                </a:lnTo>
                <a:close/>
              </a:path>
              <a:path w="474980" h="136525">
                <a:moveTo>
                  <a:pt x="342814" y="45387"/>
                </a:moveTo>
                <a:lnTo>
                  <a:pt x="0" y="45387"/>
                </a:lnTo>
                <a:lnTo>
                  <a:pt x="0" y="90775"/>
                </a:lnTo>
                <a:lnTo>
                  <a:pt x="342814" y="90775"/>
                </a:lnTo>
                <a:lnTo>
                  <a:pt x="338231" y="68081"/>
                </a:lnTo>
                <a:lnTo>
                  <a:pt x="342814" y="45387"/>
                </a:lnTo>
                <a:close/>
              </a:path>
              <a:path w="474980" h="136525">
                <a:moveTo>
                  <a:pt x="469812" y="45387"/>
                </a:moveTo>
                <a:lnTo>
                  <a:pt x="406313" y="45387"/>
                </a:lnTo>
                <a:lnTo>
                  <a:pt x="406313" y="90775"/>
                </a:lnTo>
                <a:lnTo>
                  <a:pt x="469812" y="90775"/>
                </a:lnTo>
                <a:lnTo>
                  <a:pt x="474395" y="68081"/>
                </a:lnTo>
                <a:lnTo>
                  <a:pt x="469812" y="45387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6" name="object 16"/>
          <p:cNvSpPr/>
          <p:nvPr/>
        </p:nvSpPr>
        <p:spPr>
          <a:xfrm>
            <a:off x="1641056" y="5389547"/>
            <a:ext cx="228906" cy="65795"/>
          </a:xfrm>
          <a:custGeom>
            <a:avLst/>
            <a:gdLst/>
            <a:ahLst/>
            <a:cxnLst/>
            <a:rect l="l" t="t" r="r" b="b"/>
            <a:pathLst>
              <a:path w="474980" h="136525">
                <a:moveTo>
                  <a:pt x="406313" y="0"/>
                </a:moveTo>
                <a:lnTo>
                  <a:pt x="379815" y="5351"/>
                </a:lnTo>
                <a:lnTo>
                  <a:pt x="358174" y="19943"/>
                </a:lnTo>
                <a:lnTo>
                  <a:pt x="343582" y="41584"/>
                </a:lnTo>
                <a:lnTo>
                  <a:pt x="338231" y="68081"/>
                </a:lnTo>
                <a:lnTo>
                  <a:pt x="343582" y="94579"/>
                </a:lnTo>
                <a:lnTo>
                  <a:pt x="358174" y="116220"/>
                </a:lnTo>
                <a:lnTo>
                  <a:pt x="379815" y="130812"/>
                </a:lnTo>
                <a:lnTo>
                  <a:pt x="406313" y="136163"/>
                </a:lnTo>
                <a:lnTo>
                  <a:pt x="432811" y="130812"/>
                </a:lnTo>
                <a:lnTo>
                  <a:pt x="454452" y="116220"/>
                </a:lnTo>
                <a:lnTo>
                  <a:pt x="469044" y="94579"/>
                </a:lnTo>
                <a:lnTo>
                  <a:pt x="469812" y="90775"/>
                </a:lnTo>
                <a:lnTo>
                  <a:pt x="406313" y="90775"/>
                </a:lnTo>
                <a:lnTo>
                  <a:pt x="406313" y="45387"/>
                </a:lnTo>
                <a:lnTo>
                  <a:pt x="469812" y="45387"/>
                </a:lnTo>
                <a:lnTo>
                  <a:pt x="469044" y="41584"/>
                </a:lnTo>
                <a:lnTo>
                  <a:pt x="454452" y="19943"/>
                </a:lnTo>
                <a:lnTo>
                  <a:pt x="432811" y="5351"/>
                </a:lnTo>
                <a:lnTo>
                  <a:pt x="406313" y="0"/>
                </a:lnTo>
                <a:close/>
              </a:path>
              <a:path w="474980" h="136525">
                <a:moveTo>
                  <a:pt x="342814" y="45387"/>
                </a:moveTo>
                <a:lnTo>
                  <a:pt x="0" y="45387"/>
                </a:lnTo>
                <a:lnTo>
                  <a:pt x="0" y="90775"/>
                </a:lnTo>
                <a:lnTo>
                  <a:pt x="342814" y="90775"/>
                </a:lnTo>
                <a:lnTo>
                  <a:pt x="338231" y="68081"/>
                </a:lnTo>
                <a:lnTo>
                  <a:pt x="342814" y="45387"/>
                </a:lnTo>
                <a:close/>
              </a:path>
              <a:path w="474980" h="136525">
                <a:moveTo>
                  <a:pt x="469812" y="45387"/>
                </a:moveTo>
                <a:lnTo>
                  <a:pt x="406313" y="45387"/>
                </a:lnTo>
                <a:lnTo>
                  <a:pt x="406313" y="90775"/>
                </a:lnTo>
                <a:lnTo>
                  <a:pt x="469812" y="90775"/>
                </a:lnTo>
                <a:lnTo>
                  <a:pt x="474395" y="68081"/>
                </a:lnTo>
                <a:lnTo>
                  <a:pt x="469812" y="45387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7" name="object 17"/>
          <p:cNvSpPr txBox="1"/>
          <p:nvPr/>
        </p:nvSpPr>
        <p:spPr>
          <a:xfrm>
            <a:off x="1913936" y="1177224"/>
            <a:ext cx="4080831" cy="5511282"/>
          </a:xfrm>
          <a:prstGeom prst="rect">
            <a:avLst/>
          </a:prstGeom>
        </p:spPr>
        <p:txBody>
          <a:bodyPr vert="horz" wrap="square" lIns="0" tIns="26318" rIns="0" bIns="0" rtlCol="0">
            <a:spAutoFit/>
          </a:bodyPr>
          <a:lstStyle/>
          <a:p>
            <a:pPr marL="6120">
              <a:spcBef>
                <a:spcPts val="207"/>
              </a:spcBef>
            </a:pP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Инфузионная терапия</a:t>
            </a:r>
            <a:endParaRPr sz="1566">
              <a:latin typeface="Arial"/>
              <a:cs typeface="Arial"/>
            </a:endParaRPr>
          </a:p>
          <a:p>
            <a:pPr marL="6120" marR="141375">
              <a:lnSpc>
                <a:spcPts val="1316"/>
              </a:lnSpc>
              <a:spcBef>
                <a:spcPts val="289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Гипотонические кристаллоидные растворы, растворы  на основе крахмала не рекомендуются к</a:t>
            </a:r>
            <a:r>
              <a:rPr sz="1205" spc="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применению.</a:t>
            </a:r>
            <a:endParaRPr sz="1205">
              <a:latin typeface="Arial"/>
              <a:cs typeface="Arial"/>
            </a:endParaRPr>
          </a:p>
          <a:p>
            <a:pPr marL="6120" marR="1134366">
              <a:lnSpc>
                <a:spcPts val="1316"/>
              </a:lnSpc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Необходимо вести пациентов в нулевом  или небольшом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отрицательном</a:t>
            </a:r>
            <a:r>
              <a:rPr sz="1205" spc="4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балансе</a:t>
            </a:r>
            <a:endParaRPr sz="1205">
              <a:latin typeface="Arial"/>
              <a:cs typeface="Arial"/>
            </a:endParaRPr>
          </a:p>
          <a:p>
            <a:pPr marL="6120">
              <a:spcBef>
                <a:spcPts val="865"/>
              </a:spcBef>
            </a:pP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НИВЛ</a:t>
            </a:r>
            <a:endParaRPr sz="1566">
              <a:latin typeface="Arial"/>
              <a:cs typeface="Arial"/>
            </a:endParaRPr>
          </a:p>
          <a:p>
            <a:pPr marL="6120" marR="130053">
              <a:lnSpc>
                <a:spcPct val="91000"/>
              </a:lnSpc>
              <a:spcBef>
                <a:spcPts val="265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При отсутствии эффекта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от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первичной респираторной  терапии – оксигенотерапии, начальной тактикой  допускается НИВЛ; альтернативной НИВЛ также  может служить высокоскоростной назальный</a:t>
            </a:r>
            <a:r>
              <a:rPr sz="1205" spc="1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поток</a:t>
            </a:r>
            <a:endParaRPr sz="1205">
              <a:latin typeface="Arial"/>
              <a:cs typeface="Arial"/>
            </a:endParaRPr>
          </a:p>
          <a:p>
            <a:pPr marL="7038">
              <a:spcBef>
                <a:spcPts val="1022"/>
              </a:spcBef>
            </a:pP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ИВЛ</a:t>
            </a:r>
            <a:endParaRPr sz="1566">
              <a:latin typeface="Arial"/>
              <a:cs typeface="Arial"/>
            </a:endParaRPr>
          </a:p>
          <a:p>
            <a:pPr marL="7038" marR="886501">
              <a:lnSpc>
                <a:spcPts val="1316"/>
              </a:lnSpc>
              <a:spcBef>
                <a:spcPts val="289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Проводится при неэффективности НИВЛ—-  гипоксемии, метаболическом</a:t>
            </a:r>
            <a:r>
              <a:rPr sz="1205" spc="1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ацидозе</a:t>
            </a:r>
            <a:endParaRPr sz="1205">
              <a:latin typeface="Arial"/>
              <a:cs typeface="Arial"/>
            </a:endParaRPr>
          </a:p>
          <a:p>
            <a:pPr marL="7038">
              <a:lnSpc>
                <a:spcPts val="1226"/>
              </a:lnSpc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или отсутствии увеличения индекса</a:t>
            </a:r>
            <a:r>
              <a:rPr sz="120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PaO2/FiO2</a:t>
            </a:r>
            <a:endParaRPr sz="1205">
              <a:latin typeface="Arial"/>
              <a:cs typeface="Arial"/>
            </a:endParaRPr>
          </a:p>
          <a:p>
            <a:pPr marL="7038">
              <a:lnSpc>
                <a:spcPts val="1381"/>
              </a:lnSpc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в течение 2 часов, высокой работе</a:t>
            </a:r>
            <a:r>
              <a:rPr sz="1205" spc="1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дыхания</a:t>
            </a:r>
            <a:endParaRPr sz="1205">
              <a:latin typeface="Arial"/>
              <a:cs typeface="Arial"/>
            </a:endParaRPr>
          </a:p>
          <a:p>
            <a:pPr marL="6120">
              <a:spcBef>
                <a:spcPts val="1014"/>
              </a:spcBef>
            </a:pPr>
            <a:r>
              <a:rPr sz="1566" b="1" spc="-5" dirty="0">
                <a:solidFill>
                  <a:srgbClr val="353535"/>
                </a:solidFill>
                <a:latin typeface="Arial"/>
                <a:cs typeface="Arial"/>
              </a:rPr>
              <a:t>ЭКМО</a:t>
            </a:r>
            <a:endParaRPr sz="1566">
              <a:latin typeface="Arial"/>
              <a:cs typeface="Arial"/>
            </a:endParaRPr>
          </a:p>
          <a:p>
            <a:pPr marL="6120" marR="603751">
              <a:lnSpc>
                <a:spcPts val="1316"/>
              </a:lnSpc>
              <a:spcBef>
                <a:spcPts val="287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Основным показанием является ОРДС средней  тяжести и тяжелого течения с длительностью  проведения любой ИВЛ не более 5</a:t>
            </a:r>
            <a:r>
              <a:rPr sz="1205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суток.</a:t>
            </a:r>
            <a:endParaRPr sz="1205">
              <a:latin typeface="Arial"/>
              <a:cs typeface="Arial"/>
            </a:endParaRPr>
          </a:p>
          <a:p>
            <a:pPr marL="6120">
              <a:spcBef>
                <a:spcPts val="1005"/>
              </a:spcBef>
            </a:pPr>
            <a:r>
              <a:rPr sz="1566" b="1" spc="-5" dirty="0">
                <a:solidFill>
                  <a:srgbClr val="353535"/>
                </a:solidFill>
                <a:latin typeface="Arial"/>
                <a:cs typeface="Arial"/>
              </a:rPr>
              <a:t>Септический</a:t>
            </a:r>
            <a:r>
              <a:rPr sz="1566" b="1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b="1" spc="-5" dirty="0">
                <a:solidFill>
                  <a:srgbClr val="353535"/>
                </a:solidFill>
                <a:latin typeface="Arial"/>
                <a:cs typeface="Arial"/>
              </a:rPr>
              <a:t>шок</a:t>
            </a:r>
            <a:endParaRPr sz="1566">
              <a:latin typeface="Arial"/>
              <a:cs typeface="Arial"/>
            </a:endParaRPr>
          </a:p>
          <a:p>
            <a:pPr marL="6120" marR="2448">
              <a:lnSpc>
                <a:spcPts val="1316"/>
              </a:lnSpc>
              <a:spcBef>
                <a:spcPts val="289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Незамедлительная внутривенная инфузионная терапия  кристаллоидными растворами (30 мл/кг,</a:t>
            </a:r>
            <a:r>
              <a:rPr sz="1205" spc="1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инфузия</a:t>
            </a:r>
            <a:endParaRPr sz="1205">
              <a:latin typeface="Arial"/>
              <a:cs typeface="Arial"/>
            </a:endParaRPr>
          </a:p>
          <a:p>
            <a:pPr marL="6120">
              <a:lnSpc>
                <a:spcPts val="1291"/>
              </a:lnSpc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1 литра раствора в течение 30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мин.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или</a:t>
            </a:r>
            <a:r>
              <a:rPr sz="1205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ранее)</a:t>
            </a:r>
            <a:endParaRPr sz="1205">
              <a:latin typeface="Arial"/>
              <a:cs typeface="Arial"/>
            </a:endParaRPr>
          </a:p>
          <a:p>
            <a:pPr>
              <a:spcBef>
                <a:spcPts val="22"/>
              </a:spcBef>
            </a:pPr>
            <a:endParaRPr sz="1157">
              <a:latin typeface="Times New Roman"/>
              <a:cs typeface="Times New Roman"/>
            </a:endParaRPr>
          </a:p>
          <a:p>
            <a:pPr marL="7038" marR="825911"/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НИВЛ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– неинвазивная искусственная вентиляция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легких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(ИВЛ)  </a:t>
            </a:r>
            <a:r>
              <a:rPr sz="867" spc="2" dirty="0">
                <a:solidFill>
                  <a:srgbClr val="353535"/>
                </a:solidFill>
                <a:latin typeface="Arial"/>
                <a:cs typeface="Arial"/>
              </a:rPr>
              <a:t>ЭКМО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–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экстракорпоральная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мембранная</a:t>
            </a:r>
            <a:r>
              <a:rPr sz="867" spc="-46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оксигенация</a:t>
            </a:r>
            <a:endParaRPr sz="867">
              <a:latin typeface="Arial"/>
              <a:cs typeface="Arial"/>
            </a:endParaRPr>
          </a:p>
          <a:p>
            <a:pPr marL="7038">
              <a:spcBef>
                <a:spcPts val="7"/>
              </a:spcBef>
            </a:pPr>
            <a:r>
              <a:rPr sz="867" spc="2" dirty="0">
                <a:solidFill>
                  <a:srgbClr val="353535"/>
                </a:solidFill>
                <a:latin typeface="Arial"/>
                <a:cs typeface="Arial"/>
              </a:rPr>
              <a:t>ОРДС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– острый респираторный</a:t>
            </a:r>
            <a:r>
              <a:rPr sz="867" spc="-55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дистресс-синдром</a:t>
            </a:r>
            <a:endParaRPr sz="867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913152" y="6207491"/>
            <a:ext cx="1187373" cy="0"/>
          </a:xfrm>
          <a:custGeom>
            <a:avLst/>
            <a:gdLst/>
            <a:ahLst/>
            <a:cxnLst/>
            <a:rect l="l" t="t" r="r" b="b"/>
            <a:pathLst>
              <a:path w="2463800">
                <a:moveTo>
                  <a:pt x="2463440" y="0"/>
                </a:moveTo>
                <a:lnTo>
                  <a:pt x="0" y="0"/>
                </a:lnTo>
              </a:path>
            </a:pathLst>
          </a:custGeom>
          <a:ln w="11003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</p:spTree>
    <p:extLst>
      <p:ext uri="{BB962C8B-B14F-4D97-AF65-F5344CB8AC3E}">
        <p14:creationId xmlns:p14="http://schemas.microsoft.com/office/powerpoint/2010/main" val="115464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5720"/>
              <a:ext cx="1092626" cy="73691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09743" y="253364"/>
            <a:ext cx="4744720" cy="427532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2667" dirty="0"/>
              <a:t>Cytokine </a:t>
            </a:r>
            <a:r>
              <a:rPr sz="2667" spc="-13" dirty="0"/>
              <a:t>Release Syndrome</a:t>
            </a:r>
            <a:r>
              <a:rPr sz="2667" spc="-60" dirty="0"/>
              <a:t> </a:t>
            </a:r>
            <a:r>
              <a:rPr sz="2667" spc="-20" dirty="0"/>
              <a:t>(CRS)</a:t>
            </a:r>
            <a:endParaRPr sz="2667"/>
          </a:p>
        </p:txBody>
      </p:sp>
      <p:sp>
        <p:nvSpPr>
          <p:cNvPr id="6" name="object 6"/>
          <p:cNvSpPr txBox="1"/>
          <p:nvPr/>
        </p:nvSpPr>
        <p:spPr>
          <a:xfrm>
            <a:off x="5928981" y="6382292"/>
            <a:ext cx="523324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indent="-847">
              <a:spcBef>
                <a:spcPts val="133"/>
              </a:spcBef>
            </a:pP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Lee D.W. et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al. "Current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concepts in the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diagnosis and management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of cytokine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release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syndrome".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Blood. 124 (2): 188–95  Chousterman B.G.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et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al.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Cytokine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storm and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sepsis disease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pathogenesis. Seminars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in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immunopathology.Jul</a:t>
            </a:r>
            <a:r>
              <a:rPr sz="800" spc="-1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2017;39(5):517-22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3012" y="2330866"/>
            <a:ext cx="9935633" cy="133002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algn="ctr">
              <a:spcBef>
                <a:spcPts val="133"/>
              </a:spcBef>
            </a:pPr>
            <a:r>
              <a:rPr sz="2133" spc="-13" dirty="0">
                <a:solidFill>
                  <a:srgbClr val="001F5F"/>
                </a:solidFill>
                <a:latin typeface="Arial"/>
                <a:cs typeface="Arial"/>
              </a:rPr>
              <a:t>«</a:t>
            </a:r>
            <a:r>
              <a:rPr sz="2133" b="1" i="1" spc="-13" dirty="0">
                <a:solidFill>
                  <a:srgbClr val="001F5F"/>
                </a:solidFill>
                <a:latin typeface="Arial"/>
                <a:cs typeface="Arial"/>
              </a:rPr>
              <a:t>Цитокиновый шторм</a:t>
            </a:r>
            <a:r>
              <a:rPr sz="2133" spc="-13" dirty="0">
                <a:solidFill>
                  <a:srgbClr val="001F5F"/>
                </a:solidFill>
                <a:latin typeface="Arial"/>
                <a:cs typeface="Arial"/>
              </a:rPr>
              <a:t>» (англ. Cytokine </a:t>
            </a:r>
            <a:r>
              <a:rPr sz="2133" spc="-7" dirty="0">
                <a:solidFill>
                  <a:srgbClr val="001F5F"/>
                </a:solidFill>
                <a:latin typeface="Arial"/>
                <a:cs typeface="Arial"/>
              </a:rPr>
              <a:t>Storm, </a:t>
            </a:r>
            <a:r>
              <a:rPr sz="2133" spc="-13" dirty="0">
                <a:solidFill>
                  <a:srgbClr val="001F5F"/>
                </a:solidFill>
                <a:latin typeface="Arial"/>
                <a:cs typeface="Arial"/>
              </a:rPr>
              <a:t>Cytokine </a:t>
            </a:r>
            <a:r>
              <a:rPr sz="2133" spc="-7" dirty="0">
                <a:solidFill>
                  <a:srgbClr val="001F5F"/>
                </a:solidFill>
                <a:latin typeface="Arial"/>
                <a:cs typeface="Arial"/>
              </a:rPr>
              <a:t>Release </a:t>
            </a:r>
            <a:r>
              <a:rPr sz="2133" spc="-13" dirty="0">
                <a:solidFill>
                  <a:srgbClr val="001F5F"/>
                </a:solidFill>
                <a:latin typeface="Arial"/>
                <a:cs typeface="Arial"/>
              </a:rPr>
              <a:t>Syndrome) </a:t>
            </a:r>
            <a:r>
              <a:rPr sz="2133" dirty="0">
                <a:solidFill>
                  <a:srgbClr val="001F5F"/>
                </a:solidFill>
                <a:latin typeface="Arial"/>
                <a:cs typeface="Arial"/>
              </a:rPr>
              <a:t>-  </a:t>
            </a:r>
            <a:r>
              <a:rPr sz="2133" spc="-7" dirty="0">
                <a:solidFill>
                  <a:srgbClr val="001F5F"/>
                </a:solidFill>
                <a:latin typeface="Arial"/>
                <a:cs typeface="Arial"/>
              </a:rPr>
              <a:t>форма системной </a:t>
            </a:r>
            <a:r>
              <a:rPr sz="2133" spc="-13" dirty="0">
                <a:solidFill>
                  <a:srgbClr val="001F5F"/>
                </a:solidFill>
                <a:latin typeface="Arial"/>
                <a:cs typeface="Arial"/>
              </a:rPr>
              <a:t>воспалительной </a:t>
            </a:r>
            <a:r>
              <a:rPr sz="2133" spc="-7" dirty="0">
                <a:solidFill>
                  <a:srgbClr val="001F5F"/>
                </a:solidFill>
                <a:latin typeface="Arial"/>
                <a:cs typeface="Arial"/>
              </a:rPr>
              <a:t>реакции </a:t>
            </a:r>
            <a:r>
              <a:rPr sz="2133" spc="-13" dirty="0">
                <a:solidFill>
                  <a:srgbClr val="001F5F"/>
                </a:solidFill>
                <a:latin typeface="Arial"/>
                <a:cs typeface="Arial"/>
              </a:rPr>
              <a:t>организма, характеризующаяся  чрезмерным </a:t>
            </a:r>
            <a:r>
              <a:rPr sz="2133" spc="-20" dirty="0">
                <a:solidFill>
                  <a:srgbClr val="001F5F"/>
                </a:solidFill>
                <a:latin typeface="Arial"/>
                <a:cs typeface="Arial"/>
              </a:rPr>
              <a:t>синтезом </a:t>
            </a:r>
            <a:r>
              <a:rPr sz="2133" spc="-7" dirty="0">
                <a:solidFill>
                  <a:srgbClr val="001F5F"/>
                </a:solidFill>
                <a:latin typeface="Arial"/>
                <a:cs typeface="Arial"/>
              </a:rPr>
              <a:t>цитокинов </a:t>
            </a:r>
            <a:r>
              <a:rPr sz="2133" dirty="0">
                <a:solidFill>
                  <a:srgbClr val="001F5F"/>
                </a:solidFill>
                <a:latin typeface="Arial"/>
                <a:cs typeface="Arial"/>
              </a:rPr>
              <a:t>в </a:t>
            </a:r>
            <a:r>
              <a:rPr sz="2133" spc="-27" dirty="0">
                <a:solidFill>
                  <a:srgbClr val="001F5F"/>
                </a:solidFill>
                <a:latin typeface="Arial"/>
                <a:cs typeface="Arial"/>
              </a:rPr>
              <a:t>очаге </a:t>
            </a:r>
            <a:r>
              <a:rPr sz="2133" spc="-7" dirty="0">
                <a:solidFill>
                  <a:srgbClr val="001F5F"/>
                </a:solidFill>
                <a:latin typeface="Arial"/>
                <a:cs typeface="Arial"/>
              </a:rPr>
              <a:t>воспаления </a:t>
            </a:r>
            <a:r>
              <a:rPr sz="2133" spc="-13" dirty="0">
                <a:solidFill>
                  <a:srgbClr val="001F5F"/>
                </a:solidFill>
                <a:latin typeface="Arial"/>
                <a:cs typeface="Arial"/>
              </a:rPr>
              <a:t>посредством механизма  </a:t>
            </a:r>
            <a:r>
              <a:rPr sz="2133" spc="-20" dirty="0">
                <a:solidFill>
                  <a:srgbClr val="001F5F"/>
                </a:solidFill>
                <a:latin typeface="Arial"/>
                <a:cs typeface="Arial"/>
              </a:rPr>
              <a:t>положительной </a:t>
            </a:r>
            <a:r>
              <a:rPr sz="2133" spc="-13" dirty="0">
                <a:solidFill>
                  <a:srgbClr val="001F5F"/>
                </a:solidFill>
                <a:latin typeface="Arial"/>
                <a:cs typeface="Arial"/>
              </a:rPr>
              <a:t>обратной</a:t>
            </a:r>
            <a:r>
              <a:rPr sz="2133" spc="147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001F5F"/>
                </a:solidFill>
                <a:latin typeface="Arial"/>
                <a:cs typeface="Arial"/>
              </a:rPr>
              <a:t>связи</a:t>
            </a:r>
            <a:endParaRPr sz="2133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347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5720"/>
              <a:ext cx="1092626" cy="73691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45813" y="275270"/>
            <a:ext cx="5668433" cy="386430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2400" spc="-7" dirty="0"/>
              <a:t>Клинические </a:t>
            </a:r>
            <a:r>
              <a:rPr sz="2400" dirty="0"/>
              <a:t>и </a:t>
            </a:r>
            <a:r>
              <a:rPr sz="2400" spc="-13" dirty="0"/>
              <a:t>лабораторные</a:t>
            </a:r>
            <a:r>
              <a:rPr sz="2400" spc="20" dirty="0"/>
              <a:t> </a:t>
            </a:r>
            <a:r>
              <a:rPr sz="2400" spc="-13" dirty="0"/>
              <a:t>проявления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962940" y="1766290"/>
            <a:ext cx="7662333" cy="264352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99617" indent="-382684">
              <a:spcBef>
                <a:spcPts val="133"/>
              </a:spcBef>
              <a:buChar char="•"/>
              <a:tabLst>
                <a:tab pos="398770" algn="l"/>
                <a:tab pos="399617" algn="l"/>
              </a:tabLst>
            </a:pP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Рефрактерная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лихорадка 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(более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38,5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°C на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протяжении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7</a:t>
            </a:r>
            <a:r>
              <a:rPr sz="1867" spc="-22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дней)</a:t>
            </a:r>
            <a:endParaRPr sz="1867">
              <a:latin typeface="Arial"/>
              <a:cs typeface="Arial"/>
            </a:endParaRPr>
          </a:p>
          <a:p>
            <a:pPr>
              <a:spcBef>
                <a:spcPts val="13"/>
              </a:spcBef>
              <a:buClr>
                <a:srgbClr val="043377"/>
              </a:buClr>
              <a:buFont typeface="Arial"/>
              <a:buChar char="•"/>
            </a:pPr>
            <a:endParaRPr sz="1933">
              <a:latin typeface="Arial"/>
              <a:cs typeface="Arial"/>
            </a:endParaRPr>
          </a:p>
          <a:p>
            <a:pPr marL="399617" indent="-382684">
              <a:buChar char="•"/>
              <a:tabLst>
                <a:tab pos="398770" algn="l"/>
                <a:tab pos="399617" algn="l"/>
              </a:tabLst>
            </a:pP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Острый 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респираторный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дистресс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синдром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(до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50% 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случаев</a:t>
            </a:r>
            <a:r>
              <a:rPr sz="1867" spc="4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CRS)</a:t>
            </a:r>
            <a:endParaRPr sz="1867">
              <a:latin typeface="Arial"/>
              <a:cs typeface="Arial"/>
            </a:endParaRPr>
          </a:p>
          <a:p>
            <a:pPr>
              <a:spcBef>
                <a:spcPts val="20"/>
              </a:spcBef>
              <a:buClr>
                <a:srgbClr val="043377"/>
              </a:buClr>
              <a:buFont typeface="Arial"/>
              <a:buChar char="•"/>
            </a:pPr>
            <a:endParaRPr sz="1933">
              <a:latin typeface="Arial"/>
              <a:cs typeface="Arial"/>
            </a:endParaRPr>
          </a:p>
          <a:p>
            <a:pPr marL="399617" indent="-382684">
              <a:buChar char="•"/>
              <a:tabLst>
                <a:tab pos="398770" algn="l"/>
                <a:tab pos="399617" algn="l"/>
              </a:tabLst>
            </a:pP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Панцитопения</a:t>
            </a:r>
            <a:endParaRPr sz="1867">
              <a:latin typeface="Arial"/>
              <a:cs typeface="Arial"/>
            </a:endParaRPr>
          </a:p>
          <a:p>
            <a:pPr>
              <a:spcBef>
                <a:spcPts val="13"/>
              </a:spcBef>
              <a:buClr>
                <a:srgbClr val="043377"/>
              </a:buClr>
              <a:buFont typeface="Arial"/>
              <a:buChar char="•"/>
            </a:pPr>
            <a:endParaRPr sz="1933">
              <a:latin typeface="Arial"/>
              <a:cs typeface="Arial"/>
            </a:endParaRPr>
          </a:p>
          <a:p>
            <a:pPr marL="399617" indent="-382684">
              <a:buChar char="•"/>
              <a:tabLst>
                <a:tab pos="398770" algn="l"/>
                <a:tab pos="399617" algn="l"/>
              </a:tabLst>
            </a:pP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Гиперферритинемия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(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&gt;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500</a:t>
            </a:r>
            <a:r>
              <a:rPr sz="1867" spc="-27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мкг/л)</a:t>
            </a:r>
            <a:endParaRPr sz="1867">
              <a:latin typeface="Arial"/>
              <a:cs typeface="Arial"/>
            </a:endParaRPr>
          </a:p>
          <a:p>
            <a:pPr>
              <a:spcBef>
                <a:spcPts val="20"/>
              </a:spcBef>
              <a:buClr>
                <a:srgbClr val="043377"/>
              </a:buClr>
              <a:buFont typeface="Arial"/>
              <a:buChar char="•"/>
            </a:pPr>
            <a:endParaRPr sz="1933">
              <a:latin typeface="Arial"/>
              <a:cs typeface="Arial"/>
            </a:endParaRPr>
          </a:p>
          <a:p>
            <a:pPr marL="399617" indent="-382684">
              <a:buChar char="•"/>
              <a:tabLst>
                <a:tab pos="398770" algn="l"/>
                <a:tab pos="399617" algn="l"/>
              </a:tabLst>
            </a:pP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Повышение </a:t>
            </a:r>
            <a:r>
              <a:rPr sz="1867" spc="-20" dirty="0">
                <a:solidFill>
                  <a:srgbClr val="043377"/>
                </a:solidFill>
                <a:latin typeface="Arial"/>
                <a:cs typeface="Arial"/>
              </a:rPr>
              <a:t>сывороточного</a:t>
            </a:r>
            <a:r>
              <a:rPr sz="1867" spc="5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интерлейкина-6</a:t>
            </a:r>
            <a:endParaRPr sz="1867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80345" y="6402002"/>
            <a:ext cx="6048587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spc="-7" dirty="0">
                <a:solidFill>
                  <a:srgbClr val="006FC0"/>
                </a:solidFill>
                <a:latin typeface="Calibri"/>
                <a:cs typeface="Calibri"/>
              </a:rPr>
              <a:t>Mehta </a:t>
            </a:r>
            <a:r>
              <a:rPr sz="1067" dirty="0">
                <a:solidFill>
                  <a:srgbClr val="006FC0"/>
                </a:solidFill>
                <a:latin typeface="Calibri"/>
                <a:cs typeface="Calibri"/>
              </a:rPr>
              <a:t>P. et </a:t>
            </a:r>
            <a:r>
              <a:rPr sz="1067" spc="-7" dirty="0">
                <a:solidFill>
                  <a:srgbClr val="006FC0"/>
                </a:solidFill>
                <a:latin typeface="Calibri"/>
                <a:cs typeface="Calibri"/>
              </a:rPr>
              <a:t>al. COVID-19: consider cytokine storm syndromes and immunosuppression // </a:t>
            </a:r>
            <a:r>
              <a:rPr sz="1067" dirty="0">
                <a:solidFill>
                  <a:srgbClr val="006FC0"/>
                </a:solidFill>
                <a:latin typeface="Calibri"/>
                <a:cs typeface="Calibri"/>
              </a:rPr>
              <a:t>The </a:t>
            </a:r>
            <a:r>
              <a:rPr sz="1067" spc="-7" dirty="0">
                <a:solidFill>
                  <a:srgbClr val="006FC0"/>
                </a:solidFill>
                <a:latin typeface="Calibri"/>
                <a:cs typeface="Calibri"/>
              </a:rPr>
              <a:t>Lancet. </a:t>
            </a:r>
            <a:r>
              <a:rPr sz="1067" dirty="0">
                <a:solidFill>
                  <a:srgbClr val="006FC0"/>
                </a:solidFill>
                <a:latin typeface="Calibri"/>
                <a:cs typeface="Calibri"/>
              </a:rPr>
              <a:t>–</a:t>
            </a:r>
            <a:r>
              <a:rPr sz="1067" spc="167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067" spc="-13" dirty="0">
                <a:solidFill>
                  <a:srgbClr val="006FC0"/>
                </a:solidFill>
                <a:latin typeface="Calibri"/>
                <a:cs typeface="Calibri"/>
              </a:rPr>
              <a:t>2020.</a:t>
            </a:r>
            <a:endParaRPr sz="1067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498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«Согласно МКБ-10, первоначальная причина смерти – это болезнь (травма), вызвавшая цепь болезненных процессов, непосредственно приведших к смерти. То есть, если в стационар поступает больной с острым инфарктом миокарда при наличии </a:t>
            </a:r>
            <a:r>
              <a:rPr lang="ru-RU" dirty="0" err="1"/>
              <a:t>коронавируса</a:t>
            </a:r>
            <a:r>
              <a:rPr lang="ru-RU" dirty="0"/>
              <a:t> с незначительными поражениями в легких, в качестве основной причины смерти будет указан инфаркт миокарда», – пояснила </a:t>
            </a:r>
            <a:r>
              <a:rPr lang="ru-RU" dirty="0" err="1"/>
              <a:t>Какорина</a:t>
            </a:r>
            <a:r>
              <a:rPr lang="ru-RU" dirty="0"/>
              <a:t>. </a:t>
            </a:r>
            <a:r>
              <a:rPr lang="ru-RU" dirty="0" err="1"/>
              <a:t>Коронавирус</a:t>
            </a:r>
            <a:r>
              <a:rPr lang="ru-RU" dirty="0"/>
              <a:t> в таком случае будет указан в медицинском свидетельстве, учтен в статистической отчетности, но не в качестве основной причины смерти.</a:t>
            </a:r>
          </a:p>
        </p:txBody>
      </p:sp>
    </p:spTree>
    <p:extLst>
      <p:ext uri="{BB962C8B-B14F-4D97-AF65-F5344CB8AC3E}">
        <p14:creationId xmlns:p14="http://schemas.microsoft.com/office/powerpoint/2010/main" val="109958704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Лечение и профилактика «</a:t>
            </a:r>
            <a:r>
              <a:rPr lang="ru-RU" dirty="0" err="1" smtClean="0"/>
              <a:t>цитокинового</a:t>
            </a:r>
            <a:r>
              <a:rPr lang="ru-RU" dirty="0" smtClean="0"/>
              <a:t> шторма»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err="1"/>
              <a:t>Таргетную</a:t>
            </a:r>
            <a:r>
              <a:rPr lang="ru-RU" dirty="0"/>
              <a:t> терапию ингибиторами ИЛ-6 (</a:t>
            </a:r>
            <a:r>
              <a:rPr lang="ru-RU" dirty="0" err="1"/>
              <a:t>тоцилизумабом</a:t>
            </a:r>
            <a:r>
              <a:rPr lang="ru-RU" dirty="0"/>
              <a:t> или </a:t>
            </a:r>
            <a:r>
              <a:rPr lang="ru-RU" dirty="0" err="1"/>
              <a:t>сарилумабом</a:t>
            </a:r>
            <a:r>
              <a:rPr lang="ru-RU" dirty="0"/>
              <a:t>) или</a:t>
            </a:r>
            <a:br>
              <a:rPr lang="ru-RU" dirty="0"/>
            </a:br>
            <a:r>
              <a:rPr lang="ru-RU" dirty="0"/>
              <a:t>ИЛ-1β (</a:t>
            </a:r>
            <a:r>
              <a:rPr lang="ru-RU" dirty="0" err="1"/>
              <a:t>канакинумабом</a:t>
            </a:r>
            <a:r>
              <a:rPr lang="ru-RU" dirty="0"/>
              <a:t>) в комбинации с ГК рекомендуется инициировать до развития</a:t>
            </a:r>
            <a:br>
              <a:rPr lang="ru-RU" dirty="0"/>
            </a:br>
            <a:r>
              <a:rPr lang="ru-RU" dirty="0"/>
              <a:t>тяжелого поражения легких с целью подавления </a:t>
            </a:r>
            <a:r>
              <a:rPr lang="ru-RU" dirty="0" err="1"/>
              <a:t>цитокинового</a:t>
            </a:r>
            <a:r>
              <a:rPr lang="ru-RU" dirty="0"/>
              <a:t> шторма</a:t>
            </a:r>
            <a:br>
              <a:rPr lang="ru-RU" dirty="0"/>
            </a:br>
            <a:r>
              <a:rPr lang="ru-RU" dirty="0"/>
              <a:t>и предотвращения развития </a:t>
            </a:r>
            <a:r>
              <a:rPr lang="ru-RU" dirty="0" err="1"/>
              <a:t>полиорганной</a:t>
            </a:r>
            <a:r>
              <a:rPr lang="ru-RU" dirty="0"/>
              <a:t> недостаточности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Показаниями для назначения </a:t>
            </a:r>
            <a:r>
              <a:rPr lang="ru-RU" dirty="0" err="1"/>
              <a:t>тоцилизумаба</a:t>
            </a:r>
            <a:r>
              <a:rPr lang="ru-RU" dirty="0"/>
              <a:t>, </a:t>
            </a:r>
            <a:r>
              <a:rPr lang="ru-RU" dirty="0" err="1"/>
              <a:t>сарилумаба</a:t>
            </a:r>
            <a:r>
              <a:rPr lang="ru-RU" dirty="0"/>
              <a:t> и </a:t>
            </a:r>
            <a:r>
              <a:rPr lang="ru-RU" dirty="0" err="1"/>
              <a:t>канакинумаба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являются сочетание данных КТ ОГК (значительный объем поражения легочной</a:t>
            </a:r>
            <a:br>
              <a:rPr lang="ru-RU" dirty="0"/>
            </a:br>
            <a:r>
              <a:rPr lang="ru-RU" dirty="0"/>
              <a:t>паренхимы – более 50% (КТ3‑4) с двумя и более признаками):</a:t>
            </a:r>
            <a:br>
              <a:rPr lang="ru-RU" dirty="0"/>
            </a:br>
            <a:r>
              <a:rPr lang="ru-RU" dirty="0"/>
              <a:t> Снижение SpO2;</a:t>
            </a:r>
            <a:br>
              <a:rPr lang="ru-RU" dirty="0"/>
            </a:br>
            <a:r>
              <a:rPr lang="ru-RU" dirty="0"/>
              <a:t> СРБ &gt; 60 мг/л или рост уровня СРБ в 3 раза на 8‑14 дни заболевания;</a:t>
            </a:r>
            <a:br>
              <a:rPr lang="ru-RU" dirty="0"/>
            </a:br>
            <a:r>
              <a:rPr lang="ru-RU" dirty="0"/>
              <a:t> Лихорадка &gt; 38 °C в течение 5 дней;</a:t>
            </a:r>
            <a:br>
              <a:rPr lang="ru-RU" dirty="0"/>
            </a:br>
            <a:r>
              <a:rPr lang="ru-RU" dirty="0"/>
              <a:t> Число лейкоцитов &lt; 3,0*109/л;</a:t>
            </a:r>
            <a:br>
              <a:rPr lang="ru-RU" dirty="0"/>
            </a:br>
            <a:r>
              <a:rPr lang="ru-RU" dirty="0"/>
              <a:t> Абсолютное число лимфоцитов &lt; 1*109/л</a:t>
            </a:r>
            <a:br>
              <a:rPr lang="ru-RU" dirty="0"/>
            </a:br>
            <a:r>
              <a:rPr lang="ru-RU" dirty="0"/>
              <a:t> Уровень </a:t>
            </a:r>
            <a:r>
              <a:rPr lang="ru-RU" dirty="0" err="1"/>
              <a:t>ферритина</a:t>
            </a:r>
            <a:r>
              <a:rPr lang="ru-RU" dirty="0"/>
              <a:t> крови &gt; 500 </a:t>
            </a:r>
            <a:r>
              <a:rPr lang="ru-RU" dirty="0" err="1"/>
              <a:t>нг</a:t>
            </a:r>
            <a:r>
              <a:rPr lang="ru-RU" dirty="0"/>
              <a:t>/мл;</a:t>
            </a:r>
            <a:br>
              <a:rPr lang="ru-RU" dirty="0"/>
            </a:br>
            <a:r>
              <a:rPr lang="ru-RU" dirty="0"/>
              <a:t> Уровень ИЛ‑6 &gt; 40 </a:t>
            </a:r>
            <a:r>
              <a:rPr lang="ru-RU" dirty="0" err="1"/>
              <a:t>пк</a:t>
            </a:r>
            <a:r>
              <a:rPr lang="ru-RU" dirty="0"/>
              <a:t>/мл.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746931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Оксигенотерапия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Дотация кислорода показана во всех случаях, сопровождающихся гипоксемией (</a:t>
            </a:r>
            <a:r>
              <a:rPr lang="ru-RU" b="1" dirty="0"/>
              <a:t>Sp02 ≤94%</a:t>
            </a:r>
            <a:r>
              <a:rPr lang="ru-RU" dirty="0"/>
              <a:t>), тяжелой дыхательной недостаточностью, центральным цианозом, шоком, комой или судорогами [</a:t>
            </a:r>
            <a:r>
              <a:rPr lang="ru-RU" i="1" dirty="0"/>
              <a:t>23</a:t>
            </a:r>
            <a:r>
              <a:rPr lang="ru-RU" dirty="0"/>
              <a:t>]. </a:t>
            </a:r>
            <a:endParaRPr lang="ru-RU" dirty="0" smtClean="0"/>
          </a:p>
          <a:p>
            <a:r>
              <a:rPr lang="ru-RU" dirty="0" smtClean="0"/>
              <a:t>Необходимо </a:t>
            </a:r>
            <a:r>
              <a:rPr lang="ru-RU" dirty="0"/>
              <a:t>внимательно наблюдать за пациентами с COVID-19 на предмет признаков клинического ухудшения, таких как, быстро прогрессирующая дыхательная недостаточность, немедленно реагируя на изменяющееся состояние. </a:t>
            </a:r>
            <a:endParaRPr lang="ru-RU" dirty="0" smtClean="0"/>
          </a:p>
          <a:p>
            <a:r>
              <a:rPr lang="ru-RU" b="1" i="1" dirty="0"/>
              <a:t>Для объективной оценки у всех детей следует проводить </a:t>
            </a:r>
            <a:r>
              <a:rPr lang="ru-RU" b="1" i="1" dirty="0" err="1"/>
              <a:t>пульсоксиметрию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169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52606" y="705396"/>
            <a:ext cx="6249033" cy="223252"/>
          </a:xfrm>
          <a:prstGeom prst="rect">
            <a:avLst/>
          </a:prstGeom>
        </p:spPr>
        <p:txBody>
          <a:bodyPr vert="horz" wrap="square" lIns="0" tIns="7733" rIns="0" bIns="0" rtlCol="0">
            <a:spAutoFit/>
          </a:bodyPr>
          <a:lstStyle/>
          <a:p>
            <a:pPr marL="8139">
              <a:spcBef>
                <a:spcPts val="61"/>
              </a:spcBef>
            </a:pPr>
            <a:r>
              <a:rPr sz="1400" b="1" dirty="0">
                <a:latin typeface="Times New Roman"/>
                <a:cs typeface="Times New Roman"/>
              </a:rPr>
              <a:t>Cхема </a:t>
            </a:r>
            <a:r>
              <a:rPr sz="1400" b="1" spc="-3" dirty="0">
                <a:latin typeface="Times New Roman"/>
                <a:cs typeface="Times New Roman"/>
              </a:rPr>
              <a:t>1. </a:t>
            </a:r>
            <a:r>
              <a:rPr sz="1400" spc="-3" dirty="0">
                <a:latin typeface="Times New Roman"/>
                <a:cs typeface="Times New Roman"/>
              </a:rPr>
              <a:t>Пошаговый </a:t>
            </a:r>
            <a:r>
              <a:rPr sz="1400" spc="-6" dirty="0">
                <a:latin typeface="Times New Roman"/>
                <a:cs typeface="Times New Roman"/>
              </a:rPr>
              <a:t>подход </a:t>
            </a:r>
            <a:r>
              <a:rPr sz="1400" spc="-3" dirty="0">
                <a:latin typeface="Times New Roman"/>
                <a:cs typeface="Times New Roman"/>
              </a:rPr>
              <a:t>в выборе респираторной терапии</a:t>
            </a:r>
            <a:r>
              <a:rPr sz="1400" spc="45" dirty="0">
                <a:latin typeface="Times New Roman"/>
                <a:cs typeface="Times New Roman"/>
              </a:rPr>
              <a:t> </a:t>
            </a:r>
            <a:r>
              <a:rPr sz="1400" spc="-3" dirty="0">
                <a:latin typeface="Times New Roman"/>
                <a:cs typeface="Times New Roman"/>
              </a:rPr>
              <a:t>COVID-19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92331" y="1196575"/>
            <a:ext cx="10136778" cy="56614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187995" y="4139817"/>
            <a:ext cx="1758253" cy="1025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6279">
              <a:lnSpc>
                <a:spcPts val="836"/>
              </a:lnSpc>
            </a:pPr>
            <a:fld id="{81D60167-4931-47E6-BA6A-407CBD079E47}" type="slidenum">
              <a:rPr dirty="0"/>
              <a:pPr marL="16279">
                <a:lnSpc>
                  <a:spcPts val="836"/>
                </a:lnSpc>
              </a:pPr>
              <a:t>132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257574" y="4126993"/>
            <a:ext cx="2637379" cy="12824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8139">
              <a:lnSpc>
                <a:spcPts val="1045"/>
              </a:lnSpc>
            </a:pPr>
            <a:r>
              <a:rPr spc="-3" dirty="0"/>
              <a:t>Версия </a:t>
            </a:r>
            <a:r>
              <a:rPr dirty="0"/>
              <a:t>5</a:t>
            </a:r>
            <a:r>
              <a:rPr spc="-32" dirty="0"/>
              <a:t> </a:t>
            </a:r>
            <a:r>
              <a:rPr spc="-3" dirty="0"/>
              <a:t>(08.04.2020)</a:t>
            </a:r>
          </a:p>
        </p:txBody>
      </p:sp>
    </p:spTree>
    <p:extLst>
      <p:ext uri="{BB962C8B-B14F-4D97-AF65-F5344CB8AC3E}">
        <p14:creationId xmlns:p14="http://schemas.microsoft.com/office/powerpoint/2010/main" val="131188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Заболевания дыхательной системы у детей и СOVID-19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/>
              <a:t>Бронхиальная астма у детей и СOVID-19. </a:t>
            </a:r>
            <a:r>
              <a:rPr lang="ru-RU" dirty="0"/>
              <a:t>Дети с бронхиальной астмой,</a:t>
            </a:r>
            <a:br>
              <a:rPr lang="ru-RU" dirty="0"/>
            </a:br>
            <a:r>
              <a:rPr lang="ru-RU" dirty="0"/>
              <a:t>получающие базовую терапию, не прекращают терапию при появлении респираторной симптоматики. Ухудшение состояния и появление признаков</a:t>
            </a:r>
            <a:br>
              <a:rPr lang="ru-RU" dirty="0"/>
            </a:br>
            <a:r>
              <a:rPr lang="ru-RU" dirty="0"/>
              <a:t>дыхательной недостаточности требует срочной госпитализации и продолжение лечения в условиях </a:t>
            </a:r>
            <a:r>
              <a:rPr lang="ru-RU" dirty="0" err="1"/>
              <a:t>стационара.В</a:t>
            </a:r>
            <a:r>
              <a:rPr lang="ru-RU" dirty="0"/>
              <a:t> настоящее время существует предположение, что ингаляционная стероидная терапия в сочетании с пролонгированными бета-2-адреномиметиками, оказывают положительное влияние при</a:t>
            </a:r>
            <a:br>
              <a:rPr lang="ru-RU" dirty="0"/>
            </a:br>
            <a:r>
              <a:rPr lang="ru-RU" dirty="0" err="1"/>
              <a:t>коронавирусной</a:t>
            </a:r>
            <a:r>
              <a:rPr lang="ru-RU" dirty="0"/>
              <a:t> инфекции не только у больных с бронхиальной астмой, но и</a:t>
            </a:r>
            <a:br>
              <a:rPr lang="ru-RU" dirty="0"/>
            </a:br>
            <a:r>
              <a:rPr lang="ru-RU" dirty="0"/>
              <a:t>у пациентов без астмы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605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Дети с бронхолегочной дисплазией (БЛД</a:t>
            </a:r>
            <a:r>
              <a:rPr lang="ru-RU" dirty="0"/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О</a:t>
            </a:r>
            <a:r>
              <a:rPr lang="ru-RU" dirty="0" smtClean="0"/>
              <a:t>тносятся </a:t>
            </a:r>
            <a:r>
              <a:rPr lang="ru-RU" dirty="0"/>
              <a:t>к группе высокого риска по тяжелому течению острых респираторных вирусных инфекций (особенно вызванных РС- и </a:t>
            </a:r>
            <a:r>
              <a:rPr lang="ru-RU" dirty="0" err="1"/>
              <a:t>риновирусом</a:t>
            </a:r>
            <a:r>
              <a:rPr lang="ru-RU" dirty="0"/>
              <a:t>), с необходимостью </a:t>
            </a:r>
            <a:r>
              <a:rPr lang="ru-RU" dirty="0" smtClean="0"/>
              <a:t>госпитализации, имеют </a:t>
            </a:r>
            <a:r>
              <a:rPr lang="ru-RU" dirty="0"/>
              <a:t>риск смертельных исходов в результате респираторных осложнений</a:t>
            </a:r>
            <a:r>
              <a:rPr lang="ru-RU" dirty="0" smtClean="0"/>
              <a:t>.</a:t>
            </a:r>
          </a:p>
          <a:p>
            <a:r>
              <a:rPr lang="ru-RU" dirty="0" smtClean="0"/>
              <a:t>Часть </a:t>
            </a:r>
            <a:r>
              <a:rPr lang="ru-RU" dirty="0"/>
              <a:t>детей с бронхолегочной дисплазией имеют осложнение в виде хронической дыхательной недостаточности (ХДН), на фоне которой при ОРВИ может</a:t>
            </a:r>
            <a:br>
              <a:rPr lang="ru-RU" dirty="0"/>
            </a:br>
            <a:r>
              <a:rPr lang="ru-RU" dirty="0"/>
              <a:t>развиваться ОДН, в связи с чем пациентам с тяжелой и среднетяжелой БЛД</a:t>
            </a:r>
            <a:br>
              <a:rPr lang="ru-RU" dirty="0"/>
            </a:br>
            <a:r>
              <a:rPr lang="ru-RU" dirty="0"/>
              <a:t>должен проводиться тщательный мониторинг уровня SpO2 при первых признаках любой ОРВИ, с учетом исходных показателей сатурации. Дети, у которых была прекращена </a:t>
            </a:r>
            <a:r>
              <a:rPr lang="ru-RU" dirty="0" err="1"/>
              <a:t>кислородотерапия</a:t>
            </a:r>
            <a:r>
              <a:rPr lang="ru-RU" dirty="0"/>
              <a:t>, в период вирусной инфекции вновь</a:t>
            </a:r>
            <a:br>
              <a:rPr lang="ru-RU" dirty="0"/>
            </a:br>
            <a:r>
              <a:rPr lang="ru-RU" dirty="0"/>
              <a:t>могут испытывать гипоксию и нуждаться в кислородной поддержке. Предполагается, что пациенты с БЛД могут иметь более тяжелое течение COVID-19,</a:t>
            </a:r>
            <a:br>
              <a:rPr lang="ru-RU" dirty="0"/>
            </a:br>
            <a:r>
              <a:rPr lang="ru-RU" dirty="0"/>
              <a:t>особенно при ко-инфекции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405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COVID-19 у детей с </a:t>
            </a:r>
            <a:r>
              <a:rPr lang="ru-RU" b="1" dirty="0" err="1"/>
              <a:t>иммуносупрессией</a:t>
            </a:r>
            <a:r>
              <a:rPr lang="ru-RU" b="1" dirty="0"/>
              <a:t>: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27909"/>
            <a:ext cx="10515600" cy="494905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Удлинение интервала элиминации вируса (длительное выделение вируса), увеличение частоты развития пневмонии, </a:t>
            </a:r>
            <a:r>
              <a:rPr lang="ru-RU" dirty="0" err="1"/>
              <a:t>обструктивных</a:t>
            </a:r>
            <a:r>
              <a:rPr lang="ru-RU" dirty="0"/>
              <a:t> осложнений,</a:t>
            </a:r>
            <a:br>
              <a:rPr lang="ru-RU" dirty="0"/>
            </a:br>
            <a:r>
              <a:rPr lang="ru-RU" dirty="0"/>
              <a:t>смертности;</a:t>
            </a:r>
            <a:br>
              <a:rPr lang="ru-RU" dirty="0"/>
            </a:br>
            <a:r>
              <a:rPr lang="ru-RU" dirty="0"/>
              <a:t>• Склонность прогрессирования инфекции верхних дыхательных путей в инфекцию нижних дыхательных путей;</a:t>
            </a:r>
            <a:br>
              <a:rPr lang="ru-RU" dirty="0"/>
            </a:br>
            <a:r>
              <a:rPr lang="ru-RU" dirty="0"/>
              <a:t>• Манифест инфекции возможен с развития вирусной пневмонии/ </a:t>
            </a:r>
            <a:r>
              <a:rPr lang="ru-RU" dirty="0" err="1"/>
              <a:t>обструктивного</a:t>
            </a:r>
            <a:r>
              <a:rPr lang="ru-RU" dirty="0"/>
              <a:t> синдрома;</a:t>
            </a:r>
            <a:br>
              <a:rPr lang="ru-RU" dirty="0"/>
            </a:br>
            <a:r>
              <a:rPr lang="ru-RU" dirty="0"/>
              <a:t>• В группе риска дети младшего возраста, с наличием основного заболевания</a:t>
            </a:r>
            <a:br>
              <a:rPr lang="ru-RU" dirty="0"/>
            </a:br>
            <a:r>
              <a:rPr lang="ru-RU" dirty="0"/>
              <a:t>легких или других респираторных заболеваний;</a:t>
            </a:r>
            <a:br>
              <a:rPr lang="ru-RU" dirty="0"/>
            </a:br>
            <a:r>
              <a:rPr lang="ru-RU" dirty="0"/>
              <a:t>• Распознавание факторов риска для тяжелого респираторного заболевания</a:t>
            </a:r>
            <a:br>
              <a:rPr lang="ru-RU" dirty="0"/>
            </a:br>
            <a:r>
              <a:rPr lang="ru-RU" dirty="0"/>
              <a:t>может помочь в стратификации степени тяжести и позволить своевременно</a:t>
            </a:r>
            <a:br>
              <a:rPr lang="ru-RU" dirty="0"/>
            </a:br>
            <a:r>
              <a:rPr lang="ru-RU" dirty="0"/>
              <a:t>начать лечение.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79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Группы риска по тяжелому течению COVID-19 инфекции: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54034"/>
            <a:ext cx="10515600" cy="492292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юношеский артрит с системным началом, особенно при наличии в анамнезе</a:t>
            </a:r>
            <a:br>
              <a:rPr lang="ru-RU" dirty="0"/>
            </a:br>
            <a:r>
              <a:rPr lang="ru-RU" dirty="0"/>
              <a:t>эпизодов синдрома активации макрофагов.</a:t>
            </a:r>
            <a:br>
              <a:rPr lang="ru-RU" dirty="0"/>
            </a:br>
            <a:r>
              <a:rPr lang="ru-RU" dirty="0"/>
              <a:t>• системные заболевания соединительной ткани, в особенности, такие как</a:t>
            </a:r>
            <a:br>
              <a:rPr lang="ru-RU" dirty="0"/>
            </a:br>
            <a:r>
              <a:rPr lang="ru-RU" dirty="0"/>
              <a:t>системная красная волчанка, системная склеродермия, имеющие интерстициальное легочное поражение.</a:t>
            </a:r>
            <a:br>
              <a:rPr lang="ru-RU" dirty="0"/>
            </a:br>
            <a:r>
              <a:rPr lang="ru-RU" dirty="0"/>
              <a:t>• любые иные ревматические заболевания, имеющие легочное поражение, такие как АНЦА-ассоциированные </a:t>
            </a:r>
            <a:r>
              <a:rPr lang="ru-RU" dirty="0" err="1"/>
              <a:t>васкулиты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• ревматические заболевания, получающие хроническую кортикостероидную</a:t>
            </a:r>
            <a:br>
              <a:rPr lang="ru-RU" dirty="0"/>
            </a:br>
            <a:r>
              <a:rPr lang="ru-RU" dirty="0"/>
              <a:t>терапию.</a:t>
            </a:r>
            <a:br>
              <a:rPr lang="ru-RU" dirty="0"/>
            </a:br>
            <a:r>
              <a:rPr lang="ru-RU" dirty="0"/>
              <a:t>• ревматические заболеваниями, имеющими </a:t>
            </a:r>
            <a:r>
              <a:rPr lang="ru-RU" dirty="0" err="1"/>
              <a:t>коморбидные</a:t>
            </a:r>
            <a:r>
              <a:rPr lang="ru-RU" dirty="0"/>
              <a:t> заболевания, такие как сахарный диабет, а также имеющие органное поражение (</a:t>
            </a:r>
            <a:r>
              <a:rPr lang="ru-RU" dirty="0" err="1" smtClean="0"/>
              <a:t>ауто</a:t>
            </a:r>
            <a:r>
              <a:rPr lang="ru-RU" dirty="0" smtClean="0"/>
              <a:t>-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иммунный гепатит, </a:t>
            </a:r>
            <a:r>
              <a:rPr lang="ru-RU" dirty="0" err="1"/>
              <a:t>гломерулонефрит</a:t>
            </a:r>
            <a:r>
              <a:rPr lang="ru-RU" dirty="0"/>
              <a:t>), особенно при наличии признаков</a:t>
            </a:r>
            <a:br>
              <a:rPr lang="ru-RU" dirty="0"/>
            </a:br>
            <a:r>
              <a:rPr lang="ru-RU" dirty="0"/>
              <a:t>хронической недостаточности органов, как-то хроническая болезнь почек,</a:t>
            </a:r>
            <a:br>
              <a:rPr lang="ru-RU" dirty="0"/>
            </a:br>
            <a:r>
              <a:rPr lang="ru-RU" dirty="0"/>
              <a:t>хроническая печеночная недостаточность.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626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5720"/>
              <a:ext cx="1092626" cy="73691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68480" y="275270"/>
            <a:ext cx="7024793" cy="386430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2400" spc="-20" dirty="0"/>
              <a:t>Рекомендованные схемы </a:t>
            </a:r>
            <a:r>
              <a:rPr sz="2400" spc="-13" dirty="0"/>
              <a:t>лечения </a:t>
            </a:r>
            <a:r>
              <a:rPr sz="2400" spc="-7" dirty="0"/>
              <a:t>CRS при</a:t>
            </a:r>
            <a:r>
              <a:rPr sz="2400" spc="193" dirty="0"/>
              <a:t> </a:t>
            </a:r>
            <a:r>
              <a:rPr sz="2400" spc="-7" dirty="0"/>
              <a:t>COVID-19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3249970" y="6178099"/>
            <a:ext cx="8697807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15144" indent="-99058">
              <a:spcBef>
                <a:spcPts val="133"/>
              </a:spcBef>
              <a:buAutoNum type="arabicPeriod"/>
              <a:tabLst>
                <a:tab pos="115990" algn="l"/>
              </a:tabLst>
            </a:pP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Профилактика, диагностика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и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лечение новой коронавирусной инфекции (COVID-19), временные методические рекомендации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// Министерство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Здравоохранения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РФ,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Версия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5</a:t>
            </a:r>
            <a:r>
              <a:rPr sz="800" spc="7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(08.04.2020)</a:t>
            </a:r>
            <a:endParaRPr sz="800">
              <a:latin typeface="Calibri"/>
              <a:cs typeface="Calibri"/>
            </a:endParaRPr>
          </a:p>
          <a:p>
            <a:pPr marL="115144" indent="-99058">
              <a:buAutoNum type="arabicPeriod"/>
              <a:tabLst>
                <a:tab pos="115990" algn="l"/>
              </a:tabLst>
            </a:pP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Об утверждении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алгоритма действий врача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при поступлении в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стационар пациента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с подозрением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на внебольничную пневмонию, коронавирусную инфекцию// Приказ ДЗ г.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Москвы от</a:t>
            </a:r>
            <a:r>
              <a:rPr sz="800" spc="107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08.04.2020</a:t>
            </a:r>
            <a:endParaRPr sz="800">
              <a:latin typeface="Calibri"/>
              <a:cs typeface="Calibri"/>
            </a:endParaRPr>
          </a:p>
          <a:p>
            <a:pPr marL="115144" indent="-99058">
              <a:buAutoNum type="arabicPeriod"/>
              <a:tabLst>
                <a:tab pos="115990" algn="l"/>
              </a:tabLst>
            </a:pP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Khadka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R.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H. et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al. Management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of cytokine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release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syndrome: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an update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on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emerging antigen-specific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T cell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engaging immunotherapies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//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Immunotherapy.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–</a:t>
            </a:r>
            <a:r>
              <a:rPr sz="800" spc="-10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2019</a:t>
            </a:r>
            <a:endParaRPr sz="800">
              <a:latin typeface="Calibri"/>
              <a:cs typeface="Calibri"/>
            </a:endParaRPr>
          </a:p>
          <a:p>
            <a:pPr marL="115144" indent="-99058">
              <a:buAutoNum type="arabicPeriod"/>
              <a:tabLst>
                <a:tab pos="115990" algn="l"/>
              </a:tabLst>
            </a:pP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Справочник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по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профилактике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и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лечению COVID-19 Первая клиническая больница. Медицинский Факультет</a:t>
            </a:r>
            <a:r>
              <a:rPr sz="800" spc="1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университета Чжэцзян.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5869" y="1533271"/>
            <a:ext cx="10036387" cy="359801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13914" marR="108371" indent="-513914">
              <a:spcBef>
                <a:spcPts val="133"/>
              </a:spcBef>
              <a:buChar char="•"/>
              <a:tabLst>
                <a:tab pos="513914" algn="l"/>
                <a:tab pos="514760" algn="l"/>
              </a:tabLst>
            </a:pPr>
            <a:r>
              <a:rPr sz="1867" spc="-27" dirty="0">
                <a:solidFill>
                  <a:srgbClr val="001F5F"/>
                </a:solidFill>
                <a:latin typeface="Arial"/>
                <a:cs typeface="Arial"/>
              </a:rPr>
              <a:t>Тоцилизумаб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400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мг в/в капельно</a:t>
            </a:r>
            <a:r>
              <a:rPr sz="1900" spc="-9" baseline="23391" dirty="0">
                <a:solidFill>
                  <a:srgbClr val="001F5F"/>
                </a:solidFill>
                <a:latin typeface="Arial"/>
                <a:cs typeface="Arial"/>
              </a:rPr>
              <a:t>1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медленно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в </a:t>
            </a:r>
            <a:r>
              <a:rPr sz="1867" spc="-20" dirty="0">
                <a:solidFill>
                  <a:srgbClr val="001F5F"/>
                </a:solidFill>
                <a:latin typeface="Arial"/>
                <a:cs typeface="Arial"/>
              </a:rPr>
              <a:t>течение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не менее 1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часа (или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8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мг/кг</a:t>
            </a:r>
            <a:r>
              <a:rPr sz="1900" spc="-9" baseline="23391" dirty="0">
                <a:solidFill>
                  <a:srgbClr val="001F5F"/>
                </a:solidFill>
                <a:latin typeface="Arial"/>
                <a:cs typeface="Arial"/>
              </a:rPr>
              <a:t>2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) 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Максимальная </a:t>
            </a:r>
            <a:r>
              <a:rPr sz="1867" spc="-13" dirty="0">
                <a:solidFill>
                  <a:srgbClr val="001F5F"/>
                </a:solidFill>
                <a:latin typeface="Arial"/>
                <a:cs typeface="Arial"/>
              </a:rPr>
              <a:t>разовая доза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не </a:t>
            </a:r>
            <a:r>
              <a:rPr sz="1867" spc="-13" dirty="0">
                <a:solidFill>
                  <a:srgbClr val="001F5F"/>
                </a:solidFill>
                <a:latin typeface="Arial"/>
                <a:cs typeface="Arial"/>
              </a:rPr>
              <a:t>более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800</a:t>
            </a:r>
            <a:r>
              <a:rPr sz="1867" spc="-47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67" spc="-80" dirty="0">
                <a:solidFill>
                  <a:srgbClr val="001F5F"/>
                </a:solidFill>
                <a:latin typeface="Arial"/>
                <a:cs typeface="Arial"/>
              </a:rPr>
              <a:t>мг.</a:t>
            </a:r>
            <a:endParaRPr sz="1867">
              <a:latin typeface="Arial"/>
              <a:cs typeface="Arial"/>
            </a:endParaRPr>
          </a:p>
          <a:p>
            <a:pPr marL="1631486"/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При </a:t>
            </a:r>
            <a:r>
              <a:rPr sz="1867" spc="-20" dirty="0">
                <a:solidFill>
                  <a:srgbClr val="001F5F"/>
                </a:solidFill>
                <a:latin typeface="Arial"/>
                <a:cs typeface="Arial"/>
              </a:rPr>
              <a:t>недостаточном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эффекте </a:t>
            </a:r>
            <a:r>
              <a:rPr sz="1867" spc="-13" dirty="0">
                <a:solidFill>
                  <a:srgbClr val="001F5F"/>
                </a:solidFill>
                <a:latin typeface="Arial"/>
                <a:cs typeface="Arial"/>
              </a:rPr>
              <a:t>повторное введение через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12</a:t>
            </a:r>
            <a:r>
              <a:rPr sz="1867" spc="-5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ч.</a:t>
            </a:r>
            <a:endParaRPr sz="1867">
              <a:latin typeface="Arial"/>
              <a:cs typeface="Arial"/>
            </a:endParaRPr>
          </a:p>
          <a:p>
            <a:pPr>
              <a:spcBef>
                <a:spcPts val="13"/>
              </a:spcBef>
            </a:pPr>
            <a:endParaRPr sz="1933">
              <a:latin typeface="Arial"/>
              <a:cs typeface="Arial"/>
            </a:endParaRPr>
          </a:p>
          <a:p>
            <a:pPr marL="531693" indent="-430096">
              <a:buChar char="•"/>
              <a:tabLst>
                <a:tab pos="530847" algn="l"/>
                <a:tab pos="531693" algn="l"/>
              </a:tabLst>
            </a:pP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Глюкокортикостероиды</a:t>
            </a:r>
            <a:r>
              <a:rPr sz="1900" spc="-9" baseline="23391" dirty="0">
                <a:solidFill>
                  <a:srgbClr val="001F5F"/>
                </a:solidFill>
                <a:latin typeface="Arial"/>
                <a:cs typeface="Arial"/>
              </a:rPr>
              <a:t>1,2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: </a:t>
            </a:r>
            <a:r>
              <a:rPr sz="1867" spc="-13" dirty="0">
                <a:solidFill>
                  <a:srgbClr val="001F5F"/>
                </a:solidFill>
                <a:latin typeface="Arial"/>
                <a:cs typeface="Arial"/>
              </a:rPr>
              <a:t>дексаметазон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10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мг в/в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4 </a:t>
            </a:r>
            <a:r>
              <a:rPr sz="1867" spc="-13" dirty="0">
                <a:solidFill>
                  <a:srgbClr val="001F5F"/>
                </a:solidFill>
                <a:latin typeface="Arial"/>
                <a:cs typeface="Arial"/>
              </a:rPr>
              <a:t>раза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в</a:t>
            </a:r>
            <a:r>
              <a:rPr sz="1867" spc="-7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67" spc="-13" dirty="0">
                <a:solidFill>
                  <a:srgbClr val="001F5F"/>
                </a:solidFill>
                <a:latin typeface="Arial"/>
                <a:cs typeface="Arial"/>
              </a:rPr>
              <a:t>сутки</a:t>
            </a:r>
            <a:r>
              <a:rPr sz="1900" spc="-20" baseline="23391" dirty="0">
                <a:solidFill>
                  <a:srgbClr val="001F5F"/>
                </a:solidFill>
                <a:latin typeface="Arial"/>
                <a:cs typeface="Arial"/>
              </a:rPr>
              <a:t>3</a:t>
            </a:r>
            <a:endParaRPr sz="1900" baseline="23391">
              <a:latin typeface="Arial"/>
              <a:cs typeface="Arial"/>
            </a:endParaRPr>
          </a:p>
          <a:p>
            <a:pPr marL="3481406"/>
            <a:r>
              <a:rPr sz="1867" spc="-13" dirty="0">
                <a:solidFill>
                  <a:srgbClr val="001F5F"/>
                </a:solidFill>
                <a:latin typeface="Arial"/>
                <a:cs typeface="Arial"/>
              </a:rPr>
              <a:t>метилпреднизолон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1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мг/кг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2 </a:t>
            </a:r>
            <a:r>
              <a:rPr sz="1867" spc="-13" dirty="0">
                <a:solidFill>
                  <a:srgbClr val="001F5F"/>
                </a:solidFill>
                <a:latin typeface="Arial"/>
                <a:cs typeface="Arial"/>
              </a:rPr>
              <a:t>раза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в</a:t>
            </a:r>
            <a:r>
              <a:rPr sz="1867" spc="-7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67" spc="-13" dirty="0">
                <a:solidFill>
                  <a:srgbClr val="001F5F"/>
                </a:solidFill>
                <a:latin typeface="Arial"/>
                <a:cs typeface="Arial"/>
              </a:rPr>
              <a:t>сутки</a:t>
            </a:r>
            <a:r>
              <a:rPr sz="1900" spc="-20" baseline="23391" dirty="0">
                <a:solidFill>
                  <a:srgbClr val="001F5F"/>
                </a:solidFill>
                <a:latin typeface="Arial"/>
                <a:cs typeface="Arial"/>
              </a:rPr>
              <a:t>3,4</a:t>
            </a:r>
            <a:endParaRPr sz="1900" baseline="23391">
              <a:latin typeface="Arial"/>
              <a:cs typeface="Arial"/>
            </a:endParaRPr>
          </a:p>
          <a:p>
            <a:pPr>
              <a:spcBef>
                <a:spcPts val="20"/>
              </a:spcBef>
            </a:pPr>
            <a:endParaRPr sz="2733">
              <a:latin typeface="Arial"/>
              <a:cs typeface="Arial"/>
            </a:endParaRPr>
          </a:p>
          <a:p>
            <a:pPr marR="232828" algn="ctr"/>
            <a:r>
              <a:rPr sz="1267" b="1" spc="-13" dirty="0">
                <a:solidFill>
                  <a:srgbClr val="001F5F"/>
                </a:solidFill>
                <a:latin typeface="Arial"/>
                <a:cs typeface="Arial"/>
              </a:rPr>
              <a:t>+</a:t>
            </a:r>
            <a:endParaRPr sz="1267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33">
              <a:latin typeface="Arial"/>
              <a:cs typeface="Arial"/>
            </a:endParaRPr>
          </a:p>
          <a:p>
            <a:pPr>
              <a:spcBef>
                <a:spcPts val="27"/>
              </a:spcBef>
            </a:pPr>
            <a:endParaRPr sz="1067">
              <a:latin typeface="Arial"/>
              <a:cs typeface="Arial"/>
            </a:endParaRPr>
          </a:p>
          <a:p>
            <a:pPr marL="3020831" marR="3139362" algn="ctr"/>
            <a:r>
              <a:rPr sz="1867" spc="-13" dirty="0">
                <a:solidFill>
                  <a:srgbClr val="001F5F"/>
                </a:solidFill>
                <a:latin typeface="Arial"/>
                <a:cs typeface="Arial"/>
              </a:rPr>
              <a:t>Гидроксихлорохин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+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Азитромицин</a:t>
            </a:r>
            <a:r>
              <a:rPr sz="1900" spc="-9" baseline="23391" dirty="0">
                <a:solidFill>
                  <a:srgbClr val="001F5F"/>
                </a:solidFill>
                <a:latin typeface="Arial"/>
                <a:cs typeface="Arial"/>
              </a:rPr>
              <a:t>1 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или</a:t>
            </a:r>
            <a:endParaRPr sz="1867">
              <a:latin typeface="Arial"/>
              <a:cs typeface="Arial"/>
            </a:endParaRPr>
          </a:p>
          <a:p>
            <a:pPr marL="1516342"/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Лопинавир/ритонавир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±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рекомбинантный интерферон </a:t>
            </a:r>
            <a:r>
              <a:rPr sz="1867" spc="-33" dirty="0">
                <a:solidFill>
                  <a:srgbClr val="001F5F"/>
                </a:solidFill>
                <a:latin typeface="Arial"/>
                <a:cs typeface="Arial"/>
              </a:rPr>
              <a:t>бета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1</a:t>
            </a:r>
            <a:r>
              <a:rPr sz="1867" spc="-27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67" spc="-13" dirty="0">
                <a:solidFill>
                  <a:srgbClr val="001F5F"/>
                </a:solidFill>
                <a:latin typeface="Arial"/>
                <a:cs typeface="Arial"/>
              </a:rPr>
              <a:t>b</a:t>
            </a:r>
            <a:r>
              <a:rPr sz="1900" spc="-20" baseline="23391" dirty="0">
                <a:solidFill>
                  <a:srgbClr val="001F5F"/>
                </a:solidFill>
                <a:latin typeface="Arial"/>
                <a:cs typeface="Arial"/>
              </a:rPr>
              <a:t>1,2</a:t>
            </a:r>
            <a:endParaRPr sz="1900" baseline="2339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25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5720"/>
              <a:ext cx="1092626" cy="73691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17600" y="1038997"/>
            <a:ext cx="10258612" cy="663088"/>
          </a:xfrm>
          <a:prstGeom prst="rect">
            <a:avLst/>
          </a:prstGeom>
        </p:spPr>
        <p:txBody>
          <a:bodyPr vert="horz" wrap="square" lIns="0" tIns="51647" rIns="0" bIns="0" rtlCol="0" anchor="ctr">
            <a:spAutoFit/>
          </a:bodyPr>
          <a:lstStyle/>
          <a:p>
            <a:pPr marL="253994" marR="6773" indent="-237061">
              <a:lnSpc>
                <a:spcPts val="2319"/>
              </a:lnSpc>
              <a:spcBef>
                <a:spcPts val="407"/>
              </a:spcBef>
            </a:pPr>
            <a:r>
              <a:rPr sz="2800" b="1" spc="-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 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назначению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7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тоцилизумаба</a:t>
            </a:r>
            <a:r>
              <a:rPr lang="ru-RU" sz="2800" b="1" spc="-7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spc="-7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800" b="1" spc="-7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(Приказ 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 </a:t>
            </a:r>
            <a:r>
              <a:rPr sz="2800" b="1" spc="-4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sz="2800" b="1" spc="-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Москвы от</a:t>
            </a:r>
            <a:r>
              <a:rPr sz="2800" b="1" spc="-1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06.04.2020)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55885" y="1936947"/>
            <a:ext cx="11059160" cy="233593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99617" marR="6773" indent="-383530">
              <a:spcBef>
                <a:spcPts val="133"/>
              </a:spcBef>
              <a:buChar char="•"/>
              <a:tabLst>
                <a:tab pos="398770" algn="l"/>
                <a:tab pos="399617" algn="l"/>
              </a:tabLst>
            </a:pP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Лихорадка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38-39С,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в </a:t>
            </a:r>
            <a:r>
              <a:rPr sz="1867" spc="-20" dirty="0">
                <a:solidFill>
                  <a:srgbClr val="043377"/>
                </a:solidFill>
                <a:latin typeface="Arial"/>
                <a:cs typeface="Arial"/>
              </a:rPr>
              <a:t>сочетании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с повышением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С-рб 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(более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3N), повышением 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уровня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IL-6,  интерстициальным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поражением</a:t>
            </a:r>
            <a:r>
              <a:rPr sz="1867" spc="-4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легких</a:t>
            </a:r>
            <a:endParaRPr sz="1867">
              <a:latin typeface="Arial"/>
              <a:cs typeface="Arial"/>
            </a:endParaRPr>
          </a:p>
          <a:p>
            <a:pPr>
              <a:spcBef>
                <a:spcPts val="13"/>
              </a:spcBef>
              <a:buClr>
                <a:srgbClr val="043377"/>
              </a:buClr>
              <a:buFont typeface="Arial"/>
              <a:buChar char="•"/>
            </a:pPr>
            <a:endParaRPr sz="1933">
              <a:latin typeface="Arial"/>
              <a:cs typeface="Arial"/>
            </a:endParaRPr>
          </a:p>
          <a:p>
            <a:pPr marL="399617" marR="9313" indent="-383530">
              <a:buChar char="•"/>
              <a:tabLst>
                <a:tab pos="398770" algn="l"/>
                <a:tab pos="399617" algn="l"/>
                <a:tab pos="1807588" algn="l"/>
                <a:tab pos="2160639" algn="l"/>
                <a:tab pos="3511886" algn="l"/>
                <a:tab pos="3856470" algn="l"/>
                <a:tab pos="5519282" algn="l"/>
                <a:tab pos="6265177" algn="l"/>
                <a:tab pos="7233739" algn="l"/>
                <a:tab pos="7907669" algn="l"/>
                <a:tab pos="9573867" algn="l"/>
                <a:tab pos="10562748" algn="l"/>
              </a:tabLst>
            </a:pP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Л</a:t>
            </a:r>
            <a:r>
              <a:rPr sz="1867" spc="20" dirty="0">
                <a:solidFill>
                  <a:srgbClr val="043377"/>
                </a:solidFill>
                <a:latin typeface="Arial"/>
                <a:cs typeface="Arial"/>
              </a:rPr>
              <a:t>и</a:t>
            </a:r>
            <a:r>
              <a:rPr sz="1867" spc="-53" dirty="0">
                <a:solidFill>
                  <a:srgbClr val="043377"/>
                </a:solidFill>
                <a:latin typeface="Arial"/>
                <a:cs typeface="Arial"/>
              </a:rPr>
              <a:t>х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орад</a:t>
            </a:r>
            <a:r>
              <a:rPr sz="1867" spc="60" dirty="0">
                <a:solidFill>
                  <a:srgbClr val="043377"/>
                </a:solidFill>
                <a:latin typeface="Arial"/>
                <a:cs typeface="Arial"/>
              </a:rPr>
              <a:t>к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а	в	</a:t>
            </a:r>
            <a:r>
              <a:rPr sz="1867" spc="27" dirty="0">
                <a:solidFill>
                  <a:srgbClr val="043377"/>
                </a:solidFill>
                <a:latin typeface="Arial"/>
                <a:cs typeface="Arial"/>
              </a:rPr>
              <a:t>с</a:t>
            </a:r>
            <a:r>
              <a:rPr sz="1867" spc="-53" dirty="0">
                <a:solidFill>
                  <a:srgbClr val="043377"/>
                </a:solidFill>
                <a:latin typeface="Arial"/>
                <a:cs typeface="Arial"/>
              </a:rPr>
              <a:t>о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ч</a:t>
            </a:r>
            <a:r>
              <a:rPr sz="1867" spc="-53" dirty="0">
                <a:solidFill>
                  <a:srgbClr val="043377"/>
                </a:solidFill>
                <a:latin typeface="Arial"/>
                <a:cs typeface="Arial"/>
              </a:rPr>
              <a:t>е</a:t>
            </a:r>
            <a:r>
              <a:rPr sz="1867" spc="-33" dirty="0">
                <a:solidFill>
                  <a:srgbClr val="043377"/>
                </a:solidFill>
                <a:latin typeface="Arial"/>
                <a:cs typeface="Arial"/>
              </a:rPr>
              <a:t>т</a:t>
            </a:r>
            <a:r>
              <a:rPr sz="1867" spc="-27" dirty="0">
                <a:solidFill>
                  <a:srgbClr val="043377"/>
                </a:solidFill>
                <a:latin typeface="Arial"/>
                <a:cs typeface="Arial"/>
              </a:rPr>
              <a:t>а</a:t>
            </a:r>
            <a:r>
              <a:rPr sz="1867" spc="7" dirty="0">
                <a:solidFill>
                  <a:srgbClr val="043377"/>
                </a:solidFill>
                <a:latin typeface="Arial"/>
                <a:cs typeface="Arial"/>
              </a:rPr>
              <a:t>н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и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и	с	по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в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ы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ш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е</a:t>
            </a:r>
            <a:r>
              <a:rPr sz="1867" spc="7" dirty="0">
                <a:solidFill>
                  <a:srgbClr val="043377"/>
                </a:solidFill>
                <a:latin typeface="Arial"/>
                <a:cs typeface="Arial"/>
              </a:rPr>
              <a:t>н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и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ем	</a:t>
            </a:r>
            <a:r>
              <a:rPr sz="1867" spc="7" dirty="0">
                <a:solidFill>
                  <a:srgbClr val="043377"/>
                </a:solidFill>
                <a:latin typeface="Arial"/>
                <a:cs typeface="Arial"/>
              </a:rPr>
              <a:t>С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-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рб	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(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б</a:t>
            </a:r>
            <a:r>
              <a:rPr sz="1867" spc="-53" dirty="0">
                <a:solidFill>
                  <a:srgbClr val="043377"/>
                </a:solidFill>
                <a:latin typeface="Arial"/>
                <a:cs typeface="Arial"/>
              </a:rPr>
              <a:t>о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лее	3</a:t>
            </a:r>
            <a:r>
              <a:rPr sz="1867" spc="7" dirty="0">
                <a:solidFill>
                  <a:srgbClr val="043377"/>
                </a:solidFill>
                <a:latin typeface="Arial"/>
                <a:cs typeface="Arial"/>
              </a:rPr>
              <a:t>N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)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,	по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в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ы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ш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е</a:t>
            </a:r>
            <a:r>
              <a:rPr sz="1867" spc="7" dirty="0">
                <a:solidFill>
                  <a:srgbClr val="043377"/>
                </a:solidFill>
                <a:latin typeface="Arial"/>
                <a:cs typeface="Arial"/>
              </a:rPr>
              <a:t>н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и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ем	</a:t>
            </a:r>
            <a:r>
              <a:rPr sz="1867" spc="-53" dirty="0">
                <a:solidFill>
                  <a:srgbClr val="043377"/>
                </a:solidFill>
                <a:latin typeface="Arial"/>
                <a:cs typeface="Arial"/>
              </a:rPr>
              <a:t>у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ро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в</a:t>
            </a:r>
            <a:r>
              <a:rPr sz="1867" spc="7" dirty="0">
                <a:solidFill>
                  <a:srgbClr val="043377"/>
                </a:solidFill>
                <a:latin typeface="Arial"/>
                <a:cs typeface="Arial"/>
              </a:rPr>
              <a:t>н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я	</a:t>
            </a:r>
            <a:r>
              <a:rPr sz="1867" spc="13" dirty="0">
                <a:solidFill>
                  <a:srgbClr val="043377"/>
                </a:solidFill>
                <a:latin typeface="Arial"/>
                <a:cs typeface="Arial"/>
              </a:rPr>
              <a:t>I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L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-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6, 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интерстициальное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поражение легких с</a:t>
            </a:r>
            <a:r>
              <a:rPr sz="1867" spc="-8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ДН</a:t>
            </a:r>
            <a:endParaRPr sz="1867">
              <a:latin typeface="Arial"/>
              <a:cs typeface="Arial"/>
            </a:endParaRPr>
          </a:p>
          <a:p>
            <a:pPr>
              <a:spcBef>
                <a:spcPts val="20"/>
              </a:spcBef>
              <a:buClr>
                <a:srgbClr val="043377"/>
              </a:buClr>
              <a:buFont typeface="Arial"/>
              <a:buChar char="•"/>
            </a:pPr>
            <a:endParaRPr sz="1933">
              <a:latin typeface="Arial"/>
              <a:cs typeface="Arial"/>
            </a:endParaRPr>
          </a:p>
          <a:p>
            <a:pPr marL="398770" marR="15240" indent="-382684">
              <a:buChar char="•"/>
              <a:tabLst>
                <a:tab pos="398770" algn="l"/>
                <a:tab pos="399617" algn="l"/>
              </a:tabLst>
            </a:pP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Прогрессирование интерстициального поражения легких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по данным КТ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ОГК, ДН,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в </a:t>
            </a:r>
            <a:r>
              <a:rPr sz="1867" spc="-20" dirty="0">
                <a:solidFill>
                  <a:srgbClr val="043377"/>
                </a:solidFill>
                <a:latin typeface="Arial"/>
                <a:cs typeface="Arial"/>
              </a:rPr>
              <a:t>сочетании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с 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повышением С-рб (мг/л), повышением </a:t>
            </a:r>
            <a:r>
              <a:rPr sz="1867" spc="-20" dirty="0">
                <a:solidFill>
                  <a:srgbClr val="043377"/>
                </a:solidFill>
                <a:latin typeface="Arial"/>
                <a:cs typeface="Arial"/>
              </a:rPr>
              <a:t>уровня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IL-6, лихорадкой</a:t>
            </a:r>
            <a:r>
              <a:rPr sz="1867" spc="10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38-39С</a:t>
            </a:r>
            <a:endParaRPr sz="1867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81543" y="6474181"/>
            <a:ext cx="9375140" cy="14020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800" spc="-7" dirty="0">
                <a:solidFill>
                  <a:srgbClr val="006FC0"/>
                </a:solidFill>
                <a:latin typeface="Arial"/>
                <a:cs typeface="Arial"/>
              </a:rPr>
              <a:t>Об утверждении алгоритма действий врача </a:t>
            </a:r>
            <a:r>
              <a:rPr sz="800" dirty="0">
                <a:solidFill>
                  <a:srgbClr val="006FC0"/>
                </a:solidFill>
                <a:latin typeface="Arial"/>
                <a:cs typeface="Arial"/>
              </a:rPr>
              <a:t>при </a:t>
            </a:r>
            <a:r>
              <a:rPr sz="800" spc="-7" dirty="0">
                <a:solidFill>
                  <a:srgbClr val="006FC0"/>
                </a:solidFill>
                <a:latin typeface="Arial"/>
                <a:cs typeface="Arial"/>
              </a:rPr>
              <a:t>поступлении </a:t>
            </a:r>
            <a:r>
              <a:rPr sz="800" dirty="0">
                <a:solidFill>
                  <a:srgbClr val="006FC0"/>
                </a:solidFill>
                <a:latin typeface="Arial"/>
                <a:cs typeface="Arial"/>
              </a:rPr>
              <a:t>в </a:t>
            </a:r>
            <a:r>
              <a:rPr sz="800" spc="-7" dirty="0">
                <a:solidFill>
                  <a:srgbClr val="006FC0"/>
                </a:solidFill>
                <a:latin typeface="Arial"/>
                <a:cs typeface="Arial"/>
              </a:rPr>
              <a:t>стационар пациента </a:t>
            </a:r>
            <a:r>
              <a:rPr sz="800" dirty="0">
                <a:solidFill>
                  <a:srgbClr val="006FC0"/>
                </a:solidFill>
                <a:latin typeface="Arial"/>
                <a:cs typeface="Arial"/>
              </a:rPr>
              <a:t>с</a:t>
            </a:r>
            <a:r>
              <a:rPr sz="800" spc="187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Arial"/>
                <a:cs typeface="Arial"/>
              </a:rPr>
              <a:t>подозрением </a:t>
            </a:r>
            <a:r>
              <a:rPr sz="800" dirty="0">
                <a:solidFill>
                  <a:srgbClr val="006FC0"/>
                </a:solidFill>
                <a:latin typeface="Arial"/>
                <a:cs typeface="Arial"/>
              </a:rPr>
              <a:t>на </a:t>
            </a:r>
            <a:r>
              <a:rPr sz="800" spc="-7" dirty="0">
                <a:solidFill>
                  <a:srgbClr val="006FC0"/>
                </a:solidFill>
                <a:latin typeface="Arial"/>
                <a:cs typeface="Arial"/>
              </a:rPr>
              <a:t>внебольничную пневмонию, коронавирусную инфекцию // Приказ ДЗ </a:t>
            </a:r>
            <a:r>
              <a:rPr sz="800" dirty="0">
                <a:solidFill>
                  <a:srgbClr val="006FC0"/>
                </a:solidFill>
                <a:latin typeface="Arial"/>
                <a:cs typeface="Arial"/>
              </a:rPr>
              <a:t>г. </a:t>
            </a:r>
            <a:r>
              <a:rPr sz="800" spc="-13" dirty="0">
                <a:solidFill>
                  <a:srgbClr val="006FC0"/>
                </a:solidFill>
                <a:latin typeface="Arial"/>
                <a:cs typeface="Arial"/>
              </a:rPr>
              <a:t>Москвы от </a:t>
            </a:r>
            <a:r>
              <a:rPr sz="800" dirty="0">
                <a:solidFill>
                  <a:srgbClr val="006FC0"/>
                </a:solidFill>
                <a:latin typeface="Arial"/>
                <a:cs typeface="Arial"/>
              </a:rPr>
              <a:t>08.04.2020</a:t>
            </a:r>
            <a:endParaRPr sz="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943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80180" y="4378830"/>
            <a:ext cx="1051289" cy="131461"/>
          </a:xfrm>
          <a:custGeom>
            <a:avLst/>
            <a:gdLst/>
            <a:ahLst/>
            <a:cxnLst/>
            <a:rect l="l" t="t" r="r" b="b"/>
            <a:pathLst>
              <a:path w="1640204" h="205104">
                <a:moveTo>
                  <a:pt x="0" y="204520"/>
                </a:moveTo>
                <a:lnTo>
                  <a:pt x="1639824" y="204520"/>
                </a:lnTo>
                <a:lnTo>
                  <a:pt x="1639824" y="0"/>
                </a:lnTo>
                <a:lnTo>
                  <a:pt x="0" y="0"/>
                </a:lnTo>
                <a:lnTo>
                  <a:pt x="0" y="204520"/>
                </a:lnTo>
                <a:close/>
              </a:path>
            </a:pathLst>
          </a:custGeom>
          <a:solidFill>
            <a:srgbClr val="00008A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 txBox="1"/>
          <p:nvPr/>
        </p:nvSpPr>
        <p:spPr>
          <a:xfrm>
            <a:off x="2743199" y="412327"/>
            <a:ext cx="8526075" cy="285218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>
              <a:spcBef>
                <a:spcPts val="64"/>
              </a:spcBef>
            </a:pPr>
            <a:r>
              <a:rPr b="1" spc="-3" dirty="0">
                <a:solidFill>
                  <a:srgbClr val="FF0000"/>
                </a:solidFill>
                <a:latin typeface="Times New Roman"/>
                <a:cs typeface="Times New Roman"/>
              </a:rPr>
              <a:t>Показания </a:t>
            </a:r>
            <a:r>
              <a:rPr b="1" dirty="0">
                <a:solidFill>
                  <a:srgbClr val="FF0000"/>
                </a:solidFill>
                <a:latin typeface="Times New Roman"/>
                <a:cs typeface="Times New Roman"/>
              </a:rPr>
              <a:t>и </a:t>
            </a:r>
            <a:r>
              <a:rPr b="1" spc="-3" dirty="0">
                <a:solidFill>
                  <a:srgbClr val="FF0000"/>
                </a:solidFill>
                <a:latin typeface="Times New Roman"/>
                <a:cs typeface="Times New Roman"/>
              </a:rPr>
              <a:t>противопоказания </a:t>
            </a:r>
            <a:r>
              <a:rPr b="1" dirty="0">
                <a:solidFill>
                  <a:srgbClr val="FF0000"/>
                </a:solidFill>
                <a:latin typeface="Times New Roman"/>
                <a:cs typeface="Times New Roman"/>
              </a:rPr>
              <a:t>к </a:t>
            </a:r>
            <a:r>
              <a:rPr b="1" spc="-3" dirty="0">
                <a:solidFill>
                  <a:srgbClr val="FF0000"/>
                </a:solidFill>
                <a:latin typeface="Times New Roman"/>
                <a:cs typeface="Times New Roman"/>
              </a:rPr>
              <a:t>назначению</a:t>
            </a:r>
            <a:r>
              <a:rPr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b="1" spc="-3" dirty="0">
                <a:solidFill>
                  <a:srgbClr val="FF0000"/>
                </a:solidFill>
                <a:latin typeface="Times New Roman"/>
                <a:cs typeface="Times New Roman"/>
              </a:rPr>
              <a:t>тоцилизумаб</a:t>
            </a:r>
            <a:endParaRPr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63039" y="880999"/>
            <a:ext cx="9627326" cy="53238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6" name="object 6"/>
          <p:cNvSpPr txBox="1"/>
          <p:nvPr/>
        </p:nvSpPr>
        <p:spPr>
          <a:xfrm>
            <a:off x="6011588" y="4233955"/>
            <a:ext cx="16768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279">
              <a:lnSpc>
                <a:spcPts val="836"/>
              </a:lnSpc>
            </a:pPr>
            <a:fld id="{81D60167-4931-47E6-BA6A-407CBD079E47}" type="slidenum">
              <a:rPr sz="705" dirty="0">
                <a:latin typeface="Times New Roman"/>
                <a:cs typeface="Times New Roman"/>
              </a:rPr>
              <a:pPr marL="16279">
                <a:lnSpc>
                  <a:spcPts val="836"/>
                </a:lnSpc>
              </a:pPr>
              <a:t>139</a:t>
            </a:fld>
            <a:endParaRPr sz="705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72040" y="4375516"/>
            <a:ext cx="1066348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39">
              <a:lnSpc>
                <a:spcPts val="1045"/>
              </a:lnSpc>
            </a:pPr>
            <a:r>
              <a:rPr sz="897" spc="-3" dirty="0">
                <a:solidFill>
                  <a:srgbClr val="FFFFFF"/>
                </a:solidFill>
                <a:latin typeface="Times New Roman"/>
                <a:cs typeface="Times New Roman"/>
              </a:rPr>
              <a:t>Версия </a:t>
            </a:r>
            <a:r>
              <a:rPr sz="897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897" spc="-3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97" spc="-3" dirty="0">
                <a:solidFill>
                  <a:srgbClr val="FFFFFF"/>
                </a:solidFill>
                <a:latin typeface="Times New Roman"/>
                <a:cs typeface="Times New Roman"/>
              </a:rPr>
              <a:t>(08.04.2020)</a:t>
            </a:r>
            <a:endParaRPr sz="897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6928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Прогноз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Число заразившихся новой </a:t>
            </a:r>
            <a:r>
              <a:rPr lang="ru-RU" dirty="0" err="1"/>
              <a:t>коронавирусной</a:t>
            </a:r>
            <a:r>
              <a:rPr lang="ru-RU" dirty="0"/>
              <a:t> инфекцией в России превысит к концу года 100 млн человек. Такой прогноз дают аналитики, оценившие влияние мер, принятых в стране в марте — апреле, на потенциальное развитие эпидемиологической </a:t>
            </a:r>
            <a:r>
              <a:rPr lang="ru-RU" sz="2400" dirty="0"/>
              <a:t>обстановки</a:t>
            </a:r>
            <a:r>
              <a:rPr lang="ru-RU" dirty="0" smtClean="0"/>
              <a:t>.</a:t>
            </a:r>
          </a:p>
          <a:p>
            <a:r>
              <a:rPr lang="ru-RU" dirty="0"/>
              <a:t>Согласно </a:t>
            </a:r>
            <a:r>
              <a:rPr lang="ru-RU" dirty="0">
                <a:hlinkClick r:id="rId2"/>
              </a:rPr>
              <a:t>прогнозным расчетам</a:t>
            </a:r>
            <a:r>
              <a:rPr lang="ru-RU" dirty="0"/>
              <a:t>, принятые меры позволили снизить скорость распространения инфекции, и пик эпидемии в стране может сдвинуться с конца июля на начало сентября, по Москве – с начала июня на конец июля – начало августа. В результате число инфицированных в пике может снизиться на 30% – с 900 тыс. до 650 тыс. человек по России и со 100 тыс. до 65 тыс. – по Москве.</a:t>
            </a:r>
          </a:p>
        </p:txBody>
      </p:sp>
    </p:spTree>
    <p:extLst>
      <p:ext uri="{BB962C8B-B14F-4D97-AF65-F5344CB8AC3E}">
        <p14:creationId xmlns:p14="http://schemas.microsoft.com/office/powerpoint/2010/main" val="14577939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80180" y="4378830"/>
            <a:ext cx="1051289" cy="131461"/>
          </a:xfrm>
          <a:custGeom>
            <a:avLst/>
            <a:gdLst/>
            <a:ahLst/>
            <a:cxnLst/>
            <a:rect l="l" t="t" r="r" b="b"/>
            <a:pathLst>
              <a:path w="1640204" h="205104">
                <a:moveTo>
                  <a:pt x="0" y="204520"/>
                </a:moveTo>
                <a:lnTo>
                  <a:pt x="1639824" y="204520"/>
                </a:lnTo>
                <a:lnTo>
                  <a:pt x="1639824" y="0"/>
                </a:lnTo>
                <a:lnTo>
                  <a:pt x="0" y="0"/>
                </a:lnTo>
                <a:lnTo>
                  <a:pt x="0" y="204520"/>
                </a:lnTo>
                <a:close/>
              </a:path>
            </a:pathLst>
          </a:custGeom>
          <a:solidFill>
            <a:srgbClr val="00008A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/>
          <p:nvPr/>
        </p:nvSpPr>
        <p:spPr>
          <a:xfrm>
            <a:off x="574766" y="520218"/>
            <a:ext cx="9901645" cy="59981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 txBox="1"/>
          <p:nvPr/>
        </p:nvSpPr>
        <p:spPr>
          <a:xfrm>
            <a:off x="6011588" y="4233955"/>
            <a:ext cx="16768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279">
              <a:lnSpc>
                <a:spcPts val="836"/>
              </a:lnSpc>
            </a:pPr>
            <a:fld id="{81D60167-4931-47E6-BA6A-407CBD079E47}" type="slidenum">
              <a:rPr sz="705" dirty="0">
                <a:latin typeface="Times New Roman"/>
                <a:cs typeface="Times New Roman"/>
              </a:rPr>
              <a:pPr marL="16279">
                <a:lnSpc>
                  <a:spcPts val="836"/>
                </a:lnSpc>
              </a:pPr>
              <a:t>140</a:t>
            </a:fld>
            <a:endParaRPr sz="705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172040" y="4375516"/>
            <a:ext cx="1066348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39">
              <a:lnSpc>
                <a:spcPts val="1045"/>
              </a:lnSpc>
            </a:pPr>
            <a:r>
              <a:rPr sz="897" spc="-3" dirty="0">
                <a:solidFill>
                  <a:srgbClr val="FFFFFF"/>
                </a:solidFill>
                <a:latin typeface="Times New Roman"/>
                <a:cs typeface="Times New Roman"/>
              </a:rPr>
              <a:t>Версия </a:t>
            </a:r>
            <a:r>
              <a:rPr sz="897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897" spc="-3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97" spc="-3" dirty="0">
                <a:solidFill>
                  <a:srgbClr val="FFFFFF"/>
                </a:solidFill>
                <a:latin typeface="Times New Roman"/>
                <a:cs typeface="Times New Roman"/>
              </a:rPr>
              <a:t>(08.04.2020)</a:t>
            </a:r>
            <a:endParaRPr sz="897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0304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5720"/>
              <a:ext cx="1092626" cy="73691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41338" y="275270"/>
            <a:ext cx="4542367" cy="386430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2400" spc="-27" dirty="0"/>
              <a:t>Тоцилизумаб: </a:t>
            </a:r>
            <a:r>
              <a:rPr sz="2400" spc="-7" dirty="0"/>
              <a:t>побочные</a:t>
            </a:r>
            <a:r>
              <a:rPr sz="2400" spc="13" dirty="0"/>
              <a:t> </a:t>
            </a:r>
            <a:r>
              <a:rPr sz="2400" spc="-7" dirty="0"/>
              <a:t>эффекты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3865834" y="6345914"/>
            <a:ext cx="7651327" cy="14020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Утвержденная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Министерством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здравоохранения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и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социального развития </a:t>
            </a:r>
            <a:r>
              <a:rPr sz="800" spc="7" dirty="0">
                <a:solidFill>
                  <a:srgbClr val="006FC0"/>
                </a:solidFill>
                <a:latin typeface="Calibri"/>
                <a:cs typeface="Calibri"/>
              </a:rPr>
              <a:t>РФ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инструкция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по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применению лекарственного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препарата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для медицинского применения</a:t>
            </a:r>
            <a:r>
              <a:rPr sz="800" spc="27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(Актемра)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9680" y="2208446"/>
            <a:ext cx="4752339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99617" indent="-382684">
              <a:spcBef>
                <a:spcPts val="133"/>
              </a:spcBef>
              <a:buChar char="•"/>
              <a:tabLst>
                <a:tab pos="398770" algn="l"/>
                <a:tab pos="399617" algn="l"/>
              </a:tabLst>
            </a:pP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Повышение </a:t>
            </a:r>
            <a:r>
              <a:rPr sz="1867" spc="-20" dirty="0">
                <a:solidFill>
                  <a:srgbClr val="043377"/>
                </a:solidFill>
                <a:latin typeface="Arial"/>
                <a:cs typeface="Arial"/>
              </a:rPr>
              <a:t>“печеночных”</a:t>
            </a:r>
            <a:r>
              <a:rPr sz="1867" spc="7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трансаминаз</a:t>
            </a:r>
            <a:endParaRPr sz="1867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9680" y="2777406"/>
            <a:ext cx="328168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99617" indent="-382684">
              <a:spcBef>
                <a:spcPts val="133"/>
              </a:spcBef>
              <a:buChar char="•"/>
              <a:tabLst>
                <a:tab pos="398770" algn="l"/>
                <a:tab pos="399617" algn="l"/>
              </a:tabLst>
            </a:pP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Лейкопения,</a:t>
            </a:r>
            <a:r>
              <a:rPr sz="1867" spc="-6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нейтропения</a:t>
            </a:r>
            <a:endParaRPr sz="1867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9681" y="3346365"/>
            <a:ext cx="213614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99617" indent="-382684">
              <a:spcBef>
                <a:spcPts val="133"/>
              </a:spcBef>
              <a:buChar char="•"/>
              <a:tabLst>
                <a:tab pos="398770" algn="l"/>
                <a:tab pos="399617" algn="l"/>
              </a:tabLst>
            </a:pP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Повышение</a:t>
            </a:r>
            <a:r>
              <a:rPr sz="1867" spc="-5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spc="60" dirty="0">
                <a:solidFill>
                  <a:srgbClr val="043377"/>
                </a:solidFill>
                <a:latin typeface="Arial"/>
                <a:cs typeface="Arial"/>
              </a:rPr>
              <a:t>АД</a:t>
            </a:r>
            <a:endParaRPr sz="186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62230" y="2215557"/>
            <a:ext cx="395986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99617" indent="-382684">
              <a:spcBef>
                <a:spcPts val="133"/>
              </a:spcBef>
              <a:buChar char="•"/>
              <a:tabLst>
                <a:tab pos="398770" algn="l"/>
                <a:tab pos="399617" algn="l"/>
              </a:tabLst>
            </a:pP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Реакции</a:t>
            </a:r>
            <a:r>
              <a:rPr sz="1867" spc="-10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гиперчувствительности</a:t>
            </a:r>
            <a:endParaRPr sz="1867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62229" y="2784518"/>
            <a:ext cx="2868507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99617" indent="-382684">
              <a:spcBef>
                <a:spcPts val="133"/>
              </a:spcBef>
              <a:buChar char="•"/>
              <a:tabLst>
                <a:tab pos="398770" algn="l"/>
                <a:tab pos="399617" algn="l"/>
              </a:tabLst>
            </a:pPr>
            <a:r>
              <a:rPr sz="1867" spc="-20" dirty="0">
                <a:solidFill>
                  <a:srgbClr val="043377"/>
                </a:solidFill>
                <a:latin typeface="Arial"/>
                <a:cs typeface="Arial"/>
              </a:rPr>
              <a:t>Гиперхолестеринемия</a:t>
            </a:r>
            <a:endParaRPr sz="1867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62230" y="3353477"/>
            <a:ext cx="3517053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99617" indent="-382684">
              <a:spcBef>
                <a:spcPts val="133"/>
              </a:spcBef>
              <a:buChar char="•"/>
              <a:tabLst>
                <a:tab pos="398770" algn="l"/>
                <a:tab pos="399617" algn="l"/>
              </a:tabLst>
            </a:pP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Сыпь, </a:t>
            </a:r>
            <a:r>
              <a:rPr sz="1867" spc="-40" dirty="0">
                <a:solidFill>
                  <a:srgbClr val="043377"/>
                </a:solidFill>
                <a:latin typeface="Arial"/>
                <a:cs typeface="Arial"/>
              </a:rPr>
              <a:t>зуд,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крапивница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и</a:t>
            </a:r>
            <a:r>
              <a:rPr sz="1867" spc="5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др.</a:t>
            </a:r>
            <a:endParaRPr sz="1867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07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5720"/>
              <a:ext cx="1092626" cy="73691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58577" y="188505"/>
            <a:ext cx="5969847" cy="723275"/>
          </a:xfrm>
          <a:prstGeom prst="rect">
            <a:avLst/>
          </a:prstGeom>
        </p:spPr>
        <p:txBody>
          <a:bodyPr vert="horz" wrap="square" lIns="0" tIns="55880" rIns="0" bIns="0" rtlCol="0" anchor="ctr">
            <a:spAutoFit/>
          </a:bodyPr>
          <a:lstStyle/>
          <a:p>
            <a:pPr marL="1374952" marR="6773" indent="-1358866">
              <a:lnSpc>
                <a:spcPts val="2613"/>
              </a:lnSpc>
              <a:spcBef>
                <a:spcPts val="440"/>
              </a:spcBef>
            </a:pPr>
            <a:r>
              <a:rPr sz="2400" spc="-20" dirty="0"/>
              <a:t>Рекомендованные схемы медикаментозной  </a:t>
            </a:r>
            <a:r>
              <a:rPr sz="2400" spc="-7" dirty="0"/>
              <a:t>профилактики</a:t>
            </a:r>
            <a:r>
              <a:rPr sz="2400" spc="-20" dirty="0"/>
              <a:t> </a:t>
            </a:r>
            <a:r>
              <a:rPr sz="2400" spc="-13" dirty="0"/>
              <a:t>COVID-19</a:t>
            </a:r>
            <a:endParaRPr sz="2400"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602134" y="1609800"/>
          <a:ext cx="10743353" cy="33290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07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36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4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Группа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Рекомендованная</a:t>
                      </a:r>
                      <a:r>
                        <a:rPr sz="1800" b="1" spc="-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схема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Здоровые</a:t>
                      </a:r>
                      <a:r>
                        <a:rPr sz="1800" spc="-5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лица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127000" marR="11620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Рекомбинантный</a:t>
                      </a:r>
                      <a:r>
                        <a:rPr sz="1800" spc="-4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интерферон</a:t>
                      </a:r>
                      <a:r>
                        <a:rPr sz="1800" spc="-5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альфа.</a:t>
                      </a:r>
                      <a:r>
                        <a:rPr sz="1800" spc="-5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Капли</a:t>
                      </a:r>
                      <a:r>
                        <a:rPr sz="1800" spc="-4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или</a:t>
                      </a:r>
                      <a:r>
                        <a:rPr sz="1800" spc="-4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спрей</a:t>
                      </a:r>
                      <a:r>
                        <a:rPr sz="1800" spc="-4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в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каждый 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носовой </a:t>
                      </a:r>
                      <a:r>
                        <a:rPr sz="1800" spc="-2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ход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5 раз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в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день, до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1 месяца (разовая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доза -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3000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ME,  суточная доза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–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15000-18000</a:t>
                      </a:r>
                      <a:r>
                        <a:rPr sz="1800" spc="-2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ME)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879">
                <a:tc>
                  <a:txBody>
                    <a:bodyPr/>
                    <a:lstStyle/>
                    <a:p>
                      <a:pPr marL="210820" marR="204470" indent="-127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Постконтактная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профилактика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1800" spc="-15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лиц 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при единичном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контакте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с 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подтвержденным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случаем</a:t>
                      </a:r>
                      <a:r>
                        <a:rPr sz="1800" spc="-17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COVID-19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spc="-1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Гидроксихлорохин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1-й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день: 400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мг 2 раза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(утро,</a:t>
                      </a:r>
                      <a:r>
                        <a:rPr sz="1800" spc="-14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вечер),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далее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по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400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мг 1 раз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в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неделю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в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течение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1800" spc="-19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недель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marL="365760" marR="356235" indent="50165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Профилактика COVID-19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у </a:t>
                      </a:r>
                      <a:r>
                        <a:rPr sz="1800" spc="2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лиц, 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находящихся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в очаге</a:t>
                      </a:r>
                      <a:r>
                        <a:rPr sz="1800" spc="-15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заражения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828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180340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800" spc="-1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Гидроксихлорохин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622300" marR="615315" indent="324485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1-й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день: 400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мг 2 раза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с интервалом 12 ч, 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далее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по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400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мг 1 раз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в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неделю </a:t>
                      </a:r>
                      <a:r>
                        <a:rPr sz="180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в </a:t>
                      </a:r>
                      <a:r>
                        <a:rPr sz="1800" spc="-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течение </a:t>
                      </a:r>
                      <a:r>
                        <a:rPr sz="1800" spc="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8</a:t>
                      </a:r>
                      <a:r>
                        <a:rPr sz="1800" spc="-17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недель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487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4325077" y="6459977"/>
            <a:ext cx="6843607" cy="11975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Профилактика, диагностика и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лечение новой коронавирусной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инфекции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(COVID-19), временные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методические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рекомендации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//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Министерство Здравоохранения РФ,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Версия 5</a:t>
            </a:r>
            <a:r>
              <a:rPr sz="667" spc="-1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(08.04.2020)</a:t>
            </a:r>
            <a:endParaRPr sz="667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41776" y="5419466"/>
            <a:ext cx="9094893" cy="55044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353674" marR="6773" indent="-2337588">
              <a:spcBef>
                <a:spcPts val="133"/>
              </a:spcBef>
            </a:pPr>
            <a:r>
              <a:rPr sz="1733" spc="-13" dirty="0">
                <a:solidFill>
                  <a:srgbClr val="001F5F"/>
                </a:solidFill>
                <a:latin typeface="Arial"/>
                <a:cs typeface="Arial"/>
              </a:rPr>
              <a:t>*Крупных доказательных </a:t>
            </a:r>
            <a:r>
              <a:rPr sz="1733" spc="-7" dirty="0">
                <a:solidFill>
                  <a:srgbClr val="001F5F"/>
                </a:solidFill>
                <a:latin typeface="Arial"/>
                <a:cs typeface="Arial"/>
              </a:rPr>
              <a:t>исследований, касающихся постконтактной профилактики </a:t>
            </a:r>
            <a:r>
              <a:rPr sz="1733" dirty="0">
                <a:solidFill>
                  <a:srgbClr val="001F5F"/>
                </a:solidFill>
                <a:latin typeface="Arial"/>
                <a:cs typeface="Arial"/>
              </a:rPr>
              <a:t>для  </a:t>
            </a:r>
            <a:r>
              <a:rPr sz="1733" spc="-13" dirty="0">
                <a:solidFill>
                  <a:srgbClr val="001F5F"/>
                </a:solidFill>
                <a:latin typeface="Arial"/>
                <a:cs typeface="Arial"/>
              </a:rPr>
              <a:t>медицинских </a:t>
            </a:r>
            <a:r>
              <a:rPr sz="1733" spc="-7" dirty="0">
                <a:solidFill>
                  <a:srgbClr val="001F5F"/>
                </a:solidFill>
                <a:latin typeface="Arial"/>
                <a:cs typeface="Arial"/>
              </a:rPr>
              <a:t>работников, </a:t>
            </a:r>
            <a:r>
              <a:rPr sz="1733" dirty="0">
                <a:solidFill>
                  <a:srgbClr val="001F5F"/>
                </a:solidFill>
                <a:latin typeface="Arial"/>
                <a:cs typeface="Arial"/>
              </a:rPr>
              <a:t>не</a:t>
            </a:r>
            <a:r>
              <a:rPr sz="1733" spc="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733" spc="-7" dirty="0">
                <a:solidFill>
                  <a:srgbClr val="001F5F"/>
                </a:solidFill>
                <a:latin typeface="Arial"/>
                <a:cs typeface="Arial"/>
              </a:rPr>
              <a:t>проводилось.</a:t>
            </a:r>
            <a:endParaRPr sz="1733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000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73931" y="6512772"/>
            <a:ext cx="184839" cy="193161"/>
          </a:xfrm>
          <a:prstGeom prst="rect">
            <a:avLst/>
          </a:prstGeom>
        </p:spPr>
        <p:txBody>
          <a:bodyPr vert="horz" wrap="square" lIns="0" tIns="7651" rIns="0" bIns="0" rtlCol="0">
            <a:spAutoFit/>
          </a:bodyPr>
          <a:lstStyle/>
          <a:p>
            <a:pPr marL="6120">
              <a:spcBef>
                <a:spcPts val="60"/>
              </a:spcBef>
            </a:pPr>
            <a:r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t>15</a:t>
            </a:r>
            <a:endParaRPr sz="1205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/>
          <p:nvPr/>
        </p:nvSpPr>
        <p:spPr>
          <a:xfrm>
            <a:off x="1633103" y="974706"/>
            <a:ext cx="3930267" cy="0"/>
          </a:xfrm>
          <a:custGeom>
            <a:avLst/>
            <a:gdLst/>
            <a:ahLst/>
            <a:cxnLst/>
            <a:rect l="l" t="t" r="r" b="b"/>
            <a:pathLst>
              <a:path w="8155305">
                <a:moveTo>
                  <a:pt x="0" y="0"/>
                </a:moveTo>
                <a:lnTo>
                  <a:pt x="8154696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18962" y="234520"/>
            <a:ext cx="3959034" cy="632240"/>
          </a:xfrm>
          <a:prstGeom prst="rect">
            <a:avLst/>
          </a:prstGeom>
        </p:spPr>
        <p:txBody>
          <a:bodyPr vert="horz" wrap="square" lIns="0" tIns="41925" rIns="0" bIns="0" rtlCol="0" anchor="ctr">
            <a:spAutoFit/>
          </a:bodyPr>
          <a:lstStyle/>
          <a:p>
            <a:pPr marL="723399" marR="2448" indent="-717585">
              <a:lnSpc>
                <a:spcPts val="2255"/>
              </a:lnSpc>
              <a:spcBef>
                <a:spcPts val="330"/>
              </a:spcBef>
            </a:pPr>
            <a:r>
              <a:rPr sz="2602" baseline="5401" dirty="0">
                <a:solidFill>
                  <a:srgbClr val="353535"/>
                </a:solidFill>
              </a:rPr>
              <a:t>п. 5.4</a:t>
            </a:r>
            <a:r>
              <a:rPr sz="2602" baseline="5401" dirty="0">
                <a:solidFill>
                  <a:srgbClr val="C00000"/>
                </a:solidFill>
              </a:rPr>
              <a:t>* </a:t>
            </a:r>
            <a:r>
              <a:rPr spc="7" dirty="0"/>
              <a:t>Патологоанатомическое  </a:t>
            </a:r>
            <a:r>
              <a:rPr spc="7" dirty="0">
                <a:solidFill>
                  <a:srgbClr val="353535"/>
                </a:solidFill>
              </a:rPr>
              <a:t>вскрытие</a:t>
            </a:r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87359" y="1282594"/>
            <a:ext cx="4910463" cy="3357390"/>
          </a:xfrm>
          <a:custGeom>
            <a:avLst/>
            <a:gdLst/>
            <a:ahLst/>
            <a:cxnLst/>
            <a:rect l="l" t="t" r="r" b="b"/>
            <a:pathLst>
              <a:path w="10189210" h="6966584">
                <a:moveTo>
                  <a:pt x="0" y="6966358"/>
                </a:moveTo>
                <a:lnTo>
                  <a:pt x="10188901" y="6966358"/>
                </a:lnTo>
                <a:lnTo>
                  <a:pt x="10188901" y="0"/>
                </a:lnTo>
                <a:lnTo>
                  <a:pt x="0" y="0"/>
                </a:lnTo>
                <a:lnTo>
                  <a:pt x="0" y="696635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/>
          <p:nvPr/>
        </p:nvSpPr>
        <p:spPr>
          <a:xfrm>
            <a:off x="5687359" y="1282594"/>
            <a:ext cx="4910463" cy="3357390"/>
          </a:xfrm>
          <a:custGeom>
            <a:avLst/>
            <a:gdLst/>
            <a:ahLst/>
            <a:cxnLst/>
            <a:rect l="l" t="t" r="r" b="b"/>
            <a:pathLst>
              <a:path w="10189210" h="6966584">
                <a:moveTo>
                  <a:pt x="0" y="6966358"/>
                </a:moveTo>
                <a:lnTo>
                  <a:pt x="10188901" y="6966358"/>
                </a:lnTo>
                <a:lnTo>
                  <a:pt x="10188901" y="0"/>
                </a:lnTo>
                <a:lnTo>
                  <a:pt x="0" y="0"/>
                </a:lnTo>
                <a:lnTo>
                  <a:pt x="0" y="6966358"/>
                </a:lnTo>
                <a:close/>
              </a:path>
            </a:pathLst>
          </a:custGeom>
          <a:ln w="11003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/>
          <p:nvPr/>
        </p:nvSpPr>
        <p:spPr>
          <a:xfrm>
            <a:off x="5687360" y="1134781"/>
            <a:ext cx="1943559" cy="291947"/>
          </a:xfrm>
          <a:custGeom>
            <a:avLst/>
            <a:gdLst/>
            <a:ahLst/>
            <a:cxnLst/>
            <a:rect l="l" t="t" r="r" b="b"/>
            <a:pathLst>
              <a:path w="4032884" h="605789">
                <a:moveTo>
                  <a:pt x="3931786" y="0"/>
                </a:moveTo>
                <a:lnTo>
                  <a:pt x="0" y="0"/>
                </a:lnTo>
                <a:lnTo>
                  <a:pt x="0" y="605172"/>
                </a:lnTo>
                <a:lnTo>
                  <a:pt x="4032648" y="605172"/>
                </a:lnTo>
                <a:lnTo>
                  <a:pt x="4032648" y="100862"/>
                </a:lnTo>
                <a:lnTo>
                  <a:pt x="393178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0" name="object 10"/>
          <p:cNvSpPr/>
          <p:nvPr/>
        </p:nvSpPr>
        <p:spPr>
          <a:xfrm>
            <a:off x="1623491" y="1145387"/>
            <a:ext cx="3809388" cy="2718412"/>
          </a:xfrm>
          <a:custGeom>
            <a:avLst/>
            <a:gdLst/>
            <a:ahLst/>
            <a:cxnLst/>
            <a:rect l="l" t="t" r="r" b="b"/>
            <a:pathLst>
              <a:path w="7904480" h="5640705">
                <a:moveTo>
                  <a:pt x="7642592" y="0"/>
                </a:moveTo>
                <a:lnTo>
                  <a:pt x="261771" y="0"/>
                </a:lnTo>
                <a:lnTo>
                  <a:pt x="214719" y="4219"/>
                </a:lnTo>
                <a:lnTo>
                  <a:pt x="170433" y="16383"/>
                </a:lnTo>
                <a:lnTo>
                  <a:pt x="129653" y="35751"/>
                </a:lnTo>
                <a:lnTo>
                  <a:pt x="93118" y="61583"/>
                </a:lnTo>
                <a:lnTo>
                  <a:pt x="61567" y="93139"/>
                </a:lnTo>
                <a:lnTo>
                  <a:pt x="35741" y="129677"/>
                </a:lnTo>
                <a:lnTo>
                  <a:pt x="16377" y="170457"/>
                </a:lnTo>
                <a:lnTo>
                  <a:pt x="4217" y="214739"/>
                </a:lnTo>
                <a:lnTo>
                  <a:pt x="0" y="261782"/>
                </a:lnTo>
                <a:lnTo>
                  <a:pt x="0" y="5378698"/>
                </a:lnTo>
                <a:lnTo>
                  <a:pt x="4217" y="5425741"/>
                </a:lnTo>
                <a:lnTo>
                  <a:pt x="16377" y="5470023"/>
                </a:lnTo>
                <a:lnTo>
                  <a:pt x="35741" y="5510803"/>
                </a:lnTo>
                <a:lnTo>
                  <a:pt x="61567" y="5547341"/>
                </a:lnTo>
                <a:lnTo>
                  <a:pt x="93118" y="5578897"/>
                </a:lnTo>
                <a:lnTo>
                  <a:pt x="129653" y="5604729"/>
                </a:lnTo>
                <a:lnTo>
                  <a:pt x="170433" y="5624097"/>
                </a:lnTo>
                <a:lnTo>
                  <a:pt x="214719" y="5636261"/>
                </a:lnTo>
                <a:lnTo>
                  <a:pt x="261771" y="5640481"/>
                </a:lnTo>
                <a:lnTo>
                  <a:pt x="7642592" y="5640481"/>
                </a:lnTo>
                <a:lnTo>
                  <a:pt x="7689636" y="5636261"/>
                </a:lnTo>
                <a:lnTo>
                  <a:pt x="7733918" y="5624097"/>
                </a:lnTo>
                <a:lnTo>
                  <a:pt x="7774698" y="5604729"/>
                </a:lnTo>
                <a:lnTo>
                  <a:pt x="7811236" y="5578897"/>
                </a:lnTo>
                <a:lnTo>
                  <a:pt x="7842791" y="5547341"/>
                </a:lnTo>
                <a:lnTo>
                  <a:pt x="7868624" y="5510803"/>
                </a:lnTo>
                <a:lnTo>
                  <a:pt x="7887992" y="5470023"/>
                </a:lnTo>
                <a:lnTo>
                  <a:pt x="7900156" y="5425741"/>
                </a:lnTo>
                <a:lnTo>
                  <a:pt x="7904375" y="5378698"/>
                </a:lnTo>
                <a:lnTo>
                  <a:pt x="7904375" y="261782"/>
                </a:lnTo>
                <a:lnTo>
                  <a:pt x="7900156" y="214739"/>
                </a:lnTo>
                <a:lnTo>
                  <a:pt x="7887992" y="170457"/>
                </a:lnTo>
                <a:lnTo>
                  <a:pt x="7868624" y="129677"/>
                </a:lnTo>
                <a:lnTo>
                  <a:pt x="7842791" y="93139"/>
                </a:lnTo>
                <a:lnTo>
                  <a:pt x="7811236" y="61583"/>
                </a:lnTo>
                <a:lnTo>
                  <a:pt x="7774698" y="35751"/>
                </a:lnTo>
                <a:lnTo>
                  <a:pt x="7733918" y="16383"/>
                </a:lnTo>
                <a:lnTo>
                  <a:pt x="7689636" y="4219"/>
                </a:lnTo>
                <a:lnTo>
                  <a:pt x="7642592" y="0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1" name="object 11"/>
          <p:cNvSpPr/>
          <p:nvPr/>
        </p:nvSpPr>
        <p:spPr>
          <a:xfrm>
            <a:off x="1623491" y="1145387"/>
            <a:ext cx="3809388" cy="2718412"/>
          </a:xfrm>
          <a:custGeom>
            <a:avLst/>
            <a:gdLst/>
            <a:ahLst/>
            <a:cxnLst/>
            <a:rect l="l" t="t" r="r" b="b"/>
            <a:pathLst>
              <a:path w="7904480" h="5640705">
                <a:moveTo>
                  <a:pt x="0" y="261782"/>
                </a:moveTo>
                <a:lnTo>
                  <a:pt x="4217" y="214739"/>
                </a:lnTo>
                <a:lnTo>
                  <a:pt x="16377" y="170457"/>
                </a:lnTo>
                <a:lnTo>
                  <a:pt x="35741" y="129677"/>
                </a:lnTo>
                <a:lnTo>
                  <a:pt x="61567" y="93139"/>
                </a:lnTo>
                <a:lnTo>
                  <a:pt x="93118" y="61583"/>
                </a:lnTo>
                <a:lnTo>
                  <a:pt x="129653" y="35751"/>
                </a:lnTo>
                <a:lnTo>
                  <a:pt x="170433" y="16383"/>
                </a:lnTo>
                <a:lnTo>
                  <a:pt x="214719" y="4219"/>
                </a:lnTo>
                <a:lnTo>
                  <a:pt x="261771" y="0"/>
                </a:lnTo>
                <a:lnTo>
                  <a:pt x="7642592" y="0"/>
                </a:lnTo>
                <a:lnTo>
                  <a:pt x="7689635" y="4219"/>
                </a:lnTo>
                <a:lnTo>
                  <a:pt x="7733917" y="16383"/>
                </a:lnTo>
                <a:lnTo>
                  <a:pt x="7774698" y="35751"/>
                </a:lnTo>
                <a:lnTo>
                  <a:pt x="7811236" y="61583"/>
                </a:lnTo>
                <a:lnTo>
                  <a:pt x="7842791" y="93139"/>
                </a:lnTo>
                <a:lnTo>
                  <a:pt x="7868623" y="129677"/>
                </a:lnTo>
                <a:lnTo>
                  <a:pt x="7887992" y="170457"/>
                </a:lnTo>
                <a:lnTo>
                  <a:pt x="7900156" y="214739"/>
                </a:lnTo>
                <a:lnTo>
                  <a:pt x="7904375" y="261782"/>
                </a:lnTo>
                <a:lnTo>
                  <a:pt x="7904375" y="5378698"/>
                </a:lnTo>
                <a:lnTo>
                  <a:pt x="7900156" y="5425741"/>
                </a:lnTo>
                <a:lnTo>
                  <a:pt x="7887992" y="5470023"/>
                </a:lnTo>
                <a:lnTo>
                  <a:pt x="7868623" y="5510803"/>
                </a:lnTo>
                <a:lnTo>
                  <a:pt x="7842791" y="5547341"/>
                </a:lnTo>
                <a:lnTo>
                  <a:pt x="7811236" y="5578897"/>
                </a:lnTo>
                <a:lnTo>
                  <a:pt x="7774698" y="5604729"/>
                </a:lnTo>
                <a:lnTo>
                  <a:pt x="7733917" y="5624097"/>
                </a:lnTo>
                <a:lnTo>
                  <a:pt x="7689635" y="5636261"/>
                </a:lnTo>
                <a:lnTo>
                  <a:pt x="7642592" y="5640480"/>
                </a:lnTo>
                <a:lnTo>
                  <a:pt x="261771" y="5640480"/>
                </a:lnTo>
                <a:lnTo>
                  <a:pt x="214719" y="5636261"/>
                </a:lnTo>
                <a:lnTo>
                  <a:pt x="170433" y="5624097"/>
                </a:lnTo>
                <a:lnTo>
                  <a:pt x="129653" y="5604729"/>
                </a:lnTo>
                <a:lnTo>
                  <a:pt x="93118" y="5578897"/>
                </a:lnTo>
                <a:lnTo>
                  <a:pt x="61567" y="5547341"/>
                </a:lnTo>
                <a:lnTo>
                  <a:pt x="35741" y="5510803"/>
                </a:lnTo>
                <a:lnTo>
                  <a:pt x="16377" y="5470023"/>
                </a:lnTo>
                <a:lnTo>
                  <a:pt x="4217" y="5425741"/>
                </a:lnTo>
                <a:lnTo>
                  <a:pt x="0" y="5378698"/>
                </a:lnTo>
                <a:lnTo>
                  <a:pt x="0" y="261782"/>
                </a:lnTo>
                <a:close/>
              </a:path>
            </a:pathLst>
          </a:custGeom>
          <a:ln w="11003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2" name="object 12"/>
          <p:cNvSpPr txBox="1"/>
          <p:nvPr/>
        </p:nvSpPr>
        <p:spPr>
          <a:xfrm>
            <a:off x="1794349" y="1288018"/>
            <a:ext cx="3492040" cy="728761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>
              <a:spcBef>
                <a:spcPts val="46"/>
              </a:spcBef>
            </a:pP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Все тела умерших от COVID-19  </a:t>
            </a:r>
            <a:r>
              <a:rPr sz="1566" b="1" spc="-2" dirty="0">
                <a:solidFill>
                  <a:srgbClr val="FFFFFF"/>
                </a:solidFill>
                <a:latin typeface="Arial"/>
                <a:cs typeface="Arial"/>
              </a:rPr>
              <a:t>подлежат обязательному  </a:t>
            </a: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патологоанатомическому</a:t>
            </a:r>
            <a:r>
              <a:rPr sz="1566" spc="-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66" b="1" spc="-2" dirty="0">
                <a:solidFill>
                  <a:srgbClr val="FFFFFF"/>
                </a:solidFill>
                <a:latin typeface="Arial"/>
                <a:cs typeface="Arial"/>
              </a:rPr>
              <a:t>вскрытию</a:t>
            </a: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566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94349" y="2242617"/>
            <a:ext cx="3450422" cy="1469861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418005">
              <a:spcBef>
                <a:spcPts val="46"/>
              </a:spcBef>
            </a:pP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Тело умершего пациента  </a:t>
            </a:r>
            <a:r>
              <a:rPr sz="1566" spc="-5" dirty="0">
                <a:solidFill>
                  <a:srgbClr val="FFFFFF"/>
                </a:solidFill>
                <a:latin typeface="Arial"/>
                <a:cs typeface="Arial"/>
              </a:rPr>
              <a:t>транспортируется </a:t>
            </a: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из </a:t>
            </a:r>
            <a:r>
              <a:rPr sz="1566" spc="-5" dirty="0">
                <a:solidFill>
                  <a:srgbClr val="FFFFFF"/>
                </a:solidFill>
                <a:latin typeface="Arial"/>
                <a:cs typeface="Arial"/>
              </a:rPr>
              <a:t>отделения,  </a:t>
            </a: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где произошла смерть,  </a:t>
            </a:r>
            <a:r>
              <a:rPr sz="1566" spc="-5" dirty="0">
                <a:solidFill>
                  <a:srgbClr val="FFFFFF"/>
                </a:solidFill>
                <a:latin typeface="Arial"/>
                <a:cs typeface="Arial"/>
              </a:rPr>
              <a:t>непосредственно</a:t>
            </a:r>
            <a:endParaRPr sz="1566">
              <a:latin typeface="Arial"/>
              <a:cs typeface="Arial"/>
            </a:endParaRPr>
          </a:p>
          <a:p>
            <a:pPr marL="6120" marR="2448">
              <a:lnSpc>
                <a:spcPts val="1879"/>
              </a:lnSpc>
              <a:spcBef>
                <a:spcPts val="63"/>
              </a:spcBef>
            </a:pP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в патологоанатомическое отделение  данной медицинской</a:t>
            </a:r>
            <a:r>
              <a:rPr sz="1566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организации</a:t>
            </a:r>
            <a:endParaRPr sz="1566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66377" y="4088128"/>
            <a:ext cx="3584460" cy="2284251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>
              <a:spcBef>
                <a:spcPts val="46"/>
              </a:spcBef>
            </a:pPr>
            <a:r>
              <a:rPr sz="1566" b="1" spc="-2" dirty="0">
                <a:solidFill>
                  <a:srgbClr val="D20001"/>
                </a:solidFill>
                <a:latin typeface="Arial"/>
                <a:cs typeface="Arial"/>
              </a:rPr>
              <a:t>Патологоанатомическая </a:t>
            </a:r>
            <a:r>
              <a:rPr sz="1566" b="1" spc="-5" dirty="0">
                <a:solidFill>
                  <a:srgbClr val="D20001"/>
                </a:solidFill>
                <a:latin typeface="Arial"/>
                <a:cs typeface="Arial"/>
              </a:rPr>
              <a:t>картина  </a:t>
            </a:r>
            <a:r>
              <a:rPr sz="1566" spc="-2" dirty="0">
                <a:solidFill>
                  <a:srgbClr val="1F1F1F"/>
                </a:solidFill>
                <a:latin typeface="Arial"/>
                <a:cs typeface="Arial"/>
              </a:rPr>
              <a:t>при ТОРС, вызванного в том числе  COVID-19, зависит от </a:t>
            </a:r>
            <a:r>
              <a:rPr sz="1566" spc="-5" dirty="0">
                <a:solidFill>
                  <a:srgbClr val="1F1F1F"/>
                </a:solidFill>
                <a:latin typeface="Arial"/>
                <a:cs typeface="Arial"/>
              </a:rPr>
              <a:t>стадии</a:t>
            </a:r>
            <a:r>
              <a:rPr sz="1566" spc="-14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566" dirty="0">
                <a:solidFill>
                  <a:srgbClr val="1F1F1F"/>
                </a:solidFill>
                <a:latin typeface="Arial"/>
                <a:cs typeface="Arial"/>
              </a:rPr>
              <a:t>болезни:</a:t>
            </a:r>
            <a:endParaRPr sz="1566">
              <a:latin typeface="Arial"/>
              <a:cs typeface="Arial"/>
            </a:endParaRPr>
          </a:p>
          <a:p>
            <a:pPr marL="176566" marR="226139" indent="-170752">
              <a:lnSpc>
                <a:spcPct val="100699"/>
              </a:lnSpc>
              <a:spcBef>
                <a:spcPts val="496"/>
              </a:spcBef>
              <a:buClr>
                <a:srgbClr val="D20001"/>
              </a:buClr>
              <a:buSzPct val="125000"/>
              <a:buChar char="•"/>
              <a:tabLst>
                <a:tab pos="176260" algn="l"/>
                <a:tab pos="176872" algn="l"/>
              </a:tabLst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ранней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стадии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преобладают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признаки  диффузного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альвеолярного повреждения,  острого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бронхиолита,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отёка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геморрагий  интерстициальной</a:t>
            </a:r>
            <a:r>
              <a:rPr sz="1253" spc="-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ткани</a:t>
            </a:r>
            <a:endParaRPr sz="1253">
              <a:latin typeface="Arial"/>
              <a:cs typeface="Arial"/>
            </a:endParaRPr>
          </a:p>
          <a:p>
            <a:pPr marL="176566" marR="123933" indent="-170752">
              <a:lnSpc>
                <a:spcPct val="100699"/>
              </a:lnSpc>
              <a:spcBef>
                <a:spcPts val="1041"/>
              </a:spcBef>
              <a:buClr>
                <a:srgbClr val="D20001"/>
              </a:buClr>
              <a:buSzPct val="125000"/>
              <a:buChar char="•"/>
              <a:tabLst>
                <a:tab pos="176260" algn="l"/>
                <a:tab pos="176872" algn="l"/>
              </a:tabLst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в поздней стадии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развивается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фиброзирующий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альвеолит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с</a:t>
            </a:r>
            <a:r>
              <a:rPr sz="1253" spc="-5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организацией  экссудата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в просветах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альвеол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</a:t>
            </a:r>
            <a:r>
              <a:rPr sz="1253" spc="-7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бронхиол</a:t>
            </a:r>
            <a:endParaRPr sz="1253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687359" y="4726707"/>
            <a:ext cx="4910463" cy="1675176"/>
          </a:xfrm>
          <a:custGeom>
            <a:avLst/>
            <a:gdLst/>
            <a:ahLst/>
            <a:cxnLst/>
            <a:rect l="l" t="t" r="r" b="b"/>
            <a:pathLst>
              <a:path w="10189210" h="3475990">
                <a:moveTo>
                  <a:pt x="10027636" y="0"/>
                </a:moveTo>
                <a:lnTo>
                  <a:pt x="161264" y="0"/>
                </a:lnTo>
                <a:lnTo>
                  <a:pt x="118396" y="5761"/>
                </a:lnTo>
                <a:lnTo>
                  <a:pt x="79874" y="22019"/>
                </a:lnTo>
                <a:lnTo>
                  <a:pt x="47236" y="47236"/>
                </a:lnTo>
                <a:lnTo>
                  <a:pt x="22019" y="79874"/>
                </a:lnTo>
                <a:lnTo>
                  <a:pt x="5761" y="118396"/>
                </a:lnTo>
                <a:lnTo>
                  <a:pt x="0" y="161264"/>
                </a:lnTo>
                <a:lnTo>
                  <a:pt x="0" y="3314315"/>
                </a:lnTo>
                <a:lnTo>
                  <a:pt x="5761" y="3357194"/>
                </a:lnTo>
                <a:lnTo>
                  <a:pt x="22019" y="3395724"/>
                </a:lnTo>
                <a:lnTo>
                  <a:pt x="47236" y="3428369"/>
                </a:lnTo>
                <a:lnTo>
                  <a:pt x="79874" y="3453591"/>
                </a:lnTo>
                <a:lnTo>
                  <a:pt x="118396" y="3469852"/>
                </a:lnTo>
                <a:lnTo>
                  <a:pt x="161264" y="3475614"/>
                </a:lnTo>
                <a:lnTo>
                  <a:pt x="10027636" y="3475614"/>
                </a:lnTo>
                <a:lnTo>
                  <a:pt x="10070504" y="3469852"/>
                </a:lnTo>
                <a:lnTo>
                  <a:pt x="10109026" y="3453591"/>
                </a:lnTo>
                <a:lnTo>
                  <a:pt x="10141665" y="3428369"/>
                </a:lnTo>
                <a:lnTo>
                  <a:pt x="10166882" y="3395724"/>
                </a:lnTo>
                <a:lnTo>
                  <a:pt x="10183140" y="3357194"/>
                </a:lnTo>
                <a:lnTo>
                  <a:pt x="10188901" y="3314315"/>
                </a:lnTo>
                <a:lnTo>
                  <a:pt x="10188901" y="161264"/>
                </a:lnTo>
                <a:lnTo>
                  <a:pt x="10183140" y="118396"/>
                </a:lnTo>
                <a:lnTo>
                  <a:pt x="10166882" y="79874"/>
                </a:lnTo>
                <a:lnTo>
                  <a:pt x="10141665" y="47236"/>
                </a:lnTo>
                <a:lnTo>
                  <a:pt x="10109026" y="22019"/>
                </a:lnTo>
                <a:lnTo>
                  <a:pt x="10070504" y="5761"/>
                </a:lnTo>
                <a:lnTo>
                  <a:pt x="10027636" y="0"/>
                </a:lnTo>
                <a:close/>
              </a:path>
            </a:pathLst>
          </a:custGeom>
          <a:solidFill>
            <a:srgbClr val="FFDDD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6" name="object 16"/>
          <p:cNvSpPr txBox="1"/>
          <p:nvPr/>
        </p:nvSpPr>
        <p:spPr>
          <a:xfrm>
            <a:off x="5856504" y="4840815"/>
            <a:ext cx="4480193" cy="1441509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6120" marR="2448">
              <a:lnSpc>
                <a:spcPct val="100699"/>
              </a:lnSpc>
              <a:spcBef>
                <a:spcPts val="48"/>
              </a:spcBef>
            </a:pP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Вскрытие производится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в присутствии специалиста  организации, уполномоченной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осуществлять</a:t>
            </a:r>
            <a:r>
              <a:rPr sz="1253" spc="-7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федеральный  государственный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санитарно-эпидемиологический</a:t>
            </a:r>
            <a:r>
              <a:rPr sz="1253" spc="-4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надзор.</a:t>
            </a:r>
            <a:endParaRPr sz="1253">
              <a:latin typeface="Arial"/>
              <a:cs typeface="Arial"/>
            </a:endParaRPr>
          </a:p>
          <a:p>
            <a:pPr marL="6120" marR="399338">
              <a:lnSpc>
                <a:spcPct val="100699"/>
              </a:lnSpc>
              <a:spcBef>
                <a:spcPts val="520"/>
              </a:spcBef>
            </a:pP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Доставка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аутопсийного материала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для лабораторного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исследования в региональное</a:t>
            </a:r>
            <a:r>
              <a:rPr sz="1253" spc="-6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представительство</a:t>
            </a:r>
            <a:endParaRPr sz="1253">
              <a:latin typeface="Arial"/>
              <a:cs typeface="Arial"/>
            </a:endParaRPr>
          </a:p>
          <a:p>
            <a:pPr marL="6120" marR="138315">
              <a:lnSpc>
                <a:spcPts val="1513"/>
              </a:lnSpc>
              <a:spcBef>
                <a:spcPts val="53"/>
              </a:spcBef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ФБУЗ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«Центр гигиены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эпидемиологии» осуществляется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в кратчайшие</a:t>
            </a:r>
            <a:r>
              <a:rPr sz="1253" spc="-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сроки</a:t>
            </a:r>
            <a:endParaRPr sz="1253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40707" y="1468145"/>
            <a:ext cx="4220378" cy="3089664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176260" marR="346705" indent="-170446">
              <a:spcBef>
                <a:spcPts val="46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Методическая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папка с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оперативным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планом  противоэпидемических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мероприятий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в случае 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выявления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больного</a:t>
            </a:r>
            <a:r>
              <a:rPr sz="1349" spc="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endParaRPr sz="1349">
              <a:latin typeface="Arial"/>
              <a:cs typeface="Arial"/>
            </a:endParaRPr>
          </a:p>
          <a:p>
            <a:pPr marL="176260" indent="-170446">
              <a:spcBef>
                <a:spcPts val="518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Схема</a:t>
            </a:r>
            <a:r>
              <a:rPr sz="1349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оповещения</a:t>
            </a:r>
            <a:endParaRPr sz="1349">
              <a:latin typeface="Arial"/>
              <a:cs typeface="Arial"/>
            </a:endParaRPr>
          </a:p>
          <a:p>
            <a:pPr marL="176260" marR="10404" indent="-170446">
              <a:spcBef>
                <a:spcPts val="520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Памятка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по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технике вскрытия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забора материала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для бактериологического</a:t>
            </a:r>
            <a:r>
              <a:rPr sz="1349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исследования</a:t>
            </a:r>
            <a:endParaRPr sz="1349">
              <a:latin typeface="Arial"/>
              <a:cs typeface="Arial"/>
            </a:endParaRPr>
          </a:p>
          <a:p>
            <a:pPr marL="176260" marR="1511978" indent="-170446">
              <a:spcBef>
                <a:spcPts val="520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Функциональные обязанности  на всех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сотрудников</a:t>
            </a:r>
            <a:r>
              <a:rPr sz="1349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отделения</a:t>
            </a:r>
            <a:endParaRPr sz="1349">
              <a:latin typeface="Arial"/>
              <a:cs typeface="Arial"/>
            </a:endParaRPr>
          </a:p>
          <a:p>
            <a:pPr marL="176260" indent="-170446">
              <a:spcBef>
                <a:spcPts val="518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Защитная одежда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(противочумный костюм II</a:t>
            </a:r>
            <a:r>
              <a:rPr sz="1349" spc="6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типа)</a:t>
            </a:r>
            <a:endParaRPr sz="1349">
              <a:latin typeface="Arial"/>
              <a:cs typeface="Arial"/>
            </a:endParaRPr>
          </a:p>
          <a:p>
            <a:pPr marL="176260" marR="1482601" indent="-170446">
              <a:spcBef>
                <a:spcPts val="520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Укладка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для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забора материала;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стерильный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секционный</a:t>
            </a:r>
            <a:r>
              <a:rPr sz="1349" spc="3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набор;</a:t>
            </a:r>
            <a:endParaRPr sz="1349">
              <a:latin typeface="Arial"/>
              <a:cs typeface="Arial"/>
            </a:endParaRPr>
          </a:p>
          <a:p>
            <a:pPr marL="176260" marR="1317052" indent="-170446">
              <a:spcBef>
                <a:spcPts val="520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Запас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дезинфицирующих средств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емкости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для их</a:t>
            </a:r>
            <a:r>
              <a:rPr sz="1349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приготовления</a:t>
            </a:r>
            <a:endParaRPr sz="1349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40707" y="1153738"/>
            <a:ext cx="1578166" cy="246834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>
              <a:spcBef>
                <a:spcPts val="46"/>
              </a:spcBef>
            </a:pPr>
            <a:r>
              <a:rPr sz="1566" dirty="0">
                <a:solidFill>
                  <a:srgbClr val="FFFFFF"/>
                </a:solidFill>
                <a:latin typeface="Arial"/>
                <a:cs typeface="Arial"/>
              </a:rPr>
              <a:t>Оснащение</a:t>
            </a:r>
            <a:r>
              <a:rPr sz="1566" spc="-4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ПАО</a:t>
            </a:r>
            <a:endParaRPr sz="1566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59099" y="6584358"/>
            <a:ext cx="4532829" cy="126348"/>
          </a:xfrm>
          <a:prstGeom prst="rect">
            <a:avLst/>
          </a:prstGeom>
        </p:spPr>
        <p:txBody>
          <a:bodyPr vert="horz" wrap="square" lIns="0" tIns="7651" rIns="0" bIns="0" rtlCol="0">
            <a:spAutoFit/>
          </a:bodyPr>
          <a:lstStyle/>
          <a:p>
            <a:pPr marL="6120">
              <a:spcBef>
                <a:spcPts val="60"/>
              </a:spcBef>
            </a:pPr>
            <a:r>
              <a:rPr sz="771" spc="2" dirty="0">
                <a:solidFill>
                  <a:srgbClr val="C00000"/>
                </a:solidFill>
                <a:latin typeface="Arial"/>
                <a:cs typeface="Arial"/>
              </a:rPr>
              <a:t>*- </a:t>
            </a:r>
            <a:r>
              <a:rPr sz="771" b="1" spc="7" dirty="0">
                <a:solidFill>
                  <a:srgbClr val="C00000"/>
                </a:solidFill>
                <a:latin typeface="Arial"/>
                <a:cs typeface="Arial"/>
              </a:rPr>
              <a:t>ПРОЕКТ</a:t>
            </a:r>
            <a:r>
              <a:rPr sz="771" spc="7" dirty="0">
                <a:solidFill>
                  <a:srgbClr val="1F1F1F"/>
                </a:solidFill>
                <a:latin typeface="Arial"/>
                <a:cs typeface="Arial"/>
              </a:rPr>
              <a:t>, </a:t>
            </a:r>
            <a:r>
              <a:rPr sz="771" spc="2" dirty="0">
                <a:solidFill>
                  <a:srgbClr val="1F1F1F"/>
                </a:solidFill>
                <a:latin typeface="Arial"/>
                <a:cs typeface="Arial"/>
              </a:rPr>
              <a:t>пункт </a:t>
            </a:r>
            <a:r>
              <a:rPr sz="771" spc="5" dirty="0">
                <a:solidFill>
                  <a:srgbClr val="1F1F1F"/>
                </a:solidFill>
                <a:latin typeface="Arial"/>
                <a:cs typeface="Arial"/>
              </a:rPr>
              <a:t>предлагается к включению </a:t>
            </a:r>
            <a:r>
              <a:rPr sz="771" b="1" spc="7" dirty="0">
                <a:solidFill>
                  <a:srgbClr val="1F1F1F"/>
                </a:solidFill>
                <a:latin typeface="Arial"/>
                <a:cs typeface="Arial"/>
              </a:rPr>
              <a:t>в </a:t>
            </a:r>
            <a:r>
              <a:rPr sz="771" b="1" spc="5" dirty="0">
                <a:solidFill>
                  <a:srgbClr val="1F1F1F"/>
                </a:solidFill>
                <a:latin typeface="Arial"/>
                <a:cs typeface="Arial"/>
              </a:rPr>
              <a:t>версию 4 </a:t>
            </a:r>
            <a:r>
              <a:rPr sz="771" spc="5" dirty="0">
                <a:solidFill>
                  <a:srgbClr val="1F1F1F"/>
                </a:solidFill>
                <a:latin typeface="Arial"/>
                <a:cs typeface="Arial"/>
              </a:rPr>
              <a:t>Временных клинических рекомендаций</a:t>
            </a:r>
            <a:endParaRPr sz="77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729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73931" y="6512772"/>
            <a:ext cx="184839" cy="193161"/>
          </a:xfrm>
          <a:prstGeom prst="rect">
            <a:avLst/>
          </a:prstGeom>
        </p:spPr>
        <p:txBody>
          <a:bodyPr vert="horz" wrap="square" lIns="0" tIns="7651" rIns="0" bIns="0" rtlCol="0">
            <a:spAutoFit/>
          </a:bodyPr>
          <a:lstStyle/>
          <a:p>
            <a:pPr marL="6120">
              <a:spcBef>
                <a:spcPts val="60"/>
              </a:spcBef>
            </a:pPr>
            <a:r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t>16</a:t>
            </a:r>
            <a:endParaRPr sz="1205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00914" y="240171"/>
            <a:ext cx="7620000" cy="653271"/>
          </a:xfrm>
          <a:prstGeom prst="rect">
            <a:avLst/>
          </a:prstGeom>
        </p:spPr>
        <p:txBody>
          <a:bodyPr vert="horz" wrap="square" lIns="0" tIns="41925" rIns="0" bIns="0" rtlCol="0" anchor="ctr">
            <a:spAutoFit/>
          </a:bodyPr>
          <a:lstStyle/>
          <a:p>
            <a:pPr marL="6120" marR="2448">
              <a:lnSpc>
                <a:spcPts val="2255"/>
              </a:lnSpc>
              <a:spcBef>
                <a:spcPts val="330"/>
              </a:spcBef>
            </a:pPr>
            <a:r>
              <a:rPr sz="2800" b="1" spc="7" dirty="0"/>
              <a:t>Маршрутизация пациентов  </a:t>
            </a:r>
            <a:r>
              <a:rPr sz="2800" b="1" spc="7" dirty="0">
                <a:solidFill>
                  <a:srgbClr val="353535"/>
                </a:solidFill>
              </a:rPr>
              <a:t>с подозрением на</a:t>
            </a:r>
            <a:r>
              <a:rPr sz="2800" b="1" spc="-10" dirty="0">
                <a:solidFill>
                  <a:srgbClr val="353535"/>
                </a:solidFill>
              </a:rPr>
              <a:t> </a:t>
            </a:r>
            <a:r>
              <a:rPr sz="2800" b="1" spc="7" dirty="0">
                <a:solidFill>
                  <a:srgbClr val="353535"/>
                </a:solidFill>
              </a:rPr>
              <a:t>COVID-19</a:t>
            </a:r>
          </a:p>
        </p:txBody>
      </p:sp>
      <p:sp>
        <p:nvSpPr>
          <p:cNvPr id="5" name="object 5"/>
          <p:cNvSpPr/>
          <p:nvPr/>
        </p:nvSpPr>
        <p:spPr>
          <a:xfrm>
            <a:off x="1633103" y="974706"/>
            <a:ext cx="3930267" cy="0"/>
          </a:xfrm>
          <a:custGeom>
            <a:avLst/>
            <a:gdLst/>
            <a:ahLst/>
            <a:cxnLst/>
            <a:rect l="l" t="t" r="r" b="b"/>
            <a:pathLst>
              <a:path w="8155305">
                <a:moveTo>
                  <a:pt x="0" y="0"/>
                </a:moveTo>
                <a:lnTo>
                  <a:pt x="8154696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 txBox="1"/>
          <p:nvPr/>
        </p:nvSpPr>
        <p:spPr>
          <a:xfrm>
            <a:off x="1618961" y="264704"/>
            <a:ext cx="452304" cy="27348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п.</a:t>
            </a:r>
            <a:r>
              <a:rPr sz="1735" b="1" spc="-4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6.</a:t>
            </a:r>
            <a:endParaRPr sz="1735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24817" y="2611587"/>
            <a:ext cx="3659742" cy="3433590"/>
          </a:xfrm>
          <a:custGeom>
            <a:avLst/>
            <a:gdLst/>
            <a:ahLst/>
            <a:cxnLst/>
            <a:rect l="l" t="t" r="r" b="b"/>
            <a:pathLst>
              <a:path w="7593965" h="7124700">
                <a:moveTo>
                  <a:pt x="7262870" y="0"/>
                </a:moveTo>
                <a:lnTo>
                  <a:pt x="330644" y="0"/>
                </a:lnTo>
                <a:lnTo>
                  <a:pt x="281784" y="3586"/>
                </a:lnTo>
                <a:lnTo>
                  <a:pt x="235151" y="14003"/>
                </a:lnTo>
                <a:lnTo>
                  <a:pt x="191254" y="30739"/>
                </a:lnTo>
                <a:lnTo>
                  <a:pt x="150606" y="53282"/>
                </a:lnTo>
                <a:lnTo>
                  <a:pt x="113718" y="81120"/>
                </a:lnTo>
                <a:lnTo>
                  <a:pt x="81102" y="113741"/>
                </a:lnTo>
                <a:lnTo>
                  <a:pt x="53269" y="150632"/>
                </a:lnTo>
                <a:lnTo>
                  <a:pt x="30731" y="191283"/>
                </a:lnTo>
                <a:lnTo>
                  <a:pt x="13999" y="235180"/>
                </a:lnTo>
                <a:lnTo>
                  <a:pt x="3585" y="281812"/>
                </a:lnTo>
                <a:lnTo>
                  <a:pt x="0" y="330667"/>
                </a:lnTo>
                <a:lnTo>
                  <a:pt x="0" y="6793861"/>
                </a:lnTo>
                <a:lnTo>
                  <a:pt x="3585" y="6842716"/>
                </a:lnTo>
                <a:lnTo>
                  <a:pt x="13999" y="6889348"/>
                </a:lnTo>
                <a:lnTo>
                  <a:pt x="30731" y="6933245"/>
                </a:lnTo>
                <a:lnTo>
                  <a:pt x="53269" y="6973896"/>
                </a:lnTo>
                <a:lnTo>
                  <a:pt x="81102" y="7010787"/>
                </a:lnTo>
                <a:lnTo>
                  <a:pt x="113718" y="7043408"/>
                </a:lnTo>
                <a:lnTo>
                  <a:pt x="150606" y="7071246"/>
                </a:lnTo>
                <a:lnTo>
                  <a:pt x="191254" y="7093789"/>
                </a:lnTo>
                <a:lnTo>
                  <a:pt x="235151" y="7110525"/>
                </a:lnTo>
                <a:lnTo>
                  <a:pt x="281784" y="7120942"/>
                </a:lnTo>
                <a:lnTo>
                  <a:pt x="330644" y="7124528"/>
                </a:lnTo>
                <a:lnTo>
                  <a:pt x="7262870" y="7124528"/>
                </a:lnTo>
                <a:lnTo>
                  <a:pt x="7311724" y="7120942"/>
                </a:lnTo>
                <a:lnTo>
                  <a:pt x="7358356" y="7110525"/>
                </a:lnTo>
                <a:lnTo>
                  <a:pt x="7402254" y="7093789"/>
                </a:lnTo>
                <a:lnTo>
                  <a:pt x="7442904" y="7071246"/>
                </a:lnTo>
                <a:lnTo>
                  <a:pt x="7479796" y="7043408"/>
                </a:lnTo>
                <a:lnTo>
                  <a:pt x="7512416" y="7010787"/>
                </a:lnTo>
                <a:lnTo>
                  <a:pt x="7540254" y="6973896"/>
                </a:lnTo>
                <a:lnTo>
                  <a:pt x="7562797" y="6933245"/>
                </a:lnTo>
                <a:lnTo>
                  <a:pt x="7579533" y="6889348"/>
                </a:lnTo>
                <a:lnTo>
                  <a:pt x="7589951" y="6842716"/>
                </a:lnTo>
                <a:lnTo>
                  <a:pt x="7593537" y="6793861"/>
                </a:lnTo>
                <a:lnTo>
                  <a:pt x="7593537" y="330667"/>
                </a:lnTo>
                <a:lnTo>
                  <a:pt x="7589951" y="281812"/>
                </a:lnTo>
                <a:lnTo>
                  <a:pt x="7579533" y="235180"/>
                </a:lnTo>
                <a:lnTo>
                  <a:pt x="7562797" y="191283"/>
                </a:lnTo>
                <a:lnTo>
                  <a:pt x="7540254" y="150632"/>
                </a:lnTo>
                <a:lnTo>
                  <a:pt x="7512416" y="113741"/>
                </a:lnTo>
                <a:lnTo>
                  <a:pt x="7479796" y="81120"/>
                </a:lnTo>
                <a:lnTo>
                  <a:pt x="7442904" y="53282"/>
                </a:lnTo>
                <a:lnTo>
                  <a:pt x="7402254" y="30739"/>
                </a:lnTo>
                <a:lnTo>
                  <a:pt x="7358356" y="14003"/>
                </a:lnTo>
                <a:lnTo>
                  <a:pt x="7311724" y="3586"/>
                </a:lnTo>
                <a:lnTo>
                  <a:pt x="7262870" y="0"/>
                </a:lnTo>
                <a:close/>
              </a:path>
            </a:pathLst>
          </a:custGeom>
          <a:solidFill>
            <a:srgbClr val="FFDDD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/>
          <p:nvPr/>
        </p:nvSpPr>
        <p:spPr>
          <a:xfrm>
            <a:off x="1624817" y="1106942"/>
            <a:ext cx="3659742" cy="1331817"/>
          </a:xfrm>
          <a:custGeom>
            <a:avLst/>
            <a:gdLst/>
            <a:ahLst/>
            <a:cxnLst/>
            <a:rect l="l" t="t" r="r" b="b"/>
            <a:pathLst>
              <a:path w="7593965" h="2763520">
                <a:moveTo>
                  <a:pt x="7385394" y="0"/>
                </a:moveTo>
                <a:lnTo>
                  <a:pt x="208096" y="0"/>
                </a:lnTo>
                <a:lnTo>
                  <a:pt x="160383" y="5496"/>
                </a:lnTo>
                <a:lnTo>
                  <a:pt x="116582" y="21154"/>
                </a:lnTo>
                <a:lnTo>
                  <a:pt x="77944" y="45724"/>
                </a:lnTo>
                <a:lnTo>
                  <a:pt x="45717" y="77957"/>
                </a:lnTo>
                <a:lnTo>
                  <a:pt x="21151" y="116604"/>
                </a:lnTo>
                <a:lnTo>
                  <a:pt x="5496" y="160415"/>
                </a:lnTo>
                <a:lnTo>
                  <a:pt x="0" y="208142"/>
                </a:lnTo>
                <a:lnTo>
                  <a:pt x="0" y="2555019"/>
                </a:lnTo>
                <a:lnTo>
                  <a:pt x="5496" y="2602746"/>
                </a:lnTo>
                <a:lnTo>
                  <a:pt x="21151" y="2646557"/>
                </a:lnTo>
                <a:lnTo>
                  <a:pt x="45717" y="2685204"/>
                </a:lnTo>
                <a:lnTo>
                  <a:pt x="77944" y="2717437"/>
                </a:lnTo>
                <a:lnTo>
                  <a:pt x="116582" y="2742006"/>
                </a:lnTo>
                <a:lnTo>
                  <a:pt x="160383" y="2757664"/>
                </a:lnTo>
                <a:lnTo>
                  <a:pt x="208096" y="2763161"/>
                </a:lnTo>
                <a:lnTo>
                  <a:pt x="7385394" y="2763161"/>
                </a:lnTo>
                <a:lnTo>
                  <a:pt x="7433121" y="2757664"/>
                </a:lnTo>
                <a:lnTo>
                  <a:pt x="7476933" y="2742006"/>
                </a:lnTo>
                <a:lnTo>
                  <a:pt x="7515579" y="2717437"/>
                </a:lnTo>
                <a:lnTo>
                  <a:pt x="7547812" y="2685204"/>
                </a:lnTo>
                <a:lnTo>
                  <a:pt x="7572382" y="2646557"/>
                </a:lnTo>
                <a:lnTo>
                  <a:pt x="7588040" y="2602746"/>
                </a:lnTo>
                <a:lnTo>
                  <a:pt x="7593537" y="2555019"/>
                </a:lnTo>
                <a:lnTo>
                  <a:pt x="7593537" y="208142"/>
                </a:lnTo>
                <a:lnTo>
                  <a:pt x="7588040" y="160415"/>
                </a:lnTo>
                <a:lnTo>
                  <a:pt x="7572382" y="116604"/>
                </a:lnTo>
                <a:lnTo>
                  <a:pt x="7547812" y="77957"/>
                </a:lnTo>
                <a:lnTo>
                  <a:pt x="7515579" y="45724"/>
                </a:lnTo>
                <a:lnTo>
                  <a:pt x="7476933" y="21154"/>
                </a:lnTo>
                <a:lnTo>
                  <a:pt x="7433121" y="5496"/>
                </a:lnTo>
                <a:lnTo>
                  <a:pt x="7385394" y="0"/>
                </a:lnTo>
                <a:close/>
              </a:path>
            </a:pathLst>
          </a:custGeom>
          <a:solidFill>
            <a:srgbClr val="DFE3F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0" name="object 10"/>
          <p:cNvSpPr txBox="1"/>
          <p:nvPr/>
        </p:nvSpPr>
        <p:spPr>
          <a:xfrm>
            <a:off x="5446704" y="1091431"/>
            <a:ext cx="4619128" cy="134839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В целях обеспечения</a:t>
            </a:r>
            <a:r>
              <a:rPr sz="1735" b="1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готовности</a:t>
            </a:r>
            <a:endParaRPr sz="1735">
              <a:latin typeface="Arial"/>
              <a:cs typeface="Arial"/>
            </a:endParaRPr>
          </a:p>
          <a:p>
            <a:pPr marL="6120" marR="382202">
              <a:lnSpc>
                <a:spcPts val="2087"/>
              </a:lnSpc>
              <a:spcBef>
                <a:spcPts val="72"/>
              </a:spcBef>
            </a:pP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к проведению противоэпидемических  мероприятий в случае</a:t>
            </a:r>
            <a:r>
              <a:rPr sz="1735" b="1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735" b="1" spc="-2" dirty="0">
                <a:solidFill>
                  <a:srgbClr val="353535"/>
                </a:solidFill>
                <a:latin typeface="Arial"/>
                <a:cs typeface="Arial"/>
              </a:rPr>
              <a:t>завоза</a:t>
            </a:r>
            <a:endParaRPr sz="1735">
              <a:latin typeface="Arial"/>
              <a:cs typeface="Arial"/>
            </a:endParaRPr>
          </a:p>
          <a:p>
            <a:pPr marL="6120">
              <a:lnSpc>
                <a:spcPts val="2019"/>
              </a:lnSpc>
            </a:pP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735" b="1" spc="-2" dirty="0">
                <a:solidFill>
                  <a:srgbClr val="353535"/>
                </a:solidFill>
                <a:latin typeface="Arial"/>
                <a:cs typeface="Arial"/>
              </a:rPr>
              <a:t>распространения</a:t>
            </a:r>
            <a:r>
              <a:rPr sz="1735" b="1" spc="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endParaRPr sz="1735">
              <a:latin typeface="Arial"/>
              <a:cs typeface="Arial"/>
            </a:endParaRPr>
          </a:p>
          <a:p>
            <a:pPr marL="6120">
              <a:spcBef>
                <a:spcPts val="5"/>
              </a:spcBef>
            </a:pPr>
            <a:r>
              <a:rPr sz="1735" b="1" dirty="0">
                <a:solidFill>
                  <a:srgbClr val="D20001"/>
                </a:solidFill>
                <a:latin typeface="Arial"/>
                <a:cs typeface="Arial"/>
              </a:rPr>
              <a:t>медицинским организациям</a:t>
            </a:r>
            <a:r>
              <a:rPr sz="1735" b="1" spc="24" dirty="0">
                <a:solidFill>
                  <a:srgbClr val="D20001"/>
                </a:solidFill>
                <a:latin typeface="Arial"/>
                <a:cs typeface="Arial"/>
              </a:rPr>
              <a:t> </a:t>
            </a:r>
            <a:r>
              <a:rPr sz="1735" b="1" dirty="0">
                <a:solidFill>
                  <a:srgbClr val="D20001"/>
                </a:solidFill>
                <a:latin typeface="Arial"/>
                <a:cs typeface="Arial"/>
              </a:rPr>
              <a:t>необходимо:</a:t>
            </a:r>
            <a:endParaRPr sz="1735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74949" y="1231953"/>
            <a:ext cx="2947624" cy="1073546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18360" marR="14688">
              <a:lnSpc>
                <a:spcPct val="100299"/>
              </a:lnSpc>
              <a:spcBef>
                <a:spcPts val="43"/>
              </a:spcBef>
            </a:pPr>
            <a:r>
              <a:rPr sz="1735" spc="-2" dirty="0">
                <a:solidFill>
                  <a:srgbClr val="1F1F1F"/>
                </a:solidFill>
                <a:latin typeface="Arial"/>
                <a:cs typeface="Arial"/>
              </a:rPr>
              <a:t>Медицинская </a:t>
            </a:r>
            <a:r>
              <a:rPr sz="1735" dirty="0">
                <a:solidFill>
                  <a:srgbClr val="1F1F1F"/>
                </a:solidFill>
                <a:latin typeface="Arial"/>
                <a:cs typeface="Arial"/>
              </a:rPr>
              <a:t>помощь  пациентам с </a:t>
            </a:r>
            <a:r>
              <a:rPr sz="1735" spc="-2" dirty="0">
                <a:solidFill>
                  <a:srgbClr val="1F1F1F"/>
                </a:solidFill>
                <a:latin typeface="Arial"/>
                <a:cs typeface="Arial"/>
              </a:rPr>
              <a:t>COVID-19  оказывается </a:t>
            </a:r>
            <a:r>
              <a:rPr sz="1735" dirty="0">
                <a:solidFill>
                  <a:srgbClr val="1F1F1F"/>
                </a:solidFill>
                <a:latin typeface="Arial"/>
                <a:cs typeface="Arial"/>
              </a:rPr>
              <a:t>в соответствии  с</a:t>
            </a:r>
            <a:r>
              <a:rPr sz="1735" spc="-2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735" dirty="0">
                <a:solidFill>
                  <a:srgbClr val="1F1F1F"/>
                </a:solidFill>
                <a:latin typeface="Arial"/>
                <a:cs typeface="Arial"/>
              </a:rPr>
              <a:t>Порядками</a:t>
            </a:r>
            <a:r>
              <a:rPr sz="1735" baseline="25462" dirty="0">
                <a:solidFill>
                  <a:srgbClr val="1F1F1F"/>
                </a:solidFill>
                <a:latin typeface="Arial"/>
                <a:cs typeface="Arial"/>
              </a:rPr>
              <a:t>1</a:t>
            </a:r>
            <a:r>
              <a:rPr sz="1735" dirty="0">
                <a:solidFill>
                  <a:srgbClr val="1F1F1F"/>
                </a:solidFill>
                <a:latin typeface="Arial"/>
                <a:cs typeface="Arial"/>
              </a:rPr>
              <a:t>.</a:t>
            </a:r>
            <a:endParaRPr sz="1735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33942" y="6159501"/>
            <a:ext cx="6900843" cy="54022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 marR="2448" algn="just">
              <a:spcBef>
                <a:spcPts val="51"/>
              </a:spcBef>
              <a:buAutoNum type="arabicPlain"/>
              <a:tabLst>
                <a:tab pos="98534" algn="l"/>
              </a:tabLst>
            </a:pPr>
            <a:r>
              <a:rPr sz="867" spc="2" dirty="0">
                <a:solidFill>
                  <a:srgbClr val="565656"/>
                </a:solidFill>
                <a:latin typeface="Arial"/>
                <a:cs typeface="Arial"/>
              </a:rPr>
              <a:t>—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приказы Минздравсоцразвития </a:t>
            </a:r>
            <a:r>
              <a:rPr sz="867" spc="2" dirty="0">
                <a:solidFill>
                  <a:srgbClr val="565656"/>
                </a:solidFill>
                <a:latin typeface="Arial"/>
                <a:cs typeface="Arial"/>
              </a:rPr>
              <a:t>России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от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31.01.2012 </a:t>
            </a:r>
            <a:r>
              <a:rPr sz="867" spc="2" dirty="0">
                <a:solidFill>
                  <a:srgbClr val="565656"/>
                </a:solidFill>
                <a:latin typeface="Arial"/>
                <a:cs typeface="Arial"/>
              </a:rPr>
              <a:t>№69н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«Об утверждении Порядка оказания медицинской помощи взрослым  </a:t>
            </a:r>
            <a:r>
              <a:rPr sz="867" spc="2" dirty="0">
                <a:solidFill>
                  <a:srgbClr val="565656"/>
                </a:solidFill>
                <a:latin typeface="Arial"/>
                <a:cs typeface="Arial"/>
              </a:rPr>
              <a:t>больным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при инфекционных заболеваниях» и от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05.05.2012 </a:t>
            </a:r>
            <a:r>
              <a:rPr sz="867" spc="2" dirty="0">
                <a:solidFill>
                  <a:srgbClr val="565656"/>
                </a:solidFill>
                <a:latin typeface="Arial"/>
                <a:cs typeface="Arial"/>
              </a:rPr>
              <a:t>№521н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«Об утверждении Порядка оказания медицинской помощи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детям 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с инфекционными заболеваниями» с проведением всех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противоэпидемических</a:t>
            </a:r>
            <a:r>
              <a:rPr sz="867" spc="-104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мероприятий.</a:t>
            </a:r>
            <a:endParaRPr sz="867">
              <a:latin typeface="Arial"/>
              <a:cs typeface="Arial"/>
            </a:endParaRPr>
          </a:p>
          <a:p>
            <a:pPr marL="98228" indent="-92414" algn="just">
              <a:spcBef>
                <a:spcPts val="10"/>
              </a:spcBef>
              <a:buAutoNum type="arabicPlain"/>
              <a:tabLst>
                <a:tab pos="98534" algn="l"/>
              </a:tabLst>
            </a:pPr>
            <a:r>
              <a:rPr sz="867" spc="2" dirty="0">
                <a:solidFill>
                  <a:srgbClr val="565656"/>
                </a:solidFill>
                <a:latin typeface="Arial"/>
                <a:cs typeface="Arial"/>
              </a:rPr>
              <a:t>—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СП 1.3.3118-13 Безопасность работы с микроорганизмами I-II групп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патогенности</a:t>
            </a:r>
            <a:r>
              <a:rPr sz="867" spc="-125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(опасности).</a:t>
            </a:r>
            <a:endParaRPr sz="867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74950" y="2731682"/>
            <a:ext cx="3371161" cy="3058053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18360" marR="397808">
              <a:lnSpc>
                <a:spcPct val="100899"/>
              </a:lnSpc>
              <a:spcBef>
                <a:spcPts val="46"/>
              </a:spcBef>
            </a:pPr>
            <a:r>
              <a:rPr sz="1638" spc="7" dirty="0">
                <a:solidFill>
                  <a:srgbClr val="1F1F1F"/>
                </a:solidFill>
                <a:latin typeface="Arial"/>
                <a:cs typeface="Arial"/>
              </a:rPr>
              <a:t>Госпитализация пациента,  подозрительного </a:t>
            </a:r>
            <a:r>
              <a:rPr sz="1638" spc="5" dirty="0">
                <a:solidFill>
                  <a:srgbClr val="1F1F1F"/>
                </a:solidFill>
                <a:latin typeface="Arial"/>
                <a:cs typeface="Arial"/>
              </a:rPr>
              <a:t>на  заболевание, вызванное  </a:t>
            </a:r>
            <a:r>
              <a:rPr sz="1638" spc="7" dirty="0">
                <a:solidFill>
                  <a:srgbClr val="1F1F1F"/>
                </a:solidFill>
                <a:latin typeface="Arial"/>
                <a:cs typeface="Arial"/>
              </a:rPr>
              <a:t>SARS-CoV-2, </a:t>
            </a:r>
            <a:r>
              <a:rPr sz="1638" spc="5" dirty="0">
                <a:solidFill>
                  <a:srgbClr val="1F1F1F"/>
                </a:solidFill>
                <a:latin typeface="Arial"/>
                <a:cs typeface="Arial"/>
              </a:rPr>
              <a:t>осуществляется  </a:t>
            </a:r>
            <a:r>
              <a:rPr sz="1638" spc="7" dirty="0">
                <a:solidFill>
                  <a:srgbClr val="1F1F1F"/>
                </a:solidFill>
                <a:latin typeface="Arial"/>
                <a:cs typeface="Arial"/>
              </a:rPr>
              <a:t>в медицинские </a:t>
            </a:r>
            <a:r>
              <a:rPr sz="1638" spc="5" dirty="0">
                <a:solidFill>
                  <a:srgbClr val="1F1F1F"/>
                </a:solidFill>
                <a:latin typeface="Arial"/>
                <a:cs typeface="Arial"/>
              </a:rPr>
              <a:t>организации,  </a:t>
            </a:r>
            <a:r>
              <a:rPr sz="1638" spc="10" dirty="0">
                <a:solidFill>
                  <a:srgbClr val="1F1F1F"/>
                </a:solidFill>
                <a:latin typeface="Arial"/>
                <a:cs typeface="Arial"/>
              </a:rPr>
              <a:t>имеющие </a:t>
            </a:r>
            <a:r>
              <a:rPr sz="1638" spc="7" dirty="0">
                <a:solidFill>
                  <a:srgbClr val="1F1F1F"/>
                </a:solidFill>
                <a:latin typeface="Arial"/>
                <a:cs typeface="Arial"/>
              </a:rPr>
              <a:t>в своем</a:t>
            </a:r>
            <a:r>
              <a:rPr sz="1638" spc="-43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38" spc="7" dirty="0">
                <a:solidFill>
                  <a:srgbClr val="1F1F1F"/>
                </a:solidFill>
                <a:latin typeface="Arial"/>
                <a:cs typeface="Arial"/>
              </a:rPr>
              <a:t>составе</a:t>
            </a:r>
            <a:endParaRPr sz="1638">
              <a:latin typeface="Arial"/>
              <a:cs typeface="Arial"/>
            </a:endParaRPr>
          </a:p>
          <a:p>
            <a:pPr marL="18360">
              <a:spcBef>
                <a:spcPts val="17"/>
              </a:spcBef>
            </a:pPr>
            <a:r>
              <a:rPr sz="1638" b="1" spc="7" dirty="0">
                <a:solidFill>
                  <a:srgbClr val="1F1F1F"/>
                </a:solidFill>
                <a:latin typeface="Arial"/>
                <a:cs typeface="Arial"/>
              </a:rPr>
              <a:t>мельцеровские</a:t>
            </a:r>
            <a:r>
              <a:rPr sz="1638" b="1" spc="-12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38" b="1" spc="10" dirty="0">
                <a:solidFill>
                  <a:srgbClr val="1F1F1F"/>
                </a:solidFill>
                <a:latin typeface="Arial"/>
                <a:cs typeface="Arial"/>
              </a:rPr>
              <a:t>боксы</a:t>
            </a:r>
            <a:r>
              <a:rPr sz="1638" spc="10" dirty="0">
                <a:solidFill>
                  <a:srgbClr val="1F1F1F"/>
                </a:solidFill>
                <a:latin typeface="Arial"/>
                <a:cs typeface="Arial"/>
              </a:rPr>
              <a:t>,</a:t>
            </a:r>
            <a:endParaRPr sz="1638">
              <a:latin typeface="Arial"/>
              <a:cs typeface="Arial"/>
            </a:endParaRPr>
          </a:p>
          <a:p>
            <a:pPr marL="18360" marR="14688">
              <a:lnSpc>
                <a:spcPct val="100899"/>
              </a:lnSpc>
            </a:pPr>
            <a:r>
              <a:rPr sz="1638" spc="7" dirty="0">
                <a:solidFill>
                  <a:srgbClr val="1F1F1F"/>
                </a:solidFill>
                <a:latin typeface="Arial"/>
                <a:cs typeface="Arial"/>
              </a:rPr>
              <a:t>либо в медицинские</a:t>
            </a:r>
            <a:r>
              <a:rPr sz="1638" spc="-46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38" spc="5" dirty="0">
                <a:solidFill>
                  <a:srgbClr val="1F1F1F"/>
                </a:solidFill>
                <a:latin typeface="Arial"/>
                <a:cs typeface="Arial"/>
              </a:rPr>
              <a:t>организации,  </a:t>
            </a:r>
            <a:r>
              <a:rPr sz="1638" b="1" spc="10" dirty="0">
                <a:solidFill>
                  <a:srgbClr val="1F1F1F"/>
                </a:solidFill>
                <a:latin typeface="Arial"/>
                <a:cs typeface="Arial"/>
              </a:rPr>
              <a:t>перепрофилируемые </a:t>
            </a:r>
            <a:r>
              <a:rPr sz="1638" spc="7" dirty="0">
                <a:solidFill>
                  <a:srgbClr val="1F1F1F"/>
                </a:solidFill>
                <a:latin typeface="Arial"/>
                <a:cs typeface="Arial"/>
              </a:rPr>
              <a:t>под  специализированные  учреждения, соответствующие  Требованиям</a:t>
            </a:r>
            <a:r>
              <a:rPr sz="1626" spc="11" baseline="25925" dirty="0">
                <a:solidFill>
                  <a:srgbClr val="1F1F1F"/>
                </a:solidFill>
                <a:latin typeface="Arial"/>
                <a:cs typeface="Arial"/>
              </a:rPr>
              <a:t>2</a:t>
            </a:r>
            <a:endParaRPr sz="1626" baseline="25925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46705" y="2725308"/>
            <a:ext cx="5072349" cy="3054963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176260" marR="2448" indent="-170446">
              <a:spcBef>
                <a:spcPts val="48"/>
              </a:spcBef>
              <a:buClr>
                <a:srgbClr val="D20001"/>
              </a:buClr>
              <a:buSzPct val="124615"/>
              <a:buChar char="•"/>
              <a:tabLst>
                <a:tab pos="176566" algn="l"/>
              </a:tabLst>
            </a:pP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иметь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оперативный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план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первичных 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противоэпидемических мероприятий при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выявлении 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больного, подозрительного на данное</a:t>
            </a:r>
            <a:r>
              <a:rPr sz="1566" spc="-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заболевание,</a:t>
            </a:r>
            <a:endParaRPr sz="1566">
              <a:latin typeface="Arial"/>
              <a:cs typeface="Arial"/>
            </a:endParaRPr>
          </a:p>
          <a:p>
            <a:pPr marL="176260" marR="174424" indent="-170446">
              <a:spcBef>
                <a:spcPts val="1043"/>
              </a:spcBef>
              <a:buClr>
                <a:srgbClr val="D20001"/>
              </a:buClr>
              <a:buSzPct val="124615"/>
              <a:buChar char="•"/>
              <a:tabLst>
                <a:tab pos="176566" algn="l"/>
              </a:tabLst>
            </a:pP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руководствоваться действующими нормативными, 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методическими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документами,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санитарным  законодательством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установленном</a:t>
            </a:r>
            <a:r>
              <a:rPr sz="1566" spc="-1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порядке,</a:t>
            </a:r>
            <a:endParaRPr sz="1566">
              <a:latin typeface="Arial"/>
              <a:cs typeface="Arial"/>
            </a:endParaRPr>
          </a:p>
          <a:p>
            <a:pPr marL="176260" marR="32131">
              <a:lnSpc>
                <a:spcPts val="1879"/>
              </a:lnSpc>
              <a:spcBef>
                <a:spcPts val="63"/>
              </a:spcBef>
            </a:pP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в том числе региональным Планом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санитарно- 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противоэпидемических мероприятий по  предупреждению завоза и распространения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новой 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коронавирусной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инфекции,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вызванной SARS-CoV-2,  утвержденным уполномоченным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органом 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исполнительной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власти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субъекта</a:t>
            </a:r>
            <a:r>
              <a:rPr sz="1566" spc="-1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РФ</a:t>
            </a:r>
            <a:endParaRPr sz="1566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632771" y="6110716"/>
            <a:ext cx="6904822" cy="0"/>
          </a:xfrm>
          <a:custGeom>
            <a:avLst/>
            <a:gdLst/>
            <a:ahLst/>
            <a:cxnLst/>
            <a:rect l="l" t="t" r="r" b="b"/>
            <a:pathLst>
              <a:path w="14327505">
                <a:moveTo>
                  <a:pt x="0" y="0"/>
                </a:moveTo>
                <a:lnTo>
                  <a:pt x="14327454" y="0"/>
                </a:lnTo>
              </a:path>
            </a:pathLst>
          </a:custGeom>
          <a:ln w="11003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</p:spTree>
    <p:extLst>
      <p:ext uri="{BB962C8B-B14F-4D97-AF65-F5344CB8AC3E}">
        <p14:creationId xmlns:p14="http://schemas.microsoft.com/office/powerpoint/2010/main" val="120706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73931" y="6512772"/>
            <a:ext cx="184839" cy="193161"/>
          </a:xfrm>
          <a:prstGeom prst="rect">
            <a:avLst/>
          </a:prstGeom>
        </p:spPr>
        <p:txBody>
          <a:bodyPr vert="horz" wrap="square" lIns="0" tIns="7651" rIns="0" bIns="0" rtlCol="0">
            <a:spAutoFit/>
          </a:bodyPr>
          <a:lstStyle/>
          <a:p>
            <a:pPr marL="6120">
              <a:spcBef>
                <a:spcPts val="60"/>
              </a:spcBef>
            </a:pPr>
            <a:r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t>17</a:t>
            </a:r>
            <a:endParaRPr sz="1205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4754" y="217208"/>
            <a:ext cx="9546159" cy="666864"/>
          </a:xfrm>
          <a:prstGeom prst="rect">
            <a:avLst/>
          </a:prstGeom>
        </p:spPr>
        <p:txBody>
          <a:bodyPr vert="horz" wrap="square" lIns="0" tIns="41925" rIns="0" bIns="0" rtlCol="0" anchor="ctr">
            <a:spAutoFit/>
          </a:bodyPr>
          <a:lstStyle/>
          <a:p>
            <a:pPr marL="6120" marR="2448">
              <a:lnSpc>
                <a:spcPts val="2255"/>
              </a:lnSpc>
              <a:spcBef>
                <a:spcPts val="330"/>
              </a:spcBef>
            </a:pPr>
            <a:r>
              <a:rPr sz="3200" spc="10" dirty="0"/>
              <a:t>Пример </a:t>
            </a:r>
            <a:r>
              <a:rPr sz="3200" spc="7" dirty="0"/>
              <a:t>организации сортировки пациентов  </a:t>
            </a:r>
            <a:r>
              <a:rPr sz="3200" spc="10" dirty="0">
                <a:solidFill>
                  <a:srgbClr val="1F1F1F"/>
                </a:solidFill>
              </a:rPr>
              <a:t>в </a:t>
            </a:r>
            <a:r>
              <a:rPr sz="3200" spc="7" dirty="0">
                <a:solidFill>
                  <a:srgbClr val="1F1F1F"/>
                </a:solidFill>
              </a:rPr>
              <a:t>многопрофильной</a:t>
            </a:r>
            <a:r>
              <a:rPr sz="3200" spc="10" dirty="0">
                <a:solidFill>
                  <a:srgbClr val="1F1F1F"/>
                </a:solidFill>
              </a:rPr>
              <a:t> больнице</a:t>
            </a:r>
          </a:p>
        </p:txBody>
      </p:sp>
      <p:sp>
        <p:nvSpPr>
          <p:cNvPr id="5" name="object 5"/>
          <p:cNvSpPr/>
          <p:nvPr/>
        </p:nvSpPr>
        <p:spPr>
          <a:xfrm>
            <a:off x="2319142" y="2464768"/>
            <a:ext cx="2900802" cy="2438706"/>
          </a:xfrm>
          <a:custGeom>
            <a:avLst/>
            <a:gdLst/>
            <a:ahLst/>
            <a:cxnLst/>
            <a:rect l="l" t="t" r="r" b="b"/>
            <a:pathLst>
              <a:path w="6019165" h="5060315">
                <a:moveTo>
                  <a:pt x="0" y="5060065"/>
                </a:moveTo>
                <a:lnTo>
                  <a:pt x="6018713" y="5060065"/>
                </a:lnTo>
                <a:lnTo>
                  <a:pt x="6018713" y="0"/>
                </a:lnTo>
                <a:lnTo>
                  <a:pt x="0" y="0"/>
                </a:lnTo>
                <a:lnTo>
                  <a:pt x="0" y="5060065"/>
                </a:lnTo>
                <a:close/>
              </a:path>
            </a:pathLst>
          </a:custGeom>
          <a:solidFill>
            <a:srgbClr val="565656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/>
          <p:nvPr/>
        </p:nvSpPr>
        <p:spPr>
          <a:xfrm>
            <a:off x="2319142" y="2464768"/>
            <a:ext cx="2900802" cy="2438706"/>
          </a:xfrm>
          <a:custGeom>
            <a:avLst/>
            <a:gdLst/>
            <a:ahLst/>
            <a:cxnLst/>
            <a:rect l="l" t="t" r="r" b="b"/>
            <a:pathLst>
              <a:path w="6019165" h="5060315">
                <a:moveTo>
                  <a:pt x="0" y="5060065"/>
                </a:moveTo>
                <a:lnTo>
                  <a:pt x="6018713" y="5060065"/>
                </a:lnTo>
                <a:lnTo>
                  <a:pt x="6018713" y="0"/>
                </a:lnTo>
                <a:lnTo>
                  <a:pt x="0" y="0"/>
                </a:lnTo>
                <a:lnTo>
                  <a:pt x="0" y="5060065"/>
                </a:lnTo>
                <a:close/>
              </a:path>
            </a:pathLst>
          </a:custGeom>
          <a:ln w="23381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/>
          <p:nvPr/>
        </p:nvSpPr>
        <p:spPr>
          <a:xfrm>
            <a:off x="5219395" y="2464437"/>
            <a:ext cx="5009308" cy="2435952"/>
          </a:xfrm>
          <a:custGeom>
            <a:avLst/>
            <a:gdLst/>
            <a:ahLst/>
            <a:cxnLst/>
            <a:rect l="l" t="t" r="r" b="b"/>
            <a:pathLst>
              <a:path w="10394315" h="5054600">
                <a:moveTo>
                  <a:pt x="9551407" y="0"/>
                </a:moveTo>
                <a:lnTo>
                  <a:pt x="0" y="0"/>
                </a:lnTo>
                <a:lnTo>
                  <a:pt x="0" y="5054564"/>
                </a:lnTo>
                <a:lnTo>
                  <a:pt x="10393834" y="5054564"/>
                </a:lnTo>
                <a:lnTo>
                  <a:pt x="10393834" y="842427"/>
                </a:lnTo>
                <a:lnTo>
                  <a:pt x="9551407" y="0"/>
                </a:lnTo>
                <a:close/>
              </a:path>
            </a:pathLst>
          </a:custGeom>
          <a:solidFill>
            <a:srgbClr val="D5F3B8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/>
          <p:nvPr/>
        </p:nvSpPr>
        <p:spPr>
          <a:xfrm>
            <a:off x="5219395" y="2464437"/>
            <a:ext cx="5009308" cy="2435952"/>
          </a:xfrm>
          <a:custGeom>
            <a:avLst/>
            <a:gdLst/>
            <a:ahLst/>
            <a:cxnLst/>
            <a:rect l="l" t="t" r="r" b="b"/>
            <a:pathLst>
              <a:path w="10394315" h="5054600">
                <a:moveTo>
                  <a:pt x="0" y="0"/>
                </a:moveTo>
                <a:lnTo>
                  <a:pt x="9551407" y="0"/>
                </a:lnTo>
                <a:lnTo>
                  <a:pt x="10393834" y="842427"/>
                </a:lnTo>
                <a:lnTo>
                  <a:pt x="10393834" y="5054564"/>
                </a:lnTo>
                <a:lnTo>
                  <a:pt x="0" y="5054564"/>
                </a:lnTo>
                <a:lnTo>
                  <a:pt x="0" y="0"/>
                </a:lnTo>
                <a:close/>
              </a:path>
            </a:pathLst>
          </a:custGeom>
          <a:ln w="825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/>
          <p:nvPr/>
        </p:nvSpPr>
        <p:spPr>
          <a:xfrm>
            <a:off x="5230000" y="2961566"/>
            <a:ext cx="3553552" cy="1931012"/>
          </a:xfrm>
          <a:custGeom>
            <a:avLst/>
            <a:gdLst/>
            <a:ahLst/>
            <a:cxnLst/>
            <a:rect l="l" t="t" r="r" b="b"/>
            <a:pathLst>
              <a:path w="7373619" h="4006850">
                <a:moveTo>
                  <a:pt x="0" y="4006515"/>
                </a:moveTo>
                <a:lnTo>
                  <a:pt x="7373474" y="4006515"/>
                </a:lnTo>
                <a:lnTo>
                  <a:pt x="7373474" y="0"/>
                </a:lnTo>
                <a:lnTo>
                  <a:pt x="0" y="0"/>
                </a:lnTo>
                <a:lnTo>
                  <a:pt x="0" y="4006515"/>
                </a:lnTo>
                <a:close/>
              </a:path>
            </a:pathLst>
          </a:custGeom>
          <a:solidFill>
            <a:srgbClr val="FFFFC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0" name="object 10"/>
          <p:cNvSpPr txBox="1"/>
          <p:nvPr/>
        </p:nvSpPr>
        <p:spPr>
          <a:xfrm>
            <a:off x="5623064" y="3273763"/>
            <a:ext cx="2767376" cy="1340560"/>
          </a:xfrm>
          <a:prstGeom prst="rect">
            <a:avLst/>
          </a:prstGeom>
          <a:solidFill>
            <a:srgbClr val="D20001"/>
          </a:solidFill>
        </p:spPr>
        <p:txBody>
          <a:bodyPr vert="horz" wrap="square" lIns="0" tIns="54166" rIns="0" bIns="0" rtlCol="0">
            <a:spAutoFit/>
          </a:bodyPr>
          <a:lstStyle/>
          <a:p>
            <a:pPr marL="155757" algn="ctr">
              <a:spcBef>
                <a:spcPts val="426"/>
              </a:spcBef>
            </a:pPr>
            <a:r>
              <a:rPr sz="1036" b="1" spc="5" dirty="0">
                <a:solidFill>
                  <a:srgbClr val="FFFFFF"/>
                </a:solidFill>
                <a:latin typeface="Arial"/>
                <a:cs typeface="Arial"/>
              </a:rPr>
              <a:t>ИЗОЛЯТОР</a:t>
            </a:r>
            <a:endParaRPr sz="1036" dirty="0">
              <a:latin typeface="Arial"/>
              <a:cs typeface="Arial"/>
            </a:endParaRPr>
          </a:p>
          <a:p>
            <a:pPr marL="196150">
              <a:spcBef>
                <a:spcPts val="7"/>
              </a:spcBef>
            </a:pP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Пациенты, подпадающие</a:t>
            </a:r>
            <a:r>
              <a:rPr sz="1036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под:</a:t>
            </a:r>
            <a:endParaRPr sz="1036" dirty="0">
              <a:latin typeface="Arial"/>
              <a:cs typeface="Arial"/>
            </a:endParaRPr>
          </a:p>
          <a:p>
            <a:pPr marL="353132" indent="-157287">
              <a:spcBef>
                <a:spcPts val="10"/>
              </a:spcBef>
              <a:buChar char="•"/>
              <a:tabLst>
                <a:tab pos="353132" algn="l"/>
                <a:tab pos="353438" algn="l"/>
              </a:tabLst>
            </a:pP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подозрительные случаи</a:t>
            </a:r>
            <a:r>
              <a:rPr sz="1036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COVID-19</a:t>
            </a:r>
            <a:endParaRPr sz="1036" dirty="0">
              <a:latin typeface="Arial"/>
              <a:cs typeface="Arial"/>
            </a:endParaRPr>
          </a:p>
          <a:p>
            <a:pPr marL="353132" indent="-157287">
              <a:spcBef>
                <a:spcPts val="10"/>
              </a:spcBef>
              <a:buChar char="•"/>
              <a:tabLst>
                <a:tab pos="353132" algn="l"/>
                <a:tab pos="353438" algn="l"/>
              </a:tabLst>
            </a:pP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подтвержденные случаи</a:t>
            </a:r>
            <a:r>
              <a:rPr sz="1036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COVID-19,</a:t>
            </a:r>
            <a:endParaRPr sz="1036" dirty="0">
              <a:latin typeface="Arial"/>
              <a:cs typeface="Arial"/>
            </a:endParaRPr>
          </a:p>
          <a:p>
            <a:pPr marL="196150">
              <a:spcBef>
                <a:spcPts val="10"/>
              </a:spcBef>
            </a:pP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протекающие в легкой</a:t>
            </a:r>
            <a:r>
              <a:rPr sz="1036" spc="-1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36" spc="5" dirty="0">
                <a:solidFill>
                  <a:srgbClr val="FFFFFF"/>
                </a:solidFill>
                <a:latin typeface="Arial"/>
                <a:cs typeface="Arial"/>
              </a:rPr>
              <a:t>форме</a:t>
            </a:r>
            <a:endParaRPr sz="1036" dirty="0">
              <a:latin typeface="Arial"/>
              <a:cs typeface="Arial"/>
            </a:endParaRPr>
          </a:p>
          <a:p>
            <a:pPr>
              <a:spcBef>
                <a:spcPts val="7"/>
              </a:spcBef>
            </a:pPr>
            <a:endParaRPr sz="1084" dirty="0">
              <a:latin typeface="Times New Roman"/>
              <a:cs typeface="Times New Roman"/>
            </a:endParaRPr>
          </a:p>
          <a:p>
            <a:pPr marL="196150" marR="286422">
              <a:lnSpc>
                <a:spcPct val="100699"/>
              </a:lnSpc>
            </a:pP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Изоляция, в т.ч. когортная </a:t>
            </a:r>
            <a:r>
              <a:rPr sz="1036" dirty="0">
                <a:solidFill>
                  <a:srgbClr val="FFFFFF"/>
                </a:solidFill>
                <a:latin typeface="Arial"/>
                <a:cs typeface="Arial"/>
              </a:rPr>
              <a:t>изоляция,  </a:t>
            </a: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в палатах с </a:t>
            </a:r>
            <a:r>
              <a:rPr sz="1036" dirty="0">
                <a:solidFill>
                  <a:srgbClr val="FFFFFF"/>
                </a:solidFill>
                <a:latin typeface="Arial"/>
                <a:cs typeface="Arial"/>
              </a:rPr>
              <a:t>нормальным</a:t>
            </a:r>
            <a:r>
              <a:rPr sz="1036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36" dirty="0">
                <a:solidFill>
                  <a:srgbClr val="FFFFFF"/>
                </a:solidFill>
                <a:latin typeface="Arial"/>
                <a:cs typeface="Arial"/>
              </a:rPr>
              <a:t>давлением</a:t>
            </a:r>
            <a:endParaRPr sz="1036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13507" y="2562934"/>
            <a:ext cx="2916716" cy="2009753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279078" marR="256739" algn="ctr">
              <a:spcBef>
                <a:spcPts val="46"/>
              </a:spcBef>
            </a:pP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Сортировочный</a:t>
            </a:r>
            <a:r>
              <a:rPr sz="1566" spc="-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изолятор  кратковременного  пребывания</a:t>
            </a:r>
            <a:endParaRPr sz="1566">
              <a:latin typeface="Arial"/>
              <a:cs typeface="Arial"/>
            </a:endParaRPr>
          </a:p>
          <a:p>
            <a:pPr marL="42841" algn="ctr">
              <a:spcBef>
                <a:spcPts val="682"/>
              </a:spcBef>
            </a:pPr>
            <a:r>
              <a:rPr sz="1566" b="1" spc="-2" dirty="0">
                <a:solidFill>
                  <a:srgbClr val="FFFFFF"/>
                </a:solidFill>
                <a:latin typeface="Arial"/>
                <a:cs typeface="Arial"/>
              </a:rPr>
              <a:t>Дифф.</a:t>
            </a:r>
            <a:r>
              <a:rPr sz="1566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66" b="1" spc="-2" dirty="0">
                <a:solidFill>
                  <a:srgbClr val="FFFFFF"/>
                </a:solidFill>
                <a:latin typeface="Arial"/>
                <a:cs typeface="Arial"/>
              </a:rPr>
              <a:t>диагностика</a:t>
            </a:r>
            <a:endParaRPr sz="1566">
              <a:latin typeface="Arial"/>
              <a:cs typeface="Arial"/>
            </a:endParaRPr>
          </a:p>
          <a:p>
            <a:pPr marL="406070" indent="-248783">
              <a:spcBef>
                <a:spcPts val="75"/>
              </a:spcBef>
              <a:buChar char="•"/>
              <a:tabLst>
                <a:tab pos="406070" algn="l"/>
                <a:tab pos="406377" algn="l"/>
              </a:tabLst>
            </a:pPr>
            <a:r>
              <a:rPr sz="1398" spc="-2" dirty="0">
                <a:solidFill>
                  <a:srgbClr val="FFFFFF"/>
                </a:solidFill>
                <a:latin typeface="Arial"/>
                <a:cs typeface="Arial"/>
              </a:rPr>
              <a:t>КТ или</a:t>
            </a:r>
            <a:r>
              <a:rPr sz="1398" spc="-1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98" spc="-7" dirty="0">
                <a:solidFill>
                  <a:srgbClr val="FFFFFF"/>
                </a:solidFill>
                <a:latin typeface="Arial"/>
                <a:cs typeface="Arial"/>
              </a:rPr>
              <a:t>рентген</a:t>
            </a:r>
            <a:endParaRPr sz="1398">
              <a:latin typeface="Arial"/>
              <a:cs typeface="Arial"/>
            </a:endParaRPr>
          </a:p>
          <a:p>
            <a:pPr marL="406070" indent="-248783">
              <a:spcBef>
                <a:spcPts val="221"/>
              </a:spcBef>
              <a:buChar char="•"/>
              <a:tabLst>
                <a:tab pos="406070" algn="l"/>
                <a:tab pos="406377" algn="l"/>
              </a:tabLst>
            </a:pPr>
            <a:r>
              <a:rPr sz="1398" spc="-2" dirty="0">
                <a:solidFill>
                  <a:srgbClr val="FFFFFF"/>
                </a:solidFill>
                <a:latin typeface="Arial"/>
                <a:cs typeface="Arial"/>
              </a:rPr>
              <a:t>Общий </a:t>
            </a:r>
            <a:r>
              <a:rPr sz="1398" spc="-5" dirty="0">
                <a:solidFill>
                  <a:srgbClr val="FFFFFF"/>
                </a:solidFill>
                <a:latin typeface="Arial"/>
                <a:cs typeface="Arial"/>
              </a:rPr>
              <a:t>анализ</a:t>
            </a:r>
            <a:r>
              <a:rPr sz="1398" spc="-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FFFFFF"/>
                </a:solidFill>
                <a:latin typeface="Arial"/>
                <a:cs typeface="Arial"/>
              </a:rPr>
              <a:t>крови</a:t>
            </a:r>
            <a:endParaRPr sz="1398">
              <a:latin typeface="Arial"/>
              <a:cs typeface="Arial"/>
            </a:endParaRPr>
          </a:p>
          <a:p>
            <a:pPr marL="406070" indent="-248783">
              <a:spcBef>
                <a:spcPts val="229"/>
              </a:spcBef>
              <a:buChar char="•"/>
              <a:tabLst>
                <a:tab pos="406070" algn="l"/>
                <a:tab pos="406377" algn="l"/>
              </a:tabLst>
            </a:pPr>
            <a:r>
              <a:rPr sz="1398" spc="-5" dirty="0">
                <a:solidFill>
                  <a:srgbClr val="FFFFFF"/>
                </a:solidFill>
                <a:latin typeface="Arial"/>
                <a:cs typeface="Arial"/>
              </a:rPr>
              <a:t>Биохимические</a:t>
            </a:r>
            <a:r>
              <a:rPr sz="1398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98" spc="-7" dirty="0">
                <a:solidFill>
                  <a:srgbClr val="FFFFFF"/>
                </a:solidFill>
                <a:latin typeface="Arial"/>
                <a:cs typeface="Arial"/>
              </a:rPr>
              <a:t>анализы</a:t>
            </a:r>
            <a:endParaRPr sz="1398">
              <a:latin typeface="Arial"/>
              <a:cs typeface="Arial"/>
            </a:endParaRPr>
          </a:p>
          <a:p>
            <a:pPr marL="406070" indent="-248783">
              <a:spcBef>
                <a:spcPts val="229"/>
              </a:spcBef>
              <a:buChar char="•"/>
              <a:tabLst>
                <a:tab pos="406070" algn="l"/>
                <a:tab pos="406377" algn="l"/>
              </a:tabLst>
            </a:pPr>
            <a:r>
              <a:rPr sz="1398" spc="-5" dirty="0">
                <a:solidFill>
                  <a:srgbClr val="FFFFFF"/>
                </a:solidFill>
                <a:latin typeface="Arial"/>
                <a:cs typeface="Arial"/>
              </a:rPr>
              <a:t>Экспресс-тесты</a:t>
            </a:r>
            <a:endParaRPr sz="1398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80595" y="1120198"/>
            <a:ext cx="1621315" cy="821981"/>
          </a:xfrm>
          <a:custGeom>
            <a:avLst/>
            <a:gdLst/>
            <a:ahLst/>
            <a:cxnLst/>
            <a:rect l="l" t="t" r="r" b="b"/>
            <a:pathLst>
              <a:path w="3364229" h="1705610">
                <a:moveTo>
                  <a:pt x="0" y="1705485"/>
                </a:moveTo>
                <a:lnTo>
                  <a:pt x="3364207" y="1705485"/>
                </a:lnTo>
                <a:lnTo>
                  <a:pt x="3364207" y="0"/>
                </a:lnTo>
                <a:lnTo>
                  <a:pt x="0" y="0"/>
                </a:lnTo>
                <a:lnTo>
                  <a:pt x="0" y="1705485"/>
                </a:lnTo>
                <a:close/>
              </a:path>
            </a:pathLst>
          </a:custGeom>
          <a:ln w="8252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3" name="object 13"/>
          <p:cNvSpPr txBox="1"/>
          <p:nvPr/>
        </p:nvSpPr>
        <p:spPr>
          <a:xfrm>
            <a:off x="5039886" y="1175170"/>
            <a:ext cx="1103829" cy="702921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 indent="-1530" algn="ctr">
              <a:spcBef>
                <a:spcPts val="46"/>
              </a:spcBef>
            </a:pPr>
            <a:r>
              <a:rPr sz="1566" b="1" spc="-5" dirty="0">
                <a:latin typeface="Arial"/>
                <a:cs typeface="Arial"/>
              </a:rPr>
              <a:t>Скрининг  </a:t>
            </a:r>
            <a:r>
              <a:rPr sz="1566" b="1" spc="-2" dirty="0">
                <a:latin typeface="Arial"/>
                <a:cs typeface="Arial"/>
              </a:rPr>
              <a:t>на входе 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те</a:t>
            </a:r>
            <a:r>
              <a:rPr sz="1398" spc="-10" dirty="0">
                <a:solidFill>
                  <a:srgbClr val="1F1F1F"/>
                </a:solidFill>
                <a:latin typeface="Arial"/>
                <a:cs typeface="Arial"/>
              </a:rPr>
              <a:t>р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момет</a:t>
            </a:r>
            <a:r>
              <a:rPr sz="1398" spc="-10" dirty="0">
                <a:solidFill>
                  <a:srgbClr val="1F1F1F"/>
                </a:solidFill>
                <a:latin typeface="Arial"/>
                <a:cs typeface="Arial"/>
              </a:rPr>
              <a:t>р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ия</a:t>
            </a:r>
            <a:endParaRPr sz="1398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219395" y="5129051"/>
            <a:ext cx="5009308" cy="1336407"/>
          </a:xfrm>
          <a:custGeom>
            <a:avLst/>
            <a:gdLst/>
            <a:ahLst/>
            <a:cxnLst/>
            <a:rect l="l" t="t" r="r" b="b"/>
            <a:pathLst>
              <a:path w="10394315" h="2773044">
                <a:moveTo>
                  <a:pt x="9931703" y="0"/>
                </a:moveTo>
                <a:lnTo>
                  <a:pt x="462131" y="0"/>
                </a:lnTo>
                <a:lnTo>
                  <a:pt x="0" y="462131"/>
                </a:lnTo>
                <a:lnTo>
                  <a:pt x="0" y="2772789"/>
                </a:lnTo>
                <a:lnTo>
                  <a:pt x="10393834" y="2772789"/>
                </a:lnTo>
                <a:lnTo>
                  <a:pt x="10393834" y="462131"/>
                </a:lnTo>
                <a:lnTo>
                  <a:pt x="9931703" y="0"/>
                </a:lnTo>
                <a:close/>
              </a:path>
            </a:pathLst>
          </a:custGeom>
          <a:solidFill>
            <a:srgbClr val="AA71D3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5" name="object 15"/>
          <p:cNvSpPr/>
          <p:nvPr/>
        </p:nvSpPr>
        <p:spPr>
          <a:xfrm>
            <a:off x="5219395" y="5129051"/>
            <a:ext cx="5009308" cy="1336407"/>
          </a:xfrm>
          <a:custGeom>
            <a:avLst/>
            <a:gdLst/>
            <a:ahLst/>
            <a:cxnLst/>
            <a:rect l="l" t="t" r="r" b="b"/>
            <a:pathLst>
              <a:path w="10394315" h="2773044">
                <a:moveTo>
                  <a:pt x="462131" y="0"/>
                </a:moveTo>
                <a:lnTo>
                  <a:pt x="9931702" y="0"/>
                </a:lnTo>
                <a:lnTo>
                  <a:pt x="10393834" y="462131"/>
                </a:lnTo>
                <a:lnTo>
                  <a:pt x="10393834" y="2772789"/>
                </a:lnTo>
                <a:lnTo>
                  <a:pt x="0" y="2772789"/>
                </a:lnTo>
                <a:lnTo>
                  <a:pt x="0" y="462131"/>
                </a:lnTo>
                <a:lnTo>
                  <a:pt x="462131" y="0"/>
                </a:lnTo>
                <a:close/>
              </a:path>
            </a:pathLst>
          </a:custGeom>
          <a:ln w="825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6" name="object 16"/>
          <p:cNvSpPr txBox="1"/>
          <p:nvPr/>
        </p:nvSpPr>
        <p:spPr>
          <a:xfrm>
            <a:off x="6467090" y="5364867"/>
            <a:ext cx="2514906" cy="246834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>
              <a:spcBef>
                <a:spcPts val="46"/>
              </a:spcBef>
            </a:pPr>
            <a:r>
              <a:rPr sz="1566" b="1" spc="-2" dirty="0">
                <a:solidFill>
                  <a:srgbClr val="FFFFFF"/>
                </a:solidFill>
                <a:latin typeface="Arial"/>
                <a:cs typeface="Arial"/>
              </a:rPr>
              <a:t>Инфекционная</a:t>
            </a:r>
            <a:r>
              <a:rPr sz="1566" b="1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66" b="1" spc="-2" dirty="0">
                <a:solidFill>
                  <a:srgbClr val="FFFFFF"/>
                </a:solidFill>
                <a:latin typeface="Arial"/>
                <a:cs typeface="Arial"/>
              </a:rPr>
              <a:t>больница</a:t>
            </a:r>
            <a:endParaRPr sz="1566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43716" y="5611701"/>
            <a:ext cx="3147516" cy="745770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 algn="ctr">
              <a:spcBef>
                <a:spcPts val="55"/>
              </a:spcBef>
            </a:pPr>
            <a:r>
              <a:rPr sz="1200" spc="2" dirty="0">
                <a:solidFill>
                  <a:srgbClr val="FFFFFF"/>
                </a:solidFill>
                <a:latin typeface="Arial"/>
                <a:cs typeface="Arial"/>
              </a:rPr>
              <a:t>Пациенты в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тяжелом и </a:t>
            </a:r>
            <a:r>
              <a:rPr sz="1200" spc="2" dirty="0">
                <a:solidFill>
                  <a:srgbClr val="FFFFFF"/>
                </a:solidFill>
                <a:latin typeface="Arial"/>
                <a:cs typeface="Arial"/>
              </a:rPr>
              <a:t>крайне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тяжелом</a:t>
            </a:r>
            <a:r>
              <a:rPr sz="1200" spc="-3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" dirty="0">
                <a:solidFill>
                  <a:srgbClr val="FFFFFF"/>
                </a:solidFill>
                <a:latin typeface="Arial"/>
                <a:cs typeface="Arial"/>
              </a:rPr>
              <a:t>состоянии</a:t>
            </a:r>
            <a:endParaRPr sz="1200" dirty="0">
              <a:latin typeface="Arial"/>
              <a:cs typeface="Arial"/>
            </a:endParaRPr>
          </a:p>
          <a:p>
            <a:pPr algn="ctr">
              <a:spcBef>
                <a:spcPts val="12"/>
              </a:spcBef>
            </a:pPr>
            <a:r>
              <a:rPr sz="1200" spc="2" dirty="0">
                <a:solidFill>
                  <a:srgbClr val="FFFFFF"/>
                </a:solidFill>
                <a:latin typeface="Arial"/>
                <a:cs typeface="Arial"/>
              </a:rPr>
              <a:t>Изоляция в боксы с отрицательным</a:t>
            </a:r>
            <a:r>
              <a:rPr sz="1200" spc="-3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" dirty="0">
                <a:solidFill>
                  <a:srgbClr val="FFFFFF"/>
                </a:solidFill>
                <a:latin typeface="Arial"/>
                <a:cs typeface="Arial"/>
              </a:rPr>
              <a:t>давлением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10826" y="2633968"/>
            <a:ext cx="3220904" cy="27348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dirty="0">
                <a:solidFill>
                  <a:srgbClr val="565656"/>
                </a:solidFill>
                <a:latin typeface="Arial"/>
                <a:cs typeface="Arial"/>
              </a:rPr>
              <a:t>Многопрофильная</a:t>
            </a:r>
            <a:r>
              <a:rPr sz="1735" b="1" spc="-2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735" b="1" dirty="0">
                <a:solidFill>
                  <a:srgbClr val="565656"/>
                </a:solidFill>
                <a:latin typeface="Arial"/>
                <a:cs typeface="Arial"/>
              </a:rPr>
              <a:t>больница</a:t>
            </a:r>
            <a:endParaRPr sz="1735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74145" y="2752506"/>
            <a:ext cx="765366" cy="166509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 marL="6120">
              <a:spcBef>
                <a:spcPts val="55"/>
              </a:spcBef>
            </a:pP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Чистая</a:t>
            </a:r>
            <a:r>
              <a:rPr sz="1036" spc="-29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зона</a:t>
            </a:r>
            <a:endParaRPr sz="1036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93481" y="3028082"/>
            <a:ext cx="1956718" cy="166509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>
              <a:spcBef>
                <a:spcPts val="55"/>
              </a:spcBef>
            </a:pP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Зона с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ограниченным</a:t>
            </a:r>
            <a:r>
              <a:rPr sz="1036" spc="-7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доступом</a:t>
            </a:r>
            <a:endParaRPr sz="1036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857116" y="1175170"/>
            <a:ext cx="1446576" cy="711192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algn="ctr">
              <a:lnSpc>
                <a:spcPts val="1879"/>
              </a:lnSpc>
              <a:spcBef>
                <a:spcPts val="46"/>
              </a:spcBef>
            </a:pPr>
            <a:r>
              <a:rPr sz="1566" b="1" spc="-2" dirty="0">
                <a:latin typeface="Arial"/>
                <a:cs typeface="Arial"/>
              </a:rPr>
              <a:t>Случай</a:t>
            </a:r>
            <a:endParaRPr sz="1566">
              <a:latin typeface="Arial"/>
              <a:cs typeface="Arial"/>
            </a:endParaRPr>
          </a:p>
          <a:p>
            <a:pPr algn="ctr">
              <a:lnSpc>
                <a:spcPts val="1877"/>
              </a:lnSpc>
            </a:pPr>
            <a:r>
              <a:rPr sz="1566" b="1" spc="-2" dirty="0">
                <a:latin typeface="Arial"/>
                <a:cs typeface="Arial"/>
              </a:rPr>
              <a:t>обращения</a:t>
            </a:r>
            <a:endParaRPr sz="1566">
              <a:latin typeface="Arial"/>
              <a:cs typeface="Arial"/>
            </a:endParaRPr>
          </a:p>
          <a:p>
            <a:pPr algn="ctr">
              <a:lnSpc>
                <a:spcPts val="1675"/>
              </a:lnSpc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за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мед.</a:t>
            </a:r>
            <a:r>
              <a:rPr sz="1398" spc="-43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помощью</a:t>
            </a:r>
            <a:endParaRPr sz="1398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401900" y="1208356"/>
            <a:ext cx="214829" cy="645711"/>
          </a:xfrm>
          <a:custGeom>
            <a:avLst/>
            <a:gdLst/>
            <a:ahLst/>
            <a:cxnLst/>
            <a:rect l="l" t="t" r="r" b="b"/>
            <a:pathLst>
              <a:path w="445770" h="1339850">
                <a:moveTo>
                  <a:pt x="445626" y="0"/>
                </a:moveTo>
                <a:lnTo>
                  <a:pt x="0" y="669815"/>
                </a:lnTo>
                <a:lnTo>
                  <a:pt x="445626" y="1339631"/>
                </a:lnTo>
                <a:lnTo>
                  <a:pt x="445626" y="0"/>
                </a:lnTo>
                <a:close/>
              </a:path>
            </a:pathLst>
          </a:custGeom>
          <a:solidFill>
            <a:srgbClr val="565656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3" name="object 23"/>
          <p:cNvSpPr/>
          <p:nvPr/>
        </p:nvSpPr>
        <p:spPr>
          <a:xfrm>
            <a:off x="3792302" y="1531490"/>
            <a:ext cx="65795" cy="881043"/>
          </a:xfrm>
          <a:custGeom>
            <a:avLst/>
            <a:gdLst/>
            <a:ahLst/>
            <a:cxnLst/>
            <a:rect l="l" t="t" r="r" b="b"/>
            <a:pathLst>
              <a:path w="136525" h="1828164">
                <a:moveTo>
                  <a:pt x="0" y="1691617"/>
                </a:moveTo>
                <a:lnTo>
                  <a:pt x="68081" y="1827780"/>
                </a:lnTo>
                <a:lnTo>
                  <a:pt x="113469" y="1737005"/>
                </a:lnTo>
                <a:lnTo>
                  <a:pt x="45387" y="1737005"/>
                </a:lnTo>
                <a:lnTo>
                  <a:pt x="45387" y="1721875"/>
                </a:lnTo>
                <a:lnTo>
                  <a:pt x="0" y="1691617"/>
                </a:lnTo>
                <a:close/>
              </a:path>
              <a:path w="136525" h="1828164">
                <a:moveTo>
                  <a:pt x="45387" y="1721875"/>
                </a:moveTo>
                <a:lnTo>
                  <a:pt x="45387" y="1737005"/>
                </a:lnTo>
                <a:lnTo>
                  <a:pt x="68081" y="1737005"/>
                </a:lnTo>
                <a:lnTo>
                  <a:pt x="45387" y="1721875"/>
                </a:lnTo>
                <a:close/>
              </a:path>
              <a:path w="136525" h="1828164">
                <a:moveTo>
                  <a:pt x="90775" y="0"/>
                </a:moveTo>
                <a:lnTo>
                  <a:pt x="45387" y="0"/>
                </a:lnTo>
                <a:lnTo>
                  <a:pt x="45387" y="1721875"/>
                </a:lnTo>
                <a:lnTo>
                  <a:pt x="68081" y="1737005"/>
                </a:lnTo>
                <a:lnTo>
                  <a:pt x="90775" y="1721875"/>
                </a:lnTo>
                <a:lnTo>
                  <a:pt x="90775" y="0"/>
                </a:lnTo>
                <a:close/>
              </a:path>
              <a:path w="136525" h="1828164">
                <a:moveTo>
                  <a:pt x="90775" y="1721875"/>
                </a:moveTo>
                <a:lnTo>
                  <a:pt x="68081" y="1737005"/>
                </a:lnTo>
                <a:lnTo>
                  <a:pt x="90775" y="1737005"/>
                </a:lnTo>
                <a:lnTo>
                  <a:pt x="90775" y="1721875"/>
                </a:lnTo>
                <a:close/>
              </a:path>
              <a:path w="136525" h="1828164">
                <a:moveTo>
                  <a:pt x="136163" y="1691617"/>
                </a:moveTo>
                <a:lnTo>
                  <a:pt x="90775" y="1721875"/>
                </a:lnTo>
                <a:lnTo>
                  <a:pt x="90775" y="1737005"/>
                </a:lnTo>
                <a:lnTo>
                  <a:pt x="113469" y="1737005"/>
                </a:lnTo>
                <a:lnTo>
                  <a:pt x="136163" y="1691617"/>
                </a:lnTo>
                <a:close/>
              </a:path>
            </a:pathLst>
          </a:custGeom>
          <a:solidFill>
            <a:srgbClr val="565656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4" name="object 24"/>
          <p:cNvSpPr/>
          <p:nvPr/>
        </p:nvSpPr>
        <p:spPr>
          <a:xfrm>
            <a:off x="4943653" y="3933952"/>
            <a:ext cx="540439" cy="65795"/>
          </a:xfrm>
          <a:custGeom>
            <a:avLst/>
            <a:gdLst/>
            <a:ahLst/>
            <a:cxnLst/>
            <a:rect l="l" t="t" r="r" b="b"/>
            <a:pathLst>
              <a:path w="1121409" h="136525">
                <a:moveTo>
                  <a:pt x="68081" y="0"/>
                </a:moveTo>
                <a:lnTo>
                  <a:pt x="41584" y="5351"/>
                </a:lnTo>
                <a:lnTo>
                  <a:pt x="19943" y="19943"/>
                </a:lnTo>
                <a:lnTo>
                  <a:pt x="5351" y="41584"/>
                </a:lnTo>
                <a:lnTo>
                  <a:pt x="0" y="68081"/>
                </a:lnTo>
                <a:lnTo>
                  <a:pt x="5351" y="94579"/>
                </a:lnTo>
                <a:lnTo>
                  <a:pt x="19943" y="116220"/>
                </a:lnTo>
                <a:lnTo>
                  <a:pt x="41584" y="130812"/>
                </a:lnTo>
                <a:lnTo>
                  <a:pt x="68081" y="136163"/>
                </a:lnTo>
                <a:lnTo>
                  <a:pt x="94579" y="130812"/>
                </a:lnTo>
                <a:lnTo>
                  <a:pt x="116220" y="116220"/>
                </a:lnTo>
                <a:lnTo>
                  <a:pt x="130812" y="94579"/>
                </a:lnTo>
                <a:lnTo>
                  <a:pt x="131580" y="90775"/>
                </a:lnTo>
                <a:lnTo>
                  <a:pt x="68081" y="90775"/>
                </a:lnTo>
                <a:lnTo>
                  <a:pt x="68081" y="45387"/>
                </a:lnTo>
                <a:lnTo>
                  <a:pt x="131580" y="45387"/>
                </a:lnTo>
                <a:lnTo>
                  <a:pt x="130812" y="41584"/>
                </a:lnTo>
                <a:lnTo>
                  <a:pt x="116220" y="19943"/>
                </a:lnTo>
                <a:lnTo>
                  <a:pt x="94579" y="5351"/>
                </a:lnTo>
                <a:lnTo>
                  <a:pt x="68081" y="0"/>
                </a:lnTo>
                <a:close/>
              </a:path>
              <a:path w="1121409" h="136525">
                <a:moveTo>
                  <a:pt x="1030168" y="68081"/>
                </a:moveTo>
                <a:lnTo>
                  <a:pt x="984780" y="136163"/>
                </a:lnTo>
                <a:lnTo>
                  <a:pt x="1075556" y="90775"/>
                </a:lnTo>
                <a:lnTo>
                  <a:pt x="1030168" y="90775"/>
                </a:lnTo>
                <a:lnTo>
                  <a:pt x="1030168" y="68081"/>
                </a:lnTo>
                <a:close/>
              </a:path>
              <a:path w="1121409" h="136525">
                <a:moveTo>
                  <a:pt x="131580" y="45387"/>
                </a:moveTo>
                <a:lnTo>
                  <a:pt x="68081" y="45387"/>
                </a:lnTo>
                <a:lnTo>
                  <a:pt x="68081" y="90775"/>
                </a:lnTo>
                <a:lnTo>
                  <a:pt x="131580" y="90775"/>
                </a:lnTo>
                <a:lnTo>
                  <a:pt x="136163" y="68081"/>
                </a:lnTo>
                <a:lnTo>
                  <a:pt x="131580" y="45387"/>
                </a:lnTo>
                <a:close/>
              </a:path>
              <a:path w="1121409" h="136525">
                <a:moveTo>
                  <a:pt x="1015039" y="45387"/>
                </a:moveTo>
                <a:lnTo>
                  <a:pt x="131580" y="45387"/>
                </a:lnTo>
                <a:lnTo>
                  <a:pt x="136163" y="68081"/>
                </a:lnTo>
                <a:lnTo>
                  <a:pt x="131580" y="90775"/>
                </a:lnTo>
                <a:lnTo>
                  <a:pt x="1015039" y="90775"/>
                </a:lnTo>
                <a:lnTo>
                  <a:pt x="1030168" y="68081"/>
                </a:lnTo>
                <a:lnTo>
                  <a:pt x="1015039" y="45387"/>
                </a:lnTo>
                <a:close/>
              </a:path>
              <a:path w="1121409" h="136525">
                <a:moveTo>
                  <a:pt x="1075556" y="45387"/>
                </a:moveTo>
                <a:lnTo>
                  <a:pt x="1030168" y="45387"/>
                </a:lnTo>
                <a:lnTo>
                  <a:pt x="1030168" y="90775"/>
                </a:lnTo>
                <a:lnTo>
                  <a:pt x="1075556" y="90775"/>
                </a:lnTo>
                <a:lnTo>
                  <a:pt x="1120944" y="68081"/>
                </a:lnTo>
                <a:lnTo>
                  <a:pt x="1075556" y="45387"/>
                </a:lnTo>
                <a:close/>
              </a:path>
              <a:path w="1121409" h="136525">
                <a:moveTo>
                  <a:pt x="984780" y="0"/>
                </a:moveTo>
                <a:lnTo>
                  <a:pt x="1030168" y="68081"/>
                </a:lnTo>
                <a:lnTo>
                  <a:pt x="1030168" y="45387"/>
                </a:lnTo>
                <a:lnTo>
                  <a:pt x="1075556" y="45387"/>
                </a:lnTo>
                <a:lnTo>
                  <a:pt x="984780" y="0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5" name="object 25"/>
          <p:cNvSpPr/>
          <p:nvPr/>
        </p:nvSpPr>
        <p:spPr>
          <a:xfrm>
            <a:off x="3763468" y="5939703"/>
            <a:ext cx="1355075" cy="65795"/>
          </a:xfrm>
          <a:custGeom>
            <a:avLst/>
            <a:gdLst/>
            <a:ahLst/>
            <a:cxnLst/>
            <a:rect l="l" t="t" r="r" b="b"/>
            <a:pathLst>
              <a:path w="2811779" h="136525">
                <a:moveTo>
                  <a:pt x="2720410" y="68081"/>
                </a:moveTo>
                <a:lnTo>
                  <a:pt x="2675022" y="136163"/>
                </a:lnTo>
                <a:lnTo>
                  <a:pt x="2765797" y="90775"/>
                </a:lnTo>
                <a:lnTo>
                  <a:pt x="2720410" y="90775"/>
                </a:lnTo>
                <a:lnTo>
                  <a:pt x="2720410" y="68081"/>
                </a:lnTo>
                <a:close/>
              </a:path>
              <a:path w="2811779" h="136525">
                <a:moveTo>
                  <a:pt x="2705280" y="45387"/>
                </a:moveTo>
                <a:lnTo>
                  <a:pt x="0" y="45387"/>
                </a:lnTo>
                <a:lnTo>
                  <a:pt x="0" y="90775"/>
                </a:lnTo>
                <a:lnTo>
                  <a:pt x="2705280" y="90775"/>
                </a:lnTo>
                <a:lnTo>
                  <a:pt x="2720410" y="68081"/>
                </a:lnTo>
                <a:lnTo>
                  <a:pt x="2705280" y="45387"/>
                </a:lnTo>
                <a:close/>
              </a:path>
              <a:path w="2811779" h="136525">
                <a:moveTo>
                  <a:pt x="2765797" y="45387"/>
                </a:moveTo>
                <a:lnTo>
                  <a:pt x="2720410" y="45387"/>
                </a:lnTo>
                <a:lnTo>
                  <a:pt x="2720410" y="90775"/>
                </a:lnTo>
                <a:lnTo>
                  <a:pt x="2765797" y="90775"/>
                </a:lnTo>
                <a:lnTo>
                  <a:pt x="2811185" y="68081"/>
                </a:lnTo>
                <a:lnTo>
                  <a:pt x="2765797" y="45387"/>
                </a:lnTo>
                <a:close/>
              </a:path>
              <a:path w="2811779" h="136525">
                <a:moveTo>
                  <a:pt x="2675022" y="0"/>
                </a:moveTo>
                <a:lnTo>
                  <a:pt x="2720410" y="68081"/>
                </a:lnTo>
                <a:lnTo>
                  <a:pt x="2720410" y="45387"/>
                </a:lnTo>
                <a:lnTo>
                  <a:pt x="2765797" y="45387"/>
                </a:lnTo>
                <a:lnTo>
                  <a:pt x="2675022" y="0"/>
                </a:lnTo>
                <a:close/>
              </a:path>
            </a:pathLst>
          </a:custGeom>
          <a:solidFill>
            <a:srgbClr val="AA71D3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6" name="object 26"/>
          <p:cNvSpPr/>
          <p:nvPr/>
        </p:nvSpPr>
        <p:spPr>
          <a:xfrm>
            <a:off x="3736623" y="4625955"/>
            <a:ext cx="65795" cy="1354463"/>
          </a:xfrm>
          <a:custGeom>
            <a:avLst/>
            <a:gdLst/>
            <a:ahLst/>
            <a:cxnLst/>
            <a:rect l="l" t="t" r="r" b="b"/>
            <a:pathLst>
              <a:path w="136525" h="2810509">
                <a:moveTo>
                  <a:pt x="45387" y="131580"/>
                </a:moveTo>
                <a:lnTo>
                  <a:pt x="45387" y="2810039"/>
                </a:lnTo>
                <a:lnTo>
                  <a:pt x="90775" y="2810039"/>
                </a:lnTo>
                <a:lnTo>
                  <a:pt x="90775" y="136163"/>
                </a:lnTo>
                <a:lnTo>
                  <a:pt x="68081" y="136163"/>
                </a:lnTo>
                <a:lnTo>
                  <a:pt x="45387" y="131580"/>
                </a:lnTo>
                <a:close/>
              </a:path>
              <a:path w="136525" h="2810509">
                <a:moveTo>
                  <a:pt x="90775" y="68081"/>
                </a:moveTo>
                <a:lnTo>
                  <a:pt x="45387" y="68081"/>
                </a:lnTo>
                <a:lnTo>
                  <a:pt x="45387" y="131580"/>
                </a:lnTo>
                <a:lnTo>
                  <a:pt x="68081" y="136163"/>
                </a:lnTo>
                <a:lnTo>
                  <a:pt x="90775" y="131580"/>
                </a:lnTo>
                <a:lnTo>
                  <a:pt x="90775" y="68081"/>
                </a:lnTo>
                <a:close/>
              </a:path>
              <a:path w="136525" h="2810509">
                <a:moveTo>
                  <a:pt x="90775" y="131580"/>
                </a:moveTo>
                <a:lnTo>
                  <a:pt x="68081" y="136163"/>
                </a:lnTo>
                <a:lnTo>
                  <a:pt x="90775" y="136163"/>
                </a:lnTo>
                <a:lnTo>
                  <a:pt x="90775" y="131580"/>
                </a:lnTo>
                <a:close/>
              </a:path>
              <a:path w="136525" h="2810509">
                <a:moveTo>
                  <a:pt x="68081" y="0"/>
                </a:moveTo>
                <a:lnTo>
                  <a:pt x="41584" y="5351"/>
                </a:lnTo>
                <a:lnTo>
                  <a:pt x="19943" y="19943"/>
                </a:lnTo>
                <a:lnTo>
                  <a:pt x="5351" y="41584"/>
                </a:lnTo>
                <a:lnTo>
                  <a:pt x="0" y="68081"/>
                </a:lnTo>
                <a:lnTo>
                  <a:pt x="5351" y="94579"/>
                </a:lnTo>
                <a:lnTo>
                  <a:pt x="19943" y="116220"/>
                </a:lnTo>
                <a:lnTo>
                  <a:pt x="41584" y="130812"/>
                </a:lnTo>
                <a:lnTo>
                  <a:pt x="45387" y="131580"/>
                </a:lnTo>
                <a:lnTo>
                  <a:pt x="45387" y="68081"/>
                </a:lnTo>
                <a:lnTo>
                  <a:pt x="136163" y="68081"/>
                </a:lnTo>
                <a:lnTo>
                  <a:pt x="130812" y="41584"/>
                </a:lnTo>
                <a:lnTo>
                  <a:pt x="116220" y="19943"/>
                </a:lnTo>
                <a:lnTo>
                  <a:pt x="94579" y="5351"/>
                </a:lnTo>
                <a:lnTo>
                  <a:pt x="68081" y="0"/>
                </a:lnTo>
                <a:close/>
              </a:path>
              <a:path w="136525" h="2810509">
                <a:moveTo>
                  <a:pt x="136163" y="68081"/>
                </a:moveTo>
                <a:lnTo>
                  <a:pt x="90775" y="68081"/>
                </a:lnTo>
                <a:lnTo>
                  <a:pt x="90775" y="131580"/>
                </a:lnTo>
                <a:lnTo>
                  <a:pt x="94579" y="130812"/>
                </a:lnTo>
                <a:lnTo>
                  <a:pt x="116220" y="116220"/>
                </a:lnTo>
                <a:lnTo>
                  <a:pt x="130812" y="94579"/>
                </a:lnTo>
                <a:lnTo>
                  <a:pt x="136163" y="68081"/>
                </a:lnTo>
                <a:close/>
              </a:path>
            </a:pathLst>
          </a:custGeom>
          <a:solidFill>
            <a:srgbClr val="AA71D3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7" name="object 27"/>
          <p:cNvSpPr/>
          <p:nvPr/>
        </p:nvSpPr>
        <p:spPr>
          <a:xfrm>
            <a:off x="2957787" y="4989855"/>
            <a:ext cx="1734851" cy="1004371"/>
          </a:xfrm>
          <a:custGeom>
            <a:avLst/>
            <a:gdLst/>
            <a:ahLst/>
            <a:cxnLst/>
            <a:rect l="l" t="t" r="r" b="b"/>
            <a:pathLst>
              <a:path w="3599815" h="2084070">
                <a:moveTo>
                  <a:pt x="0" y="2083718"/>
                </a:moveTo>
                <a:lnTo>
                  <a:pt x="3599399" y="2083718"/>
                </a:lnTo>
                <a:lnTo>
                  <a:pt x="3599399" y="0"/>
                </a:lnTo>
                <a:lnTo>
                  <a:pt x="0" y="0"/>
                </a:lnTo>
                <a:lnTo>
                  <a:pt x="0" y="2083718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8" name="object 28"/>
          <p:cNvSpPr txBox="1"/>
          <p:nvPr/>
        </p:nvSpPr>
        <p:spPr>
          <a:xfrm>
            <a:off x="1881051" y="5001631"/>
            <a:ext cx="2774043" cy="1300008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130665" marR="24175" indent="-124850">
              <a:lnSpc>
                <a:spcPct val="101499"/>
              </a:lnSpc>
              <a:spcBef>
                <a:spcPts val="46"/>
              </a:spcBef>
              <a:buChar char="•"/>
              <a:tabLst>
                <a:tab pos="130665" algn="l"/>
                <a:tab pos="130971" algn="l"/>
              </a:tabLst>
            </a:pPr>
            <a:r>
              <a:rPr sz="1200" spc="5" dirty="0">
                <a:solidFill>
                  <a:srgbClr val="565656"/>
                </a:solidFill>
                <a:latin typeface="Arial"/>
                <a:cs typeface="Arial"/>
              </a:rPr>
              <a:t>Пациенты с инфекционными  </a:t>
            </a:r>
            <a:r>
              <a:rPr sz="1200" spc="2" dirty="0">
                <a:solidFill>
                  <a:srgbClr val="565656"/>
                </a:solidFill>
                <a:latin typeface="Arial"/>
                <a:cs typeface="Arial"/>
              </a:rPr>
              <a:t>заболеваниями, </a:t>
            </a:r>
            <a:r>
              <a:rPr sz="1200" spc="5" dirty="0">
                <a:solidFill>
                  <a:srgbClr val="565656"/>
                </a:solidFill>
                <a:latin typeface="Arial"/>
                <a:cs typeface="Arial"/>
              </a:rPr>
              <a:t>без </a:t>
            </a:r>
            <a:r>
              <a:rPr sz="1200" spc="2" dirty="0">
                <a:solidFill>
                  <a:srgbClr val="565656"/>
                </a:solidFill>
                <a:latin typeface="Arial"/>
                <a:cs typeface="Arial"/>
              </a:rPr>
              <a:t>подозрения  </a:t>
            </a:r>
            <a:r>
              <a:rPr sz="1200" spc="5" dirty="0">
                <a:solidFill>
                  <a:srgbClr val="565656"/>
                </a:solidFill>
                <a:latin typeface="Arial"/>
                <a:cs typeface="Arial"/>
              </a:rPr>
              <a:t>на</a:t>
            </a:r>
            <a:r>
              <a:rPr sz="1200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565656"/>
                </a:solidFill>
                <a:latin typeface="Arial"/>
                <a:cs typeface="Arial"/>
              </a:rPr>
              <a:t>COVID-19</a:t>
            </a:r>
            <a:endParaRPr sz="1200" dirty="0">
              <a:latin typeface="Arial"/>
              <a:cs typeface="Arial"/>
            </a:endParaRPr>
          </a:p>
          <a:p>
            <a:pPr marL="130665" marR="2448" indent="-124850">
              <a:lnSpc>
                <a:spcPct val="101499"/>
              </a:lnSpc>
              <a:buChar char="•"/>
              <a:tabLst>
                <a:tab pos="130665" algn="l"/>
                <a:tab pos="130971" algn="l"/>
              </a:tabLst>
            </a:pPr>
            <a:r>
              <a:rPr sz="1200" spc="5" dirty="0">
                <a:solidFill>
                  <a:srgbClr val="565656"/>
                </a:solidFill>
                <a:latin typeface="Arial"/>
                <a:cs typeface="Arial"/>
              </a:rPr>
              <a:t>Пациенты с </a:t>
            </a:r>
            <a:r>
              <a:rPr sz="1200" spc="2" dirty="0">
                <a:solidFill>
                  <a:srgbClr val="565656"/>
                </a:solidFill>
                <a:latin typeface="Arial"/>
                <a:cs typeface="Arial"/>
              </a:rPr>
              <a:t>подозрительными  </a:t>
            </a:r>
            <a:r>
              <a:rPr sz="1200" spc="7" dirty="0">
                <a:solidFill>
                  <a:srgbClr val="565656"/>
                </a:solidFill>
                <a:latin typeface="Arial"/>
                <a:cs typeface="Arial"/>
              </a:rPr>
              <a:t>или </a:t>
            </a:r>
            <a:r>
              <a:rPr sz="1200" spc="5" dirty="0">
                <a:solidFill>
                  <a:srgbClr val="565656"/>
                </a:solidFill>
                <a:latin typeface="Arial"/>
                <a:cs typeface="Arial"/>
              </a:rPr>
              <a:t>подтвержденными </a:t>
            </a:r>
            <a:r>
              <a:rPr sz="1200" spc="2" dirty="0">
                <a:solidFill>
                  <a:srgbClr val="565656"/>
                </a:solidFill>
                <a:latin typeface="Arial"/>
                <a:cs typeface="Arial"/>
              </a:rPr>
              <a:t>случаями  </a:t>
            </a:r>
            <a:r>
              <a:rPr sz="1200" spc="5" dirty="0">
                <a:solidFill>
                  <a:srgbClr val="565656"/>
                </a:solidFill>
                <a:latin typeface="Arial"/>
                <a:cs typeface="Arial"/>
              </a:rPr>
              <a:t>COVID-19, протекающие в  средней и тяжелой формах  </a:t>
            </a:r>
            <a:r>
              <a:rPr sz="1200" spc="2" dirty="0">
                <a:solidFill>
                  <a:srgbClr val="565656"/>
                </a:solidFill>
                <a:latin typeface="Arial"/>
                <a:cs typeface="Arial"/>
              </a:rPr>
              <a:t>(реанимация)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578654" y="1889755"/>
            <a:ext cx="65795" cy="809434"/>
          </a:xfrm>
          <a:custGeom>
            <a:avLst/>
            <a:gdLst/>
            <a:ahLst/>
            <a:cxnLst/>
            <a:rect l="l" t="t" r="r" b="b"/>
            <a:pathLst>
              <a:path w="136525" h="1679575">
                <a:moveTo>
                  <a:pt x="0" y="1543304"/>
                </a:moveTo>
                <a:lnTo>
                  <a:pt x="68081" y="1679467"/>
                </a:lnTo>
                <a:lnTo>
                  <a:pt x="113469" y="1588691"/>
                </a:lnTo>
                <a:lnTo>
                  <a:pt x="45387" y="1588691"/>
                </a:lnTo>
                <a:lnTo>
                  <a:pt x="45387" y="1573562"/>
                </a:lnTo>
                <a:lnTo>
                  <a:pt x="0" y="1543304"/>
                </a:lnTo>
                <a:close/>
              </a:path>
              <a:path w="136525" h="1679575">
                <a:moveTo>
                  <a:pt x="45387" y="1573562"/>
                </a:moveTo>
                <a:lnTo>
                  <a:pt x="45387" y="1588691"/>
                </a:lnTo>
                <a:lnTo>
                  <a:pt x="68081" y="1588691"/>
                </a:lnTo>
                <a:lnTo>
                  <a:pt x="45387" y="1573562"/>
                </a:lnTo>
                <a:close/>
              </a:path>
              <a:path w="136525" h="1679575">
                <a:moveTo>
                  <a:pt x="45387" y="131580"/>
                </a:moveTo>
                <a:lnTo>
                  <a:pt x="45387" y="1573562"/>
                </a:lnTo>
                <a:lnTo>
                  <a:pt x="68081" y="1588691"/>
                </a:lnTo>
                <a:lnTo>
                  <a:pt x="90775" y="1573562"/>
                </a:lnTo>
                <a:lnTo>
                  <a:pt x="90775" y="136163"/>
                </a:lnTo>
                <a:lnTo>
                  <a:pt x="68081" y="136163"/>
                </a:lnTo>
                <a:lnTo>
                  <a:pt x="45387" y="131580"/>
                </a:lnTo>
                <a:close/>
              </a:path>
              <a:path w="136525" h="1679575">
                <a:moveTo>
                  <a:pt x="90775" y="1573562"/>
                </a:moveTo>
                <a:lnTo>
                  <a:pt x="68081" y="1588691"/>
                </a:lnTo>
                <a:lnTo>
                  <a:pt x="90775" y="1588691"/>
                </a:lnTo>
                <a:lnTo>
                  <a:pt x="90775" y="1573562"/>
                </a:lnTo>
                <a:close/>
              </a:path>
              <a:path w="136525" h="1679575">
                <a:moveTo>
                  <a:pt x="136163" y="1543304"/>
                </a:moveTo>
                <a:lnTo>
                  <a:pt x="90775" y="1573562"/>
                </a:lnTo>
                <a:lnTo>
                  <a:pt x="90775" y="1588691"/>
                </a:lnTo>
                <a:lnTo>
                  <a:pt x="113469" y="1588691"/>
                </a:lnTo>
                <a:lnTo>
                  <a:pt x="136163" y="1543304"/>
                </a:lnTo>
                <a:close/>
              </a:path>
              <a:path w="136525" h="1679575">
                <a:moveTo>
                  <a:pt x="90775" y="68081"/>
                </a:moveTo>
                <a:lnTo>
                  <a:pt x="45387" y="68081"/>
                </a:lnTo>
                <a:lnTo>
                  <a:pt x="45387" y="131580"/>
                </a:lnTo>
                <a:lnTo>
                  <a:pt x="68081" y="136163"/>
                </a:lnTo>
                <a:lnTo>
                  <a:pt x="90775" y="131580"/>
                </a:lnTo>
                <a:lnTo>
                  <a:pt x="90775" y="68081"/>
                </a:lnTo>
                <a:close/>
              </a:path>
              <a:path w="136525" h="1679575">
                <a:moveTo>
                  <a:pt x="90775" y="131580"/>
                </a:moveTo>
                <a:lnTo>
                  <a:pt x="68081" y="136163"/>
                </a:lnTo>
                <a:lnTo>
                  <a:pt x="90775" y="136163"/>
                </a:lnTo>
                <a:lnTo>
                  <a:pt x="90775" y="131580"/>
                </a:lnTo>
                <a:close/>
              </a:path>
              <a:path w="136525" h="1679575">
                <a:moveTo>
                  <a:pt x="68081" y="0"/>
                </a:moveTo>
                <a:lnTo>
                  <a:pt x="41584" y="5351"/>
                </a:lnTo>
                <a:lnTo>
                  <a:pt x="19943" y="19943"/>
                </a:lnTo>
                <a:lnTo>
                  <a:pt x="5351" y="41584"/>
                </a:lnTo>
                <a:lnTo>
                  <a:pt x="0" y="68081"/>
                </a:lnTo>
                <a:lnTo>
                  <a:pt x="5351" y="94579"/>
                </a:lnTo>
                <a:lnTo>
                  <a:pt x="19943" y="116220"/>
                </a:lnTo>
                <a:lnTo>
                  <a:pt x="41584" y="130812"/>
                </a:lnTo>
                <a:lnTo>
                  <a:pt x="45387" y="131580"/>
                </a:lnTo>
                <a:lnTo>
                  <a:pt x="45387" y="68081"/>
                </a:lnTo>
                <a:lnTo>
                  <a:pt x="136163" y="68081"/>
                </a:lnTo>
                <a:lnTo>
                  <a:pt x="130812" y="41584"/>
                </a:lnTo>
                <a:lnTo>
                  <a:pt x="116220" y="19943"/>
                </a:lnTo>
                <a:lnTo>
                  <a:pt x="94579" y="5351"/>
                </a:lnTo>
                <a:lnTo>
                  <a:pt x="68081" y="0"/>
                </a:lnTo>
                <a:close/>
              </a:path>
              <a:path w="136525" h="1679575">
                <a:moveTo>
                  <a:pt x="136163" y="68081"/>
                </a:moveTo>
                <a:lnTo>
                  <a:pt x="90775" y="68081"/>
                </a:lnTo>
                <a:lnTo>
                  <a:pt x="90775" y="131580"/>
                </a:lnTo>
                <a:lnTo>
                  <a:pt x="94579" y="130812"/>
                </a:lnTo>
                <a:lnTo>
                  <a:pt x="116220" y="116220"/>
                </a:lnTo>
                <a:lnTo>
                  <a:pt x="130812" y="94579"/>
                </a:lnTo>
                <a:lnTo>
                  <a:pt x="136163" y="68081"/>
                </a:lnTo>
                <a:close/>
              </a:path>
            </a:pathLst>
          </a:custGeom>
          <a:solidFill>
            <a:srgbClr val="565656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0" name="object 30"/>
          <p:cNvSpPr/>
          <p:nvPr/>
        </p:nvSpPr>
        <p:spPr>
          <a:xfrm>
            <a:off x="5253863" y="2078664"/>
            <a:ext cx="714566" cy="281236"/>
          </a:xfrm>
          <a:custGeom>
            <a:avLst/>
            <a:gdLst/>
            <a:ahLst/>
            <a:cxnLst/>
            <a:rect l="l" t="t" r="r" b="b"/>
            <a:pathLst>
              <a:path w="1482725" h="583564">
                <a:moveTo>
                  <a:pt x="0" y="583166"/>
                </a:moveTo>
                <a:lnTo>
                  <a:pt x="1482672" y="583166"/>
                </a:lnTo>
                <a:lnTo>
                  <a:pt x="1482672" y="0"/>
                </a:lnTo>
                <a:lnTo>
                  <a:pt x="0" y="0"/>
                </a:lnTo>
                <a:lnTo>
                  <a:pt x="0" y="583166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1" name="object 31"/>
          <p:cNvSpPr txBox="1"/>
          <p:nvPr/>
        </p:nvSpPr>
        <p:spPr>
          <a:xfrm>
            <a:off x="5301156" y="2089778"/>
            <a:ext cx="620617" cy="245552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125157" marR="2448" indent="-119343">
              <a:lnSpc>
                <a:spcPct val="101499"/>
              </a:lnSpc>
              <a:spcBef>
                <a:spcPts val="46"/>
              </a:spcBef>
            </a:pPr>
            <a:r>
              <a:rPr sz="771" spc="12" dirty="0">
                <a:solidFill>
                  <a:srgbClr val="565656"/>
                </a:solidFill>
                <a:latin typeface="Arial"/>
                <a:cs typeface="Arial"/>
              </a:rPr>
              <a:t>Т</a:t>
            </a:r>
            <a:r>
              <a:rPr sz="771" spc="2" dirty="0">
                <a:solidFill>
                  <a:srgbClr val="565656"/>
                </a:solidFill>
                <a:latin typeface="Arial"/>
                <a:cs typeface="Arial"/>
              </a:rPr>
              <a:t>ем</a:t>
            </a:r>
            <a:r>
              <a:rPr sz="771" spc="5" dirty="0">
                <a:solidFill>
                  <a:srgbClr val="565656"/>
                </a:solidFill>
                <a:latin typeface="Arial"/>
                <a:cs typeface="Arial"/>
              </a:rPr>
              <a:t>п</a:t>
            </a:r>
            <a:r>
              <a:rPr sz="771" dirty="0">
                <a:solidFill>
                  <a:srgbClr val="565656"/>
                </a:solidFill>
                <a:latin typeface="Arial"/>
                <a:cs typeface="Arial"/>
              </a:rPr>
              <a:t>е</a:t>
            </a:r>
            <a:r>
              <a:rPr sz="771" spc="2" dirty="0">
                <a:solidFill>
                  <a:srgbClr val="565656"/>
                </a:solidFill>
                <a:latin typeface="Arial"/>
                <a:cs typeface="Arial"/>
              </a:rPr>
              <a:t>р</a:t>
            </a:r>
            <a:r>
              <a:rPr sz="771" dirty="0">
                <a:solidFill>
                  <a:srgbClr val="565656"/>
                </a:solidFill>
                <a:latin typeface="Arial"/>
                <a:cs typeface="Arial"/>
              </a:rPr>
              <a:t>а</a:t>
            </a:r>
            <a:r>
              <a:rPr sz="771" spc="5" dirty="0">
                <a:solidFill>
                  <a:srgbClr val="565656"/>
                </a:solidFill>
                <a:latin typeface="Arial"/>
                <a:cs typeface="Arial"/>
              </a:rPr>
              <a:t>т</a:t>
            </a:r>
            <a:r>
              <a:rPr sz="771" spc="-5" dirty="0">
                <a:solidFill>
                  <a:srgbClr val="565656"/>
                </a:solidFill>
                <a:latin typeface="Arial"/>
                <a:cs typeface="Arial"/>
              </a:rPr>
              <a:t>у</a:t>
            </a:r>
            <a:r>
              <a:rPr sz="771" spc="2" dirty="0">
                <a:solidFill>
                  <a:srgbClr val="565656"/>
                </a:solidFill>
                <a:latin typeface="Arial"/>
                <a:cs typeface="Arial"/>
              </a:rPr>
              <a:t>ра  </a:t>
            </a:r>
            <a:r>
              <a:rPr sz="771" spc="5" dirty="0">
                <a:solidFill>
                  <a:srgbClr val="565656"/>
                </a:solidFill>
                <a:latin typeface="Arial"/>
                <a:cs typeface="Arial"/>
              </a:rPr>
              <a:t>в</a:t>
            </a:r>
            <a:r>
              <a:rPr sz="771" spc="-5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771" spc="5" dirty="0">
                <a:solidFill>
                  <a:srgbClr val="565656"/>
                </a:solidFill>
                <a:latin typeface="Arial"/>
                <a:cs typeface="Arial"/>
              </a:rPr>
              <a:t>норме</a:t>
            </a:r>
            <a:endParaRPr sz="771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825113" y="1503983"/>
            <a:ext cx="1174214" cy="65795"/>
          </a:xfrm>
          <a:custGeom>
            <a:avLst/>
            <a:gdLst/>
            <a:ahLst/>
            <a:cxnLst/>
            <a:rect l="l" t="t" r="r" b="b"/>
            <a:pathLst>
              <a:path w="2436495" h="136525">
                <a:moveTo>
                  <a:pt x="2367851" y="0"/>
                </a:moveTo>
                <a:lnTo>
                  <a:pt x="2341305" y="5351"/>
                </a:lnTo>
                <a:lnTo>
                  <a:pt x="2319669" y="19943"/>
                </a:lnTo>
                <a:lnTo>
                  <a:pt x="2305104" y="41584"/>
                </a:lnTo>
                <a:lnTo>
                  <a:pt x="2299769" y="68081"/>
                </a:lnTo>
                <a:lnTo>
                  <a:pt x="2305104" y="94579"/>
                </a:lnTo>
                <a:lnTo>
                  <a:pt x="2319669" y="116220"/>
                </a:lnTo>
                <a:lnTo>
                  <a:pt x="2341305" y="130812"/>
                </a:lnTo>
                <a:lnTo>
                  <a:pt x="2367851" y="136163"/>
                </a:lnTo>
                <a:lnTo>
                  <a:pt x="2394349" y="130812"/>
                </a:lnTo>
                <a:lnTo>
                  <a:pt x="2415990" y="116220"/>
                </a:lnTo>
                <a:lnTo>
                  <a:pt x="2430582" y="94579"/>
                </a:lnTo>
                <a:lnTo>
                  <a:pt x="2431350" y="90775"/>
                </a:lnTo>
                <a:lnTo>
                  <a:pt x="2367851" y="90775"/>
                </a:lnTo>
                <a:lnTo>
                  <a:pt x="2367851" y="45387"/>
                </a:lnTo>
                <a:lnTo>
                  <a:pt x="2431350" y="45387"/>
                </a:lnTo>
                <a:lnTo>
                  <a:pt x="2430582" y="41584"/>
                </a:lnTo>
                <a:lnTo>
                  <a:pt x="2415990" y="19943"/>
                </a:lnTo>
                <a:lnTo>
                  <a:pt x="2394349" y="5351"/>
                </a:lnTo>
                <a:lnTo>
                  <a:pt x="2367851" y="0"/>
                </a:lnTo>
                <a:close/>
              </a:path>
              <a:path w="2436495" h="136525">
                <a:moveTo>
                  <a:pt x="2304338" y="45387"/>
                </a:moveTo>
                <a:lnTo>
                  <a:pt x="0" y="45387"/>
                </a:lnTo>
                <a:lnTo>
                  <a:pt x="0" y="90775"/>
                </a:lnTo>
                <a:lnTo>
                  <a:pt x="2304338" y="90775"/>
                </a:lnTo>
                <a:lnTo>
                  <a:pt x="2299769" y="68081"/>
                </a:lnTo>
                <a:lnTo>
                  <a:pt x="2304338" y="45387"/>
                </a:lnTo>
                <a:close/>
              </a:path>
              <a:path w="2436495" h="136525">
                <a:moveTo>
                  <a:pt x="2431350" y="45387"/>
                </a:moveTo>
                <a:lnTo>
                  <a:pt x="2367851" y="45387"/>
                </a:lnTo>
                <a:lnTo>
                  <a:pt x="2367851" y="90775"/>
                </a:lnTo>
                <a:lnTo>
                  <a:pt x="2431350" y="90775"/>
                </a:lnTo>
                <a:lnTo>
                  <a:pt x="2435933" y="68081"/>
                </a:lnTo>
                <a:lnTo>
                  <a:pt x="2431350" y="45387"/>
                </a:lnTo>
                <a:close/>
              </a:path>
            </a:pathLst>
          </a:custGeom>
          <a:solidFill>
            <a:srgbClr val="565656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3" name="object 33"/>
          <p:cNvSpPr/>
          <p:nvPr/>
        </p:nvSpPr>
        <p:spPr>
          <a:xfrm>
            <a:off x="3945418" y="1374729"/>
            <a:ext cx="714566" cy="281236"/>
          </a:xfrm>
          <a:custGeom>
            <a:avLst/>
            <a:gdLst/>
            <a:ahLst/>
            <a:cxnLst/>
            <a:rect l="l" t="t" r="r" b="b"/>
            <a:pathLst>
              <a:path w="1482725" h="583564">
                <a:moveTo>
                  <a:pt x="0" y="583166"/>
                </a:moveTo>
                <a:lnTo>
                  <a:pt x="1482672" y="583166"/>
                </a:lnTo>
                <a:lnTo>
                  <a:pt x="1482672" y="0"/>
                </a:lnTo>
                <a:lnTo>
                  <a:pt x="0" y="0"/>
                </a:lnTo>
                <a:lnTo>
                  <a:pt x="0" y="583166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4" name="object 34"/>
          <p:cNvSpPr txBox="1"/>
          <p:nvPr/>
        </p:nvSpPr>
        <p:spPr>
          <a:xfrm>
            <a:off x="3994036" y="1386119"/>
            <a:ext cx="617251" cy="245552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12546" marR="2448" indent="-6732">
              <a:lnSpc>
                <a:spcPct val="101499"/>
              </a:lnSpc>
              <a:spcBef>
                <a:spcPts val="46"/>
              </a:spcBef>
            </a:pPr>
            <a:r>
              <a:rPr sz="771" spc="5" dirty="0">
                <a:solidFill>
                  <a:srgbClr val="565656"/>
                </a:solidFill>
                <a:latin typeface="Arial"/>
                <a:cs typeface="Arial"/>
              </a:rPr>
              <a:t>Пов</a:t>
            </a:r>
            <a:r>
              <a:rPr sz="771" spc="10" dirty="0">
                <a:solidFill>
                  <a:srgbClr val="565656"/>
                </a:solidFill>
                <a:latin typeface="Arial"/>
                <a:cs typeface="Arial"/>
              </a:rPr>
              <a:t>ы</a:t>
            </a:r>
            <a:r>
              <a:rPr sz="771" spc="5" dirty="0">
                <a:solidFill>
                  <a:srgbClr val="565656"/>
                </a:solidFill>
                <a:latin typeface="Arial"/>
                <a:cs typeface="Arial"/>
              </a:rPr>
              <a:t>ш</a:t>
            </a:r>
            <a:r>
              <a:rPr sz="771" dirty="0">
                <a:solidFill>
                  <a:srgbClr val="565656"/>
                </a:solidFill>
                <a:latin typeface="Arial"/>
                <a:cs typeface="Arial"/>
              </a:rPr>
              <a:t>е</a:t>
            </a:r>
            <a:r>
              <a:rPr sz="771" spc="2" dirty="0">
                <a:solidFill>
                  <a:srgbClr val="565656"/>
                </a:solidFill>
                <a:latin typeface="Arial"/>
                <a:cs typeface="Arial"/>
              </a:rPr>
              <a:t>нная  температура</a:t>
            </a:r>
            <a:endParaRPr sz="77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45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/>
          <p:nvPr/>
        </p:nvSpPr>
        <p:spPr>
          <a:xfrm>
            <a:off x="1633102" y="974706"/>
            <a:ext cx="3779092" cy="0"/>
          </a:xfrm>
          <a:custGeom>
            <a:avLst/>
            <a:gdLst/>
            <a:ahLst/>
            <a:cxnLst/>
            <a:rect l="l" t="t" r="r" b="b"/>
            <a:pathLst>
              <a:path w="7841615">
                <a:moveTo>
                  <a:pt x="0" y="0"/>
                </a:moveTo>
                <a:lnTo>
                  <a:pt x="7841107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18962" y="392734"/>
            <a:ext cx="8301952" cy="315811"/>
          </a:xfrm>
          <a:prstGeom prst="rect">
            <a:avLst/>
          </a:prstGeom>
        </p:spPr>
        <p:txBody>
          <a:bodyPr vert="horz" wrap="square" lIns="0" tIns="7957" rIns="0" bIns="0" rtlCol="0" anchor="ctr">
            <a:spAutoFit/>
          </a:bodyPr>
          <a:lstStyle/>
          <a:p>
            <a:pPr marL="6120">
              <a:lnSpc>
                <a:spcPts val="2371"/>
              </a:lnSpc>
              <a:spcBef>
                <a:spcPts val="63"/>
              </a:spcBef>
            </a:pPr>
            <a:r>
              <a:rPr sz="2602" baseline="5401" dirty="0">
                <a:solidFill>
                  <a:srgbClr val="353535"/>
                </a:solidFill>
              </a:rPr>
              <a:t>п.5.1–5.3.</a:t>
            </a:r>
            <a:r>
              <a:rPr sz="2602" spc="47" baseline="5401" dirty="0">
                <a:solidFill>
                  <a:srgbClr val="353535"/>
                </a:solidFill>
              </a:rPr>
              <a:t> </a:t>
            </a:r>
            <a:r>
              <a:rPr sz="3200" b="1" spc="7" dirty="0" err="1" smtClean="0">
                <a:solidFill>
                  <a:srgbClr val="FF0000"/>
                </a:solidFill>
              </a:rPr>
              <a:t>Профилактика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sz="3200" b="1" spc="7" dirty="0" err="1" smtClean="0">
                <a:solidFill>
                  <a:srgbClr val="FF0000"/>
                </a:solidFill>
              </a:rPr>
              <a:t>коронавирусной</a:t>
            </a:r>
            <a:r>
              <a:rPr sz="3200" b="1" spc="-12" dirty="0" smtClean="0">
                <a:solidFill>
                  <a:srgbClr val="FF0000"/>
                </a:solidFill>
              </a:rPr>
              <a:t> </a:t>
            </a:r>
            <a:r>
              <a:rPr sz="3200" b="1" spc="10" dirty="0">
                <a:solidFill>
                  <a:srgbClr val="FF0000"/>
                </a:solidFill>
              </a:rPr>
              <a:t>инфекции</a:t>
            </a:r>
          </a:p>
        </p:txBody>
      </p:sp>
      <p:sp>
        <p:nvSpPr>
          <p:cNvPr id="6" name="object 6"/>
          <p:cNvSpPr/>
          <p:nvPr/>
        </p:nvSpPr>
        <p:spPr>
          <a:xfrm>
            <a:off x="7978795" y="2921133"/>
            <a:ext cx="2536940" cy="2683219"/>
          </a:xfrm>
          <a:custGeom>
            <a:avLst/>
            <a:gdLst/>
            <a:ahLst/>
            <a:cxnLst/>
            <a:rect l="l" t="t" r="r" b="b"/>
            <a:pathLst>
              <a:path w="5264150" h="5567680">
                <a:moveTo>
                  <a:pt x="4903844" y="0"/>
                </a:moveTo>
                <a:lnTo>
                  <a:pt x="359779" y="0"/>
                </a:lnTo>
                <a:lnTo>
                  <a:pt x="310974" y="3285"/>
                </a:lnTo>
                <a:lnTo>
                  <a:pt x="264160" y="12856"/>
                </a:lnTo>
                <a:lnTo>
                  <a:pt x="219767" y="28283"/>
                </a:lnTo>
                <a:lnTo>
                  <a:pt x="178223" y="49136"/>
                </a:lnTo>
                <a:lnTo>
                  <a:pt x="139959" y="74986"/>
                </a:lnTo>
                <a:lnTo>
                  <a:pt x="105403" y="105403"/>
                </a:lnTo>
                <a:lnTo>
                  <a:pt x="74986" y="139959"/>
                </a:lnTo>
                <a:lnTo>
                  <a:pt x="49136" y="178223"/>
                </a:lnTo>
                <a:lnTo>
                  <a:pt x="28283" y="219767"/>
                </a:lnTo>
                <a:lnTo>
                  <a:pt x="12856" y="264160"/>
                </a:lnTo>
                <a:lnTo>
                  <a:pt x="3285" y="310974"/>
                </a:lnTo>
                <a:lnTo>
                  <a:pt x="0" y="359779"/>
                </a:lnTo>
                <a:lnTo>
                  <a:pt x="0" y="5207805"/>
                </a:lnTo>
                <a:lnTo>
                  <a:pt x="3285" y="5256610"/>
                </a:lnTo>
                <a:lnTo>
                  <a:pt x="12856" y="5303424"/>
                </a:lnTo>
                <a:lnTo>
                  <a:pt x="28283" y="5347818"/>
                </a:lnTo>
                <a:lnTo>
                  <a:pt x="49136" y="5389361"/>
                </a:lnTo>
                <a:lnTo>
                  <a:pt x="74986" y="5427626"/>
                </a:lnTo>
                <a:lnTo>
                  <a:pt x="105403" y="5462181"/>
                </a:lnTo>
                <a:lnTo>
                  <a:pt x="139959" y="5492599"/>
                </a:lnTo>
                <a:lnTo>
                  <a:pt x="178223" y="5518449"/>
                </a:lnTo>
                <a:lnTo>
                  <a:pt x="219767" y="5539302"/>
                </a:lnTo>
                <a:lnTo>
                  <a:pt x="264160" y="5554728"/>
                </a:lnTo>
                <a:lnTo>
                  <a:pt x="310974" y="5564299"/>
                </a:lnTo>
                <a:lnTo>
                  <a:pt x="359779" y="5567585"/>
                </a:lnTo>
                <a:lnTo>
                  <a:pt x="4903844" y="5567585"/>
                </a:lnTo>
                <a:lnTo>
                  <a:pt x="4952649" y="5564299"/>
                </a:lnTo>
                <a:lnTo>
                  <a:pt x="4999463" y="5554728"/>
                </a:lnTo>
                <a:lnTo>
                  <a:pt x="5043856" y="5539302"/>
                </a:lnTo>
                <a:lnTo>
                  <a:pt x="5085400" y="5518449"/>
                </a:lnTo>
                <a:lnTo>
                  <a:pt x="5123664" y="5492599"/>
                </a:lnTo>
                <a:lnTo>
                  <a:pt x="5158220" y="5462181"/>
                </a:lnTo>
                <a:lnTo>
                  <a:pt x="5188637" y="5427626"/>
                </a:lnTo>
                <a:lnTo>
                  <a:pt x="5214487" y="5389361"/>
                </a:lnTo>
                <a:lnTo>
                  <a:pt x="5235340" y="5347818"/>
                </a:lnTo>
                <a:lnTo>
                  <a:pt x="5250767" y="5303424"/>
                </a:lnTo>
                <a:lnTo>
                  <a:pt x="5260338" y="5256610"/>
                </a:lnTo>
                <a:lnTo>
                  <a:pt x="5263623" y="5207805"/>
                </a:lnTo>
                <a:lnTo>
                  <a:pt x="5263623" y="359779"/>
                </a:lnTo>
                <a:lnTo>
                  <a:pt x="5260338" y="310974"/>
                </a:lnTo>
                <a:lnTo>
                  <a:pt x="5250767" y="264160"/>
                </a:lnTo>
                <a:lnTo>
                  <a:pt x="5235340" y="219767"/>
                </a:lnTo>
                <a:lnTo>
                  <a:pt x="5214487" y="178223"/>
                </a:lnTo>
                <a:lnTo>
                  <a:pt x="5188637" y="139959"/>
                </a:lnTo>
                <a:lnTo>
                  <a:pt x="5158220" y="105403"/>
                </a:lnTo>
                <a:lnTo>
                  <a:pt x="5123664" y="74986"/>
                </a:lnTo>
                <a:lnTo>
                  <a:pt x="5085400" y="49136"/>
                </a:lnTo>
                <a:lnTo>
                  <a:pt x="5043856" y="28283"/>
                </a:lnTo>
                <a:lnTo>
                  <a:pt x="4999463" y="12856"/>
                </a:lnTo>
                <a:lnTo>
                  <a:pt x="4952649" y="3285"/>
                </a:lnTo>
                <a:lnTo>
                  <a:pt x="4903844" y="0"/>
                </a:lnTo>
                <a:close/>
              </a:path>
            </a:pathLst>
          </a:custGeom>
          <a:solidFill>
            <a:srgbClr val="DFE3F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/>
          <p:nvPr/>
        </p:nvSpPr>
        <p:spPr>
          <a:xfrm>
            <a:off x="7978795" y="1275966"/>
            <a:ext cx="2536940" cy="1441680"/>
          </a:xfrm>
          <a:custGeom>
            <a:avLst/>
            <a:gdLst/>
            <a:ahLst/>
            <a:cxnLst/>
            <a:rect l="l" t="t" r="r" b="b"/>
            <a:pathLst>
              <a:path w="5264150" h="2991485">
                <a:moveTo>
                  <a:pt x="4936509" y="0"/>
                </a:moveTo>
                <a:lnTo>
                  <a:pt x="327113" y="0"/>
                </a:lnTo>
                <a:lnTo>
                  <a:pt x="278781" y="3547"/>
                </a:lnTo>
                <a:lnTo>
                  <a:pt x="232648" y="13851"/>
                </a:lnTo>
                <a:lnTo>
                  <a:pt x="189221" y="30406"/>
                </a:lnTo>
                <a:lnTo>
                  <a:pt x="149008" y="52706"/>
                </a:lnTo>
                <a:lnTo>
                  <a:pt x="112513" y="80244"/>
                </a:lnTo>
                <a:lnTo>
                  <a:pt x="80244" y="112513"/>
                </a:lnTo>
                <a:lnTo>
                  <a:pt x="52706" y="149008"/>
                </a:lnTo>
                <a:lnTo>
                  <a:pt x="30406" y="189221"/>
                </a:lnTo>
                <a:lnTo>
                  <a:pt x="13851" y="232648"/>
                </a:lnTo>
                <a:lnTo>
                  <a:pt x="3547" y="278781"/>
                </a:lnTo>
                <a:lnTo>
                  <a:pt x="0" y="327113"/>
                </a:lnTo>
                <a:lnTo>
                  <a:pt x="0" y="2664362"/>
                </a:lnTo>
                <a:lnTo>
                  <a:pt x="3547" y="2712695"/>
                </a:lnTo>
                <a:lnTo>
                  <a:pt x="13851" y="2758828"/>
                </a:lnTo>
                <a:lnTo>
                  <a:pt x="30406" y="2802254"/>
                </a:lnTo>
                <a:lnTo>
                  <a:pt x="52706" y="2842468"/>
                </a:lnTo>
                <a:lnTo>
                  <a:pt x="80244" y="2878963"/>
                </a:lnTo>
                <a:lnTo>
                  <a:pt x="112513" y="2911232"/>
                </a:lnTo>
                <a:lnTo>
                  <a:pt x="149008" y="2938770"/>
                </a:lnTo>
                <a:lnTo>
                  <a:pt x="189221" y="2961069"/>
                </a:lnTo>
                <a:lnTo>
                  <a:pt x="232648" y="2977625"/>
                </a:lnTo>
                <a:lnTo>
                  <a:pt x="278781" y="2987929"/>
                </a:lnTo>
                <a:lnTo>
                  <a:pt x="327113" y="2991476"/>
                </a:lnTo>
                <a:lnTo>
                  <a:pt x="4936509" y="2991476"/>
                </a:lnTo>
                <a:lnTo>
                  <a:pt x="4984842" y="2987929"/>
                </a:lnTo>
                <a:lnTo>
                  <a:pt x="5030975" y="2977625"/>
                </a:lnTo>
                <a:lnTo>
                  <a:pt x="5074401" y="2961069"/>
                </a:lnTo>
                <a:lnTo>
                  <a:pt x="5114615" y="2938770"/>
                </a:lnTo>
                <a:lnTo>
                  <a:pt x="5151110" y="2911232"/>
                </a:lnTo>
                <a:lnTo>
                  <a:pt x="5183379" y="2878963"/>
                </a:lnTo>
                <a:lnTo>
                  <a:pt x="5210917" y="2842468"/>
                </a:lnTo>
                <a:lnTo>
                  <a:pt x="5233216" y="2802254"/>
                </a:lnTo>
                <a:lnTo>
                  <a:pt x="5249772" y="2758828"/>
                </a:lnTo>
                <a:lnTo>
                  <a:pt x="5260076" y="2712695"/>
                </a:lnTo>
                <a:lnTo>
                  <a:pt x="5263623" y="2664362"/>
                </a:lnTo>
                <a:lnTo>
                  <a:pt x="5263623" y="327113"/>
                </a:lnTo>
                <a:lnTo>
                  <a:pt x="5260076" y="278781"/>
                </a:lnTo>
                <a:lnTo>
                  <a:pt x="5249772" y="232648"/>
                </a:lnTo>
                <a:lnTo>
                  <a:pt x="5233216" y="189221"/>
                </a:lnTo>
                <a:lnTo>
                  <a:pt x="5210917" y="149008"/>
                </a:lnTo>
                <a:lnTo>
                  <a:pt x="5183379" y="112513"/>
                </a:lnTo>
                <a:lnTo>
                  <a:pt x="5151110" y="80244"/>
                </a:lnTo>
                <a:lnTo>
                  <a:pt x="5114615" y="52706"/>
                </a:lnTo>
                <a:lnTo>
                  <a:pt x="5074401" y="30406"/>
                </a:lnTo>
                <a:lnTo>
                  <a:pt x="5030975" y="13851"/>
                </a:lnTo>
                <a:lnTo>
                  <a:pt x="4984842" y="3547"/>
                </a:lnTo>
                <a:lnTo>
                  <a:pt x="4936509" y="0"/>
                </a:lnTo>
                <a:close/>
              </a:path>
            </a:pathLst>
          </a:custGeom>
          <a:solidFill>
            <a:srgbClr val="FFDDD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/>
          <p:nvPr/>
        </p:nvSpPr>
        <p:spPr>
          <a:xfrm>
            <a:off x="1600954" y="1282595"/>
            <a:ext cx="6204333" cy="4332383"/>
          </a:xfrm>
          <a:custGeom>
            <a:avLst/>
            <a:gdLst/>
            <a:ahLst/>
            <a:cxnLst/>
            <a:rect l="l" t="t" r="r" b="b"/>
            <a:pathLst>
              <a:path w="12873990" h="8989695">
                <a:moveTo>
                  <a:pt x="12456463" y="0"/>
                </a:moveTo>
                <a:lnTo>
                  <a:pt x="417213" y="0"/>
                </a:lnTo>
                <a:lnTo>
                  <a:pt x="368557" y="2807"/>
                </a:lnTo>
                <a:lnTo>
                  <a:pt x="321549" y="11020"/>
                </a:lnTo>
                <a:lnTo>
                  <a:pt x="276503" y="24326"/>
                </a:lnTo>
                <a:lnTo>
                  <a:pt x="233732" y="42411"/>
                </a:lnTo>
                <a:lnTo>
                  <a:pt x="193548" y="64962"/>
                </a:lnTo>
                <a:lnTo>
                  <a:pt x="156266" y="91666"/>
                </a:lnTo>
                <a:lnTo>
                  <a:pt x="122197" y="122209"/>
                </a:lnTo>
                <a:lnTo>
                  <a:pt x="91656" y="156278"/>
                </a:lnTo>
                <a:lnTo>
                  <a:pt x="64954" y="193561"/>
                </a:lnTo>
                <a:lnTo>
                  <a:pt x="42405" y="233743"/>
                </a:lnTo>
                <a:lnTo>
                  <a:pt x="24322" y="276511"/>
                </a:lnTo>
                <a:lnTo>
                  <a:pt x="11018" y="321552"/>
                </a:lnTo>
                <a:lnTo>
                  <a:pt x="2806" y="368554"/>
                </a:lnTo>
                <a:lnTo>
                  <a:pt x="0" y="417202"/>
                </a:lnTo>
                <a:lnTo>
                  <a:pt x="0" y="8572357"/>
                </a:lnTo>
                <a:lnTo>
                  <a:pt x="2806" y="8621005"/>
                </a:lnTo>
                <a:lnTo>
                  <a:pt x="11018" y="8668006"/>
                </a:lnTo>
                <a:lnTo>
                  <a:pt x="24322" y="8713048"/>
                </a:lnTo>
                <a:lnTo>
                  <a:pt x="42405" y="8755816"/>
                </a:lnTo>
                <a:lnTo>
                  <a:pt x="64954" y="8795998"/>
                </a:lnTo>
                <a:lnTo>
                  <a:pt x="91656" y="8833281"/>
                </a:lnTo>
                <a:lnTo>
                  <a:pt x="122197" y="8867350"/>
                </a:lnTo>
                <a:lnTo>
                  <a:pt x="156266" y="8897893"/>
                </a:lnTo>
                <a:lnTo>
                  <a:pt x="193548" y="8924597"/>
                </a:lnTo>
                <a:lnTo>
                  <a:pt x="233732" y="8947148"/>
                </a:lnTo>
                <a:lnTo>
                  <a:pt x="276503" y="8965233"/>
                </a:lnTo>
                <a:lnTo>
                  <a:pt x="321549" y="8978539"/>
                </a:lnTo>
                <a:lnTo>
                  <a:pt x="368557" y="8986752"/>
                </a:lnTo>
                <a:lnTo>
                  <a:pt x="417213" y="8989559"/>
                </a:lnTo>
                <a:lnTo>
                  <a:pt x="12456463" y="8989559"/>
                </a:lnTo>
                <a:lnTo>
                  <a:pt x="12505111" y="8986752"/>
                </a:lnTo>
                <a:lnTo>
                  <a:pt x="12552112" y="8978539"/>
                </a:lnTo>
                <a:lnTo>
                  <a:pt x="12597154" y="8965233"/>
                </a:lnTo>
                <a:lnTo>
                  <a:pt x="12639922" y="8947148"/>
                </a:lnTo>
                <a:lnTo>
                  <a:pt x="12680104" y="8924597"/>
                </a:lnTo>
                <a:lnTo>
                  <a:pt x="12717387" y="8897893"/>
                </a:lnTo>
                <a:lnTo>
                  <a:pt x="12751456" y="8867350"/>
                </a:lnTo>
                <a:lnTo>
                  <a:pt x="12781999" y="8833281"/>
                </a:lnTo>
                <a:lnTo>
                  <a:pt x="12808703" y="8795998"/>
                </a:lnTo>
                <a:lnTo>
                  <a:pt x="12831254" y="8755816"/>
                </a:lnTo>
                <a:lnTo>
                  <a:pt x="12849339" y="8713048"/>
                </a:lnTo>
                <a:lnTo>
                  <a:pt x="12862645" y="8668006"/>
                </a:lnTo>
                <a:lnTo>
                  <a:pt x="12870858" y="8621005"/>
                </a:lnTo>
                <a:lnTo>
                  <a:pt x="12873665" y="8572357"/>
                </a:lnTo>
                <a:lnTo>
                  <a:pt x="12873665" y="417202"/>
                </a:lnTo>
                <a:lnTo>
                  <a:pt x="12870858" y="368554"/>
                </a:lnTo>
                <a:lnTo>
                  <a:pt x="12862645" y="321552"/>
                </a:lnTo>
                <a:lnTo>
                  <a:pt x="12849339" y="276511"/>
                </a:lnTo>
                <a:lnTo>
                  <a:pt x="12831254" y="233743"/>
                </a:lnTo>
                <a:lnTo>
                  <a:pt x="12808703" y="193561"/>
                </a:lnTo>
                <a:lnTo>
                  <a:pt x="12781999" y="156278"/>
                </a:lnTo>
                <a:lnTo>
                  <a:pt x="12751456" y="122209"/>
                </a:lnTo>
                <a:lnTo>
                  <a:pt x="12717387" y="91666"/>
                </a:lnTo>
                <a:lnTo>
                  <a:pt x="12680104" y="64962"/>
                </a:lnTo>
                <a:lnTo>
                  <a:pt x="12639922" y="42411"/>
                </a:lnTo>
                <a:lnTo>
                  <a:pt x="12597154" y="24326"/>
                </a:lnTo>
                <a:lnTo>
                  <a:pt x="12552112" y="11020"/>
                </a:lnTo>
                <a:lnTo>
                  <a:pt x="12505111" y="2807"/>
                </a:lnTo>
                <a:lnTo>
                  <a:pt x="1245646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 txBox="1"/>
          <p:nvPr/>
        </p:nvSpPr>
        <p:spPr>
          <a:xfrm>
            <a:off x="8108169" y="1399762"/>
            <a:ext cx="2281716" cy="1136117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694941">
              <a:spcBef>
                <a:spcPts val="46"/>
              </a:spcBef>
            </a:pPr>
            <a:r>
              <a:rPr sz="1566" b="1" spc="-5" dirty="0">
                <a:solidFill>
                  <a:srgbClr val="353535"/>
                </a:solidFill>
                <a:latin typeface="Arial"/>
                <a:cs typeface="Arial"/>
              </a:rPr>
              <a:t>Специфи</a:t>
            </a:r>
            <a:r>
              <a:rPr sz="1566" b="1" spc="-10" dirty="0">
                <a:solidFill>
                  <a:srgbClr val="353535"/>
                </a:solidFill>
                <a:latin typeface="Arial"/>
                <a:cs typeface="Arial"/>
              </a:rPr>
              <a:t>ч</a:t>
            </a:r>
            <a:r>
              <a:rPr sz="1566" b="1" spc="-5" dirty="0">
                <a:solidFill>
                  <a:srgbClr val="353535"/>
                </a:solidFill>
                <a:latin typeface="Arial"/>
                <a:cs typeface="Arial"/>
              </a:rPr>
              <a:t>еская  </a:t>
            </a: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профилактика</a:t>
            </a:r>
            <a:endParaRPr sz="1566">
              <a:latin typeface="Arial"/>
              <a:cs typeface="Arial"/>
            </a:endParaRPr>
          </a:p>
          <a:p>
            <a:pPr marL="6120" marR="2448">
              <a:lnSpc>
                <a:spcPct val="100699"/>
              </a:lnSpc>
              <a:spcBef>
                <a:spcPts val="528"/>
              </a:spcBef>
              <a:tabLst>
                <a:tab pos="833256" algn="l"/>
              </a:tabLst>
            </a:pPr>
            <a:r>
              <a:rPr sz="1253" spc="5" dirty="0">
                <a:solidFill>
                  <a:srgbClr val="1F1F1F"/>
                </a:solidFill>
                <a:latin typeface="Arial"/>
                <a:cs typeface="Arial"/>
              </a:rPr>
              <a:t>В </a:t>
            </a:r>
            <a:r>
              <a:rPr sz="1253" spc="2" dirty="0">
                <a:solidFill>
                  <a:srgbClr val="1F1F1F"/>
                </a:solidFill>
                <a:latin typeface="Arial"/>
                <a:cs typeface="Arial"/>
              </a:rPr>
              <a:t>настоящее </a:t>
            </a:r>
            <a:r>
              <a:rPr sz="1253" spc="5" dirty="0">
                <a:solidFill>
                  <a:srgbClr val="1F1F1F"/>
                </a:solidFill>
                <a:latin typeface="Arial"/>
                <a:cs typeface="Arial"/>
              </a:rPr>
              <a:t>время </a:t>
            </a:r>
            <a:r>
              <a:rPr sz="1253" spc="2" dirty="0">
                <a:solidFill>
                  <a:srgbClr val="1F1F1F"/>
                </a:solidFill>
                <a:latin typeface="Arial"/>
                <a:cs typeface="Arial"/>
              </a:rPr>
              <a:t>средства  </a:t>
            </a:r>
            <a:r>
              <a:rPr sz="1253" spc="5" dirty="0">
                <a:solidFill>
                  <a:srgbClr val="1F1F1F"/>
                </a:solidFill>
                <a:latin typeface="Arial"/>
                <a:cs typeface="Arial"/>
              </a:rPr>
              <a:t>специфической</a:t>
            </a:r>
            <a:r>
              <a:rPr sz="1253" spc="-29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1F1F1F"/>
                </a:solidFill>
                <a:latin typeface="Arial"/>
                <a:cs typeface="Arial"/>
              </a:rPr>
              <a:t>профилактики  COVID-19	не</a:t>
            </a:r>
            <a:r>
              <a:rPr sz="1253" spc="-14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1F1F1F"/>
                </a:solidFill>
                <a:latin typeface="Arial"/>
                <a:cs typeface="Arial"/>
              </a:rPr>
              <a:t>разработаны</a:t>
            </a:r>
            <a:endParaRPr sz="1253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08170" y="3133749"/>
            <a:ext cx="2149207" cy="2238020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363230">
              <a:spcBef>
                <a:spcPts val="46"/>
              </a:spcBef>
            </a:pP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Медикаментоз</a:t>
            </a:r>
            <a:r>
              <a:rPr sz="1566" b="1" spc="-10" dirty="0">
                <a:solidFill>
                  <a:srgbClr val="353535"/>
                </a:solidFill>
                <a:latin typeface="Arial"/>
                <a:cs typeface="Arial"/>
              </a:rPr>
              <a:t>н</a:t>
            </a:r>
            <a:r>
              <a:rPr sz="1566" b="1" spc="-5" dirty="0">
                <a:solidFill>
                  <a:srgbClr val="353535"/>
                </a:solidFill>
                <a:latin typeface="Arial"/>
                <a:cs typeface="Arial"/>
              </a:rPr>
              <a:t>ая  </a:t>
            </a: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профилактика</a:t>
            </a:r>
            <a:endParaRPr sz="1566">
              <a:latin typeface="Arial"/>
              <a:cs typeface="Arial"/>
            </a:endParaRPr>
          </a:p>
          <a:p>
            <a:pPr marL="176260" marR="2448" indent="-170446">
              <a:lnSpc>
                <a:spcPct val="100699"/>
              </a:lnSpc>
              <a:spcBef>
                <a:spcPts val="1017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для взрослых  интраназальное введение  рекомбинантного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интерферона</a:t>
            </a:r>
            <a:r>
              <a:rPr sz="1253" spc="-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альфа</a:t>
            </a:r>
            <a:endParaRPr sz="1253">
              <a:latin typeface="Arial"/>
              <a:cs typeface="Arial"/>
            </a:endParaRPr>
          </a:p>
          <a:p>
            <a:pPr marL="176260" marR="2448" indent="-170446">
              <a:lnSpc>
                <a:spcPct val="100699"/>
              </a:lnSpc>
              <a:spcBef>
                <a:spcPts val="523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для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беременных только 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интраназальное введение  рекомбинантного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интерферона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альфа</a:t>
            </a:r>
            <a:r>
              <a:rPr sz="1253" spc="-4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2b</a:t>
            </a:r>
            <a:endParaRPr sz="1253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76187" y="1402027"/>
            <a:ext cx="5849039" cy="246834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>
              <a:spcBef>
                <a:spcPts val="46"/>
              </a:spcBef>
            </a:pP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Меры неспецифической профилактики, направленные</a:t>
            </a:r>
            <a:r>
              <a:rPr sz="1566" b="1" spc="4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b="1" dirty="0">
                <a:solidFill>
                  <a:srgbClr val="353535"/>
                </a:solidFill>
                <a:latin typeface="Arial"/>
                <a:cs typeface="Arial"/>
              </a:rPr>
              <a:t>на:</a:t>
            </a:r>
            <a:endParaRPr sz="1566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76187" y="1730017"/>
            <a:ext cx="1773716" cy="1796570"/>
          </a:xfrm>
          <a:prstGeom prst="rect">
            <a:avLst/>
          </a:prstGeom>
        </p:spPr>
        <p:txBody>
          <a:bodyPr vert="horz" wrap="square" lIns="0" tIns="25706" rIns="0" bIns="0" rtlCol="0">
            <a:spAutoFit/>
          </a:bodyPr>
          <a:lstStyle/>
          <a:p>
            <a:pPr marL="6120">
              <a:spcBef>
                <a:spcPts val="202"/>
              </a:spcBef>
            </a:pPr>
            <a:r>
              <a:rPr sz="1398" b="1" spc="-2" dirty="0">
                <a:solidFill>
                  <a:srgbClr val="006FC0"/>
                </a:solidFill>
                <a:latin typeface="Arial"/>
                <a:cs typeface="Arial"/>
              </a:rPr>
              <a:t>Источник</a:t>
            </a:r>
            <a:r>
              <a:rPr sz="1398" b="1" spc="-51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398" b="1" spc="-2" dirty="0">
                <a:solidFill>
                  <a:srgbClr val="006FC0"/>
                </a:solidFill>
                <a:latin typeface="Arial"/>
                <a:cs typeface="Arial"/>
              </a:rPr>
              <a:t>инфекции</a:t>
            </a:r>
            <a:endParaRPr sz="1398">
              <a:latin typeface="Arial"/>
              <a:cs typeface="Arial"/>
            </a:endParaRPr>
          </a:p>
          <a:p>
            <a:pPr marL="176566" marR="138009" indent="-170752">
              <a:lnSpc>
                <a:spcPct val="100699"/>
              </a:lnSpc>
              <a:spcBef>
                <a:spcPts val="494"/>
              </a:spcBef>
              <a:buClr>
                <a:srgbClr val="006FC0"/>
              </a:buClr>
              <a:buSzPct val="125000"/>
              <a:buChar char="•"/>
              <a:tabLst>
                <a:tab pos="176566" algn="l"/>
                <a:tab pos="176872" algn="l"/>
              </a:tabLst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Изоляция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больных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в боксированные  помеще</a:t>
            </a:r>
            <a:r>
              <a:rPr sz="1253" spc="7" dirty="0">
                <a:solidFill>
                  <a:srgbClr val="353535"/>
                </a:solidFill>
                <a:latin typeface="Arial"/>
                <a:cs typeface="Arial"/>
              </a:rPr>
              <a:t>н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ия/</a:t>
            </a:r>
            <a:r>
              <a:rPr sz="1253" dirty="0">
                <a:solidFill>
                  <a:srgbClr val="353535"/>
                </a:solidFill>
                <a:latin typeface="Arial"/>
                <a:cs typeface="Arial"/>
              </a:rPr>
              <a:t>п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алаты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инфекционного  стационара;</a:t>
            </a:r>
            <a:endParaRPr sz="1253">
              <a:latin typeface="Arial"/>
              <a:cs typeface="Arial"/>
            </a:endParaRPr>
          </a:p>
          <a:p>
            <a:pPr marL="176566" marR="2448" indent="-170752">
              <a:lnSpc>
                <a:spcPct val="100699"/>
              </a:lnSpc>
              <a:spcBef>
                <a:spcPts val="1043"/>
              </a:spcBef>
              <a:buClr>
                <a:srgbClr val="006FC0"/>
              </a:buClr>
              <a:buSzPct val="125000"/>
              <a:buChar char="•"/>
              <a:tabLst>
                <a:tab pos="176566" algn="l"/>
                <a:tab pos="176872" algn="l"/>
              </a:tabLst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Назначение 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этиотропной</a:t>
            </a:r>
            <a:r>
              <a:rPr sz="1253" spc="-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терапии</a:t>
            </a:r>
            <a:endParaRPr sz="1253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03802" y="1738358"/>
            <a:ext cx="1885108" cy="3739153"/>
          </a:xfrm>
          <a:prstGeom prst="rect">
            <a:avLst/>
          </a:prstGeom>
        </p:spPr>
        <p:txBody>
          <a:bodyPr vert="horz" wrap="square" lIns="0" tIns="25706" rIns="0" bIns="0" rtlCol="0">
            <a:spAutoFit/>
          </a:bodyPr>
          <a:lstStyle/>
          <a:p>
            <a:pPr marL="6120">
              <a:spcBef>
                <a:spcPts val="202"/>
              </a:spcBef>
            </a:pPr>
            <a:r>
              <a:rPr sz="1398" b="1" spc="-7" dirty="0">
                <a:solidFill>
                  <a:srgbClr val="006FC0"/>
                </a:solidFill>
                <a:latin typeface="Arial"/>
                <a:cs typeface="Arial"/>
              </a:rPr>
              <a:t>Mеханизм</a:t>
            </a:r>
            <a:r>
              <a:rPr sz="1398" b="1" spc="-14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398" b="1" spc="-7" dirty="0">
                <a:solidFill>
                  <a:srgbClr val="006FC0"/>
                </a:solidFill>
                <a:latin typeface="Arial"/>
                <a:cs typeface="Arial"/>
              </a:rPr>
              <a:t>передачи</a:t>
            </a:r>
            <a:endParaRPr sz="1398">
              <a:latin typeface="Arial"/>
              <a:cs typeface="Arial"/>
            </a:endParaRPr>
          </a:p>
          <a:p>
            <a:pPr marL="176260" marR="167080" indent="-170446">
              <a:lnSpc>
                <a:spcPct val="100699"/>
              </a:lnSpc>
              <a:spcBef>
                <a:spcPts val="494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Соблюдение</a:t>
            </a:r>
            <a:r>
              <a:rPr sz="1253" spc="-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правил  личной</a:t>
            </a:r>
            <a:r>
              <a:rPr sz="1253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гигиены</a:t>
            </a:r>
            <a:endParaRPr sz="1253">
              <a:latin typeface="Arial"/>
              <a:cs typeface="Arial"/>
            </a:endParaRPr>
          </a:p>
          <a:p>
            <a:pPr marL="176260" marR="106490" indent="-170446">
              <a:lnSpc>
                <a:spcPct val="100699"/>
              </a:lnSpc>
              <a:spcBef>
                <a:spcPts val="1043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Использование 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одноразовых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медицинских масок,</a:t>
            </a:r>
            <a:r>
              <a:rPr sz="1253" spc="-6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-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использование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СИЗ  для</a:t>
            </a:r>
            <a:r>
              <a:rPr sz="1253" spc="-1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медработников;</a:t>
            </a:r>
            <a:endParaRPr sz="1253">
              <a:latin typeface="Arial"/>
              <a:cs typeface="Arial"/>
            </a:endParaRPr>
          </a:p>
          <a:p>
            <a:pPr marL="176260" marR="334159" indent="-170446">
              <a:lnSpc>
                <a:spcPct val="100699"/>
              </a:lnSpc>
              <a:spcBef>
                <a:spcPts val="1043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Проведение  дезинф</a:t>
            </a:r>
            <a:r>
              <a:rPr sz="1253" spc="7" dirty="0">
                <a:solidFill>
                  <a:srgbClr val="353535"/>
                </a:solidFill>
                <a:latin typeface="Arial"/>
                <a:cs typeface="Arial"/>
              </a:rPr>
              <a:t>е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кционных  мероприятий;</a:t>
            </a:r>
            <a:endParaRPr sz="1253">
              <a:latin typeface="Arial"/>
              <a:cs typeface="Arial"/>
            </a:endParaRPr>
          </a:p>
          <a:p>
            <a:pPr marL="176260" marR="364148" indent="-170446">
              <a:lnSpc>
                <a:spcPct val="100699"/>
              </a:lnSpc>
              <a:spcBef>
                <a:spcPts val="1043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Утилизация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мед. 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отходов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класса</a:t>
            </a:r>
            <a:r>
              <a:rPr sz="1253" spc="-5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В;</a:t>
            </a:r>
            <a:endParaRPr sz="1253">
              <a:latin typeface="Arial"/>
              <a:cs typeface="Arial"/>
            </a:endParaRPr>
          </a:p>
          <a:p>
            <a:pPr marL="176260" marR="2448" indent="-170446">
              <a:lnSpc>
                <a:spcPct val="100699"/>
              </a:lnSpc>
              <a:spcBef>
                <a:spcPts val="1041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Транспортировка  больных</a:t>
            </a:r>
            <a:r>
              <a:rPr sz="1253" spc="-48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специальным 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транспортом</a:t>
            </a:r>
            <a:endParaRPr sz="1253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43745" y="1738358"/>
            <a:ext cx="1799728" cy="3482673"/>
          </a:xfrm>
          <a:prstGeom prst="rect">
            <a:avLst/>
          </a:prstGeom>
        </p:spPr>
        <p:txBody>
          <a:bodyPr vert="horz" wrap="square" lIns="0" tIns="25706" rIns="0" bIns="0" rtlCol="0">
            <a:spAutoFit/>
          </a:bodyPr>
          <a:lstStyle/>
          <a:p>
            <a:pPr marL="6120">
              <a:spcBef>
                <a:spcPts val="202"/>
              </a:spcBef>
            </a:pPr>
            <a:r>
              <a:rPr sz="1398" b="1" spc="-7" dirty="0">
                <a:solidFill>
                  <a:srgbClr val="006FC0"/>
                </a:solidFill>
                <a:latin typeface="Arial"/>
                <a:cs typeface="Arial"/>
              </a:rPr>
              <a:t>Контингент</a:t>
            </a:r>
            <a:endParaRPr sz="1398">
              <a:latin typeface="Arial"/>
              <a:cs typeface="Arial"/>
            </a:endParaRPr>
          </a:p>
          <a:p>
            <a:pPr marL="176260" marR="2448" indent="-170446">
              <a:lnSpc>
                <a:spcPct val="100699"/>
              </a:lnSpc>
              <a:spcBef>
                <a:spcPts val="494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Элиминационная 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терапия</a:t>
            </a:r>
            <a:r>
              <a:rPr sz="1253" spc="-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(«промывка»  носа р-ром</a:t>
            </a:r>
            <a:r>
              <a:rPr sz="1253" spc="-3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NaCl)</a:t>
            </a:r>
            <a:endParaRPr sz="1253">
              <a:latin typeface="Arial"/>
              <a:cs typeface="Arial"/>
            </a:endParaRPr>
          </a:p>
          <a:p>
            <a:pPr marL="176260" marR="491446" indent="-170446">
              <a:lnSpc>
                <a:spcPct val="100699"/>
              </a:lnSpc>
              <a:spcBef>
                <a:spcPts val="1043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Местное  ис</a:t>
            </a:r>
            <a:r>
              <a:rPr sz="1253" dirty="0">
                <a:solidFill>
                  <a:srgbClr val="353535"/>
                </a:solidFill>
                <a:latin typeface="Arial"/>
                <a:cs typeface="Arial"/>
              </a:rPr>
              <a:t>п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ользо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ан</a:t>
            </a:r>
            <a:r>
              <a:rPr sz="1253" dirty="0">
                <a:solidFill>
                  <a:srgbClr val="353535"/>
                </a:solidFill>
                <a:latin typeface="Arial"/>
                <a:cs typeface="Arial"/>
              </a:rPr>
              <a:t>и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е  лекарств,  обладающих  барьерными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функциями;</a:t>
            </a:r>
            <a:endParaRPr sz="1253">
              <a:latin typeface="Arial"/>
              <a:cs typeface="Arial"/>
            </a:endParaRPr>
          </a:p>
          <a:p>
            <a:pPr marL="176260" marR="421370" indent="-170446">
              <a:lnSpc>
                <a:spcPct val="100699"/>
              </a:lnSpc>
              <a:spcBef>
                <a:spcPts val="1043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Св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о</a:t>
            </a:r>
            <a:r>
              <a:rPr sz="1253" spc="7" dirty="0">
                <a:solidFill>
                  <a:srgbClr val="353535"/>
                </a:solidFill>
                <a:latin typeface="Arial"/>
                <a:cs typeface="Arial"/>
              </a:rPr>
              <a:t>е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времен</a:t>
            </a:r>
            <a:r>
              <a:rPr sz="1253" dirty="0">
                <a:solidFill>
                  <a:srgbClr val="353535"/>
                </a:solidFill>
                <a:latin typeface="Arial"/>
                <a:cs typeface="Arial"/>
              </a:rPr>
              <a:t>ное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обращение</a:t>
            </a:r>
            <a:endParaRPr sz="1253">
              <a:latin typeface="Arial"/>
              <a:cs typeface="Arial"/>
            </a:endParaRPr>
          </a:p>
          <a:p>
            <a:pPr marL="176260" marR="506441">
              <a:lnSpc>
                <a:spcPct val="100699"/>
              </a:lnSpc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r>
              <a:rPr sz="1253" spc="-4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медицинские  организации  при</a:t>
            </a:r>
            <a:r>
              <a:rPr sz="1253" spc="-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появлении  симптомов</a:t>
            </a:r>
            <a:endParaRPr sz="1253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624817" y="5895293"/>
            <a:ext cx="7362021" cy="0"/>
          </a:xfrm>
          <a:custGeom>
            <a:avLst/>
            <a:gdLst/>
            <a:ahLst/>
            <a:cxnLst/>
            <a:rect l="l" t="t" r="r" b="b"/>
            <a:pathLst>
              <a:path w="15276194">
                <a:moveTo>
                  <a:pt x="0" y="0"/>
                </a:moveTo>
                <a:lnTo>
                  <a:pt x="15275786" y="0"/>
                </a:lnTo>
              </a:path>
            </a:pathLst>
          </a:custGeom>
          <a:ln w="11003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6" name="object 16"/>
          <p:cNvSpPr txBox="1"/>
          <p:nvPr/>
        </p:nvSpPr>
        <p:spPr>
          <a:xfrm>
            <a:off x="1606633" y="5988212"/>
            <a:ext cx="7361410" cy="488888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>
              <a:lnSpc>
                <a:spcPct val="100699"/>
              </a:lnSpc>
              <a:spcBef>
                <a:spcPts val="46"/>
              </a:spcBef>
            </a:pP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Мероприятия по предупреждению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завоза </a:t>
            </a: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и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распространения </a:t>
            </a: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COVID-19 на территории РФ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регламентированы  </a:t>
            </a: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Распоряжениями Правительства РФ от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30.01.20 </a:t>
            </a: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№140-р,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от 31.01.20 </a:t>
            </a: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№154-р, от 03.02.20 №194-р, от 18.02.20 №338-р  и Постановлениями Главного государственного санитарного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врача </a:t>
            </a:r>
            <a:r>
              <a:rPr sz="1036" spc="5" dirty="0">
                <a:solidFill>
                  <a:srgbClr val="565656"/>
                </a:solidFill>
                <a:latin typeface="Arial"/>
                <a:cs typeface="Arial"/>
              </a:rPr>
              <a:t>РФ </a:t>
            </a: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от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24.01.2020 </a:t>
            </a:r>
            <a:r>
              <a:rPr sz="1036" spc="5" dirty="0">
                <a:solidFill>
                  <a:srgbClr val="565656"/>
                </a:solidFill>
                <a:latin typeface="Arial"/>
                <a:cs typeface="Arial"/>
              </a:rPr>
              <a:t>№2, </a:t>
            </a: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от 31.01.2020</a:t>
            </a:r>
            <a:r>
              <a:rPr sz="1036" spc="34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036" spc="5" dirty="0">
                <a:solidFill>
                  <a:srgbClr val="565656"/>
                </a:solidFill>
                <a:latin typeface="Arial"/>
                <a:cs typeface="Arial"/>
              </a:rPr>
              <a:t>№3.</a:t>
            </a:r>
            <a:endParaRPr sz="1036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4294967295"/>
          </p:nvPr>
        </p:nvSpPr>
        <p:spPr>
          <a:xfrm>
            <a:off x="1251639" y="0"/>
            <a:ext cx="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pc="5" dirty="0"/>
              <a:pPr marL="12240">
                <a:lnSpc>
                  <a:spcPts val="1390"/>
                </a:lnSpc>
              </a:pPr>
              <a:t>146</a:t>
            </a:fld>
            <a:endParaRPr spc="5" dirty="0"/>
          </a:p>
        </p:txBody>
      </p:sp>
    </p:spTree>
    <p:extLst>
      <p:ext uri="{BB962C8B-B14F-4D97-AF65-F5344CB8AC3E}">
        <p14:creationId xmlns:p14="http://schemas.microsoft.com/office/powerpoint/2010/main" val="56438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77362" y="234520"/>
            <a:ext cx="5185884" cy="632240"/>
          </a:xfrm>
          <a:prstGeom prst="rect">
            <a:avLst/>
          </a:prstGeom>
        </p:spPr>
        <p:txBody>
          <a:bodyPr vert="horz" wrap="square" lIns="0" tIns="41925" rIns="0" bIns="0" rtlCol="0" anchor="ctr">
            <a:spAutoFit/>
          </a:bodyPr>
          <a:lstStyle/>
          <a:p>
            <a:pPr marL="6120" marR="2448">
              <a:lnSpc>
                <a:spcPts val="2255"/>
              </a:lnSpc>
              <a:spcBef>
                <a:spcPts val="330"/>
              </a:spcBef>
            </a:pPr>
            <a:r>
              <a:rPr spc="7" dirty="0"/>
              <a:t>Профилактика распространения  </a:t>
            </a:r>
            <a:r>
              <a:rPr spc="7" dirty="0">
                <a:solidFill>
                  <a:srgbClr val="1F1F1F"/>
                </a:solidFill>
              </a:rPr>
              <a:t>COVID-19 </a:t>
            </a:r>
            <a:r>
              <a:rPr spc="10" dirty="0">
                <a:solidFill>
                  <a:srgbClr val="1F1F1F"/>
                </a:solidFill>
              </a:rPr>
              <a:t>в медицинских</a:t>
            </a:r>
            <a:r>
              <a:rPr spc="-19" dirty="0">
                <a:solidFill>
                  <a:srgbClr val="1F1F1F"/>
                </a:solidFill>
              </a:rPr>
              <a:t> </a:t>
            </a:r>
            <a:r>
              <a:rPr spc="7" dirty="0">
                <a:solidFill>
                  <a:srgbClr val="1F1F1F"/>
                </a:solidFill>
              </a:rPr>
              <a:t>организациях</a:t>
            </a:r>
          </a:p>
        </p:txBody>
      </p:sp>
      <p:sp>
        <p:nvSpPr>
          <p:cNvPr id="4" name="object 4"/>
          <p:cNvSpPr/>
          <p:nvPr/>
        </p:nvSpPr>
        <p:spPr>
          <a:xfrm>
            <a:off x="1633102" y="974706"/>
            <a:ext cx="3779092" cy="0"/>
          </a:xfrm>
          <a:custGeom>
            <a:avLst/>
            <a:gdLst/>
            <a:ahLst/>
            <a:cxnLst/>
            <a:rect l="l" t="t" r="r" b="b"/>
            <a:pathLst>
              <a:path w="7841615">
                <a:moveTo>
                  <a:pt x="0" y="0"/>
                </a:moveTo>
                <a:lnTo>
                  <a:pt x="7841107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/>
          <p:nvPr/>
        </p:nvSpPr>
        <p:spPr>
          <a:xfrm>
            <a:off x="1600954" y="1282595"/>
            <a:ext cx="4592198" cy="4523954"/>
          </a:xfrm>
          <a:custGeom>
            <a:avLst/>
            <a:gdLst/>
            <a:ahLst/>
            <a:cxnLst/>
            <a:rect l="l" t="t" r="r" b="b"/>
            <a:pathLst>
              <a:path w="9528810" h="9387205">
                <a:moveTo>
                  <a:pt x="9093057" y="0"/>
                </a:moveTo>
                <a:lnTo>
                  <a:pt x="435655" y="0"/>
                </a:lnTo>
                <a:lnTo>
                  <a:pt x="388184" y="2556"/>
                </a:lnTo>
                <a:lnTo>
                  <a:pt x="342194" y="10049"/>
                </a:lnTo>
                <a:lnTo>
                  <a:pt x="297951" y="22212"/>
                </a:lnTo>
                <a:lnTo>
                  <a:pt x="255720" y="38779"/>
                </a:lnTo>
                <a:lnTo>
                  <a:pt x="215768" y="59485"/>
                </a:lnTo>
                <a:lnTo>
                  <a:pt x="178359" y="84063"/>
                </a:lnTo>
                <a:lnTo>
                  <a:pt x="143760" y="112248"/>
                </a:lnTo>
                <a:lnTo>
                  <a:pt x="112236" y="143774"/>
                </a:lnTo>
                <a:lnTo>
                  <a:pt x="84054" y="178374"/>
                </a:lnTo>
                <a:lnTo>
                  <a:pt x="59478" y="215783"/>
                </a:lnTo>
                <a:lnTo>
                  <a:pt x="38774" y="255735"/>
                </a:lnTo>
                <a:lnTo>
                  <a:pt x="22209" y="297964"/>
                </a:lnTo>
                <a:lnTo>
                  <a:pt x="10047" y="342205"/>
                </a:lnTo>
                <a:lnTo>
                  <a:pt x="2556" y="388190"/>
                </a:lnTo>
                <a:lnTo>
                  <a:pt x="0" y="435655"/>
                </a:lnTo>
                <a:lnTo>
                  <a:pt x="0" y="8951392"/>
                </a:lnTo>
                <a:lnTo>
                  <a:pt x="2556" y="8998857"/>
                </a:lnTo>
                <a:lnTo>
                  <a:pt x="10047" y="9044842"/>
                </a:lnTo>
                <a:lnTo>
                  <a:pt x="22209" y="9089083"/>
                </a:lnTo>
                <a:lnTo>
                  <a:pt x="38774" y="9131312"/>
                </a:lnTo>
                <a:lnTo>
                  <a:pt x="59478" y="9171264"/>
                </a:lnTo>
                <a:lnTo>
                  <a:pt x="84054" y="9208673"/>
                </a:lnTo>
                <a:lnTo>
                  <a:pt x="112236" y="9243273"/>
                </a:lnTo>
                <a:lnTo>
                  <a:pt x="143760" y="9274799"/>
                </a:lnTo>
                <a:lnTo>
                  <a:pt x="178359" y="9302984"/>
                </a:lnTo>
                <a:lnTo>
                  <a:pt x="215768" y="9327562"/>
                </a:lnTo>
                <a:lnTo>
                  <a:pt x="255720" y="9348268"/>
                </a:lnTo>
                <a:lnTo>
                  <a:pt x="297951" y="9364835"/>
                </a:lnTo>
                <a:lnTo>
                  <a:pt x="342194" y="9376998"/>
                </a:lnTo>
                <a:lnTo>
                  <a:pt x="388184" y="9384491"/>
                </a:lnTo>
                <a:lnTo>
                  <a:pt x="435655" y="9387047"/>
                </a:lnTo>
                <a:lnTo>
                  <a:pt x="9093057" y="9387047"/>
                </a:lnTo>
                <a:lnTo>
                  <a:pt x="9140522" y="9384491"/>
                </a:lnTo>
                <a:lnTo>
                  <a:pt x="9186508" y="9376998"/>
                </a:lnTo>
                <a:lnTo>
                  <a:pt x="9230748" y="9364835"/>
                </a:lnTo>
                <a:lnTo>
                  <a:pt x="9272977" y="9348268"/>
                </a:lnTo>
                <a:lnTo>
                  <a:pt x="9312929" y="9327562"/>
                </a:lnTo>
                <a:lnTo>
                  <a:pt x="9350338" y="9302984"/>
                </a:lnTo>
                <a:lnTo>
                  <a:pt x="9384939" y="9274799"/>
                </a:lnTo>
                <a:lnTo>
                  <a:pt x="9416464" y="9243273"/>
                </a:lnTo>
                <a:lnTo>
                  <a:pt x="9444649" y="9208673"/>
                </a:lnTo>
                <a:lnTo>
                  <a:pt x="9469227" y="9171264"/>
                </a:lnTo>
                <a:lnTo>
                  <a:pt x="9489933" y="9131312"/>
                </a:lnTo>
                <a:lnTo>
                  <a:pt x="9506500" y="9089083"/>
                </a:lnTo>
                <a:lnTo>
                  <a:pt x="9518663" y="9044842"/>
                </a:lnTo>
                <a:lnTo>
                  <a:pt x="9526156" y="8998857"/>
                </a:lnTo>
                <a:lnTo>
                  <a:pt x="9528713" y="8951392"/>
                </a:lnTo>
                <a:lnTo>
                  <a:pt x="9528713" y="435655"/>
                </a:lnTo>
                <a:lnTo>
                  <a:pt x="9526156" y="388190"/>
                </a:lnTo>
                <a:lnTo>
                  <a:pt x="9518663" y="342205"/>
                </a:lnTo>
                <a:lnTo>
                  <a:pt x="9506500" y="297964"/>
                </a:lnTo>
                <a:lnTo>
                  <a:pt x="9489933" y="255735"/>
                </a:lnTo>
                <a:lnTo>
                  <a:pt x="9469227" y="215783"/>
                </a:lnTo>
                <a:lnTo>
                  <a:pt x="9444649" y="178374"/>
                </a:lnTo>
                <a:lnTo>
                  <a:pt x="9416464" y="143774"/>
                </a:lnTo>
                <a:lnTo>
                  <a:pt x="9384939" y="112248"/>
                </a:lnTo>
                <a:lnTo>
                  <a:pt x="9350338" y="84063"/>
                </a:lnTo>
                <a:lnTo>
                  <a:pt x="9312929" y="59485"/>
                </a:lnTo>
                <a:lnTo>
                  <a:pt x="9272977" y="38779"/>
                </a:lnTo>
                <a:lnTo>
                  <a:pt x="9230748" y="22212"/>
                </a:lnTo>
                <a:lnTo>
                  <a:pt x="9186508" y="10049"/>
                </a:lnTo>
                <a:lnTo>
                  <a:pt x="9140522" y="2556"/>
                </a:lnTo>
                <a:lnTo>
                  <a:pt x="909305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 txBox="1"/>
          <p:nvPr/>
        </p:nvSpPr>
        <p:spPr>
          <a:xfrm>
            <a:off x="1776187" y="1466333"/>
            <a:ext cx="3900277" cy="4201289"/>
          </a:xfrm>
          <a:prstGeom prst="rect">
            <a:avLst/>
          </a:prstGeom>
        </p:spPr>
        <p:txBody>
          <a:bodyPr vert="horz" wrap="square" lIns="0" tIns="25093" rIns="0" bIns="0" rtlCol="0">
            <a:spAutoFit/>
          </a:bodyPr>
          <a:lstStyle/>
          <a:p>
            <a:pPr marL="6120">
              <a:spcBef>
                <a:spcPts val="197"/>
              </a:spcBef>
            </a:pPr>
            <a:r>
              <a:rPr sz="1735" b="1" dirty="0">
                <a:solidFill>
                  <a:srgbClr val="006FC0"/>
                </a:solidFill>
                <a:latin typeface="Arial"/>
                <a:cs typeface="Arial"/>
              </a:rPr>
              <a:t>Транспортировка</a:t>
            </a:r>
            <a:r>
              <a:rPr sz="1735" b="1" spc="7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735" b="1" dirty="0">
                <a:solidFill>
                  <a:srgbClr val="006FC0"/>
                </a:solidFill>
                <a:latin typeface="Arial"/>
                <a:cs typeface="Arial"/>
              </a:rPr>
              <a:t>пациента</a:t>
            </a:r>
            <a:endParaRPr sz="1735">
              <a:latin typeface="Arial"/>
              <a:cs typeface="Arial"/>
            </a:endParaRPr>
          </a:p>
          <a:p>
            <a:pPr marL="176566" marR="373022" indent="-170752">
              <a:lnSpc>
                <a:spcPct val="99600"/>
              </a:lnSpc>
              <a:spcBef>
                <a:spcPts val="496"/>
              </a:spcBef>
              <a:buClr>
                <a:srgbClr val="006FC0"/>
              </a:buClr>
              <a:buSzPct val="124137"/>
              <a:buChar char="•"/>
              <a:tabLst>
                <a:tab pos="176566" algn="l"/>
                <a:tab pos="176872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Пациентов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подозрением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или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подтверждённым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r>
              <a:rPr sz="1398" spc="-5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необходимо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госпитализировать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инфекционный  стационар, доставка осуществляется  специализированным</a:t>
            </a:r>
            <a:r>
              <a:rPr sz="1398" spc="-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транспортом</a:t>
            </a:r>
            <a:endParaRPr sz="1398">
              <a:latin typeface="Arial"/>
              <a:cs typeface="Arial"/>
            </a:endParaRPr>
          </a:p>
          <a:p>
            <a:pPr marL="176566" marR="343033" indent="-170752">
              <a:lnSpc>
                <a:spcPts val="1672"/>
              </a:lnSpc>
              <a:spcBef>
                <a:spcPts val="1096"/>
              </a:spcBef>
              <a:buClr>
                <a:srgbClr val="006FC0"/>
              </a:buClr>
              <a:buSzPct val="124137"/>
              <a:buChar char="•"/>
              <a:tabLst>
                <a:tab pos="176566" algn="l"/>
                <a:tab pos="176872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Персонал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водитель, контактирующие</a:t>
            </a:r>
            <a:r>
              <a:rPr sz="1398" spc="-8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  больными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COVID-19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(при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подозрении на  инфекцию) должны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быть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обеспечены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средствами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индивидуальной</a:t>
            </a:r>
            <a:r>
              <a:rPr sz="1398" spc="-5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защиты:</a:t>
            </a:r>
            <a:endParaRPr sz="1398">
              <a:latin typeface="Arial"/>
              <a:cs typeface="Arial"/>
            </a:endParaRPr>
          </a:p>
          <a:p>
            <a:pPr marL="323755" lvl="1" indent="-156675">
              <a:spcBef>
                <a:spcPts val="140"/>
              </a:spcBef>
              <a:buClr>
                <a:srgbClr val="006FC0"/>
              </a:buClr>
              <a:buFont typeface="Wingdings"/>
              <a:buChar char=""/>
              <a:tabLst>
                <a:tab pos="324061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шапочки,</a:t>
            </a:r>
            <a:endParaRPr sz="1205">
              <a:latin typeface="Arial"/>
              <a:cs typeface="Arial"/>
            </a:endParaRPr>
          </a:p>
          <a:p>
            <a:pPr marL="323755" lvl="1" indent="-156675"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324061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противочумные (хирургические)</a:t>
            </a:r>
            <a:r>
              <a:rPr sz="1205" spc="2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халаты,</a:t>
            </a:r>
            <a:endParaRPr sz="1205">
              <a:latin typeface="Arial"/>
              <a:cs typeface="Arial"/>
            </a:endParaRPr>
          </a:p>
          <a:p>
            <a:pPr marL="323755" lvl="1" indent="-156675">
              <a:spcBef>
                <a:spcPts val="14"/>
              </a:spcBef>
              <a:buClr>
                <a:srgbClr val="006FC0"/>
              </a:buClr>
              <a:buFont typeface="Wingdings"/>
              <a:buChar char=""/>
              <a:tabLst>
                <a:tab pos="324061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респираторы (класса FFP2 и</a:t>
            </a:r>
            <a:r>
              <a:rPr sz="1205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выше),</a:t>
            </a:r>
            <a:endParaRPr sz="1205">
              <a:latin typeface="Arial"/>
              <a:cs typeface="Arial"/>
            </a:endParaRPr>
          </a:p>
          <a:p>
            <a:pPr marL="323755" lvl="1" indent="-156675"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324061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защитные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очки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или</a:t>
            </a:r>
            <a:r>
              <a:rPr sz="1205" spc="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экраны</a:t>
            </a:r>
            <a:endParaRPr sz="1205">
              <a:latin typeface="Arial"/>
              <a:cs typeface="Arial"/>
            </a:endParaRPr>
          </a:p>
          <a:p>
            <a:pPr marL="176566" marR="2448" indent="-170752">
              <a:lnSpc>
                <a:spcPct val="99600"/>
              </a:lnSpc>
              <a:spcBef>
                <a:spcPts val="1067"/>
              </a:spcBef>
              <a:buClr>
                <a:srgbClr val="006FC0"/>
              </a:buClr>
              <a:buSzPct val="124137"/>
              <a:buChar char="•"/>
              <a:tabLst>
                <a:tab pos="176566" algn="l"/>
                <a:tab pos="176872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Транспорт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предметы, использованные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при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транспортировании, обеззараживаются на  территории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мед.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организации на</a:t>
            </a:r>
            <a:r>
              <a:rPr sz="1398" spc="-7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специально 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оборудованной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площадке со стоком и</a:t>
            </a:r>
            <a:r>
              <a:rPr sz="1398" spc="-5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ямой</a:t>
            </a:r>
            <a:endParaRPr sz="1398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5401325" y="3061515"/>
            <a:ext cx="1322024" cy="17953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pc="5" dirty="0"/>
              <a:pPr marL="12240">
                <a:lnSpc>
                  <a:spcPts val="1390"/>
                </a:lnSpc>
              </a:pPr>
              <a:t>147</a:t>
            </a:fld>
            <a:endParaRPr spc="5" dirty="0"/>
          </a:p>
        </p:txBody>
      </p:sp>
      <p:sp>
        <p:nvSpPr>
          <p:cNvPr id="8" name="object 8"/>
          <p:cNvSpPr txBox="1"/>
          <p:nvPr/>
        </p:nvSpPr>
        <p:spPr>
          <a:xfrm>
            <a:off x="6330269" y="1466333"/>
            <a:ext cx="4041660" cy="4374734"/>
          </a:xfrm>
          <a:prstGeom prst="rect">
            <a:avLst/>
          </a:prstGeom>
        </p:spPr>
        <p:txBody>
          <a:bodyPr vert="horz" wrap="square" lIns="0" tIns="25093" rIns="0" bIns="0" rtlCol="0">
            <a:spAutoFit/>
          </a:bodyPr>
          <a:lstStyle/>
          <a:p>
            <a:pPr marL="6120">
              <a:spcBef>
                <a:spcPts val="197"/>
              </a:spcBef>
            </a:pPr>
            <a:r>
              <a:rPr sz="1735" b="1" spc="-2" dirty="0">
                <a:solidFill>
                  <a:srgbClr val="006FC0"/>
                </a:solidFill>
                <a:latin typeface="Arial"/>
                <a:cs typeface="Arial"/>
              </a:rPr>
              <a:t>Дезинфицирование</a:t>
            </a:r>
            <a:endParaRPr sz="1735">
              <a:latin typeface="Arial"/>
              <a:cs typeface="Arial"/>
            </a:endParaRPr>
          </a:p>
          <a:p>
            <a:pPr marL="176260" marR="2448" indent="-170446">
              <a:lnSpc>
                <a:spcPct val="99600"/>
              </a:lnSpc>
              <a:spcBef>
                <a:spcPts val="496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Профилактическая дезинфекция начинается  немедленно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при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возникновении угрозы  заболевания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прекращаются через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5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дней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после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ликвидации угрозы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заноса</a:t>
            </a:r>
            <a:r>
              <a:rPr sz="1398" spc="-6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возбудителя,  включает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r>
              <a:rPr sz="1398" spc="-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себя:</a:t>
            </a:r>
            <a:endParaRPr sz="1398">
              <a:latin typeface="Arial"/>
              <a:cs typeface="Arial"/>
            </a:endParaRPr>
          </a:p>
          <a:p>
            <a:pPr marL="398114" lvl="1" indent="-156675">
              <a:spcBef>
                <a:spcPts val="573"/>
              </a:spcBef>
              <a:buClr>
                <a:srgbClr val="006FC0"/>
              </a:buClr>
              <a:buFont typeface="Wingdings"/>
              <a:buChar char=""/>
              <a:tabLst>
                <a:tab pos="398420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меры</a:t>
            </a:r>
            <a:r>
              <a:rPr sz="1205" spc="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гигиены,</a:t>
            </a:r>
            <a:endParaRPr sz="1205">
              <a:latin typeface="Arial"/>
              <a:cs typeface="Arial"/>
            </a:endParaRPr>
          </a:p>
          <a:p>
            <a:pPr marL="398114" marR="723093" lvl="1" indent="-156675">
              <a:lnSpc>
                <a:spcPct val="101099"/>
              </a:lnSpc>
              <a:buClr>
                <a:srgbClr val="006FC0"/>
              </a:buClr>
              <a:buFont typeface="Wingdings"/>
              <a:buChar char=""/>
              <a:tabLst>
                <a:tab pos="398420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частое мытье рук с мылом или протирку  их кожными антисептиками,</a:t>
            </a:r>
            <a:endParaRPr sz="1205">
              <a:latin typeface="Arial"/>
              <a:cs typeface="Arial"/>
            </a:endParaRPr>
          </a:p>
          <a:p>
            <a:pPr marL="398114" lvl="1" indent="-156675">
              <a:spcBef>
                <a:spcPts val="14"/>
              </a:spcBef>
              <a:buClr>
                <a:srgbClr val="006FC0"/>
              </a:buClr>
              <a:buFont typeface="Wingdings"/>
              <a:buChar char=""/>
              <a:tabLst>
                <a:tab pos="398420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регулярное проветривание</a:t>
            </a:r>
            <a:r>
              <a:rPr sz="1205" spc="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помещений,</a:t>
            </a:r>
            <a:endParaRPr sz="1205">
              <a:latin typeface="Arial"/>
              <a:cs typeface="Arial"/>
            </a:endParaRPr>
          </a:p>
          <a:p>
            <a:pPr marL="398114" lvl="1" indent="-156675"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398420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проведение влажной</a:t>
            </a:r>
            <a:r>
              <a:rPr sz="1205" spc="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уборки.</a:t>
            </a:r>
            <a:endParaRPr sz="1205">
              <a:latin typeface="Arial"/>
              <a:cs typeface="Arial"/>
            </a:endParaRPr>
          </a:p>
          <a:p>
            <a:pPr marL="176260" marR="216653" indent="-170446">
              <a:lnSpc>
                <a:spcPts val="1672"/>
              </a:lnSpc>
              <a:spcBef>
                <a:spcPts val="643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кладовой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одежда больного хранится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в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индивидуальных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мешках,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сложенных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r>
              <a:rPr sz="1398" spc="-6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баки  или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полиэтиленовые</a:t>
            </a:r>
            <a:r>
              <a:rPr sz="1398" spc="-2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мешки</a:t>
            </a:r>
            <a:endParaRPr sz="1398">
              <a:latin typeface="Arial"/>
              <a:cs typeface="Arial"/>
            </a:endParaRPr>
          </a:p>
          <a:p>
            <a:pPr marL="176260" marR="332629" indent="-170446">
              <a:lnSpc>
                <a:spcPct val="99600"/>
              </a:lnSpc>
              <a:spcBef>
                <a:spcPts val="985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Медицинские отходы,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т.ч. биологические  выделения пациентов,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утилизируются в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соответствии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санитарно-  эпидемиологическими требованиями,  применяемыми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к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отходам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класса</a:t>
            </a:r>
            <a:r>
              <a:rPr sz="1398" spc="-48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endParaRPr sz="1398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125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77362" y="238846"/>
            <a:ext cx="4903730" cy="623588"/>
          </a:xfrm>
          <a:prstGeom prst="rect">
            <a:avLst/>
          </a:prstGeom>
        </p:spPr>
        <p:txBody>
          <a:bodyPr vert="horz" wrap="square" lIns="0" tIns="7957" rIns="0" bIns="0" rtlCol="0" anchor="ctr">
            <a:spAutoFit/>
          </a:bodyPr>
          <a:lstStyle/>
          <a:p>
            <a:pPr marL="6120">
              <a:lnSpc>
                <a:spcPts val="2371"/>
              </a:lnSpc>
              <a:spcBef>
                <a:spcPts val="63"/>
              </a:spcBef>
            </a:pPr>
            <a:r>
              <a:rPr spc="7" dirty="0"/>
              <a:t>Профилактика</a:t>
            </a:r>
          </a:p>
          <a:p>
            <a:pPr marL="6120">
              <a:lnSpc>
                <a:spcPts val="2371"/>
              </a:lnSpc>
            </a:pPr>
            <a:r>
              <a:rPr spc="7" dirty="0">
                <a:solidFill>
                  <a:srgbClr val="1F1F1F"/>
                </a:solidFill>
              </a:rPr>
              <a:t>COVID-19 у медицинских</a:t>
            </a:r>
            <a:r>
              <a:rPr spc="5" dirty="0">
                <a:solidFill>
                  <a:srgbClr val="1F1F1F"/>
                </a:solidFill>
              </a:rPr>
              <a:t> </a:t>
            </a:r>
            <a:r>
              <a:rPr spc="7" dirty="0">
                <a:solidFill>
                  <a:srgbClr val="1F1F1F"/>
                </a:solidFill>
              </a:rPr>
              <a:t>работников</a:t>
            </a:r>
          </a:p>
        </p:txBody>
      </p:sp>
      <p:sp>
        <p:nvSpPr>
          <p:cNvPr id="4" name="object 4"/>
          <p:cNvSpPr/>
          <p:nvPr/>
        </p:nvSpPr>
        <p:spPr>
          <a:xfrm>
            <a:off x="1633102" y="974706"/>
            <a:ext cx="3779092" cy="0"/>
          </a:xfrm>
          <a:custGeom>
            <a:avLst/>
            <a:gdLst/>
            <a:ahLst/>
            <a:cxnLst/>
            <a:rect l="l" t="t" r="r" b="b"/>
            <a:pathLst>
              <a:path w="7841615">
                <a:moveTo>
                  <a:pt x="0" y="0"/>
                </a:moveTo>
                <a:lnTo>
                  <a:pt x="7841107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/>
          <p:nvPr/>
        </p:nvSpPr>
        <p:spPr>
          <a:xfrm>
            <a:off x="6095669" y="1372740"/>
            <a:ext cx="4447754" cy="4875270"/>
          </a:xfrm>
          <a:custGeom>
            <a:avLst/>
            <a:gdLst/>
            <a:ahLst/>
            <a:cxnLst/>
            <a:rect l="l" t="t" r="r" b="b"/>
            <a:pathLst>
              <a:path w="9229090" h="10116185">
                <a:moveTo>
                  <a:pt x="8800558" y="0"/>
                </a:moveTo>
                <a:lnTo>
                  <a:pt x="428319" y="0"/>
                </a:lnTo>
                <a:lnTo>
                  <a:pt x="381647" y="2513"/>
                </a:lnTo>
                <a:lnTo>
                  <a:pt x="336431" y="9878"/>
                </a:lnTo>
                <a:lnTo>
                  <a:pt x="292932" y="21834"/>
                </a:lnTo>
                <a:lnTo>
                  <a:pt x="251412" y="38120"/>
                </a:lnTo>
                <a:lnTo>
                  <a:pt x="212132" y="58475"/>
                </a:lnTo>
                <a:lnTo>
                  <a:pt x="175354" y="82637"/>
                </a:lnTo>
                <a:lnTo>
                  <a:pt x="141337" y="110345"/>
                </a:lnTo>
                <a:lnTo>
                  <a:pt x="110345" y="141337"/>
                </a:lnTo>
                <a:lnTo>
                  <a:pt x="82637" y="175354"/>
                </a:lnTo>
                <a:lnTo>
                  <a:pt x="58475" y="212132"/>
                </a:lnTo>
                <a:lnTo>
                  <a:pt x="38120" y="251412"/>
                </a:lnTo>
                <a:lnTo>
                  <a:pt x="21834" y="292932"/>
                </a:lnTo>
                <a:lnTo>
                  <a:pt x="9878" y="336431"/>
                </a:lnTo>
                <a:lnTo>
                  <a:pt x="2513" y="381647"/>
                </a:lnTo>
                <a:lnTo>
                  <a:pt x="0" y="428319"/>
                </a:lnTo>
                <a:lnTo>
                  <a:pt x="0" y="9687685"/>
                </a:lnTo>
                <a:lnTo>
                  <a:pt x="2513" y="9734358"/>
                </a:lnTo>
                <a:lnTo>
                  <a:pt x="9878" y="9779574"/>
                </a:lnTo>
                <a:lnTo>
                  <a:pt x="21834" y="9823072"/>
                </a:lnTo>
                <a:lnTo>
                  <a:pt x="38120" y="9864592"/>
                </a:lnTo>
                <a:lnTo>
                  <a:pt x="58475" y="9903872"/>
                </a:lnTo>
                <a:lnTo>
                  <a:pt x="82637" y="9940651"/>
                </a:lnTo>
                <a:lnTo>
                  <a:pt x="110345" y="9974667"/>
                </a:lnTo>
                <a:lnTo>
                  <a:pt x="141337" y="10005660"/>
                </a:lnTo>
                <a:lnTo>
                  <a:pt x="175354" y="10033368"/>
                </a:lnTo>
                <a:lnTo>
                  <a:pt x="212132" y="10057530"/>
                </a:lnTo>
                <a:lnTo>
                  <a:pt x="251412" y="10077884"/>
                </a:lnTo>
                <a:lnTo>
                  <a:pt x="292932" y="10094170"/>
                </a:lnTo>
                <a:lnTo>
                  <a:pt x="336431" y="10106127"/>
                </a:lnTo>
                <a:lnTo>
                  <a:pt x="381647" y="10113492"/>
                </a:lnTo>
                <a:lnTo>
                  <a:pt x="428319" y="10116005"/>
                </a:lnTo>
                <a:lnTo>
                  <a:pt x="8800558" y="10116005"/>
                </a:lnTo>
                <a:lnTo>
                  <a:pt x="8847230" y="10113492"/>
                </a:lnTo>
                <a:lnTo>
                  <a:pt x="8892446" y="10106127"/>
                </a:lnTo>
                <a:lnTo>
                  <a:pt x="8935945" y="10094170"/>
                </a:lnTo>
                <a:lnTo>
                  <a:pt x="8977465" y="10077884"/>
                </a:lnTo>
                <a:lnTo>
                  <a:pt x="9016744" y="10057530"/>
                </a:lnTo>
                <a:lnTo>
                  <a:pt x="9053523" y="10033368"/>
                </a:lnTo>
                <a:lnTo>
                  <a:pt x="9087540" y="10005660"/>
                </a:lnTo>
                <a:lnTo>
                  <a:pt x="9118532" y="9974667"/>
                </a:lnTo>
                <a:lnTo>
                  <a:pt x="9146240" y="9940651"/>
                </a:lnTo>
                <a:lnTo>
                  <a:pt x="9170402" y="9903872"/>
                </a:lnTo>
                <a:lnTo>
                  <a:pt x="9190757" y="9864592"/>
                </a:lnTo>
                <a:lnTo>
                  <a:pt x="9207043" y="9823072"/>
                </a:lnTo>
                <a:lnTo>
                  <a:pt x="9218999" y="9779574"/>
                </a:lnTo>
                <a:lnTo>
                  <a:pt x="9226364" y="9734358"/>
                </a:lnTo>
                <a:lnTo>
                  <a:pt x="9228877" y="9687685"/>
                </a:lnTo>
                <a:lnTo>
                  <a:pt x="9228877" y="428319"/>
                </a:lnTo>
                <a:lnTo>
                  <a:pt x="9226364" y="381647"/>
                </a:lnTo>
                <a:lnTo>
                  <a:pt x="9218999" y="336431"/>
                </a:lnTo>
                <a:lnTo>
                  <a:pt x="9207043" y="292932"/>
                </a:lnTo>
                <a:lnTo>
                  <a:pt x="9190757" y="251412"/>
                </a:lnTo>
                <a:lnTo>
                  <a:pt x="9170402" y="212132"/>
                </a:lnTo>
                <a:lnTo>
                  <a:pt x="9146240" y="175354"/>
                </a:lnTo>
                <a:lnTo>
                  <a:pt x="9118532" y="141337"/>
                </a:lnTo>
                <a:lnTo>
                  <a:pt x="9087540" y="110345"/>
                </a:lnTo>
                <a:lnTo>
                  <a:pt x="9053523" y="82637"/>
                </a:lnTo>
                <a:lnTo>
                  <a:pt x="9016744" y="58475"/>
                </a:lnTo>
                <a:lnTo>
                  <a:pt x="8977465" y="38120"/>
                </a:lnTo>
                <a:lnTo>
                  <a:pt x="8935945" y="21834"/>
                </a:lnTo>
                <a:lnTo>
                  <a:pt x="8892446" y="9878"/>
                </a:lnTo>
                <a:lnTo>
                  <a:pt x="8847230" y="2513"/>
                </a:lnTo>
                <a:lnTo>
                  <a:pt x="8800558" y="0"/>
                </a:lnTo>
                <a:close/>
              </a:path>
            </a:pathLst>
          </a:custGeom>
          <a:solidFill>
            <a:srgbClr val="DFE3FD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 txBox="1">
            <a:spLocks noGrp="1"/>
          </p:cNvSpPr>
          <p:nvPr>
            <p:ph sz="half" idx="2"/>
          </p:nvPr>
        </p:nvSpPr>
        <p:spPr>
          <a:xfrm>
            <a:off x="1332412" y="1619793"/>
            <a:ext cx="4245428" cy="4090558"/>
          </a:xfrm>
          <a:prstGeom prst="rect">
            <a:avLst/>
          </a:prstGeom>
        </p:spPr>
        <p:txBody>
          <a:bodyPr vert="horz" wrap="square" lIns="0" tIns="13159" rIns="0" bIns="0" rtlCol="0">
            <a:spAutoFit/>
          </a:bodyPr>
          <a:lstStyle/>
          <a:p>
            <a:pPr marL="176566" marR="452890" indent="-170752">
              <a:lnSpc>
                <a:spcPts val="1672"/>
              </a:lnSpc>
              <a:spcBef>
                <a:spcPts val="104"/>
              </a:spcBef>
              <a:buClr>
                <a:srgbClr val="006FC0"/>
              </a:buClr>
              <a:buSzPct val="124137"/>
              <a:tabLst>
                <a:tab pos="176566" algn="l"/>
                <a:tab pos="176872" algn="l"/>
              </a:tabLst>
            </a:pPr>
            <a:r>
              <a:rPr spc="-5" dirty="0"/>
              <a:t>Следует проводить </a:t>
            </a:r>
            <a:r>
              <a:rPr spc="-7" dirty="0"/>
              <a:t>ежедневные  </a:t>
            </a:r>
            <a:r>
              <a:rPr spc="-5" dirty="0"/>
              <a:t>осмотры </a:t>
            </a:r>
            <a:r>
              <a:rPr spc="-2" dirty="0"/>
              <a:t>медицинских </a:t>
            </a:r>
            <a:r>
              <a:rPr spc="-5" dirty="0"/>
              <a:t>работников  </a:t>
            </a:r>
            <a:r>
              <a:rPr spc="-2" dirty="0"/>
              <a:t>с </a:t>
            </a:r>
            <a:r>
              <a:rPr spc="-5" dirty="0"/>
              <a:t>проведением термометрии </a:t>
            </a:r>
            <a:r>
              <a:rPr spc="-2" dirty="0"/>
              <a:t>2</a:t>
            </a:r>
            <a:r>
              <a:rPr spc="-63" dirty="0"/>
              <a:t> </a:t>
            </a:r>
            <a:r>
              <a:rPr spc="-7" dirty="0" err="1" smtClean="0"/>
              <a:t>раза</a:t>
            </a:r>
            <a:r>
              <a:rPr lang="en-US" dirty="0"/>
              <a:t> </a:t>
            </a:r>
            <a:r>
              <a:rPr spc="-2" dirty="0" smtClean="0"/>
              <a:t>в </a:t>
            </a:r>
            <a:r>
              <a:rPr spc="-5" dirty="0"/>
              <a:t>день на протяжении </a:t>
            </a:r>
            <a:r>
              <a:rPr spc="-5" dirty="0" err="1"/>
              <a:t>всего</a:t>
            </a:r>
            <a:r>
              <a:rPr spc="-48" dirty="0"/>
              <a:t> </a:t>
            </a:r>
            <a:r>
              <a:rPr spc="-5" dirty="0" err="1" smtClean="0"/>
              <a:t>периода</a:t>
            </a:r>
            <a:r>
              <a:rPr lang="en-US" spc="-5" dirty="0" smtClean="0"/>
              <a:t> </a:t>
            </a:r>
            <a:r>
              <a:rPr spc="-5" dirty="0" err="1" smtClean="0"/>
              <a:t>ухода</a:t>
            </a:r>
            <a:r>
              <a:rPr spc="-5" dirty="0" smtClean="0"/>
              <a:t> </a:t>
            </a:r>
            <a:r>
              <a:rPr spc="-5" dirty="0"/>
              <a:t>за пациентами </a:t>
            </a:r>
            <a:r>
              <a:rPr spc="-2" dirty="0"/>
              <a:t>с</a:t>
            </a:r>
            <a:r>
              <a:rPr spc="-34" dirty="0"/>
              <a:t> </a:t>
            </a:r>
            <a:r>
              <a:rPr spc="-5" dirty="0" smtClean="0"/>
              <a:t>COVID-19</a:t>
            </a:r>
            <a:r>
              <a:rPr lang="en-US" spc="-5" dirty="0" smtClean="0"/>
              <a:t> </a:t>
            </a:r>
            <a:r>
              <a:rPr spc="-2" dirty="0" smtClean="0"/>
              <a:t>и </a:t>
            </a:r>
            <a:r>
              <a:rPr spc="-2" dirty="0"/>
              <a:t>в </a:t>
            </a:r>
            <a:r>
              <a:rPr spc="-5" dirty="0"/>
              <a:t>течение 14 дней </a:t>
            </a:r>
            <a:r>
              <a:rPr spc="-2" dirty="0"/>
              <a:t>после</a:t>
            </a:r>
            <a:r>
              <a:rPr spc="-67" dirty="0"/>
              <a:t> </a:t>
            </a:r>
            <a:r>
              <a:rPr spc="-2" dirty="0"/>
              <a:t>последнего  </a:t>
            </a:r>
            <a:r>
              <a:rPr spc="-5" dirty="0"/>
              <a:t>контакта </a:t>
            </a:r>
            <a:r>
              <a:rPr spc="-2" dirty="0"/>
              <a:t>с</a:t>
            </a:r>
            <a:r>
              <a:rPr spc="-14" dirty="0"/>
              <a:t> </a:t>
            </a:r>
            <a:r>
              <a:rPr spc="-7" dirty="0"/>
              <a:t>больным</a:t>
            </a:r>
          </a:p>
          <a:p>
            <a:pPr marL="176566" marR="2448" indent="-170752">
              <a:lnSpc>
                <a:spcPct val="99600"/>
              </a:lnSpc>
              <a:spcBef>
                <a:spcPts val="988"/>
              </a:spcBef>
              <a:buClr>
                <a:srgbClr val="006FC0"/>
              </a:buClr>
              <a:buSzPct val="124137"/>
              <a:tabLst>
                <a:tab pos="176566" algn="l"/>
                <a:tab pos="176872" algn="l"/>
              </a:tabLst>
            </a:pPr>
            <a:r>
              <a:rPr spc="-5" dirty="0">
                <a:solidFill>
                  <a:srgbClr val="1F1F1F"/>
                </a:solidFill>
              </a:rPr>
              <a:t>Медицинский персонал,</a:t>
            </a:r>
            <a:r>
              <a:rPr spc="-60" dirty="0">
                <a:solidFill>
                  <a:srgbClr val="1F1F1F"/>
                </a:solidFill>
              </a:rPr>
              <a:t> </a:t>
            </a:r>
            <a:r>
              <a:rPr spc="-5" dirty="0">
                <a:solidFill>
                  <a:srgbClr val="1F1F1F"/>
                </a:solidFill>
              </a:rPr>
              <a:t>контактирующий  </a:t>
            </a:r>
            <a:r>
              <a:rPr spc="-2" dirty="0">
                <a:solidFill>
                  <a:srgbClr val="1F1F1F"/>
                </a:solidFill>
              </a:rPr>
              <a:t>с </a:t>
            </a:r>
            <a:r>
              <a:rPr spc="-5" dirty="0">
                <a:solidFill>
                  <a:srgbClr val="1F1F1F"/>
                </a:solidFill>
              </a:rPr>
              <a:t>пациентами </a:t>
            </a:r>
            <a:r>
              <a:rPr spc="-2" dirty="0">
                <a:solidFill>
                  <a:srgbClr val="1F1F1F"/>
                </a:solidFill>
              </a:rPr>
              <a:t>с </a:t>
            </a:r>
            <a:r>
              <a:rPr spc="-5" dirty="0">
                <a:solidFill>
                  <a:srgbClr val="1F1F1F"/>
                </a:solidFill>
              </a:rPr>
              <a:t>COVID-19 </a:t>
            </a:r>
            <a:r>
              <a:rPr spc="-2" dirty="0">
                <a:solidFill>
                  <a:srgbClr val="1F1F1F"/>
                </a:solidFill>
              </a:rPr>
              <a:t>и при  </a:t>
            </a:r>
            <a:r>
              <a:rPr spc="-5" dirty="0">
                <a:solidFill>
                  <a:srgbClr val="1F1F1F"/>
                </a:solidFill>
              </a:rPr>
              <a:t>подозрении на </a:t>
            </a:r>
            <a:r>
              <a:rPr spc="-7" dirty="0">
                <a:solidFill>
                  <a:srgbClr val="1F1F1F"/>
                </a:solidFill>
              </a:rPr>
              <a:t>данное заболевание,  </a:t>
            </a:r>
            <a:r>
              <a:rPr spc="-5" dirty="0">
                <a:solidFill>
                  <a:srgbClr val="1F1F1F"/>
                </a:solidFill>
              </a:rPr>
              <a:t>должен </a:t>
            </a:r>
            <a:r>
              <a:rPr spc="-2" dirty="0">
                <a:solidFill>
                  <a:srgbClr val="1F1F1F"/>
                </a:solidFill>
              </a:rPr>
              <a:t>быть </a:t>
            </a:r>
            <a:r>
              <a:rPr spc="-5" dirty="0">
                <a:solidFill>
                  <a:srgbClr val="1F1F1F"/>
                </a:solidFill>
              </a:rPr>
              <a:t>обеспечен </a:t>
            </a:r>
            <a:r>
              <a:rPr spc="-2" dirty="0">
                <a:solidFill>
                  <a:srgbClr val="1F1F1F"/>
                </a:solidFill>
              </a:rPr>
              <a:t>средствами  </a:t>
            </a:r>
            <a:r>
              <a:rPr spc="-5" dirty="0">
                <a:solidFill>
                  <a:srgbClr val="1F1F1F"/>
                </a:solidFill>
              </a:rPr>
              <a:t>индивидуальной</a:t>
            </a:r>
            <a:r>
              <a:rPr spc="-22" dirty="0">
                <a:solidFill>
                  <a:srgbClr val="1F1F1F"/>
                </a:solidFill>
              </a:rPr>
              <a:t> </a:t>
            </a:r>
            <a:r>
              <a:rPr spc="-7" dirty="0">
                <a:solidFill>
                  <a:srgbClr val="1F1F1F"/>
                </a:solidFill>
              </a:rPr>
              <a:t>защиты</a:t>
            </a:r>
            <a:endParaRPr dirty="0"/>
          </a:p>
          <a:p>
            <a:pPr marL="323755" lvl="1" indent="-156675">
              <a:lnSpc>
                <a:spcPct val="100000"/>
              </a:lnSpc>
              <a:spcBef>
                <a:spcPts val="491"/>
              </a:spcBef>
              <a:buClr>
                <a:srgbClr val="006FC0"/>
              </a:buClr>
              <a:buFont typeface="Wingdings"/>
              <a:buChar char=""/>
              <a:tabLst>
                <a:tab pos="324061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шапочки,</a:t>
            </a:r>
            <a:endParaRPr sz="1205" dirty="0">
              <a:latin typeface="Arial"/>
              <a:cs typeface="Arial"/>
            </a:endParaRPr>
          </a:p>
          <a:p>
            <a:pPr marL="323755" lvl="1" indent="-156675">
              <a:lnSpc>
                <a:spcPct val="100000"/>
              </a:lnSpc>
              <a:spcBef>
                <a:spcPts val="14"/>
              </a:spcBef>
              <a:buClr>
                <a:srgbClr val="006FC0"/>
              </a:buClr>
              <a:buFont typeface="Wingdings"/>
              <a:buChar char=""/>
              <a:tabLst>
                <a:tab pos="324061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противочумные (хирургические)</a:t>
            </a:r>
            <a:r>
              <a:rPr sz="1205" spc="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халаты,</a:t>
            </a:r>
            <a:endParaRPr sz="1205" dirty="0">
              <a:latin typeface="Arial"/>
              <a:cs typeface="Arial"/>
            </a:endParaRPr>
          </a:p>
          <a:p>
            <a:pPr marL="323755" lvl="1" indent="-156675">
              <a:lnSpc>
                <a:spcPct val="100000"/>
              </a:lnSpc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324061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респираторы (класса FFP2 и</a:t>
            </a:r>
            <a:r>
              <a:rPr sz="1205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выше),</a:t>
            </a:r>
            <a:endParaRPr sz="1205" dirty="0">
              <a:latin typeface="Arial"/>
              <a:cs typeface="Arial"/>
            </a:endParaRPr>
          </a:p>
          <a:p>
            <a:pPr marL="323755" lvl="1" indent="-156675">
              <a:lnSpc>
                <a:spcPct val="100000"/>
              </a:lnSpc>
              <a:spcBef>
                <a:spcPts val="14"/>
              </a:spcBef>
              <a:buClr>
                <a:srgbClr val="006FC0"/>
              </a:buClr>
              <a:buFont typeface="Wingdings"/>
              <a:buChar char=""/>
              <a:tabLst>
                <a:tab pos="324061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защитные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очки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или</a:t>
            </a:r>
            <a:r>
              <a:rPr sz="1205" spc="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экраны</a:t>
            </a:r>
            <a:endParaRPr sz="1205" dirty="0">
              <a:latin typeface="Arial"/>
              <a:cs typeface="Arial"/>
            </a:endParaRPr>
          </a:p>
          <a:p>
            <a:pPr marL="176566" marR="62119" indent="-170752">
              <a:lnSpc>
                <a:spcPts val="1672"/>
              </a:lnSpc>
              <a:spcBef>
                <a:spcPts val="831"/>
              </a:spcBef>
              <a:buClr>
                <a:srgbClr val="006FC0"/>
              </a:buClr>
              <a:buSzPct val="124137"/>
              <a:tabLst>
                <a:tab pos="176566" algn="l"/>
                <a:tab pos="176872" algn="l"/>
              </a:tabLst>
            </a:pPr>
            <a:r>
              <a:rPr spc="-5" dirty="0">
                <a:solidFill>
                  <a:srgbClr val="1F1F1F"/>
                </a:solidFill>
              </a:rPr>
              <a:t>Для </a:t>
            </a:r>
            <a:r>
              <a:rPr spc="-2" dirty="0">
                <a:solidFill>
                  <a:srgbClr val="1F1F1F"/>
                </a:solidFill>
              </a:rPr>
              <a:t>медицинских </a:t>
            </a:r>
            <a:r>
              <a:rPr spc="-5" dirty="0">
                <a:solidFill>
                  <a:srgbClr val="1F1F1F"/>
                </a:solidFill>
              </a:rPr>
              <a:t>работников, занятых</a:t>
            </a:r>
            <a:r>
              <a:rPr spc="-55" dirty="0">
                <a:solidFill>
                  <a:srgbClr val="1F1F1F"/>
                </a:solidFill>
              </a:rPr>
              <a:t> </a:t>
            </a:r>
            <a:r>
              <a:rPr spc="-2" dirty="0">
                <a:solidFill>
                  <a:srgbClr val="1F1F1F"/>
                </a:solidFill>
              </a:rPr>
              <a:t>в  сборе и </a:t>
            </a:r>
            <a:r>
              <a:rPr spc="-5" dirty="0">
                <a:solidFill>
                  <a:srgbClr val="1F1F1F"/>
                </a:solidFill>
              </a:rPr>
              <a:t>удалении </a:t>
            </a:r>
            <a:r>
              <a:rPr spc="-2" dirty="0">
                <a:solidFill>
                  <a:srgbClr val="1F1F1F"/>
                </a:solidFill>
              </a:rPr>
              <a:t>медицинских </a:t>
            </a:r>
            <a:r>
              <a:rPr spc="-5" dirty="0">
                <a:solidFill>
                  <a:srgbClr val="1F1F1F"/>
                </a:solidFill>
              </a:rPr>
              <a:t>отходов  </a:t>
            </a:r>
            <a:r>
              <a:rPr spc="-2" dirty="0">
                <a:solidFill>
                  <a:srgbClr val="1F1F1F"/>
                </a:solidFill>
              </a:rPr>
              <a:t>класса В, </a:t>
            </a:r>
            <a:r>
              <a:rPr spc="-5" dirty="0">
                <a:solidFill>
                  <a:srgbClr val="1F1F1F"/>
                </a:solidFill>
              </a:rPr>
              <a:t>необходима </a:t>
            </a:r>
            <a:r>
              <a:rPr spc="-7" dirty="0">
                <a:solidFill>
                  <a:srgbClr val="1F1F1F"/>
                </a:solidFill>
              </a:rPr>
              <a:t>защита органов  </a:t>
            </a:r>
            <a:r>
              <a:rPr spc="-5" dirty="0">
                <a:solidFill>
                  <a:srgbClr val="1F1F1F"/>
                </a:solidFill>
              </a:rPr>
              <a:t>дыхания </a:t>
            </a:r>
            <a:r>
              <a:rPr spc="-2" dirty="0">
                <a:solidFill>
                  <a:srgbClr val="1F1F1F"/>
                </a:solidFill>
              </a:rPr>
              <a:t>с </a:t>
            </a:r>
            <a:r>
              <a:rPr spc="-5" dirty="0">
                <a:solidFill>
                  <a:srgbClr val="1F1F1F"/>
                </a:solidFill>
              </a:rPr>
              <a:t>помощью</a:t>
            </a:r>
            <a:r>
              <a:rPr spc="-24" dirty="0">
                <a:solidFill>
                  <a:srgbClr val="1F1F1F"/>
                </a:solidFill>
              </a:rPr>
              <a:t> </a:t>
            </a:r>
            <a:r>
              <a:rPr spc="-5" dirty="0">
                <a:solidFill>
                  <a:srgbClr val="1F1F1F"/>
                </a:solidFill>
              </a:rPr>
              <a:t>респиратора</a:t>
            </a:r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5401325" y="3061515"/>
            <a:ext cx="1322024" cy="17953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pc="5" dirty="0"/>
              <a:pPr marL="12240">
                <a:lnSpc>
                  <a:spcPts val="1390"/>
                </a:lnSpc>
              </a:pPr>
              <a:t>148</a:t>
            </a:fld>
            <a:endParaRPr spc="5" dirty="0"/>
          </a:p>
        </p:txBody>
      </p:sp>
      <p:sp>
        <p:nvSpPr>
          <p:cNvPr id="8" name="object 8"/>
          <p:cNvSpPr txBox="1"/>
          <p:nvPr/>
        </p:nvSpPr>
        <p:spPr>
          <a:xfrm>
            <a:off x="5982789" y="1468587"/>
            <a:ext cx="4560531" cy="4494451"/>
          </a:xfrm>
          <a:prstGeom prst="rect">
            <a:avLst/>
          </a:prstGeom>
        </p:spPr>
        <p:txBody>
          <a:bodyPr vert="horz" wrap="square" lIns="0" tIns="13159" rIns="0" bIns="0" rtlCol="0">
            <a:spAutoFit/>
          </a:bodyPr>
          <a:lstStyle/>
          <a:p>
            <a:pPr marL="176260" marR="2448" indent="-170446">
              <a:lnSpc>
                <a:spcPts val="1672"/>
              </a:lnSpc>
              <a:spcBef>
                <a:spcPts val="104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Не прикасаться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к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глазам, носу, рту, руками,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в  том числе в</a:t>
            </a:r>
            <a:r>
              <a:rPr sz="1398" spc="-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перчатках</a:t>
            </a:r>
            <a:endParaRPr sz="1398" dirty="0">
              <a:latin typeface="Arial"/>
              <a:cs typeface="Arial"/>
            </a:endParaRPr>
          </a:p>
          <a:p>
            <a:pPr marL="176260" marR="110468" indent="-170446" algn="just">
              <a:lnSpc>
                <a:spcPts val="1672"/>
              </a:lnSpc>
              <a:spcBef>
                <a:spcPts val="1041"/>
              </a:spcBef>
              <a:buClr>
                <a:srgbClr val="006FC0"/>
              </a:buClr>
              <a:buSzPct val="124137"/>
              <a:buChar char="•"/>
              <a:tabLst>
                <a:tab pos="176566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При попадании биологического материала,  содержащего возбудитель SARS-CoV-19</a:t>
            </a:r>
            <a:r>
              <a:rPr sz="1398" spc="-5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на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слизистые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оболочки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или кожные</a:t>
            </a:r>
            <a:r>
              <a:rPr sz="1398" spc="-7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покровы:</a:t>
            </a:r>
            <a:endParaRPr sz="1398" dirty="0">
              <a:latin typeface="Arial"/>
              <a:cs typeface="Arial"/>
            </a:endParaRPr>
          </a:p>
          <a:p>
            <a:pPr marL="330181" marR="178096" lvl="1" indent="-156675">
              <a:lnSpc>
                <a:spcPct val="101099"/>
              </a:lnSpc>
              <a:spcBef>
                <a:spcPts val="622"/>
              </a:spcBef>
              <a:buClr>
                <a:srgbClr val="006FC0"/>
              </a:buClr>
              <a:buFont typeface="Wingdings"/>
              <a:buChar char=""/>
              <a:tabLst>
                <a:tab pos="330487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руки обрабатывают спиртсодержащим кожным  антисептиком или спиртом, если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лицо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не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было 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защищено, то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его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протирают тампоном,  смоченным </a:t>
            </a:r>
            <a:r>
              <a:rPr sz="1205" spc="7" dirty="0">
                <a:solidFill>
                  <a:srgbClr val="353535"/>
                </a:solidFill>
                <a:latin typeface="Arial"/>
                <a:cs typeface="Arial"/>
              </a:rPr>
              <a:t>70%-м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этиловым</a:t>
            </a:r>
            <a:r>
              <a:rPr sz="1205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спиртом;</a:t>
            </a:r>
            <a:endParaRPr sz="1205" dirty="0">
              <a:latin typeface="Arial"/>
              <a:cs typeface="Arial"/>
            </a:endParaRPr>
          </a:p>
          <a:p>
            <a:pPr marL="330181" marR="185746" lvl="1" indent="-156675">
              <a:lnSpc>
                <a:spcPct val="101099"/>
              </a:lnSpc>
              <a:buClr>
                <a:srgbClr val="006FC0"/>
              </a:buClr>
              <a:buFont typeface="Wingdings"/>
              <a:buChar char=""/>
              <a:tabLst>
                <a:tab pos="330487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слизистые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оболочки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рта и горла ополаскивают  70%-м этиловым спиртом, в глаза и нос  закапывают 2%-й раствор борной</a:t>
            </a:r>
            <a:r>
              <a:rPr sz="1205" spc="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кислоты.</a:t>
            </a:r>
            <a:endParaRPr sz="1205" dirty="0">
              <a:latin typeface="Arial"/>
              <a:cs typeface="Arial"/>
            </a:endParaRPr>
          </a:p>
          <a:p>
            <a:pPr marL="176260" marR="73748" indent="-170446">
              <a:lnSpc>
                <a:spcPct val="99600"/>
              </a:lnSpc>
              <a:spcBef>
                <a:spcPts val="1195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Гигиеническую обработку рук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использованием спиртосодержащих</a:t>
            </a:r>
            <a:r>
              <a:rPr sz="1398" spc="-3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кожных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антисептиков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следует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проводить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после  каждого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контакта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 кожными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покровами  больного (потенциального больного), его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слизистыми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оболочками, выделениями,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повязками 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предметами ухода,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а также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объектами, находящимися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в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непосредственной близости от</a:t>
            </a:r>
            <a:r>
              <a:rPr sz="1398" spc="-4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больного</a:t>
            </a:r>
            <a:endParaRPr sz="1398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678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77362" y="238846"/>
            <a:ext cx="3472149" cy="623588"/>
          </a:xfrm>
          <a:prstGeom prst="rect">
            <a:avLst/>
          </a:prstGeom>
        </p:spPr>
        <p:txBody>
          <a:bodyPr vert="horz" wrap="square" lIns="0" tIns="7957" rIns="0" bIns="0" rtlCol="0" anchor="ctr">
            <a:spAutoFit/>
          </a:bodyPr>
          <a:lstStyle/>
          <a:p>
            <a:pPr marL="6120">
              <a:lnSpc>
                <a:spcPts val="2371"/>
              </a:lnSpc>
              <a:spcBef>
                <a:spcPts val="63"/>
              </a:spcBef>
            </a:pPr>
            <a:r>
              <a:rPr spc="7" dirty="0"/>
              <a:t>Профилактика</a:t>
            </a:r>
          </a:p>
          <a:p>
            <a:pPr marL="6120">
              <a:lnSpc>
                <a:spcPts val="2371"/>
              </a:lnSpc>
            </a:pPr>
            <a:r>
              <a:rPr spc="7" dirty="0">
                <a:solidFill>
                  <a:srgbClr val="1F1F1F"/>
                </a:solidFill>
              </a:rPr>
              <a:t>Проведение</a:t>
            </a:r>
            <a:r>
              <a:rPr spc="10" dirty="0">
                <a:solidFill>
                  <a:srgbClr val="1F1F1F"/>
                </a:solidFill>
              </a:rPr>
              <a:t> </a:t>
            </a:r>
            <a:r>
              <a:rPr spc="7" dirty="0">
                <a:solidFill>
                  <a:srgbClr val="1F1F1F"/>
                </a:solidFill>
              </a:rPr>
              <a:t>дезинфекции</a:t>
            </a:r>
          </a:p>
        </p:txBody>
      </p:sp>
      <p:sp>
        <p:nvSpPr>
          <p:cNvPr id="4" name="object 4"/>
          <p:cNvSpPr/>
          <p:nvPr/>
        </p:nvSpPr>
        <p:spPr>
          <a:xfrm>
            <a:off x="1633102" y="974706"/>
            <a:ext cx="3779092" cy="0"/>
          </a:xfrm>
          <a:custGeom>
            <a:avLst/>
            <a:gdLst/>
            <a:ahLst/>
            <a:cxnLst/>
            <a:rect l="l" t="t" r="r" b="b"/>
            <a:pathLst>
              <a:path w="7841615">
                <a:moveTo>
                  <a:pt x="0" y="0"/>
                </a:moveTo>
                <a:lnTo>
                  <a:pt x="7841107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/>
          <p:nvPr/>
        </p:nvSpPr>
        <p:spPr>
          <a:xfrm>
            <a:off x="1632771" y="3414286"/>
            <a:ext cx="3509178" cy="3038513"/>
          </a:xfrm>
          <a:custGeom>
            <a:avLst/>
            <a:gdLst/>
            <a:ahLst/>
            <a:cxnLst/>
            <a:rect l="l" t="t" r="r" b="b"/>
            <a:pathLst>
              <a:path w="7281545" h="6304915">
                <a:moveTo>
                  <a:pt x="6988708" y="0"/>
                </a:moveTo>
                <a:lnTo>
                  <a:pt x="292603" y="0"/>
                </a:lnTo>
                <a:lnTo>
                  <a:pt x="245142" y="3829"/>
                </a:lnTo>
                <a:lnTo>
                  <a:pt x="200119" y="14917"/>
                </a:lnTo>
                <a:lnTo>
                  <a:pt x="158136" y="32660"/>
                </a:lnTo>
                <a:lnTo>
                  <a:pt x="119796" y="56457"/>
                </a:lnTo>
                <a:lnTo>
                  <a:pt x="85702" y="85704"/>
                </a:lnTo>
                <a:lnTo>
                  <a:pt x="56456" y="119799"/>
                </a:lnTo>
                <a:lnTo>
                  <a:pt x="32660" y="158140"/>
                </a:lnTo>
                <a:lnTo>
                  <a:pt x="14917" y="200124"/>
                </a:lnTo>
                <a:lnTo>
                  <a:pt x="3829" y="245150"/>
                </a:lnTo>
                <a:lnTo>
                  <a:pt x="0" y="292614"/>
                </a:lnTo>
                <a:lnTo>
                  <a:pt x="0" y="6012180"/>
                </a:lnTo>
                <a:lnTo>
                  <a:pt x="3829" y="6059644"/>
                </a:lnTo>
                <a:lnTo>
                  <a:pt x="14917" y="6104670"/>
                </a:lnTo>
                <a:lnTo>
                  <a:pt x="32660" y="6146654"/>
                </a:lnTo>
                <a:lnTo>
                  <a:pt x="56456" y="6184995"/>
                </a:lnTo>
                <a:lnTo>
                  <a:pt x="85702" y="6219091"/>
                </a:lnTo>
                <a:lnTo>
                  <a:pt x="119796" y="6248338"/>
                </a:lnTo>
                <a:lnTo>
                  <a:pt x="158136" y="6272134"/>
                </a:lnTo>
                <a:lnTo>
                  <a:pt x="200119" y="6289877"/>
                </a:lnTo>
                <a:lnTo>
                  <a:pt x="245142" y="6300965"/>
                </a:lnTo>
                <a:lnTo>
                  <a:pt x="292603" y="6304795"/>
                </a:lnTo>
                <a:lnTo>
                  <a:pt x="6988708" y="6304795"/>
                </a:lnTo>
                <a:lnTo>
                  <a:pt x="7036172" y="6300965"/>
                </a:lnTo>
                <a:lnTo>
                  <a:pt x="7081198" y="6289877"/>
                </a:lnTo>
                <a:lnTo>
                  <a:pt x="7123182" y="6272134"/>
                </a:lnTo>
                <a:lnTo>
                  <a:pt x="7161523" y="6248338"/>
                </a:lnTo>
                <a:lnTo>
                  <a:pt x="7195619" y="6219091"/>
                </a:lnTo>
                <a:lnTo>
                  <a:pt x="7224866" y="6184995"/>
                </a:lnTo>
                <a:lnTo>
                  <a:pt x="7248662" y="6146654"/>
                </a:lnTo>
                <a:lnTo>
                  <a:pt x="7266405" y="6104670"/>
                </a:lnTo>
                <a:lnTo>
                  <a:pt x="7277493" y="6059644"/>
                </a:lnTo>
                <a:lnTo>
                  <a:pt x="7281323" y="6012180"/>
                </a:lnTo>
                <a:lnTo>
                  <a:pt x="7281323" y="292614"/>
                </a:lnTo>
                <a:lnTo>
                  <a:pt x="7277493" y="245150"/>
                </a:lnTo>
                <a:lnTo>
                  <a:pt x="7266405" y="200124"/>
                </a:lnTo>
                <a:lnTo>
                  <a:pt x="7248662" y="158140"/>
                </a:lnTo>
                <a:lnTo>
                  <a:pt x="7224866" y="119799"/>
                </a:lnTo>
                <a:lnTo>
                  <a:pt x="7195619" y="85704"/>
                </a:lnTo>
                <a:lnTo>
                  <a:pt x="7161523" y="56457"/>
                </a:lnTo>
                <a:lnTo>
                  <a:pt x="7123182" y="32660"/>
                </a:lnTo>
                <a:lnTo>
                  <a:pt x="7081198" y="14917"/>
                </a:lnTo>
                <a:lnTo>
                  <a:pt x="7036172" y="3829"/>
                </a:lnTo>
                <a:lnTo>
                  <a:pt x="6988708" y="0"/>
                </a:lnTo>
                <a:close/>
              </a:path>
            </a:pathLst>
          </a:custGeom>
          <a:solidFill>
            <a:srgbClr val="F1F1F1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/>
          <p:nvPr/>
        </p:nvSpPr>
        <p:spPr>
          <a:xfrm>
            <a:off x="5956472" y="1635224"/>
            <a:ext cx="4368800" cy="4439186"/>
          </a:xfrm>
          <a:custGeom>
            <a:avLst/>
            <a:gdLst/>
            <a:ahLst/>
            <a:cxnLst/>
            <a:rect l="l" t="t" r="r" b="b"/>
            <a:pathLst>
              <a:path w="9065260" h="9211310">
                <a:moveTo>
                  <a:pt x="8644451" y="0"/>
                </a:moveTo>
                <a:lnTo>
                  <a:pt x="420755" y="0"/>
                </a:lnTo>
                <a:lnTo>
                  <a:pt x="371674" y="2829"/>
                </a:lnTo>
                <a:lnTo>
                  <a:pt x="324259" y="11109"/>
                </a:lnTo>
                <a:lnTo>
                  <a:pt x="278826" y="24522"/>
                </a:lnTo>
                <a:lnTo>
                  <a:pt x="235689" y="42754"/>
                </a:lnTo>
                <a:lnTo>
                  <a:pt x="195164" y="65490"/>
                </a:lnTo>
                <a:lnTo>
                  <a:pt x="157567" y="92414"/>
                </a:lnTo>
                <a:lnTo>
                  <a:pt x="123212" y="123212"/>
                </a:lnTo>
                <a:lnTo>
                  <a:pt x="92414" y="157567"/>
                </a:lnTo>
                <a:lnTo>
                  <a:pt x="65490" y="195164"/>
                </a:lnTo>
                <a:lnTo>
                  <a:pt x="42754" y="235689"/>
                </a:lnTo>
                <a:lnTo>
                  <a:pt x="24522" y="278826"/>
                </a:lnTo>
                <a:lnTo>
                  <a:pt x="11109" y="324259"/>
                </a:lnTo>
                <a:lnTo>
                  <a:pt x="2829" y="371674"/>
                </a:lnTo>
                <a:lnTo>
                  <a:pt x="0" y="420755"/>
                </a:lnTo>
                <a:lnTo>
                  <a:pt x="0" y="8790242"/>
                </a:lnTo>
                <a:lnTo>
                  <a:pt x="2829" y="8839323"/>
                </a:lnTo>
                <a:lnTo>
                  <a:pt x="11109" y="8886738"/>
                </a:lnTo>
                <a:lnTo>
                  <a:pt x="24522" y="8932171"/>
                </a:lnTo>
                <a:lnTo>
                  <a:pt x="42754" y="8975308"/>
                </a:lnTo>
                <a:lnTo>
                  <a:pt x="65490" y="9015833"/>
                </a:lnTo>
                <a:lnTo>
                  <a:pt x="92414" y="9053430"/>
                </a:lnTo>
                <a:lnTo>
                  <a:pt x="123212" y="9087785"/>
                </a:lnTo>
                <a:lnTo>
                  <a:pt x="157567" y="9118582"/>
                </a:lnTo>
                <a:lnTo>
                  <a:pt x="195164" y="9145507"/>
                </a:lnTo>
                <a:lnTo>
                  <a:pt x="235689" y="9168243"/>
                </a:lnTo>
                <a:lnTo>
                  <a:pt x="278826" y="9186475"/>
                </a:lnTo>
                <a:lnTo>
                  <a:pt x="324259" y="9199888"/>
                </a:lnTo>
                <a:lnTo>
                  <a:pt x="371674" y="9208168"/>
                </a:lnTo>
                <a:lnTo>
                  <a:pt x="420755" y="9210997"/>
                </a:lnTo>
                <a:lnTo>
                  <a:pt x="8644451" y="9210997"/>
                </a:lnTo>
                <a:lnTo>
                  <a:pt x="8693531" y="9208168"/>
                </a:lnTo>
                <a:lnTo>
                  <a:pt x="8740946" y="9199888"/>
                </a:lnTo>
                <a:lnTo>
                  <a:pt x="8786380" y="9186475"/>
                </a:lnTo>
                <a:lnTo>
                  <a:pt x="8829516" y="9168243"/>
                </a:lnTo>
                <a:lnTo>
                  <a:pt x="8870041" y="9145507"/>
                </a:lnTo>
                <a:lnTo>
                  <a:pt x="8907639" y="9118582"/>
                </a:lnTo>
                <a:lnTo>
                  <a:pt x="8941994" y="9087785"/>
                </a:lnTo>
                <a:lnTo>
                  <a:pt x="8972791" y="9053430"/>
                </a:lnTo>
                <a:lnTo>
                  <a:pt x="8999715" y="9015833"/>
                </a:lnTo>
                <a:lnTo>
                  <a:pt x="9022451" y="8975308"/>
                </a:lnTo>
                <a:lnTo>
                  <a:pt x="9040683" y="8932171"/>
                </a:lnTo>
                <a:lnTo>
                  <a:pt x="9054097" y="8886738"/>
                </a:lnTo>
                <a:lnTo>
                  <a:pt x="9062376" y="8839323"/>
                </a:lnTo>
                <a:lnTo>
                  <a:pt x="9065206" y="8790242"/>
                </a:lnTo>
                <a:lnTo>
                  <a:pt x="9065206" y="420755"/>
                </a:lnTo>
                <a:lnTo>
                  <a:pt x="9062376" y="371674"/>
                </a:lnTo>
                <a:lnTo>
                  <a:pt x="9054097" y="324259"/>
                </a:lnTo>
                <a:lnTo>
                  <a:pt x="9040683" y="278826"/>
                </a:lnTo>
                <a:lnTo>
                  <a:pt x="9022451" y="235689"/>
                </a:lnTo>
                <a:lnTo>
                  <a:pt x="8999715" y="195164"/>
                </a:lnTo>
                <a:lnTo>
                  <a:pt x="8972791" y="157567"/>
                </a:lnTo>
                <a:lnTo>
                  <a:pt x="8941994" y="123212"/>
                </a:lnTo>
                <a:lnTo>
                  <a:pt x="8907639" y="92414"/>
                </a:lnTo>
                <a:lnTo>
                  <a:pt x="8870041" y="65490"/>
                </a:lnTo>
                <a:lnTo>
                  <a:pt x="8829516" y="42754"/>
                </a:lnTo>
                <a:lnTo>
                  <a:pt x="8786380" y="24522"/>
                </a:lnTo>
                <a:lnTo>
                  <a:pt x="8740946" y="11109"/>
                </a:lnTo>
                <a:lnTo>
                  <a:pt x="8693531" y="2829"/>
                </a:lnTo>
                <a:lnTo>
                  <a:pt x="8644451" y="0"/>
                </a:lnTo>
                <a:close/>
              </a:path>
            </a:pathLst>
          </a:custGeom>
          <a:solidFill>
            <a:srgbClr val="DFE3FD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 txBox="1"/>
          <p:nvPr/>
        </p:nvSpPr>
        <p:spPr>
          <a:xfrm>
            <a:off x="1830418" y="1468587"/>
            <a:ext cx="3264053" cy="4894752"/>
          </a:xfrm>
          <a:prstGeom prst="rect">
            <a:avLst/>
          </a:prstGeom>
        </p:spPr>
        <p:txBody>
          <a:bodyPr vert="horz" wrap="square" lIns="0" tIns="13159" rIns="0" bIns="0" rtlCol="0">
            <a:spAutoFit/>
          </a:bodyPr>
          <a:lstStyle/>
          <a:p>
            <a:pPr marL="6120" marR="561216">
              <a:lnSpc>
                <a:spcPts val="1672"/>
              </a:lnSpc>
              <a:spcBef>
                <a:spcPts val="104"/>
              </a:spcBef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Проводят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текущую и  заключительную</a:t>
            </a:r>
            <a:r>
              <a:rPr sz="1398" b="1" spc="-3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дезинфекцию</a:t>
            </a:r>
            <a:endParaRPr sz="1398">
              <a:latin typeface="Arial"/>
              <a:cs typeface="Arial"/>
            </a:endParaRPr>
          </a:p>
          <a:p>
            <a:pPr marL="6120" marR="658832">
              <a:lnSpc>
                <a:spcPts val="1672"/>
              </a:lnSpc>
              <a:spcBef>
                <a:spcPts val="1041"/>
              </a:spcBef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Для проведения дезинфекции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используют</a:t>
            </a:r>
            <a:r>
              <a:rPr sz="1398" spc="-4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дезинфицирующие</a:t>
            </a:r>
            <a:endParaRPr sz="1398">
              <a:latin typeface="Arial"/>
              <a:cs typeface="Arial"/>
            </a:endParaRPr>
          </a:p>
          <a:p>
            <a:pPr marL="6120">
              <a:lnSpc>
                <a:spcPts val="1610"/>
              </a:lnSpc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средства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,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разрешенные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к</a:t>
            </a:r>
            <a:r>
              <a:rPr sz="1398" spc="-3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применению</a:t>
            </a:r>
            <a:endParaRPr sz="1398">
              <a:latin typeface="Arial"/>
              <a:cs typeface="Arial"/>
            </a:endParaRPr>
          </a:p>
          <a:p>
            <a:pPr marL="6120" marR="259188" algn="just">
              <a:lnSpc>
                <a:spcPts val="1672"/>
              </a:lnSpc>
              <a:spcBef>
                <a:spcPts val="55"/>
              </a:spcBef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в отношении вирусных</a:t>
            </a:r>
            <a:r>
              <a:rPr sz="1398" b="1" spc="-3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инфекций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(например, на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основе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хлорактивных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кислородактивных</a:t>
            </a:r>
            <a:r>
              <a:rPr sz="1398" spc="-3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соединений)</a:t>
            </a:r>
            <a:endParaRPr sz="1398">
              <a:latin typeface="Arial"/>
              <a:cs typeface="Arial"/>
            </a:endParaRPr>
          </a:p>
          <a:p>
            <a:pPr marL="176260" indent="-170446">
              <a:spcBef>
                <a:spcPts val="978"/>
              </a:spcBef>
              <a:buClr>
                <a:srgbClr val="006FC0"/>
              </a:buClr>
              <a:buSzPct val="124137"/>
              <a:buFont typeface="Arial"/>
              <a:buChar char="•"/>
              <a:tabLst>
                <a:tab pos="176260" algn="l"/>
                <a:tab pos="176566" algn="l"/>
              </a:tabLst>
            </a:pPr>
            <a:r>
              <a:rPr sz="1398" b="1" spc="-7" dirty="0">
                <a:solidFill>
                  <a:srgbClr val="353535"/>
                </a:solidFill>
                <a:latin typeface="Arial"/>
                <a:cs typeface="Arial"/>
              </a:rPr>
              <a:t>Дезинфекции</a:t>
            </a:r>
            <a:r>
              <a:rPr sz="1398" b="1" spc="-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подлежат:</a:t>
            </a:r>
            <a:endParaRPr sz="1398">
              <a:latin typeface="Arial"/>
              <a:cs typeface="Arial"/>
            </a:endParaRPr>
          </a:p>
          <a:p>
            <a:pPr marL="292542" lvl="1" indent="-156981">
              <a:spcBef>
                <a:spcPts val="518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все поверхности в</a:t>
            </a:r>
            <a:r>
              <a:rPr sz="1205" spc="-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помещениях,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4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предметы</a:t>
            </a:r>
            <a:r>
              <a:rPr sz="1205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обстановки,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дверные ручки,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4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подоконники,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спинки</a:t>
            </a:r>
            <a:r>
              <a:rPr sz="120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кровати,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4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прикроватные</a:t>
            </a:r>
            <a:r>
              <a:rPr sz="1205" spc="1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тумбочки,</a:t>
            </a:r>
            <a:endParaRPr sz="1205">
              <a:latin typeface="Arial"/>
              <a:cs typeface="Arial"/>
            </a:endParaRPr>
          </a:p>
          <a:p>
            <a:pPr marL="292542" marR="878545" lvl="1" indent="-156675">
              <a:lnSpc>
                <a:spcPct val="101099"/>
              </a:lnSpc>
              <a:buClr>
                <a:srgbClr val="006FC0"/>
              </a:buClr>
              <a:buFont typeface="Wingdings"/>
              <a:buChar char=""/>
              <a:tabLst>
                <a:tab pos="292848" algn="l"/>
                <a:tab pos="1582666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посуда</a:t>
            </a:r>
            <a:r>
              <a:rPr sz="1205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больного	и посуда,</a:t>
            </a:r>
            <a:r>
              <a:rPr sz="1205" spc="-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в  которой пища поступила в  отделение, остатки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пищи,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игрушки,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воздух,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4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выделения</a:t>
            </a:r>
            <a:r>
              <a:rPr sz="1205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больного,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транспорт</a:t>
            </a:r>
            <a:endParaRPr sz="1205">
              <a:latin typeface="Arial"/>
              <a:cs typeface="Arial"/>
            </a:endParaRPr>
          </a:p>
          <a:p>
            <a:pPr marL="135867">
              <a:spcBef>
                <a:spcPts val="14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и другие объекты</a:t>
            </a:r>
            <a:endParaRPr sz="1205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5401325" y="3061515"/>
            <a:ext cx="1322024" cy="17953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pc="5" dirty="0"/>
              <a:pPr marL="12240">
                <a:lnSpc>
                  <a:spcPts val="1390"/>
                </a:lnSpc>
              </a:pPr>
              <a:t>149</a:t>
            </a:fld>
            <a:endParaRPr spc="5" dirty="0"/>
          </a:p>
        </p:txBody>
      </p:sp>
      <p:sp>
        <p:nvSpPr>
          <p:cNvPr id="9" name="object 9"/>
          <p:cNvSpPr txBox="1">
            <a:spLocks noGrp="1"/>
          </p:cNvSpPr>
          <p:nvPr>
            <p:ph sz="half" idx="3"/>
          </p:nvPr>
        </p:nvSpPr>
        <p:spPr>
          <a:xfrm>
            <a:off x="5956472" y="1635224"/>
            <a:ext cx="4368800" cy="4383659"/>
          </a:xfrm>
          <a:prstGeom prst="rect">
            <a:avLst/>
          </a:prstGeom>
        </p:spPr>
        <p:txBody>
          <a:bodyPr vert="horz" wrap="square" lIns="0" tIns="97622" rIns="0" bIns="0" rtlCol="0">
            <a:spAutoFit/>
          </a:bodyPr>
          <a:lstStyle/>
          <a:p>
            <a:pPr marL="6120">
              <a:lnSpc>
                <a:spcPct val="100000"/>
              </a:lnSpc>
              <a:spcBef>
                <a:spcPts val="769"/>
              </a:spcBef>
            </a:pPr>
            <a:r>
              <a:rPr dirty="0"/>
              <a:t>Правила</a:t>
            </a:r>
            <a:r>
              <a:rPr spc="2" dirty="0"/>
              <a:t> </a:t>
            </a:r>
            <a:r>
              <a:rPr dirty="0"/>
              <a:t>обработки</a:t>
            </a:r>
          </a:p>
          <a:p>
            <a:pPr marL="176566" marR="187276" indent="-170752">
              <a:lnSpc>
                <a:spcPts val="1672"/>
              </a:lnSpc>
              <a:spcBef>
                <a:spcPts val="1118"/>
              </a:spcBef>
              <a:buClr>
                <a:srgbClr val="006FC0"/>
              </a:buClr>
              <a:buSzPct val="124137"/>
              <a:buFont typeface="Arial"/>
              <a:buChar char="•"/>
              <a:tabLst>
                <a:tab pos="176260" algn="l"/>
                <a:tab pos="176872" algn="l"/>
              </a:tabLst>
            </a:pPr>
            <a:r>
              <a:rPr sz="1398" spc="-5" dirty="0">
                <a:solidFill>
                  <a:srgbClr val="353535"/>
                </a:solidFill>
              </a:rPr>
              <a:t>Столовую посуду, </a:t>
            </a:r>
            <a:r>
              <a:rPr sz="1398" spc="-2" dirty="0">
                <a:solidFill>
                  <a:srgbClr val="353535"/>
                </a:solidFill>
              </a:rPr>
              <a:t>белье больного </a:t>
            </a:r>
            <a:r>
              <a:rPr sz="1398" spc="-5" dirty="0">
                <a:solidFill>
                  <a:srgbClr val="353535"/>
                </a:solidFill>
              </a:rPr>
              <a:t>и  предметы ухода </a:t>
            </a:r>
            <a:r>
              <a:rPr sz="1398" b="0" spc="-5" dirty="0">
                <a:solidFill>
                  <a:srgbClr val="353535"/>
                </a:solidFill>
              </a:rPr>
              <a:t>обрабатывают способом  погружения </a:t>
            </a:r>
            <a:r>
              <a:rPr sz="1398" b="0" spc="-2" dirty="0">
                <a:solidFill>
                  <a:srgbClr val="353535"/>
                </a:solidFill>
              </a:rPr>
              <a:t>в </a:t>
            </a:r>
            <a:r>
              <a:rPr sz="1398" b="0" spc="-5" dirty="0">
                <a:solidFill>
                  <a:srgbClr val="353535"/>
                </a:solidFill>
              </a:rPr>
              <a:t>растворы дезинфицирующих  </a:t>
            </a:r>
            <a:r>
              <a:rPr sz="1398" b="0" spc="-2" dirty="0">
                <a:solidFill>
                  <a:srgbClr val="353535"/>
                </a:solidFill>
              </a:rPr>
              <a:t>средств.</a:t>
            </a:r>
            <a:endParaRPr sz="1398" dirty="0"/>
          </a:p>
          <a:p>
            <a:pPr marL="176566" marR="13158" indent="-170752">
              <a:lnSpc>
                <a:spcPts val="1672"/>
              </a:lnSpc>
              <a:spcBef>
                <a:spcPts val="1034"/>
              </a:spcBef>
              <a:buClr>
                <a:srgbClr val="006FC0"/>
              </a:buClr>
              <a:buSzPct val="124137"/>
              <a:buFont typeface="Arial"/>
              <a:buChar char="•"/>
              <a:tabLst>
                <a:tab pos="176260" algn="l"/>
                <a:tab pos="176872" algn="l"/>
              </a:tabLst>
            </a:pPr>
            <a:r>
              <a:rPr sz="1398" spc="-5" dirty="0">
                <a:solidFill>
                  <a:srgbClr val="353535"/>
                </a:solidFill>
              </a:rPr>
              <a:t>Постельные </a:t>
            </a:r>
            <a:r>
              <a:rPr sz="1398" spc="-7" dirty="0">
                <a:solidFill>
                  <a:srgbClr val="353535"/>
                </a:solidFill>
              </a:rPr>
              <a:t>принадлежности </a:t>
            </a:r>
            <a:r>
              <a:rPr sz="1398" b="0" spc="-2" dirty="0">
                <a:solidFill>
                  <a:srgbClr val="353535"/>
                </a:solidFill>
              </a:rPr>
              <a:t>после  </a:t>
            </a:r>
            <a:r>
              <a:rPr sz="1398" b="0" spc="-5" dirty="0">
                <a:solidFill>
                  <a:srgbClr val="353535"/>
                </a:solidFill>
              </a:rPr>
              <a:t>выписки, смерти </a:t>
            </a:r>
            <a:r>
              <a:rPr sz="1398" b="0" spc="-2" dirty="0">
                <a:solidFill>
                  <a:srgbClr val="353535"/>
                </a:solidFill>
              </a:rPr>
              <a:t>или </a:t>
            </a:r>
            <a:r>
              <a:rPr sz="1398" b="0" spc="-5" dirty="0">
                <a:solidFill>
                  <a:srgbClr val="353535"/>
                </a:solidFill>
              </a:rPr>
              <a:t>перемещения пациента  сдаются </a:t>
            </a:r>
            <a:r>
              <a:rPr sz="1398" b="0" spc="-2" dirty="0">
                <a:solidFill>
                  <a:srgbClr val="353535"/>
                </a:solidFill>
              </a:rPr>
              <a:t>в </a:t>
            </a:r>
            <a:r>
              <a:rPr sz="1398" b="0" spc="-5" dirty="0">
                <a:solidFill>
                  <a:srgbClr val="353535"/>
                </a:solidFill>
              </a:rPr>
              <a:t>дезинфекционную</a:t>
            </a:r>
            <a:r>
              <a:rPr sz="1398" b="0" spc="-36" dirty="0">
                <a:solidFill>
                  <a:srgbClr val="353535"/>
                </a:solidFill>
              </a:rPr>
              <a:t> </a:t>
            </a:r>
            <a:r>
              <a:rPr sz="1398" b="0" spc="-5" dirty="0">
                <a:solidFill>
                  <a:srgbClr val="353535"/>
                </a:solidFill>
              </a:rPr>
              <a:t>камеру.</a:t>
            </a:r>
            <a:endParaRPr sz="1398" dirty="0"/>
          </a:p>
          <a:p>
            <a:pPr marL="176566" indent="-170752">
              <a:lnSpc>
                <a:spcPts val="1675"/>
              </a:lnSpc>
              <a:spcBef>
                <a:spcPts val="978"/>
              </a:spcBef>
              <a:buClr>
                <a:srgbClr val="006FC0"/>
              </a:buClr>
              <a:buSzPct val="124137"/>
              <a:buFont typeface="Arial"/>
              <a:buChar char="•"/>
              <a:tabLst>
                <a:tab pos="176260" algn="l"/>
                <a:tab pos="176872" algn="l"/>
              </a:tabLst>
            </a:pPr>
            <a:r>
              <a:rPr sz="1398" spc="-2" dirty="0">
                <a:solidFill>
                  <a:srgbClr val="353535"/>
                </a:solidFill>
              </a:rPr>
              <a:t>Обработка</a:t>
            </a:r>
            <a:r>
              <a:rPr sz="1398" spc="-29" dirty="0">
                <a:solidFill>
                  <a:srgbClr val="353535"/>
                </a:solidFill>
              </a:rPr>
              <a:t> </a:t>
            </a:r>
            <a:r>
              <a:rPr sz="1398" spc="-5" dirty="0">
                <a:solidFill>
                  <a:srgbClr val="353535"/>
                </a:solidFill>
              </a:rPr>
              <a:t>воздуха:</a:t>
            </a:r>
            <a:endParaRPr sz="1398" dirty="0"/>
          </a:p>
          <a:p>
            <a:pPr marL="176566" marR="16218" lvl="1">
              <a:lnSpc>
                <a:spcPct val="99600"/>
              </a:lnSpc>
              <a:spcBef>
                <a:spcPts val="5"/>
              </a:spcBef>
              <a:buFont typeface="Arial"/>
              <a:buChar char="-"/>
              <a:tabLst>
                <a:tab pos="283974" algn="l"/>
              </a:tabLst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в присутствии людей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использованием 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оборудования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на основе ультрафиолетового  излучения, различных видов</a:t>
            </a:r>
            <a:r>
              <a:rPr sz="1398" spc="-4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фильтров</a:t>
            </a:r>
            <a:endParaRPr sz="1398" dirty="0">
              <a:latin typeface="Arial"/>
              <a:cs typeface="Arial"/>
            </a:endParaRPr>
          </a:p>
          <a:p>
            <a:pPr marL="176566" marR="163101" lvl="1">
              <a:lnSpc>
                <a:spcPts val="1672"/>
              </a:lnSpc>
              <a:spcBef>
                <a:spcPts val="51"/>
              </a:spcBef>
              <a:buFont typeface="Arial"/>
              <a:buChar char="-"/>
              <a:tabLst>
                <a:tab pos="283974" algn="l"/>
              </a:tabLst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398" b="1" spc="-7" dirty="0">
                <a:solidFill>
                  <a:srgbClr val="353535"/>
                </a:solidFill>
                <a:latin typeface="Arial"/>
                <a:cs typeface="Arial"/>
              </a:rPr>
              <a:t>отсутствии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людей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использованием  открытых ультрафиолетовых</a:t>
            </a:r>
            <a:r>
              <a:rPr sz="1398" spc="-5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облучателей, 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аэрозолей,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дезинфицирующих</a:t>
            </a:r>
            <a:r>
              <a:rPr sz="1398" spc="-2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средств.</a:t>
            </a:r>
            <a:endParaRPr sz="1398" dirty="0">
              <a:latin typeface="Arial"/>
              <a:cs typeface="Arial"/>
            </a:endParaRPr>
          </a:p>
          <a:p>
            <a:pPr marL="176566" marR="2448" indent="-170752">
              <a:lnSpc>
                <a:spcPts val="1672"/>
              </a:lnSpc>
              <a:spcBef>
                <a:spcPts val="1038"/>
              </a:spcBef>
              <a:buClr>
                <a:srgbClr val="006FC0"/>
              </a:buClr>
              <a:buSzPct val="124137"/>
              <a:tabLst>
                <a:tab pos="176260" algn="l"/>
                <a:tab pos="176872" algn="l"/>
              </a:tabLst>
            </a:pPr>
            <a:r>
              <a:rPr sz="1398" b="0" spc="-5" dirty="0">
                <a:solidFill>
                  <a:srgbClr val="353535"/>
                </a:solidFill>
              </a:rPr>
              <a:t>При обработке </a:t>
            </a:r>
            <a:r>
              <a:rPr sz="1398" spc="-5" dirty="0">
                <a:solidFill>
                  <a:srgbClr val="353535"/>
                </a:solidFill>
              </a:rPr>
              <a:t>поверхностей </a:t>
            </a:r>
            <a:r>
              <a:rPr sz="1398" b="0" spc="-2" dirty="0">
                <a:solidFill>
                  <a:srgbClr val="353535"/>
                </a:solidFill>
              </a:rPr>
              <a:t>в </a:t>
            </a:r>
            <a:r>
              <a:rPr sz="1398" b="0" spc="-5" dirty="0">
                <a:solidFill>
                  <a:srgbClr val="353535"/>
                </a:solidFill>
              </a:rPr>
              <a:t>помещениях  применяют </a:t>
            </a:r>
            <a:r>
              <a:rPr sz="1398" b="0" spc="-2" dirty="0">
                <a:solidFill>
                  <a:srgbClr val="353535"/>
                </a:solidFill>
              </a:rPr>
              <a:t>способ</a:t>
            </a:r>
            <a:r>
              <a:rPr sz="1398" b="0" spc="-27" dirty="0">
                <a:solidFill>
                  <a:srgbClr val="353535"/>
                </a:solidFill>
              </a:rPr>
              <a:t> </a:t>
            </a:r>
            <a:r>
              <a:rPr sz="1398" b="0" spc="-5" dirty="0">
                <a:solidFill>
                  <a:srgbClr val="353535"/>
                </a:solidFill>
              </a:rPr>
              <a:t>орошения.</a:t>
            </a:r>
            <a:endParaRPr sz="1398" dirty="0"/>
          </a:p>
        </p:txBody>
      </p:sp>
    </p:spTree>
    <p:extLst>
      <p:ext uri="{BB962C8B-B14F-4D97-AF65-F5344CB8AC3E}">
        <p14:creationId xmlns:p14="http://schemas.microsoft.com/office/powerpoint/2010/main" val="89235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834" y="365126"/>
            <a:ext cx="10556966" cy="562338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Расчетная динамика прироста числа инфицированных с учетом принятых мер до конца 2020 года, чел.</a:t>
            </a:r>
          </a:p>
        </p:txBody>
      </p:sp>
      <p:pic>
        <p:nvPicPr>
          <p:cNvPr id="1026" name="Picture 2" descr="1.jpg (78 KB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28" y="1345475"/>
            <a:ext cx="9797143" cy="569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58344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149531" y="104503"/>
            <a:ext cx="10659291" cy="6753497"/>
          </a:xfrm>
        </p:spPr>
        <p:txBody>
          <a:bodyPr>
            <a:normAutofit fontScale="32500" lnSpcReduction="20000"/>
          </a:bodyPr>
          <a:lstStyle/>
          <a:p>
            <a:pPr marL="3556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ru-RU" sz="4300" b="1" spc="-10" dirty="0">
                <a:solidFill>
                  <a:srgbClr val="231F20"/>
                </a:solidFill>
                <a:latin typeface="Arial"/>
                <a:cs typeface="Arial"/>
              </a:rPr>
              <a:t>КОНТРОЛЬНЫЕ</a:t>
            </a:r>
            <a:r>
              <a:rPr lang="ru-RU" sz="43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b="1" spc="-10" dirty="0">
                <a:solidFill>
                  <a:srgbClr val="231F20"/>
                </a:solidFill>
                <a:latin typeface="Arial"/>
                <a:cs typeface="Arial"/>
              </a:rPr>
              <a:t>ВОПРОСЫ:</a:t>
            </a:r>
            <a:endParaRPr lang="ru-RU" sz="430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30"/>
              </a:spcBef>
              <a:buNone/>
            </a:pPr>
            <a:endParaRPr lang="ru-RU" sz="4300" dirty="0">
              <a:latin typeface="Arial"/>
              <a:cs typeface="Arial"/>
            </a:endParaRPr>
          </a:p>
          <a:p>
            <a:pPr marL="12700" marR="5080" indent="0" algn="just">
              <a:lnSpc>
                <a:spcPct val="100000"/>
              </a:lnSpc>
              <a:buNone/>
            </a:pPr>
            <a:r>
              <a:rPr lang="ru-RU" sz="4300" spc="15" dirty="0">
                <a:solidFill>
                  <a:srgbClr val="231F20"/>
                </a:solidFill>
                <a:latin typeface="Arial"/>
                <a:cs typeface="Arial"/>
              </a:rPr>
              <a:t>1. </a:t>
            </a:r>
            <a:r>
              <a:rPr lang="ru-RU" sz="4300" spc="25" dirty="0">
                <a:solidFill>
                  <a:srgbClr val="231F20"/>
                </a:solidFill>
                <a:latin typeface="Arial"/>
                <a:cs typeface="Arial"/>
              </a:rPr>
              <a:t>Средняя продолжительность </a:t>
            </a:r>
            <a:r>
              <a:rPr lang="ru-RU" sz="4300" spc="30" dirty="0">
                <a:solidFill>
                  <a:srgbClr val="231F20"/>
                </a:solidFill>
                <a:latin typeface="Arial"/>
                <a:cs typeface="Arial"/>
              </a:rPr>
              <a:t>инкубационного </a:t>
            </a:r>
            <a:r>
              <a:rPr lang="ru-RU" sz="4300" spc="25" dirty="0">
                <a:solidFill>
                  <a:srgbClr val="231F20"/>
                </a:solidFill>
                <a:latin typeface="Arial"/>
                <a:cs typeface="Arial"/>
              </a:rPr>
              <a:t>периода </a:t>
            </a:r>
            <a:r>
              <a:rPr lang="ru-RU" sz="4300" spc="35" dirty="0">
                <a:solidFill>
                  <a:srgbClr val="231F20"/>
                </a:solidFill>
                <a:latin typeface="Arial"/>
                <a:cs typeface="Arial"/>
              </a:rPr>
              <a:t>при 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COVID-19: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3-7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дней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21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день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1-2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дня</a:t>
            </a:r>
            <a:endParaRPr lang="ru-RU" sz="4300" dirty="0">
              <a:latin typeface="Arial"/>
              <a:cs typeface="Arial"/>
            </a:endParaRPr>
          </a:p>
          <a:p>
            <a:pPr marL="35560" indent="0">
              <a:lnSpc>
                <a:spcPct val="100000"/>
              </a:lnSpc>
              <a:buNone/>
            </a:pP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2. При </a:t>
            </a:r>
            <a:r>
              <a:rPr lang="ru-RU" sz="4300" spc="-20" dirty="0">
                <a:solidFill>
                  <a:srgbClr val="231F20"/>
                </a:solidFill>
                <a:latin typeface="Arial"/>
                <a:cs typeface="Arial"/>
              </a:rPr>
              <a:t>выявлении, подозрении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на </a:t>
            </a: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COVID-19 </a:t>
            </a:r>
            <a:r>
              <a:rPr lang="ru-RU" sz="4300" spc="-25" dirty="0">
                <a:solidFill>
                  <a:srgbClr val="231F20"/>
                </a:solidFill>
                <a:latin typeface="Arial"/>
                <a:cs typeface="Arial"/>
              </a:rPr>
              <a:t>где </a:t>
            </a:r>
            <a:r>
              <a:rPr lang="ru-RU" sz="4300" spc="-20" dirty="0">
                <a:solidFill>
                  <a:srgbClr val="231F20"/>
                </a:solidFill>
                <a:latin typeface="Arial"/>
                <a:cs typeface="Arial"/>
              </a:rPr>
              <a:t>проводится</a:t>
            </a:r>
            <a:r>
              <a:rPr lang="ru-RU" sz="4300" spc="-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лечение: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в инфекционном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 стационаре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амбулаторно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на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дому</a:t>
            </a:r>
            <a:endParaRPr lang="ru-RU" sz="4300" dirty="0">
              <a:latin typeface="Arial"/>
              <a:cs typeface="Arial"/>
            </a:endParaRPr>
          </a:p>
          <a:p>
            <a:pPr marL="35560" indent="0">
              <a:lnSpc>
                <a:spcPct val="100000"/>
              </a:lnSpc>
              <a:buNone/>
            </a:pP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3.</a:t>
            </a:r>
            <a:r>
              <a:rPr lang="ru-RU" sz="43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Какие</a:t>
            </a:r>
            <a:r>
              <a:rPr lang="ru-RU" sz="43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препараты</a:t>
            </a:r>
            <a:r>
              <a:rPr lang="ru-RU" sz="43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назначить</a:t>
            </a:r>
            <a:r>
              <a:rPr lang="ru-RU" sz="43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больному</a:t>
            </a:r>
            <a:r>
              <a:rPr lang="ru-RU" sz="43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lang="ru-RU" sz="43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20" dirty="0">
                <a:solidFill>
                  <a:srgbClr val="231F20"/>
                </a:solidFill>
                <a:latin typeface="Arial"/>
                <a:cs typeface="Arial"/>
              </a:rPr>
              <a:t>подтвержденной</a:t>
            </a:r>
            <a:r>
              <a:rPr lang="ru-RU" sz="43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COVID-19: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 smtClean="0">
                <a:solidFill>
                  <a:srgbClr val="231F20"/>
                </a:solidFill>
                <a:latin typeface="Arial"/>
                <a:cs typeface="Arial"/>
              </a:rPr>
              <a:t>интерферон</a:t>
            </a:r>
            <a:r>
              <a:rPr lang="ru-RU" sz="4300" spc="-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альфа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антибиотики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15" dirty="0" err="1">
                <a:solidFill>
                  <a:srgbClr val="231F20"/>
                </a:solidFill>
                <a:latin typeface="Arial"/>
                <a:cs typeface="Arial"/>
              </a:rPr>
              <a:t>осельтамивир</a:t>
            </a:r>
            <a:endParaRPr lang="ru-RU" sz="4300" dirty="0">
              <a:latin typeface="Arial"/>
              <a:cs typeface="Arial"/>
            </a:endParaRPr>
          </a:p>
          <a:p>
            <a:pPr marL="12700" marR="6985" indent="0" algn="just">
              <a:lnSpc>
                <a:spcPct val="100000"/>
              </a:lnSpc>
              <a:buNone/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4.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Больной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с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внебольничной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пневмонией поступает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в приемное  </a:t>
            </a: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отделение.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Показания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к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назначению обследования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на </a:t>
            </a:r>
            <a:r>
              <a:rPr lang="ru-RU" sz="4300" spc="-5" dirty="0" err="1">
                <a:solidFill>
                  <a:srgbClr val="231F20"/>
                </a:solidFill>
                <a:latin typeface="Arial"/>
                <a:cs typeface="Arial"/>
              </a:rPr>
              <a:t>коронавирус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  SARS-CoV-2?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поездка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Китай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пожилой</a:t>
            </a:r>
            <a:r>
              <a:rPr lang="ru-RU" sz="43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возраст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проводится</a:t>
            </a:r>
            <a:r>
              <a:rPr lang="ru-RU" sz="43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всем</a:t>
            </a:r>
            <a:endParaRPr lang="ru-RU" sz="4300" dirty="0">
              <a:latin typeface="Arial"/>
              <a:cs typeface="Arial"/>
            </a:endParaRPr>
          </a:p>
          <a:p>
            <a:pPr marL="12700" marR="7620" indent="0" algn="just">
              <a:lnSpc>
                <a:spcPct val="100000"/>
              </a:lnSpc>
              <a:buNone/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5.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Экстренная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личная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профилактика при попадании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биологической  жидкости </a:t>
            </a: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от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больного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с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подозрением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на COVID-19 на кожные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покровы 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мед.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работника: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обработка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спиртом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70%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обработка 2%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раствором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борной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кислоты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обработка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 йодом.</a:t>
            </a:r>
            <a:endParaRPr lang="ru-RU" sz="4300" dirty="0">
              <a:latin typeface="Arial"/>
              <a:cs typeface="Aria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75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73931" y="6512772"/>
            <a:ext cx="184839" cy="193161"/>
          </a:xfrm>
          <a:prstGeom prst="rect">
            <a:avLst/>
          </a:prstGeom>
        </p:spPr>
        <p:txBody>
          <a:bodyPr vert="horz" wrap="square" lIns="0" tIns="7651" rIns="0" bIns="0" rtlCol="0">
            <a:spAutoFit/>
          </a:bodyPr>
          <a:lstStyle/>
          <a:p>
            <a:pPr marL="6120">
              <a:spcBef>
                <a:spcPts val="60"/>
              </a:spcBef>
            </a:pPr>
            <a:r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t>19</a:t>
            </a:r>
            <a:endParaRPr sz="1205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32930" y="404976"/>
            <a:ext cx="9515966" cy="655007"/>
          </a:xfrm>
          <a:prstGeom prst="rect">
            <a:avLst/>
          </a:prstGeom>
        </p:spPr>
        <p:txBody>
          <a:bodyPr vert="horz" wrap="square" lIns="0" tIns="7957" rIns="0" bIns="0" rtlCol="0" anchor="ctr">
            <a:spAutoFit/>
          </a:bodyPr>
          <a:lstStyle/>
          <a:p>
            <a:pPr marL="6120">
              <a:lnSpc>
                <a:spcPts val="2371"/>
              </a:lnSpc>
              <a:spcBef>
                <a:spcPts val="63"/>
              </a:spcBef>
            </a:pPr>
            <a:r>
              <a:rPr sz="3200" spc="7" dirty="0"/>
              <a:t>Ссылка на</a:t>
            </a:r>
            <a:r>
              <a:rPr sz="3200" spc="2" dirty="0"/>
              <a:t> </a:t>
            </a:r>
            <a:r>
              <a:rPr sz="3200" spc="5" dirty="0"/>
              <a:t>скачивание</a:t>
            </a:r>
          </a:p>
          <a:p>
            <a:pPr marL="6120">
              <a:lnSpc>
                <a:spcPts val="2371"/>
              </a:lnSpc>
            </a:pPr>
            <a:r>
              <a:rPr sz="3200" spc="7" dirty="0">
                <a:solidFill>
                  <a:srgbClr val="353535"/>
                </a:solidFill>
              </a:rPr>
              <a:t>Временных методических рекомендаций</a:t>
            </a:r>
          </a:p>
        </p:txBody>
      </p:sp>
      <p:sp>
        <p:nvSpPr>
          <p:cNvPr id="5" name="object 5"/>
          <p:cNvSpPr/>
          <p:nvPr/>
        </p:nvSpPr>
        <p:spPr>
          <a:xfrm>
            <a:off x="1633103" y="974706"/>
            <a:ext cx="3930267" cy="0"/>
          </a:xfrm>
          <a:custGeom>
            <a:avLst/>
            <a:gdLst/>
            <a:ahLst/>
            <a:cxnLst/>
            <a:rect l="l" t="t" r="r" b="b"/>
            <a:pathLst>
              <a:path w="8155305">
                <a:moveTo>
                  <a:pt x="0" y="0"/>
                </a:moveTo>
                <a:lnTo>
                  <a:pt x="8154696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/>
          <p:nvPr/>
        </p:nvSpPr>
        <p:spPr>
          <a:xfrm>
            <a:off x="1707495" y="3692501"/>
            <a:ext cx="2450870" cy="24508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/>
          <p:nvPr/>
        </p:nvSpPr>
        <p:spPr>
          <a:xfrm>
            <a:off x="5703930" y="1271989"/>
            <a:ext cx="4765152" cy="48108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/>
          <p:nvPr/>
        </p:nvSpPr>
        <p:spPr>
          <a:xfrm>
            <a:off x="5701941" y="1270000"/>
            <a:ext cx="4769386" cy="4814983"/>
          </a:xfrm>
          <a:custGeom>
            <a:avLst/>
            <a:gdLst/>
            <a:ahLst/>
            <a:cxnLst/>
            <a:rect l="l" t="t" r="r" b="b"/>
            <a:pathLst>
              <a:path w="9896475" h="9991090">
                <a:moveTo>
                  <a:pt x="0" y="9990844"/>
                </a:moveTo>
                <a:lnTo>
                  <a:pt x="9895942" y="9990844"/>
                </a:lnTo>
                <a:lnTo>
                  <a:pt x="9895942" y="0"/>
                </a:lnTo>
                <a:lnTo>
                  <a:pt x="0" y="0"/>
                </a:lnTo>
                <a:lnTo>
                  <a:pt x="0" y="9990844"/>
                </a:lnTo>
                <a:close/>
              </a:path>
            </a:pathLst>
          </a:custGeom>
          <a:ln w="825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0" name="object 10"/>
          <p:cNvSpPr txBox="1"/>
          <p:nvPr/>
        </p:nvSpPr>
        <p:spPr>
          <a:xfrm>
            <a:off x="1670132" y="1343310"/>
            <a:ext cx="3669229" cy="1058678"/>
          </a:xfrm>
          <a:prstGeom prst="rect">
            <a:avLst/>
          </a:prstGeom>
        </p:spPr>
        <p:txBody>
          <a:bodyPr vert="horz" wrap="square" lIns="0" tIns="7039" rIns="0" bIns="0" rtlCol="0">
            <a:spAutoFit/>
          </a:bodyPr>
          <a:lstStyle/>
          <a:p>
            <a:pPr marL="6120">
              <a:lnSpc>
                <a:spcPts val="1679"/>
              </a:lnSpc>
              <a:spcBef>
                <a:spcPts val="55"/>
              </a:spcBef>
            </a:pPr>
            <a:r>
              <a:rPr sz="1470" spc="2" dirty="0">
                <a:solidFill>
                  <a:srgbClr val="353535"/>
                </a:solidFill>
                <a:latin typeface="Arial"/>
                <a:cs typeface="Arial"/>
              </a:rPr>
              <a:t>Временные методические</a:t>
            </a:r>
            <a:r>
              <a:rPr sz="1470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470" spc="2" dirty="0">
                <a:solidFill>
                  <a:srgbClr val="353535"/>
                </a:solidFill>
                <a:latin typeface="Arial"/>
                <a:cs typeface="Arial"/>
              </a:rPr>
              <a:t>рекомендации</a:t>
            </a:r>
            <a:endParaRPr sz="1470">
              <a:latin typeface="Arial"/>
              <a:cs typeface="Arial"/>
            </a:endParaRPr>
          </a:p>
          <a:p>
            <a:pPr marL="6120" marR="2448">
              <a:lnSpc>
                <a:spcPts val="1595"/>
              </a:lnSpc>
              <a:spcBef>
                <a:spcPts val="108"/>
              </a:spcBef>
            </a:pPr>
            <a:r>
              <a:rPr sz="1470" dirty="0">
                <a:solidFill>
                  <a:srgbClr val="353535"/>
                </a:solidFill>
                <a:latin typeface="Arial"/>
                <a:cs typeface="Arial"/>
              </a:rPr>
              <a:t>«</a:t>
            </a:r>
            <a:r>
              <a:rPr sz="1470" i="1" dirty="0">
                <a:solidFill>
                  <a:srgbClr val="353535"/>
                </a:solidFill>
                <a:latin typeface="Arial"/>
                <a:cs typeface="Arial"/>
              </a:rPr>
              <a:t>Профилактика, </a:t>
            </a:r>
            <a:r>
              <a:rPr sz="1470" i="1" spc="2" dirty="0">
                <a:solidFill>
                  <a:srgbClr val="353535"/>
                </a:solidFill>
                <a:latin typeface="Arial"/>
                <a:cs typeface="Arial"/>
              </a:rPr>
              <a:t>диагностика и </a:t>
            </a:r>
            <a:r>
              <a:rPr sz="1470" i="1" dirty="0">
                <a:solidFill>
                  <a:srgbClr val="353535"/>
                </a:solidFill>
                <a:latin typeface="Arial"/>
                <a:cs typeface="Arial"/>
              </a:rPr>
              <a:t>лечение  новой коронавирусной</a:t>
            </a:r>
            <a:r>
              <a:rPr sz="1470" i="1" spc="1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470" i="1" dirty="0">
                <a:solidFill>
                  <a:srgbClr val="353535"/>
                </a:solidFill>
                <a:latin typeface="Arial"/>
                <a:cs typeface="Arial"/>
              </a:rPr>
              <a:t>инфекции</a:t>
            </a:r>
            <a:endParaRPr sz="1470">
              <a:latin typeface="Arial"/>
              <a:cs typeface="Arial"/>
            </a:endParaRPr>
          </a:p>
          <a:p>
            <a:pPr marL="6120" marR="679640">
              <a:lnSpc>
                <a:spcPts val="1595"/>
              </a:lnSpc>
              <a:spcBef>
                <a:spcPts val="5"/>
              </a:spcBef>
            </a:pPr>
            <a:r>
              <a:rPr sz="1470" i="1" spc="2" dirty="0">
                <a:solidFill>
                  <a:srgbClr val="353535"/>
                </a:solidFill>
                <a:latin typeface="Arial"/>
                <a:cs typeface="Arial"/>
              </a:rPr>
              <a:t>(COVID-19)</a:t>
            </a:r>
            <a:r>
              <a:rPr sz="1470" spc="2" dirty="0">
                <a:solidFill>
                  <a:srgbClr val="353535"/>
                </a:solidFill>
                <a:latin typeface="Arial"/>
                <a:cs typeface="Arial"/>
              </a:rPr>
              <a:t>» </a:t>
            </a:r>
            <a:r>
              <a:rPr sz="1470" dirty="0">
                <a:solidFill>
                  <a:srgbClr val="353535"/>
                </a:solidFill>
                <a:latin typeface="Arial"/>
                <a:cs typeface="Arial"/>
              </a:rPr>
              <a:t>размещены </a:t>
            </a:r>
            <a:r>
              <a:rPr sz="1470" spc="2" dirty="0">
                <a:solidFill>
                  <a:srgbClr val="353535"/>
                </a:solidFill>
                <a:latin typeface="Arial"/>
                <a:cs typeface="Arial"/>
              </a:rPr>
              <a:t>на </a:t>
            </a:r>
            <a:r>
              <a:rPr sz="1470" dirty="0">
                <a:solidFill>
                  <a:srgbClr val="353535"/>
                </a:solidFill>
                <a:latin typeface="Arial"/>
                <a:cs typeface="Arial"/>
              </a:rPr>
              <a:t>сайте  </a:t>
            </a:r>
            <a:r>
              <a:rPr sz="1470" spc="2" dirty="0">
                <a:solidFill>
                  <a:srgbClr val="353535"/>
                </a:solidFill>
                <a:latin typeface="Arial"/>
                <a:cs typeface="Arial"/>
              </a:rPr>
              <a:t>Минздрава России</a:t>
            </a:r>
            <a:r>
              <a:rPr sz="1470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470" u="heavy" spc="2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</a:rPr>
              <a:t>rosminzdrav.ru</a:t>
            </a:r>
            <a:endParaRPr sz="147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70133" y="3168880"/>
            <a:ext cx="1818395" cy="233324"/>
          </a:xfrm>
          <a:prstGeom prst="rect">
            <a:avLst/>
          </a:prstGeom>
        </p:spPr>
        <p:txBody>
          <a:bodyPr vert="horz" wrap="square" lIns="0" tIns="7039" rIns="0" bIns="0" rtlCol="0">
            <a:spAutoFit/>
          </a:bodyPr>
          <a:lstStyle/>
          <a:p>
            <a:pPr marL="6120">
              <a:spcBef>
                <a:spcPts val="55"/>
              </a:spcBef>
            </a:pPr>
            <a:r>
              <a:rPr sz="1470" b="1" spc="2" dirty="0">
                <a:solidFill>
                  <a:srgbClr val="353535"/>
                </a:solidFill>
                <a:latin typeface="Arial"/>
                <a:cs typeface="Arial"/>
              </a:rPr>
              <a:t>QR-КОД </a:t>
            </a:r>
            <a:r>
              <a:rPr sz="1470" b="1" dirty="0">
                <a:solidFill>
                  <a:srgbClr val="353535"/>
                </a:solidFill>
                <a:latin typeface="Arial"/>
                <a:cs typeface="Arial"/>
              </a:rPr>
              <a:t>-</a:t>
            </a:r>
            <a:r>
              <a:rPr sz="1470" b="1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470" b="1" spc="2" dirty="0">
                <a:solidFill>
                  <a:srgbClr val="353535"/>
                </a:solidFill>
                <a:latin typeface="Arial"/>
                <a:cs typeface="Arial"/>
              </a:rPr>
              <a:t>ССЫЛКА:</a:t>
            </a:r>
            <a:endParaRPr sz="147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797391" y="5715001"/>
            <a:ext cx="4507429" cy="344889"/>
          </a:xfrm>
          <a:custGeom>
            <a:avLst/>
            <a:gdLst/>
            <a:ahLst/>
            <a:cxnLst/>
            <a:rect l="l" t="t" r="r" b="b"/>
            <a:pathLst>
              <a:path w="9352915" h="715645">
                <a:moveTo>
                  <a:pt x="0" y="715203"/>
                </a:moveTo>
                <a:lnTo>
                  <a:pt x="9352663" y="715203"/>
                </a:lnTo>
                <a:lnTo>
                  <a:pt x="9352663" y="0"/>
                </a:lnTo>
                <a:lnTo>
                  <a:pt x="0" y="0"/>
                </a:lnTo>
                <a:lnTo>
                  <a:pt x="0" y="715203"/>
                </a:lnTo>
                <a:close/>
              </a:path>
            </a:pathLst>
          </a:custGeom>
          <a:solidFill>
            <a:srgbClr val="FFFFFF">
              <a:alpha val="10195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3" name="object 13"/>
          <p:cNvSpPr/>
          <p:nvPr/>
        </p:nvSpPr>
        <p:spPr>
          <a:xfrm>
            <a:off x="5797391" y="5715001"/>
            <a:ext cx="4507429" cy="344889"/>
          </a:xfrm>
          <a:custGeom>
            <a:avLst/>
            <a:gdLst/>
            <a:ahLst/>
            <a:cxnLst/>
            <a:rect l="l" t="t" r="r" b="b"/>
            <a:pathLst>
              <a:path w="9352915" h="715645">
                <a:moveTo>
                  <a:pt x="0" y="715203"/>
                </a:moveTo>
                <a:lnTo>
                  <a:pt x="9352662" y="715203"/>
                </a:lnTo>
                <a:lnTo>
                  <a:pt x="9352662" y="0"/>
                </a:lnTo>
                <a:lnTo>
                  <a:pt x="0" y="0"/>
                </a:lnTo>
                <a:lnTo>
                  <a:pt x="0" y="715203"/>
                </a:lnTo>
                <a:close/>
              </a:path>
            </a:pathLst>
          </a:custGeom>
          <a:ln w="110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4" name="object 14"/>
          <p:cNvSpPr/>
          <p:nvPr/>
        </p:nvSpPr>
        <p:spPr>
          <a:xfrm>
            <a:off x="6782370" y="5763388"/>
            <a:ext cx="296289" cy="2962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5" name="object 15"/>
          <p:cNvSpPr txBox="1"/>
          <p:nvPr/>
        </p:nvSpPr>
        <p:spPr>
          <a:xfrm>
            <a:off x="5632078" y="6576007"/>
            <a:ext cx="3599455" cy="126348"/>
          </a:xfrm>
          <a:prstGeom prst="rect">
            <a:avLst/>
          </a:prstGeom>
        </p:spPr>
        <p:txBody>
          <a:bodyPr vert="horz" wrap="square" lIns="0" tIns="7651" rIns="0" bIns="0" rtlCol="0">
            <a:spAutoFit/>
          </a:bodyPr>
          <a:lstStyle/>
          <a:p>
            <a:pPr marL="6120">
              <a:spcBef>
                <a:spcPts val="60"/>
              </a:spcBef>
            </a:pPr>
            <a:r>
              <a:rPr sz="771" spc="5" dirty="0">
                <a:solidFill>
                  <a:srgbClr val="1F1F1F"/>
                </a:solidFill>
                <a:latin typeface="Arial"/>
                <a:cs typeface="Arial"/>
              </a:rPr>
              <a:t>использованы </a:t>
            </a:r>
            <a:r>
              <a:rPr sz="771" spc="2" dirty="0">
                <a:solidFill>
                  <a:srgbClr val="1F1F1F"/>
                </a:solidFill>
                <a:latin typeface="Arial"/>
                <a:cs typeface="Arial"/>
              </a:rPr>
              <a:t>изображения </a:t>
            </a:r>
            <a:r>
              <a:rPr sz="771" spc="5" dirty="0">
                <a:solidFill>
                  <a:srgbClr val="1F1F1F"/>
                </a:solidFill>
                <a:latin typeface="Arial"/>
                <a:cs typeface="Arial"/>
              </a:rPr>
              <a:t>из </a:t>
            </a:r>
            <a:r>
              <a:rPr sz="771" spc="2" dirty="0">
                <a:solidFill>
                  <a:srgbClr val="1F1F1F"/>
                </a:solidFill>
                <a:latin typeface="Arial"/>
                <a:cs typeface="Arial"/>
              </a:rPr>
              <a:t>источника:</a:t>
            </a:r>
            <a:r>
              <a:rPr sz="771" spc="36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771" spc="2" dirty="0">
                <a:solidFill>
                  <a:srgbClr val="1F1F1F"/>
                </a:solidFill>
                <a:latin typeface="Arial"/>
                <a:cs typeface="Arial"/>
              </a:rPr>
              <a:t>phil.cdc.gov/Details.aspx?pid=23312</a:t>
            </a:r>
            <a:endParaRPr sz="77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36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7163" y="789717"/>
            <a:ext cx="11758702" cy="1111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6700" y="819150"/>
            <a:ext cx="11682095" cy="0"/>
          </a:xfrm>
          <a:custGeom>
            <a:avLst/>
            <a:gdLst/>
            <a:ahLst/>
            <a:cxnLst/>
            <a:rect l="l" t="t" r="r" b="b"/>
            <a:pathLst>
              <a:path w="11682095">
                <a:moveTo>
                  <a:pt x="0" y="0"/>
                </a:moveTo>
                <a:lnTo>
                  <a:pt x="11682095" y="0"/>
                </a:lnTo>
              </a:path>
            </a:pathLst>
          </a:custGeom>
          <a:ln w="38100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52676" y="3027680"/>
            <a:ext cx="8926830" cy="13081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-1270" algn="ctr">
              <a:lnSpc>
                <a:spcPct val="102400"/>
              </a:lnSpc>
              <a:spcBef>
                <a:spcPts val="50"/>
              </a:spcBef>
            </a:pPr>
            <a:r>
              <a:rPr sz="275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Основные </a:t>
            </a:r>
            <a:r>
              <a:rPr sz="2750" b="1" dirty="0">
                <a:solidFill>
                  <a:srgbClr val="001F5F"/>
                </a:solidFill>
                <a:latin typeface="Times New Roman"/>
                <a:cs typeface="Times New Roman"/>
              </a:rPr>
              <a:t>нарушения </a:t>
            </a:r>
            <a:r>
              <a:rPr sz="2750" b="1" spc="15" dirty="0">
                <a:solidFill>
                  <a:srgbClr val="001F5F"/>
                </a:solidFill>
                <a:latin typeface="Times New Roman"/>
                <a:cs typeface="Times New Roman"/>
              </a:rPr>
              <a:t>при </a:t>
            </a:r>
            <a:r>
              <a:rPr sz="275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оказании </a:t>
            </a:r>
            <a:r>
              <a:rPr sz="275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медицинской  </a:t>
            </a:r>
            <a:r>
              <a:rPr sz="2750" b="1" spc="-25" dirty="0">
                <a:solidFill>
                  <a:srgbClr val="001F5F"/>
                </a:solidFill>
                <a:latin typeface="Times New Roman"/>
                <a:cs typeface="Times New Roman"/>
              </a:rPr>
              <a:t>помощи </a:t>
            </a:r>
            <a:r>
              <a:rPr sz="275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больным </a:t>
            </a:r>
            <a:r>
              <a:rPr sz="2750" b="1" spc="15" dirty="0">
                <a:solidFill>
                  <a:srgbClr val="001F5F"/>
                </a:solidFill>
                <a:latin typeface="Times New Roman"/>
                <a:cs typeface="Times New Roman"/>
              </a:rPr>
              <a:t>COVID-19. </a:t>
            </a:r>
            <a:r>
              <a:rPr sz="275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Первоочередные </a:t>
            </a:r>
            <a:r>
              <a:rPr sz="2750" b="1" spc="5" dirty="0">
                <a:solidFill>
                  <a:srgbClr val="001F5F"/>
                </a:solidFill>
                <a:latin typeface="Times New Roman"/>
                <a:cs typeface="Times New Roman"/>
              </a:rPr>
              <a:t>меры </a:t>
            </a:r>
            <a:r>
              <a:rPr sz="275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по  снижению </a:t>
            </a:r>
            <a:r>
              <a:rPr sz="2750" b="1" spc="10" dirty="0">
                <a:solidFill>
                  <a:srgbClr val="001F5F"/>
                </a:solidFill>
                <a:latin typeface="Times New Roman"/>
                <a:cs typeface="Times New Roman"/>
              </a:rPr>
              <a:t>смертности </a:t>
            </a:r>
            <a:r>
              <a:rPr sz="275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от </a:t>
            </a:r>
            <a:r>
              <a:rPr sz="275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коронавирусной</a:t>
            </a:r>
            <a:r>
              <a:rPr sz="2750" b="1" spc="6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75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инфекции</a:t>
            </a:r>
            <a:endParaRPr sz="27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32675" y="993535"/>
            <a:ext cx="1107598" cy="12128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675504" y="2327973"/>
            <a:ext cx="2745740" cy="39941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431800" marR="5080" indent="-419734">
              <a:lnSpc>
                <a:spcPct val="104299"/>
              </a:lnSpc>
              <a:spcBef>
                <a:spcPts val="40"/>
              </a:spcBef>
            </a:pPr>
            <a:r>
              <a:rPr sz="1200" spc="-30" dirty="0">
                <a:latin typeface="Times New Roman"/>
                <a:cs typeface="Times New Roman"/>
              </a:rPr>
              <a:t>МИНИСТЕРСТВО </a:t>
            </a:r>
            <a:r>
              <a:rPr sz="1200" spc="-50" dirty="0">
                <a:latin typeface="Times New Roman"/>
                <a:cs typeface="Times New Roman"/>
              </a:rPr>
              <a:t>ЗДРАВООХРАНЕНИЯ  </a:t>
            </a:r>
            <a:r>
              <a:rPr sz="1200" spc="5" dirty="0">
                <a:latin typeface="Times New Roman"/>
                <a:cs typeface="Times New Roman"/>
              </a:rPr>
              <a:t>РОССИЙСКОЙ</a:t>
            </a:r>
            <a:r>
              <a:rPr sz="1200" spc="-125" dirty="0">
                <a:latin typeface="Times New Roman"/>
                <a:cs typeface="Times New Roman"/>
              </a:rPr>
              <a:t> </a:t>
            </a:r>
            <a:r>
              <a:rPr sz="1200" spc="-45" dirty="0">
                <a:latin typeface="Times New Roman"/>
                <a:cs typeface="Times New Roman"/>
              </a:rPr>
              <a:t>ФЕДЕРАЦИИ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81600" y="5099748"/>
            <a:ext cx="6383655" cy="1543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2700" algn="r">
              <a:lnSpc>
                <a:spcPct val="100000"/>
              </a:lnSpc>
              <a:spcBef>
                <a:spcPts val="100"/>
              </a:spcBef>
            </a:pPr>
            <a:r>
              <a:rPr sz="1800" spc="5" dirty="0">
                <a:solidFill>
                  <a:srgbClr val="252525"/>
                </a:solidFill>
                <a:latin typeface="Times New Roman"/>
                <a:cs typeface="Times New Roman"/>
              </a:rPr>
              <a:t>Заместитель </a:t>
            </a:r>
            <a:r>
              <a:rPr sz="1800" spc="-5" dirty="0">
                <a:solidFill>
                  <a:srgbClr val="252525"/>
                </a:solidFill>
                <a:latin typeface="Times New Roman"/>
                <a:cs typeface="Times New Roman"/>
              </a:rPr>
              <a:t>Министра</a:t>
            </a:r>
            <a:r>
              <a:rPr sz="1800" spc="-7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imes New Roman"/>
                <a:cs typeface="Times New Roman"/>
              </a:rPr>
              <a:t>здравоохранения</a:t>
            </a:r>
            <a:endParaRPr sz="1800">
              <a:latin typeface="Times New Roman"/>
              <a:cs typeface="Times New Roman"/>
            </a:endParaRPr>
          </a:p>
          <a:p>
            <a:pPr marR="12065" algn="r">
              <a:lnSpc>
                <a:spcPct val="100000"/>
              </a:lnSpc>
              <a:spcBef>
                <a:spcPts val="20"/>
              </a:spcBef>
            </a:pPr>
            <a:r>
              <a:rPr sz="1800" spc="5" dirty="0">
                <a:solidFill>
                  <a:srgbClr val="252525"/>
                </a:solidFill>
                <a:latin typeface="Times New Roman"/>
                <a:cs typeface="Times New Roman"/>
              </a:rPr>
              <a:t>Российской</a:t>
            </a:r>
            <a:r>
              <a:rPr sz="1800" spc="-20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252525"/>
                </a:solidFill>
                <a:latin typeface="Times New Roman"/>
                <a:cs typeface="Times New Roman"/>
              </a:rPr>
              <a:t>Федерации</a:t>
            </a:r>
            <a:endParaRPr sz="18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995"/>
              </a:spcBef>
            </a:pPr>
            <a:r>
              <a:rPr sz="1800" spc="-5" dirty="0">
                <a:solidFill>
                  <a:srgbClr val="252525"/>
                </a:solidFill>
                <a:latin typeface="Times New Roman"/>
                <a:cs typeface="Times New Roman"/>
              </a:rPr>
              <a:t>Олег Владимирович</a:t>
            </a:r>
            <a:r>
              <a:rPr sz="1800" spc="-1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Times New Roman"/>
                <a:cs typeface="Times New Roman"/>
              </a:rPr>
              <a:t>Гриднев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ts val="1850"/>
              </a:lnSpc>
              <a:spcBef>
                <a:spcPts val="1175"/>
              </a:spcBef>
            </a:pPr>
            <a:r>
              <a:rPr sz="1550" spc="25" dirty="0">
                <a:latin typeface="Times New Roman"/>
                <a:cs typeface="Times New Roman"/>
              </a:rPr>
              <a:t>16 </a:t>
            </a:r>
            <a:r>
              <a:rPr sz="1550" dirty="0">
                <a:latin typeface="Times New Roman"/>
                <a:cs typeface="Times New Roman"/>
              </a:rPr>
              <a:t>сентября </a:t>
            </a:r>
            <a:r>
              <a:rPr sz="1550" spc="35" dirty="0">
                <a:latin typeface="Times New Roman"/>
                <a:cs typeface="Times New Roman"/>
              </a:rPr>
              <a:t>2020</a:t>
            </a:r>
            <a:r>
              <a:rPr sz="1550" spc="90" dirty="0">
                <a:latin typeface="Times New Roman"/>
                <a:cs typeface="Times New Roman"/>
              </a:rPr>
              <a:t> </a:t>
            </a:r>
            <a:r>
              <a:rPr sz="1550" spc="-5" dirty="0">
                <a:latin typeface="Times New Roman"/>
                <a:cs typeface="Times New Roman"/>
              </a:rPr>
              <a:t>года</a:t>
            </a:r>
            <a:endParaRPr sz="1550">
              <a:latin typeface="Times New Roman"/>
              <a:cs typeface="Times New Roman"/>
            </a:endParaRPr>
          </a:p>
          <a:p>
            <a:pPr marR="283210" algn="r">
              <a:lnSpc>
                <a:spcPts val="1430"/>
              </a:lnSpc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2446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875" y="4267198"/>
            <a:ext cx="1762125" cy="2533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9112" y="4262437"/>
            <a:ext cx="1771650" cy="2543175"/>
          </a:xfrm>
          <a:custGeom>
            <a:avLst/>
            <a:gdLst/>
            <a:ahLst/>
            <a:cxnLst/>
            <a:rect l="l" t="t" r="r" b="b"/>
            <a:pathLst>
              <a:path w="1771650" h="2543175">
                <a:moveTo>
                  <a:pt x="0" y="2543175"/>
                </a:moveTo>
                <a:lnTo>
                  <a:pt x="1771650" y="2543175"/>
                </a:lnTo>
                <a:lnTo>
                  <a:pt x="1771650" y="0"/>
                </a:lnTo>
                <a:lnTo>
                  <a:pt x="0" y="0"/>
                </a:lnTo>
                <a:lnTo>
                  <a:pt x="0" y="254317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1950" y="2952750"/>
            <a:ext cx="1800225" cy="2581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7187" y="2948051"/>
            <a:ext cx="1809750" cy="2590800"/>
          </a:xfrm>
          <a:custGeom>
            <a:avLst/>
            <a:gdLst/>
            <a:ahLst/>
            <a:cxnLst/>
            <a:rect l="l" t="t" r="r" b="b"/>
            <a:pathLst>
              <a:path w="1809750" h="2590800">
                <a:moveTo>
                  <a:pt x="0" y="2590800"/>
                </a:moveTo>
                <a:lnTo>
                  <a:pt x="1809750" y="2590800"/>
                </a:lnTo>
                <a:lnTo>
                  <a:pt x="1809750" y="0"/>
                </a:lnTo>
                <a:lnTo>
                  <a:pt x="0" y="0"/>
                </a:lnTo>
                <a:lnTo>
                  <a:pt x="0" y="259080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775" y="1457325"/>
            <a:ext cx="1952625" cy="2781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0012" y="1452499"/>
            <a:ext cx="1962150" cy="2790825"/>
          </a:xfrm>
          <a:custGeom>
            <a:avLst/>
            <a:gdLst/>
            <a:ahLst/>
            <a:cxnLst/>
            <a:rect l="l" t="t" r="r" b="b"/>
            <a:pathLst>
              <a:path w="1962150" h="2790825">
                <a:moveTo>
                  <a:pt x="0" y="2790825"/>
                </a:moveTo>
                <a:lnTo>
                  <a:pt x="1962150" y="2790825"/>
                </a:lnTo>
                <a:lnTo>
                  <a:pt x="1962150" y="0"/>
                </a:lnTo>
                <a:lnTo>
                  <a:pt x="0" y="0"/>
                </a:lnTo>
                <a:lnTo>
                  <a:pt x="0" y="279082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9924" y="94892"/>
            <a:ext cx="2232600" cy="6921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8600" y="761936"/>
            <a:ext cx="11825351" cy="1666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6700" y="819150"/>
            <a:ext cx="11682095" cy="0"/>
          </a:xfrm>
          <a:custGeom>
            <a:avLst/>
            <a:gdLst/>
            <a:ahLst/>
            <a:cxnLst/>
            <a:rect l="l" t="t" r="r" b="b"/>
            <a:pathLst>
              <a:path w="11682095">
                <a:moveTo>
                  <a:pt x="0" y="0"/>
                </a:moveTo>
                <a:lnTo>
                  <a:pt x="11682095" y="0"/>
                </a:lnTo>
              </a:path>
            </a:pathLst>
          </a:custGeom>
          <a:ln w="38100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08555" marR="5080" indent="381000">
              <a:lnSpc>
                <a:spcPts val="2180"/>
              </a:lnSpc>
              <a:spcBef>
                <a:spcPts val="380"/>
              </a:spcBef>
            </a:pPr>
            <a:r>
              <a:rPr spc="20" dirty="0"/>
              <a:t>Основные </a:t>
            </a:r>
            <a:r>
              <a:rPr spc="25" dirty="0"/>
              <a:t>нарушения </a:t>
            </a:r>
            <a:r>
              <a:rPr spc="15" dirty="0"/>
              <a:t>оказания медицинской </a:t>
            </a:r>
            <a:r>
              <a:rPr spc="10" dirty="0"/>
              <a:t>помощи </a:t>
            </a:r>
            <a:r>
              <a:rPr spc="30" dirty="0"/>
              <a:t>больным </a:t>
            </a:r>
            <a:r>
              <a:rPr spc="10" dirty="0"/>
              <a:t>с  </a:t>
            </a:r>
            <a:r>
              <a:rPr spc="20" dirty="0"/>
              <a:t>новой</a:t>
            </a:r>
            <a:r>
              <a:rPr spc="-110" dirty="0"/>
              <a:t> </a:t>
            </a:r>
            <a:r>
              <a:rPr spc="10" dirty="0"/>
              <a:t>коронавирусной</a:t>
            </a:r>
            <a:r>
              <a:rPr spc="-185" dirty="0"/>
              <a:t> </a:t>
            </a:r>
            <a:r>
              <a:rPr spc="15" dirty="0"/>
              <a:t>инфекцией</a:t>
            </a:r>
            <a:r>
              <a:rPr spc="-190" dirty="0"/>
              <a:t> </a:t>
            </a:r>
            <a:r>
              <a:rPr spc="10" dirty="0"/>
              <a:t>(COVID-19)</a:t>
            </a:r>
            <a:r>
              <a:rPr spc="-155" dirty="0"/>
              <a:t> </a:t>
            </a:r>
            <a:r>
              <a:rPr spc="10" dirty="0"/>
              <a:t>с</a:t>
            </a:r>
            <a:r>
              <a:rPr spc="-15" dirty="0"/>
              <a:t> </a:t>
            </a:r>
            <a:r>
              <a:rPr spc="20" dirty="0"/>
              <a:t>летальными</a:t>
            </a:r>
            <a:r>
              <a:rPr spc="-185" dirty="0"/>
              <a:t> </a:t>
            </a:r>
            <a:r>
              <a:rPr spc="5" dirty="0"/>
              <a:t>исходами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2270125" y="1337881"/>
            <a:ext cx="9508490" cy="530542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18415" algn="just">
              <a:lnSpc>
                <a:spcPct val="100800"/>
              </a:lnSpc>
              <a:spcBef>
                <a:spcPts val="85"/>
              </a:spcBef>
            </a:pPr>
            <a:r>
              <a:rPr sz="1800" b="1" spc="-5" dirty="0">
                <a:latin typeface="Calibri"/>
                <a:cs typeface="Calibri"/>
              </a:rPr>
              <a:t>По итогам проведенных </a:t>
            </a:r>
            <a:r>
              <a:rPr sz="1800" b="1" dirty="0">
                <a:latin typeface="Calibri"/>
                <a:cs typeface="Calibri"/>
              </a:rPr>
              <a:t>проверок в </a:t>
            </a:r>
            <a:r>
              <a:rPr sz="1800" b="1" spc="5" dirty="0">
                <a:latin typeface="Calibri"/>
                <a:cs typeface="Calibri"/>
              </a:rPr>
              <a:t>органах </a:t>
            </a:r>
            <a:r>
              <a:rPr sz="1800" b="1" spc="-10" dirty="0">
                <a:latin typeface="Calibri"/>
                <a:cs typeface="Calibri"/>
              </a:rPr>
              <a:t>государственной </a:t>
            </a:r>
            <a:r>
              <a:rPr sz="1800" b="1" dirty="0">
                <a:latin typeface="Calibri"/>
                <a:cs typeface="Calibri"/>
              </a:rPr>
              <a:t>власти </a:t>
            </a:r>
            <a:r>
              <a:rPr sz="1800" b="1" spc="-5" dirty="0">
                <a:latin typeface="Calibri"/>
                <a:cs typeface="Calibri"/>
              </a:rPr>
              <a:t>субъектов Российской  </a:t>
            </a:r>
            <a:r>
              <a:rPr sz="1800" b="1" spc="-15" dirty="0">
                <a:latin typeface="Calibri"/>
                <a:cs typeface="Calibri"/>
              </a:rPr>
              <a:t>Федерации </a:t>
            </a:r>
            <a:r>
              <a:rPr sz="1800" b="1" dirty="0">
                <a:latin typeface="Calibri"/>
                <a:cs typeface="Calibri"/>
              </a:rPr>
              <a:t>в </a:t>
            </a:r>
            <a:r>
              <a:rPr sz="1800" b="1" spc="-10" dirty="0">
                <a:latin typeface="Calibri"/>
                <a:cs typeface="Calibri"/>
              </a:rPr>
              <a:t>сфере </a:t>
            </a:r>
            <a:r>
              <a:rPr sz="1800" b="1" dirty="0">
                <a:latin typeface="Calibri"/>
                <a:cs typeface="Calibri"/>
              </a:rPr>
              <a:t>охраны здоровья и </a:t>
            </a:r>
            <a:r>
              <a:rPr sz="1800" b="1" spc="-15" dirty="0">
                <a:latin typeface="Calibri"/>
                <a:cs typeface="Calibri"/>
              </a:rPr>
              <a:t>медицинских </a:t>
            </a:r>
            <a:r>
              <a:rPr sz="1800" b="1" spc="-5" dirty="0">
                <a:latin typeface="Calibri"/>
                <a:cs typeface="Calibri"/>
              </a:rPr>
              <a:t>организациях</a:t>
            </a:r>
            <a:r>
              <a:rPr sz="1800" b="1" spc="10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выявлены: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Times New Roman"/>
              <a:cs typeface="Times New Roman"/>
            </a:endParaRPr>
          </a:p>
          <a:p>
            <a:pPr marL="355600" indent="-343535" algn="just">
              <a:lnSpc>
                <a:spcPct val="100000"/>
              </a:lnSpc>
              <a:buAutoNum type="arabicPeriod"/>
              <a:tabLst>
                <a:tab pos="356235" algn="l"/>
              </a:tabLst>
            </a:pPr>
            <a:r>
              <a:rPr sz="1800" b="1" spc="-15" dirty="0">
                <a:latin typeface="Calibri"/>
                <a:cs typeface="Calibri"/>
              </a:rPr>
              <a:t>Нарушения </a:t>
            </a:r>
            <a:r>
              <a:rPr sz="1800" b="1" spc="-5" dirty="0">
                <a:latin typeface="Calibri"/>
                <a:cs typeface="Calibri"/>
              </a:rPr>
              <a:t>требований приказа Минздрава России </a:t>
            </a:r>
            <a:r>
              <a:rPr sz="1800" b="1" dirty="0">
                <a:latin typeface="Calibri"/>
                <a:cs typeface="Calibri"/>
              </a:rPr>
              <a:t>от </a:t>
            </a:r>
            <a:r>
              <a:rPr sz="1800" b="1" spc="-20" dirty="0">
                <a:latin typeface="Calibri"/>
                <a:cs typeface="Calibri"/>
              </a:rPr>
              <a:t>19.03.2020 </a:t>
            </a:r>
            <a:r>
              <a:rPr sz="1800" b="1" dirty="0">
                <a:latin typeface="Calibri"/>
                <a:cs typeface="Calibri"/>
              </a:rPr>
              <a:t>№</a:t>
            </a:r>
            <a:r>
              <a:rPr sz="1800" b="1" spc="-10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198н</a:t>
            </a:r>
            <a:endParaRPr sz="1800">
              <a:latin typeface="Calibri"/>
              <a:cs typeface="Calibri"/>
            </a:endParaRPr>
          </a:p>
          <a:p>
            <a:pPr marL="12700" marR="27305" algn="just">
              <a:lnSpc>
                <a:spcPct val="99100"/>
              </a:lnSpc>
              <a:spcBef>
                <a:spcPts val="40"/>
              </a:spcBef>
            </a:pPr>
            <a:r>
              <a:rPr sz="1800" b="1" dirty="0">
                <a:latin typeface="Calibri"/>
                <a:cs typeface="Calibri"/>
              </a:rPr>
              <a:t>«О </a:t>
            </a:r>
            <a:r>
              <a:rPr sz="1800" b="1" spc="-5" dirty="0">
                <a:latin typeface="Calibri"/>
                <a:cs typeface="Calibri"/>
              </a:rPr>
              <a:t>временном </a:t>
            </a:r>
            <a:r>
              <a:rPr sz="1800" b="1" dirty="0">
                <a:latin typeface="Calibri"/>
                <a:cs typeface="Calibri"/>
              </a:rPr>
              <a:t>порядке организации работы </a:t>
            </a:r>
            <a:r>
              <a:rPr sz="1800" b="1" spc="-10" dirty="0">
                <a:latin typeface="Calibri"/>
                <a:cs typeface="Calibri"/>
              </a:rPr>
              <a:t>медицинских организаций </a:t>
            </a:r>
            <a:r>
              <a:rPr sz="1800" b="1" dirty="0">
                <a:latin typeface="Calibri"/>
                <a:cs typeface="Calibri"/>
              </a:rPr>
              <a:t>в </a:t>
            </a:r>
            <a:r>
              <a:rPr sz="1800" b="1" spc="-5" dirty="0">
                <a:latin typeface="Calibri"/>
                <a:cs typeface="Calibri"/>
              </a:rPr>
              <a:t>целях </a:t>
            </a:r>
            <a:r>
              <a:rPr sz="1800" b="1" spc="-10" dirty="0">
                <a:latin typeface="Calibri"/>
                <a:cs typeface="Calibri"/>
              </a:rPr>
              <a:t>реализации  </a:t>
            </a:r>
            <a:r>
              <a:rPr sz="1800" b="1" spc="-5" dirty="0">
                <a:latin typeface="Calibri"/>
                <a:cs typeface="Calibri"/>
              </a:rPr>
              <a:t>мер </a:t>
            </a:r>
            <a:r>
              <a:rPr sz="1800" b="1" spc="5" dirty="0">
                <a:latin typeface="Calibri"/>
                <a:cs typeface="Calibri"/>
              </a:rPr>
              <a:t>по </a:t>
            </a:r>
            <a:r>
              <a:rPr sz="1800" b="1" spc="-5" dirty="0">
                <a:latin typeface="Calibri"/>
                <a:cs typeface="Calibri"/>
              </a:rPr>
              <a:t>профилактике </a:t>
            </a:r>
            <a:r>
              <a:rPr sz="1800" b="1" dirty="0">
                <a:latin typeface="Calibri"/>
                <a:cs typeface="Calibri"/>
              </a:rPr>
              <a:t>и </a:t>
            </a:r>
            <a:r>
              <a:rPr sz="1800" b="1" spc="-10" dirty="0">
                <a:latin typeface="Calibri"/>
                <a:cs typeface="Calibri"/>
              </a:rPr>
              <a:t>снижению </a:t>
            </a:r>
            <a:r>
              <a:rPr sz="1800" b="1" spc="-5" dirty="0">
                <a:latin typeface="Calibri"/>
                <a:cs typeface="Calibri"/>
              </a:rPr>
              <a:t>рисков распространения </a:t>
            </a:r>
            <a:r>
              <a:rPr sz="1800" b="1" dirty="0">
                <a:latin typeface="Calibri"/>
                <a:cs typeface="Calibri"/>
              </a:rPr>
              <a:t>новой </a:t>
            </a:r>
            <a:r>
              <a:rPr sz="1800" b="1" spc="-10" dirty="0">
                <a:latin typeface="Calibri"/>
                <a:cs typeface="Calibri"/>
              </a:rPr>
              <a:t>коронавирусной </a:t>
            </a:r>
            <a:r>
              <a:rPr sz="1800" b="1" spc="-20" dirty="0">
                <a:latin typeface="Calibri"/>
                <a:cs typeface="Calibri"/>
              </a:rPr>
              <a:t>инфекции  </a:t>
            </a:r>
            <a:r>
              <a:rPr sz="1800" b="1" spc="-15" dirty="0">
                <a:latin typeface="Calibri"/>
                <a:cs typeface="Calibri"/>
              </a:rPr>
              <a:t>COVID-19»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в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746 </a:t>
            </a: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медицинских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организациях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в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62</a:t>
            </a:r>
            <a:r>
              <a:rPr sz="1800" b="1" spc="25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субъектах</a:t>
            </a:r>
            <a:r>
              <a:rPr sz="1800" b="1" spc="-10" dirty="0">
                <a:latin typeface="Calibri"/>
                <a:cs typeface="Calibri"/>
              </a:rPr>
              <a:t>:</a:t>
            </a:r>
            <a:endParaRPr sz="1800">
              <a:latin typeface="Calibri"/>
              <a:cs typeface="Calibri"/>
            </a:endParaRPr>
          </a:p>
          <a:p>
            <a:pPr marL="565785" marR="5080" lvl="1" indent="-286385" algn="just">
              <a:lnSpc>
                <a:spcPct val="100800"/>
              </a:lnSpc>
              <a:spcBef>
                <a:spcPts val="975"/>
              </a:spcBef>
              <a:buFont typeface="Arial"/>
              <a:buChar char="•"/>
              <a:tabLst>
                <a:tab pos="565785" algn="l"/>
              </a:tabLst>
            </a:pPr>
            <a:r>
              <a:rPr sz="1800" spc="5" dirty="0">
                <a:latin typeface="Calibri"/>
                <a:cs typeface="Calibri"/>
              </a:rPr>
              <a:t>нарушение </a:t>
            </a:r>
            <a:r>
              <a:rPr sz="1800" spc="-10" dirty="0">
                <a:latin typeface="Calibri"/>
                <a:cs typeface="Calibri"/>
              </a:rPr>
              <a:t>сроков выполнения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5" dirty="0">
                <a:latin typeface="Calibri"/>
                <a:cs typeface="Calibri"/>
              </a:rPr>
              <a:t>передачи </a:t>
            </a:r>
            <a:r>
              <a:rPr sz="1800" spc="-20" dirty="0">
                <a:latin typeface="Calibri"/>
                <a:cs typeface="Calibri"/>
              </a:rPr>
              <a:t>результатов</a:t>
            </a:r>
            <a:r>
              <a:rPr sz="1800" spc="3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лабораторных </a:t>
            </a:r>
            <a:r>
              <a:rPr sz="1800" dirty="0">
                <a:latin typeface="Calibri"/>
                <a:cs typeface="Calibri"/>
              </a:rPr>
              <a:t>исследований  </a:t>
            </a:r>
            <a:r>
              <a:rPr sz="1800" spc="-5" dirty="0">
                <a:latin typeface="Calibri"/>
                <a:cs typeface="Calibri"/>
              </a:rPr>
              <a:t>биологического </a:t>
            </a:r>
            <a:r>
              <a:rPr sz="1800" spc="5" dirty="0">
                <a:latin typeface="Calibri"/>
                <a:cs typeface="Calibri"/>
              </a:rPr>
              <a:t>материала на </a:t>
            </a:r>
            <a:r>
              <a:rPr sz="1800" spc="-5" dirty="0">
                <a:latin typeface="Calibri"/>
                <a:cs typeface="Calibri"/>
              </a:rPr>
              <a:t>наличие </a:t>
            </a:r>
            <a:r>
              <a:rPr sz="1800" spc="15" dirty="0">
                <a:latin typeface="Calibri"/>
                <a:cs typeface="Calibri"/>
              </a:rPr>
              <a:t>новой коронавируснойинфекции</a:t>
            </a:r>
            <a:r>
              <a:rPr sz="1800" spc="-245" dirty="0">
                <a:latin typeface="Calibri"/>
                <a:cs typeface="Calibri"/>
              </a:rPr>
              <a:t> </a:t>
            </a:r>
            <a:r>
              <a:rPr sz="1800" spc="5" dirty="0">
                <a:latin typeface="Calibri"/>
                <a:cs typeface="Calibri"/>
              </a:rPr>
              <a:t>Covid-19;</a:t>
            </a:r>
            <a:endParaRPr sz="1800">
              <a:latin typeface="Calibri"/>
              <a:cs typeface="Calibri"/>
            </a:endParaRPr>
          </a:p>
          <a:p>
            <a:pPr marL="565785" marR="20320" lvl="1" indent="-286385" algn="just">
              <a:lnSpc>
                <a:spcPct val="100800"/>
              </a:lnSpc>
              <a:spcBef>
                <a:spcPts val="1130"/>
              </a:spcBef>
              <a:buFont typeface="Arial"/>
              <a:buChar char="•"/>
              <a:tabLst>
                <a:tab pos="565785" algn="l"/>
              </a:tabLst>
            </a:pPr>
            <a:r>
              <a:rPr sz="1800" dirty="0">
                <a:latin typeface="Calibri"/>
                <a:cs typeface="Calibri"/>
              </a:rPr>
              <a:t>недостаточное оснащение перепрофилируемых </a:t>
            </a:r>
            <a:r>
              <a:rPr sz="1800" spc="-5" dirty="0">
                <a:latin typeface="Calibri"/>
                <a:cs typeface="Calibri"/>
              </a:rPr>
              <a:t>медицинских </a:t>
            </a:r>
            <a:r>
              <a:rPr sz="1800" spc="5" dirty="0">
                <a:latin typeface="Calibri"/>
                <a:cs typeface="Calibri"/>
              </a:rPr>
              <a:t>организаций </a:t>
            </a:r>
            <a:r>
              <a:rPr sz="1800" spc="-10" dirty="0">
                <a:latin typeface="Calibri"/>
                <a:cs typeface="Calibri"/>
              </a:rPr>
              <a:t>медицинским  </a:t>
            </a:r>
            <a:r>
              <a:rPr sz="1800" spc="5" dirty="0">
                <a:latin typeface="Calibri"/>
                <a:cs typeface="Calibri"/>
              </a:rPr>
              <a:t>оборудованием;</a:t>
            </a:r>
            <a:endParaRPr sz="1800">
              <a:latin typeface="Calibri"/>
              <a:cs typeface="Calibri"/>
            </a:endParaRPr>
          </a:p>
          <a:p>
            <a:pPr marL="565785" marR="20320" lvl="1" indent="-286385" algn="just">
              <a:lnSpc>
                <a:spcPct val="100800"/>
              </a:lnSpc>
              <a:spcBef>
                <a:spcPts val="1205"/>
              </a:spcBef>
              <a:buFont typeface="Arial"/>
              <a:buChar char="•"/>
              <a:tabLst>
                <a:tab pos="565785" algn="l"/>
              </a:tabLst>
            </a:pPr>
            <a:r>
              <a:rPr sz="1800" spc="-5" dirty="0">
                <a:latin typeface="Calibri"/>
                <a:cs typeface="Calibri"/>
              </a:rPr>
              <a:t>отсутствие </a:t>
            </a:r>
            <a:r>
              <a:rPr sz="1800" spc="-10" dirty="0">
                <a:latin typeface="Calibri"/>
                <a:cs typeface="Calibri"/>
              </a:rPr>
              <a:t>телемедицинских </a:t>
            </a:r>
            <a:r>
              <a:rPr sz="1800" spc="-15" dirty="0">
                <a:latin typeface="Calibri"/>
                <a:cs typeface="Calibri"/>
              </a:rPr>
              <a:t>консультаций </a:t>
            </a:r>
            <a:r>
              <a:rPr sz="1800" dirty="0">
                <a:latin typeface="Calibri"/>
                <a:cs typeface="Calibri"/>
              </a:rPr>
              <a:t>с </a:t>
            </a:r>
            <a:r>
              <a:rPr sz="1800" spc="-5" dirty="0">
                <a:latin typeface="Calibri"/>
                <a:cs typeface="Calibri"/>
              </a:rPr>
              <a:t>федеральными </a:t>
            </a:r>
            <a:r>
              <a:rPr sz="1800" dirty="0">
                <a:latin typeface="Calibri"/>
                <a:cs typeface="Calibri"/>
              </a:rPr>
              <a:t>и региональными  </a:t>
            </a:r>
            <a:r>
              <a:rPr sz="1800" spc="-5" dirty="0">
                <a:latin typeface="Calibri"/>
                <a:cs typeface="Calibri"/>
              </a:rPr>
              <a:t>дистанционными </a:t>
            </a:r>
            <a:r>
              <a:rPr sz="1800" spc="-15" dirty="0">
                <a:latin typeface="Calibri"/>
                <a:cs typeface="Calibri"/>
              </a:rPr>
              <a:t>консультативными </a:t>
            </a:r>
            <a:r>
              <a:rPr sz="1800" spc="5" dirty="0">
                <a:latin typeface="Calibri"/>
                <a:cs typeface="Calibri"/>
              </a:rPr>
              <a:t>центрами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анестезиологии-реаниматологии;</a:t>
            </a:r>
            <a:endParaRPr sz="1800">
              <a:latin typeface="Calibri"/>
              <a:cs typeface="Calibri"/>
            </a:endParaRPr>
          </a:p>
          <a:p>
            <a:pPr marL="565785" marR="10795" lvl="1" indent="-286385" algn="just">
              <a:lnSpc>
                <a:spcPct val="99100"/>
              </a:lnSpc>
              <a:spcBef>
                <a:spcPts val="1235"/>
              </a:spcBef>
              <a:buFont typeface="Arial"/>
              <a:buChar char="•"/>
              <a:tabLst>
                <a:tab pos="565785" algn="l"/>
              </a:tabLst>
            </a:pPr>
            <a:r>
              <a:rPr sz="1800" spc="-5" dirty="0">
                <a:latin typeface="Calibri"/>
                <a:cs typeface="Calibri"/>
              </a:rPr>
              <a:t>отсутствие </a:t>
            </a:r>
            <a:r>
              <a:rPr sz="1800" dirty="0">
                <a:latin typeface="Calibri"/>
                <a:cs typeface="Calibri"/>
              </a:rPr>
              <a:t>у </a:t>
            </a:r>
            <a:r>
              <a:rPr sz="1800" spc="-10" dirty="0">
                <a:latin typeface="Calibri"/>
                <a:cs typeface="Calibri"/>
              </a:rPr>
              <a:t>медицинского </a:t>
            </a:r>
            <a:r>
              <a:rPr sz="1800" spc="5" dirty="0">
                <a:latin typeface="Calibri"/>
                <a:cs typeface="Calibri"/>
              </a:rPr>
              <a:t>персонала </a:t>
            </a:r>
            <a:r>
              <a:rPr sz="1800" spc="-10" dirty="0">
                <a:latin typeface="Calibri"/>
                <a:cs typeface="Calibri"/>
              </a:rPr>
              <a:t>дополнительной </a:t>
            </a:r>
            <a:r>
              <a:rPr sz="1800" spc="-5" dirty="0">
                <a:latin typeface="Calibri"/>
                <a:cs typeface="Calibri"/>
              </a:rPr>
              <a:t>подготовки </a:t>
            </a:r>
            <a:r>
              <a:rPr sz="1800" spc="15" dirty="0">
                <a:latin typeface="Calibri"/>
                <a:cs typeface="Calibri"/>
              </a:rPr>
              <a:t>по </a:t>
            </a:r>
            <a:r>
              <a:rPr sz="1800" spc="5" dirty="0">
                <a:latin typeface="Calibri"/>
                <a:cs typeface="Calibri"/>
              </a:rPr>
              <a:t>реализации </a:t>
            </a:r>
            <a:r>
              <a:rPr sz="1800" spc="-10" dirty="0">
                <a:latin typeface="Calibri"/>
                <a:cs typeface="Calibri"/>
              </a:rPr>
              <a:t>мер </a:t>
            </a:r>
            <a:r>
              <a:rPr sz="1800" spc="35" dirty="0">
                <a:latin typeface="Calibri"/>
                <a:cs typeface="Calibri"/>
              </a:rPr>
              <a:t>по  </a:t>
            </a:r>
            <a:r>
              <a:rPr sz="1800" spc="-5" dirty="0">
                <a:latin typeface="Calibri"/>
                <a:cs typeface="Calibri"/>
              </a:rPr>
              <a:t>профилактике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5" dirty="0">
                <a:latin typeface="Calibri"/>
                <a:cs typeface="Calibri"/>
              </a:rPr>
              <a:t>снижению </a:t>
            </a:r>
            <a:r>
              <a:rPr sz="1800" dirty="0">
                <a:latin typeface="Calibri"/>
                <a:cs typeface="Calibri"/>
              </a:rPr>
              <a:t>рисков </a:t>
            </a:r>
            <a:r>
              <a:rPr sz="1800" spc="5" dirty="0">
                <a:latin typeface="Calibri"/>
                <a:cs typeface="Calibri"/>
              </a:rPr>
              <a:t>распространения </a:t>
            </a:r>
            <a:r>
              <a:rPr sz="1800" dirty="0">
                <a:latin typeface="Calibri"/>
                <a:cs typeface="Calibri"/>
              </a:rPr>
              <a:t>новой коронавирусной инфекцией и  </a:t>
            </a:r>
            <a:r>
              <a:rPr sz="1800" spc="-5" dirty="0">
                <a:latin typeface="Calibri"/>
                <a:cs typeface="Calibri"/>
              </a:rPr>
              <a:t>др.</a:t>
            </a:r>
            <a:endParaRPr sz="1800">
              <a:latin typeface="Calibri"/>
              <a:cs typeface="Calibri"/>
            </a:endParaRPr>
          </a:p>
          <a:p>
            <a:pPr marR="496570" algn="r">
              <a:lnSpc>
                <a:spcPct val="100000"/>
              </a:lnSpc>
              <a:spcBef>
                <a:spcPts val="944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7411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2450" y="4305299"/>
            <a:ext cx="1866900" cy="2552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7687" y="4300537"/>
            <a:ext cx="1876425" cy="2557780"/>
          </a:xfrm>
          <a:custGeom>
            <a:avLst/>
            <a:gdLst/>
            <a:ahLst/>
            <a:cxnLst/>
            <a:rect l="l" t="t" r="r" b="b"/>
            <a:pathLst>
              <a:path w="1876425" h="2557779">
                <a:moveTo>
                  <a:pt x="1876425" y="2557462"/>
                </a:moveTo>
                <a:lnTo>
                  <a:pt x="1876425" y="0"/>
                </a:lnTo>
                <a:lnTo>
                  <a:pt x="0" y="0"/>
                </a:lnTo>
                <a:lnTo>
                  <a:pt x="0" y="2557462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08555" marR="5080" indent="381000">
              <a:lnSpc>
                <a:spcPts val="2180"/>
              </a:lnSpc>
              <a:spcBef>
                <a:spcPts val="380"/>
              </a:spcBef>
            </a:pPr>
            <a:r>
              <a:rPr spc="20" dirty="0"/>
              <a:t>Основные </a:t>
            </a:r>
            <a:r>
              <a:rPr spc="25" dirty="0"/>
              <a:t>нарушения </a:t>
            </a:r>
            <a:r>
              <a:rPr spc="15" dirty="0"/>
              <a:t>оказания медицинской </a:t>
            </a:r>
            <a:r>
              <a:rPr spc="10" dirty="0"/>
              <a:t>помощи </a:t>
            </a:r>
            <a:r>
              <a:rPr spc="30" dirty="0"/>
              <a:t>больным </a:t>
            </a:r>
            <a:r>
              <a:rPr spc="10" dirty="0"/>
              <a:t>с  </a:t>
            </a:r>
            <a:r>
              <a:rPr spc="20" dirty="0"/>
              <a:t>новой</a:t>
            </a:r>
            <a:r>
              <a:rPr spc="-110" dirty="0"/>
              <a:t> </a:t>
            </a:r>
            <a:r>
              <a:rPr spc="10" dirty="0"/>
              <a:t>коронавирусной</a:t>
            </a:r>
            <a:r>
              <a:rPr spc="-185" dirty="0"/>
              <a:t> </a:t>
            </a:r>
            <a:r>
              <a:rPr spc="15" dirty="0"/>
              <a:t>инфекцией</a:t>
            </a:r>
            <a:r>
              <a:rPr spc="-190" dirty="0"/>
              <a:t> </a:t>
            </a:r>
            <a:r>
              <a:rPr spc="10" dirty="0"/>
              <a:t>(COVID-19)</a:t>
            </a:r>
            <a:r>
              <a:rPr spc="-155" dirty="0"/>
              <a:t> </a:t>
            </a:r>
            <a:r>
              <a:rPr spc="10" dirty="0"/>
              <a:t>с</a:t>
            </a:r>
            <a:r>
              <a:rPr spc="-15" dirty="0"/>
              <a:t> </a:t>
            </a:r>
            <a:r>
              <a:rPr spc="20" dirty="0"/>
              <a:t>летальными</a:t>
            </a:r>
            <a:r>
              <a:rPr spc="-185" dirty="0"/>
              <a:t> </a:t>
            </a:r>
            <a:r>
              <a:rPr spc="5" dirty="0"/>
              <a:t>исходами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270125" y="1337881"/>
            <a:ext cx="9496425" cy="457327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715">
              <a:lnSpc>
                <a:spcPct val="100800"/>
              </a:lnSpc>
              <a:spcBef>
                <a:spcPts val="85"/>
              </a:spcBef>
            </a:pPr>
            <a:r>
              <a:rPr sz="1800" b="1" spc="-5" dirty="0">
                <a:latin typeface="Calibri"/>
                <a:cs typeface="Calibri"/>
              </a:rPr>
              <a:t>По итогам проведенных </a:t>
            </a:r>
            <a:r>
              <a:rPr sz="1800" b="1" dirty="0">
                <a:latin typeface="Calibri"/>
                <a:cs typeface="Calibri"/>
              </a:rPr>
              <a:t>проверок в </a:t>
            </a:r>
            <a:r>
              <a:rPr sz="1800" b="1" spc="5" dirty="0">
                <a:latin typeface="Calibri"/>
                <a:cs typeface="Calibri"/>
              </a:rPr>
              <a:t>органах </a:t>
            </a:r>
            <a:r>
              <a:rPr sz="1800" b="1" spc="-10" dirty="0">
                <a:latin typeface="Calibri"/>
                <a:cs typeface="Calibri"/>
              </a:rPr>
              <a:t>государственной </a:t>
            </a:r>
            <a:r>
              <a:rPr sz="1800" b="1" dirty="0">
                <a:latin typeface="Calibri"/>
                <a:cs typeface="Calibri"/>
              </a:rPr>
              <a:t>власти </a:t>
            </a:r>
            <a:r>
              <a:rPr sz="1800" b="1" spc="-5" dirty="0">
                <a:latin typeface="Calibri"/>
                <a:cs typeface="Calibri"/>
              </a:rPr>
              <a:t>субъектов Российской  </a:t>
            </a:r>
            <a:r>
              <a:rPr sz="1800" b="1" spc="-15" dirty="0">
                <a:latin typeface="Calibri"/>
                <a:cs typeface="Calibri"/>
              </a:rPr>
              <a:t>Федерации </a:t>
            </a:r>
            <a:r>
              <a:rPr sz="1800" b="1" dirty="0">
                <a:latin typeface="Calibri"/>
                <a:cs typeface="Calibri"/>
              </a:rPr>
              <a:t>в </a:t>
            </a:r>
            <a:r>
              <a:rPr sz="1800" b="1" spc="-10" dirty="0">
                <a:latin typeface="Calibri"/>
                <a:cs typeface="Calibri"/>
              </a:rPr>
              <a:t>сфере </a:t>
            </a:r>
            <a:r>
              <a:rPr sz="1800" b="1" dirty="0">
                <a:latin typeface="Calibri"/>
                <a:cs typeface="Calibri"/>
              </a:rPr>
              <a:t>охраны здоровья и </a:t>
            </a:r>
            <a:r>
              <a:rPr sz="1800" b="1" spc="-15" dirty="0">
                <a:latin typeface="Calibri"/>
                <a:cs typeface="Calibri"/>
              </a:rPr>
              <a:t>медицинских </a:t>
            </a:r>
            <a:r>
              <a:rPr sz="1800" b="1" spc="-5" dirty="0">
                <a:latin typeface="Calibri"/>
                <a:cs typeface="Calibri"/>
              </a:rPr>
              <a:t>организациях</a:t>
            </a:r>
            <a:r>
              <a:rPr sz="1800" b="1" spc="10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выявлены: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buAutoNum type="arabicPeriod" startAt="2"/>
              <a:tabLst>
                <a:tab pos="355600" algn="l"/>
                <a:tab pos="356235" algn="l"/>
                <a:tab pos="2195195" algn="l"/>
                <a:tab pos="3701415" algn="l"/>
                <a:tab pos="5445760" algn="l"/>
                <a:tab pos="7294880" algn="l"/>
                <a:tab pos="8791575" algn="l"/>
              </a:tabLst>
            </a:pPr>
            <a:r>
              <a:rPr sz="1800" b="1" spc="-10" dirty="0">
                <a:latin typeface="Calibri"/>
                <a:cs typeface="Calibri"/>
              </a:rPr>
              <a:t>Несоблюдение	Временных	</a:t>
            </a:r>
            <a:r>
              <a:rPr sz="1800" b="1" spc="-15" dirty="0">
                <a:latin typeface="Calibri"/>
                <a:cs typeface="Calibri"/>
              </a:rPr>
              <a:t>методических	</a:t>
            </a:r>
            <a:r>
              <a:rPr sz="1800" b="1" dirty="0">
                <a:latin typeface="Calibri"/>
                <a:cs typeface="Calibri"/>
              </a:rPr>
              <a:t>рекомендаций	Минздрава	</a:t>
            </a:r>
            <a:r>
              <a:rPr sz="1800" b="1" spc="-5" dirty="0">
                <a:latin typeface="Calibri"/>
                <a:cs typeface="Calibri"/>
              </a:rPr>
              <a:t>России</a:t>
            </a:r>
            <a:endParaRPr sz="1800">
              <a:latin typeface="Calibri"/>
              <a:cs typeface="Calibri"/>
            </a:endParaRPr>
          </a:p>
          <a:p>
            <a:pPr marL="355600">
              <a:lnSpc>
                <a:spcPts val="2130"/>
              </a:lnSpc>
              <a:spcBef>
                <a:spcPts val="20"/>
              </a:spcBef>
            </a:pPr>
            <a:r>
              <a:rPr sz="1800" b="1" spc="-5" dirty="0">
                <a:latin typeface="Calibri"/>
                <a:cs typeface="Calibri"/>
              </a:rPr>
              <a:t>«Профилактика, диагностика </a:t>
            </a:r>
            <a:r>
              <a:rPr sz="1800" b="1" dirty="0">
                <a:latin typeface="Calibri"/>
                <a:cs typeface="Calibri"/>
              </a:rPr>
              <a:t>и </a:t>
            </a:r>
            <a:r>
              <a:rPr sz="1800" b="1" spc="-5" dirty="0">
                <a:latin typeface="Calibri"/>
                <a:cs typeface="Calibri"/>
              </a:rPr>
              <a:t>лечение </a:t>
            </a:r>
            <a:r>
              <a:rPr sz="1800" b="1" dirty="0">
                <a:latin typeface="Calibri"/>
                <a:cs typeface="Calibri"/>
              </a:rPr>
              <a:t>новой </a:t>
            </a:r>
            <a:r>
              <a:rPr sz="1800" b="1" spc="-5" dirty="0">
                <a:latin typeface="Calibri"/>
                <a:cs typeface="Calibri"/>
              </a:rPr>
              <a:t>коронавирусной </a:t>
            </a:r>
            <a:r>
              <a:rPr sz="1800" b="1" spc="-10" dirty="0">
                <a:latin typeface="Calibri"/>
                <a:cs typeface="Calibri"/>
              </a:rPr>
              <a:t>инфекции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15" dirty="0">
                <a:latin typeface="Calibri"/>
                <a:cs typeface="Calibri"/>
              </a:rPr>
              <a:t>(COVID-19)»</a:t>
            </a:r>
            <a:endParaRPr sz="1800">
              <a:latin typeface="Calibri"/>
              <a:cs typeface="Calibri"/>
            </a:endParaRPr>
          </a:p>
          <a:p>
            <a:pPr marL="355600">
              <a:lnSpc>
                <a:spcPts val="2130"/>
              </a:lnSpc>
            </a:pP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в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1550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случаях в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75 субъектах</a:t>
            </a:r>
            <a:r>
              <a:rPr sz="1800" b="1" spc="1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: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565785" marR="10160" lvl="1" indent="-286385" algn="just">
              <a:lnSpc>
                <a:spcPct val="99100"/>
              </a:lnSpc>
              <a:spcBef>
                <a:spcPts val="1120"/>
              </a:spcBef>
              <a:buFont typeface="Arial"/>
              <a:buChar char="•"/>
              <a:tabLst>
                <a:tab pos="565785" algn="l"/>
              </a:tabLst>
            </a:pPr>
            <a:r>
              <a:rPr sz="1800" spc="5" dirty="0">
                <a:latin typeface="Calibri"/>
                <a:cs typeface="Calibri"/>
              </a:rPr>
              <a:t>нарушение </a:t>
            </a:r>
            <a:r>
              <a:rPr sz="1800" spc="-5" dirty="0">
                <a:latin typeface="Calibri"/>
                <a:cs typeface="Calibri"/>
              </a:rPr>
              <a:t>алгоритмов </a:t>
            </a:r>
            <a:r>
              <a:rPr sz="1800" dirty="0">
                <a:latin typeface="Calibri"/>
                <a:cs typeface="Calibri"/>
              </a:rPr>
              <a:t>обследования пациентов с подозрением </a:t>
            </a:r>
            <a:r>
              <a:rPr sz="1800" spc="5" dirty="0">
                <a:latin typeface="Calibri"/>
                <a:cs typeface="Calibri"/>
              </a:rPr>
              <a:t>на </a:t>
            </a:r>
            <a:r>
              <a:rPr sz="1800" dirty="0">
                <a:latin typeface="Calibri"/>
                <a:cs typeface="Calibri"/>
              </a:rPr>
              <a:t>covid-19, в </a:t>
            </a:r>
            <a:r>
              <a:rPr sz="1800" spc="-5" dirty="0">
                <a:latin typeface="Calibri"/>
                <a:cs typeface="Calibri"/>
              </a:rPr>
              <a:t>том </a:t>
            </a:r>
            <a:r>
              <a:rPr sz="1800" dirty="0">
                <a:latin typeface="Calibri"/>
                <a:cs typeface="Calibri"/>
              </a:rPr>
              <a:t>числе  </a:t>
            </a:r>
            <a:r>
              <a:rPr sz="1800" spc="5" dirty="0">
                <a:latin typeface="Calibri"/>
                <a:cs typeface="Calibri"/>
              </a:rPr>
              <a:t>на </a:t>
            </a:r>
            <a:r>
              <a:rPr sz="1800" dirty="0">
                <a:latin typeface="Calibri"/>
                <a:cs typeface="Calibri"/>
              </a:rPr>
              <a:t>этапах </a:t>
            </a:r>
            <a:r>
              <a:rPr sz="1800" spc="5" dirty="0">
                <a:latin typeface="Calibri"/>
                <a:cs typeface="Calibri"/>
              </a:rPr>
              <a:t>сбора </a:t>
            </a:r>
            <a:r>
              <a:rPr sz="1800" spc="-5" dirty="0">
                <a:latin typeface="Calibri"/>
                <a:cs typeface="Calibri"/>
              </a:rPr>
              <a:t>эпидемиологического </a:t>
            </a:r>
            <a:r>
              <a:rPr sz="1800" dirty="0">
                <a:latin typeface="Calibri"/>
                <a:cs typeface="Calibri"/>
              </a:rPr>
              <a:t>анамнеза, </a:t>
            </a:r>
            <a:r>
              <a:rPr sz="1800" spc="-10" dirty="0">
                <a:latin typeface="Calibri"/>
                <a:cs typeface="Calibri"/>
              </a:rPr>
              <a:t>выполнения </a:t>
            </a:r>
            <a:r>
              <a:rPr sz="1800" spc="-5" dirty="0">
                <a:latin typeface="Calibri"/>
                <a:cs typeface="Calibri"/>
              </a:rPr>
              <a:t>инструментальных </a:t>
            </a:r>
            <a:r>
              <a:rPr sz="1800" dirty="0">
                <a:latin typeface="Calibri"/>
                <a:cs typeface="Calibri"/>
              </a:rPr>
              <a:t>и  </a:t>
            </a:r>
            <a:r>
              <a:rPr sz="1800" spc="10" dirty="0">
                <a:latin typeface="Calibri"/>
                <a:cs typeface="Calibri"/>
              </a:rPr>
              <a:t>лабораторных </a:t>
            </a:r>
            <a:r>
              <a:rPr sz="1800" spc="-5" dirty="0">
                <a:latin typeface="Calibri"/>
                <a:cs typeface="Calibri"/>
              </a:rPr>
              <a:t>диагностических</a:t>
            </a:r>
            <a:r>
              <a:rPr sz="1800" spc="-10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исследований;</a:t>
            </a:r>
            <a:endParaRPr sz="1800">
              <a:latin typeface="Calibri"/>
              <a:cs typeface="Calibri"/>
            </a:endParaRPr>
          </a:p>
          <a:p>
            <a:pPr marL="565785" marR="5080" lvl="1" indent="-286385" algn="just">
              <a:lnSpc>
                <a:spcPct val="100800"/>
              </a:lnSpc>
              <a:spcBef>
                <a:spcPts val="1205"/>
              </a:spcBef>
              <a:buFont typeface="Arial"/>
              <a:buChar char="•"/>
              <a:tabLst>
                <a:tab pos="565785" algn="l"/>
              </a:tabLst>
            </a:pPr>
            <a:r>
              <a:rPr sz="1800" spc="5" dirty="0">
                <a:latin typeface="Calibri"/>
                <a:cs typeface="Calibri"/>
              </a:rPr>
              <a:t>нарушение </a:t>
            </a:r>
            <a:r>
              <a:rPr sz="1800" spc="-5" dirty="0">
                <a:latin typeface="Calibri"/>
                <a:cs typeface="Calibri"/>
              </a:rPr>
              <a:t>принципов оказания медицинской </a:t>
            </a:r>
            <a:r>
              <a:rPr sz="1800" spc="10" dirty="0">
                <a:latin typeface="Calibri"/>
                <a:cs typeface="Calibri"/>
              </a:rPr>
              <a:t>помощи </a:t>
            </a:r>
            <a:r>
              <a:rPr sz="1800" dirty="0">
                <a:latin typeface="Calibri"/>
                <a:cs typeface="Calibri"/>
              </a:rPr>
              <a:t>пациентам с </a:t>
            </a:r>
            <a:r>
              <a:rPr sz="1800" spc="5" dirty="0">
                <a:latin typeface="Calibri"/>
                <a:cs typeface="Calibri"/>
              </a:rPr>
              <a:t>covid-19 </a:t>
            </a:r>
            <a:r>
              <a:rPr sz="1800" dirty="0">
                <a:latin typeface="Calibri"/>
                <a:cs typeface="Calibri"/>
              </a:rPr>
              <a:t>в  </a:t>
            </a:r>
            <a:r>
              <a:rPr sz="1800" spc="-5" dirty="0">
                <a:latin typeface="Calibri"/>
                <a:cs typeface="Calibri"/>
              </a:rPr>
              <a:t>амбулаторных условиях (на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дому);</a:t>
            </a:r>
            <a:endParaRPr sz="1800">
              <a:latin typeface="Calibri"/>
              <a:cs typeface="Calibri"/>
            </a:endParaRPr>
          </a:p>
          <a:p>
            <a:pPr marL="565785" lvl="1" indent="-286385">
              <a:lnSpc>
                <a:spcPct val="100000"/>
              </a:lnSpc>
              <a:spcBef>
                <a:spcPts val="1220"/>
              </a:spcBef>
              <a:buFont typeface="Arial"/>
              <a:buChar char="•"/>
              <a:tabLst>
                <a:tab pos="565150" algn="l"/>
                <a:tab pos="565785" algn="l"/>
              </a:tabLst>
            </a:pPr>
            <a:r>
              <a:rPr sz="1800" spc="5" dirty="0">
                <a:latin typeface="Calibri"/>
                <a:cs typeface="Calibri"/>
              </a:rPr>
              <a:t>нарушение</a:t>
            </a:r>
            <a:r>
              <a:rPr sz="1800" spc="-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маршрутизации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10" dirty="0">
                <a:latin typeface="Calibri"/>
                <a:cs typeface="Calibri"/>
              </a:rPr>
              <a:t>пациентов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подозрением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5" dirty="0">
                <a:latin typeface="Calibri"/>
                <a:cs typeface="Calibri"/>
              </a:rPr>
              <a:t>на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5" dirty="0">
                <a:latin typeface="Calibri"/>
                <a:cs typeface="Calibri"/>
              </a:rPr>
              <a:t>Covid-19;</a:t>
            </a:r>
            <a:endParaRPr sz="18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1800">
              <a:latin typeface="Times New Roman"/>
              <a:cs typeface="Times New Roman"/>
            </a:endParaRPr>
          </a:p>
          <a:p>
            <a:pPr marL="565785" lvl="1" indent="-286385">
              <a:lnSpc>
                <a:spcPct val="100000"/>
              </a:lnSpc>
              <a:buFont typeface="Arial"/>
              <a:buChar char="•"/>
              <a:tabLst>
                <a:tab pos="565150" algn="l"/>
                <a:tab pos="565785" algn="l"/>
              </a:tabLst>
            </a:pPr>
            <a:r>
              <a:rPr sz="1800" spc="5" dirty="0">
                <a:latin typeface="Calibri"/>
                <a:cs typeface="Calibri"/>
              </a:rPr>
              <a:t>нарушения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5" dirty="0">
                <a:latin typeface="Calibri"/>
                <a:cs typeface="Calibri"/>
              </a:rPr>
              <a:t>назначении</a:t>
            </a:r>
            <a:r>
              <a:rPr sz="1800" spc="-3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лекарственной </a:t>
            </a:r>
            <a:r>
              <a:rPr sz="1800" spc="10" dirty="0">
                <a:latin typeface="Calibri"/>
                <a:cs typeface="Calibri"/>
              </a:rPr>
              <a:t>терапии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5" dirty="0">
                <a:latin typeface="Calibri"/>
                <a:cs typeface="Calibri"/>
              </a:rPr>
              <a:t>др.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0025" y="3295650"/>
            <a:ext cx="1990725" cy="28289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5262" y="3290887"/>
            <a:ext cx="2000250" cy="2838450"/>
          </a:xfrm>
          <a:custGeom>
            <a:avLst/>
            <a:gdLst/>
            <a:ahLst/>
            <a:cxnLst/>
            <a:rect l="l" t="t" r="r" b="b"/>
            <a:pathLst>
              <a:path w="2000250" h="2838450">
                <a:moveTo>
                  <a:pt x="0" y="2838450"/>
                </a:moveTo>
                <a:lnTo>
                  <a:pt x="2000250" y="2838450"/>
                </a:lnTo>
                <a:lnTo>
                  <a:pt x="2000250" y="0"/>
                </a:lnTo>
                <a:lnTo>
                  <a:pt x="0" y="0"/>
                </a:lnTo>
                <a:lnTo>
                  <a:pt x="0" y="283845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57325"/>
            <a:ext cx="1962149" cy="27527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62" y="1452499"/>
            <a:ext cx="1962150" cy="2762250"/>
          </a:xfrm>
          <a:custGeom>
            <a:avLst/>
            <a:gdLst/>
            <a:ahLst/>
            <a:cxnLst/>
            <a:rect l="l" t="t" r="r" b="b"/>
            <a:pathLst>
              <a:path w="1962150" h="2762250">
                <a:moveTo>
                  <a:pt x="0" y="2762250"/>
                </a:moveTo>
                <a:lnTo>
                  <a:pt x="1962150" y="2762250"/>
                </a:lnTo>
                <a:lnTo>
                  <a:pt x="1962150" y="0"/>
                </a:lnTo>
                <a:lnTo>
                  <a:pt x="0" y="0"/>
                </a:lnTo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9924" y="94892"/>
            <a:ext cx="2232600" cy="6921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8600" y="761936"/>
            <a:ext cx="11825351" cy="1666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6700" y="819150"/>
            <a:ext cx="11682095" cy="0"/>
          </a:xfrm>
          <a:custGeom>
            <a:avLst/>
            <a:gdLst/>
            <a:ahLst/>
            <a:cxnLst/>
            <a:rect l="l" t="t" r="r" b="b"/>
            <a:pathLst>
              <a:path w="11682095">
                <a:moveTo>
                  <a:pt x="0" y="0"/>
                </a:moveTo>
                <a:lnTo>
                  <a:pt x="11682095" y="0"/>
                </a:lnTo>
              </a:path>
            </a:pathLst>
          </a:custGeom>
          <a:ln w="38100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1184001" y="6434454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8638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1975" y="3829050"/>
            <a:ext cx="1911595" cy="28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7212" y="3824287"/>
            <a:ext cx="2057400" cy="2905125"/>
          </a:xfrm>
          <a:custGeom>
            <a:avLst/>
            <a:gdLst/>
            <a:ahLst/>
            <a:cxnLst/>
            <a:rect l="l" t="t" r="r" b="b"/>
            <a:pathLst>
              <a:path w="2057400" h="2905125">
                <a:moveTo>
                  <a:pt x="0" y="2905125"/>
                </a:moveTo>
                <a:lnTo>
                  <a:pt x="2057400" y="2905125"/>
                </a:lnTo>
                <a:lnTo>
                  <a:pt x="2057400" y="0"/>
                </a:lnTo>
                <a:lnTo>
                  <a:pt x="0" y="0"/>
                </a:lnTo>
                <a:lnTo>
                  <a:pt x="0" y="290512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08555" marR="5080" indent="381000">
              <a:lnSpc>
                <a:spcPts val="2180"/>
              </a:lnSpc>
              <a:spcBef>
                <a:spcPts val="380"/>
              </a:spcBef>
            </a:pPr>
            <a:r>
              <a:rPr spc="20" dirty="0"/>
              <a:t>Основные </a:t>
            </a:r>
            <a:r>
              <a:rPr spc="25" dirty="0"/>
              <a:t>нарушения </a:t>
            </a:r>
            <a:r>
              <a:rPr spc="15" dirty="0"/>
              <a:t>оказания медицинской </a:t>
            </a:r>
            <a:r>
              <a:rPr spc="10" dirty="0"/>
              <a:t>помощи </a:t>
            </a:r>
            <a:r>
              <a:rPr spc="30" dirty="0"/>
              <a:t>больным </a:t>
            </a:r>
            <a:r>
              <a:rPr spc="10" dirty="0"/>
              <a:t>с  </a:t>
            </a:r>
            <a:r>
              <a:rPr spc="20" dirty="0"/>
              <a:t>новой</a:t>
            </a:r>
            <a:r>
              <a:rPr spc="-110" dirty="0"/>
              <a:t> </a:t>
            </a:r>
            <a:r>
              <a:rPr spc="10" dirty="0"/>
              <a:t>коронавирусной</a:t>
            </a:r>
            <a:r>
              <a:rPr spc="-185" dirty="0"/>
              <a:t> </a:t>
            </a:r>
            <a:r>
              <a:rPr spc="15" dirty="0"/>
              <a:t>инфекцией</a:t>
            </a:r>
            <a:r>
              <a:rPr spc="-190" dirty="0"/>
              <a:t> </a:t>
            </a:r>
            <a:r>
              <a:rPr spc="10" dirty="0"/>
              <a:t>(COVID-19)</a:t>
            </a:r>
            <a:r>
              <a:rPr spc="-155" dirty="0"/>
              <a:t> </a:t>
            </a:r>
            <a:r>
              <a:rPr spc="10" dirty="0"/>
              <a:t>с</a:t>
            </a:r>
            <a:r>
              <a:rPr spc="-15" dirty="0"/>
              <a:t> </a:t>
            </a:r>
            <a:r>
              <a:rPr spc="20" dirty="0"/>
              <a:t>летальными</a:t>
            </a:r>
            <a:r>
              <a:rPr spc="-185" dirty="0"/>
              <a:t> </a:t>
            </a:r>
            <a:r>
              <a:rPr spc="5" dirty="0"/>
              <a:t>исходами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270125" y="1337881"/>
            <a:ext cx="9507220" cy="495490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16510">
              <a:lnSpc>
                <a:spcPct val="100800"/>
              </a:lnSpc>
              <a:spcBef>
                <a:spcPts val="85"/>
              </a:spcBef>
            </a:pPr>
            <a:r>
              <a:rPr sz="1800" b="1" spc="-5" dirty="0">
                <a:latin typeface="Calibri"/>
                <a:cs typeface="Calibri"/>
              </a:rPr>
              <a:t>По итогам проведенных </a:t>
            </a:r>
            <a:r>
              <a:rPr sz="1800" b="1" dirty="0">
                <a:latin typeface="Calibri"/>
                <a:cs typeface="Calibri"/>
              </a:rPr>
              <a:t>проверок в </a:t>
            </a:r>
            <a:r>
              <a:rPr sz="1800" b="1" spc="5" dirty="0">
                <a:latin typeface="Calibri"/>
                <a:cs typeface="Calibri"/>
              </a:rPr>
              <a:t>органах </a:t>
            </a:r>
            <a:r>
              <a:rPr sz="1800" b="1" spc="-10" dirty="0">
                <a:latin typeface="Calibri"/>
                <a:cs typeface="Calibri"/>
              </a:rPr>
              <a:t>государственной </a:t>
            </a:r>
            <a:r>
              <a:rPr sz="1800" b="1" dirty="0">
                <a:latin typeface="Calibri"/>
                <a:cs typeface="Calibri"/>
              </a:rPr>
              <a:t>власти </a:t>
            </a:r>
            <a:r>
              <a:rPr sz="1800" b="1" spc="-5" dirty="0">
                <a:latin typeface="Calibri"/>
                <a:cs typeface="Calibri"/>
              </a:rPr>
              <a:t>субъектов Российской  </a:t>
            </a:r>
            <a:r>
              <a:rPr sz="1800" b="1" spc="-15" dirty="0">
                <a:latin typeface="Calibri"/>
                <a:cs typeface="Calibri"/>
              </a:rPr>
              <a:t>Федерации </a:t>
            </a:r>
            <a:r>
              <a:rPr sz="1800" b="1" dirty="0">
                <a:latin typeface="Calibri"/>
                <a:cs typeface="Calibri"/>
              </a:rPr>
              <a:t>в </a:t>
            </a:r>
            <a:r>
              <a:rPr sz="1800" b="1" spc="-10" dirty="0">
                <a:latin typeface="Calibri"/>
                <a:cs typeface="Calibri"/>
              </a:rPr>
              <a:t>сфере </a:t>
            </a:r>
            <a:r>
              <a:rPr sz="1800" b="1" dirty="0">
                <a:latin typeface="Calibri"/>
                <a:cs typeface="Calibri"/>
              </a:rPr>
              <a:t>охраны здоровья и </a:t>
            </a:r>
            <a:r>
              <a:rPr sz="1800" b="1" spc="-15" dirty="0">
                <a:latin typeface="Calibri"/>
                <a:cs typeface="Calibri"/>
              </a:rPr>
              <a:t>медицинских </a:t>
            </a:r>
            <a:r>
              <a:rPr sz="1800" b="1" spc="-5" dirty="0">
                <a:latin typeface="Calibri"/>
                <a:cs typeface="Calibri"/>
              </a:rPr>
              <a:t>организациях</a:t>
            </a:r>
            <a:r>
              <a:rPr sz="1800" b="1" spc="10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выявлены: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buAutoNum type="arabicPeriod" startAt="3"/>
              <a:tabLst>
                <a:tab pos="355600" algn="l"/>
                <a:tab pos="356235" algn="l"/>
              </a:tabLst>
            </a:pPr>
            <a:r>
              <a:rPr sz="1800" b="1" spc="-10" dirty="0">
                <a:latin typeface="Calibri"/>
                <a:cs typeface="Calibri"/>
              </a:rPr>
              <a:t>Несоблюдение </a:t>
            </a:r>
            <a:r>
              <a:rPr sz="1800" b="1" spc="-5" dirty="0">
                <a:latin typeface="Calibri"/>
                <a:cs typeface="Calibri"/>
              </a:rPr>
              <a:t>требований </a:t>
            </a:r>
            <a:r>
              <a:rPr sz="1800" b="1" dirty="0">
                <a:latin typeface="Calibri"/>
                <a:cs typeface="Calibri"/>
              </a:rPr>
              <a:t>порядков </a:t>
            </a:r>
            <a:r>
              <a:rPr sz="1800" b="1" spc="-5" dirty="0">
                <a:latin typeface="Calibri"/>
                <a:cs typeface="Calibri"/>
              </a:rPr>
              <a:t>оказания </a:t>
            </a:r>
            <a:r>
              <a:rPr sz="1800" b="1" spc="-15" dirty="0">
                <a:latin typeface="Calibri"/>
                <a:cs typeface="Calibri"/>
              </a:rPr>
              <a:t>медицинской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помощи:</a:t>
            </a:r>
            <a:endParaRPr sz="1800">
              <a:latin typeface="Calibri"/>
              <a:cs typeface="Calibri"/>
            </a:endParaRPr>
          </a:p>
          <a:p>
            <a:pPr marL="813435" lvl="1" indent="-343535">
              <a:lnSpc>
                <a:spcPts val="2130"/>
              </a:lnSpc>
              <a:spcBef>
                <a:spcPts val="620"/>
              </a:spcBef>
              <a:buFont typeface="Arial"/>
              <a:buChar char="•"/>
              <a:tabLst>
                <a:tab pos="812800" algn="l"/>
                <a:tab pos="813435" algn="l"/>
                <a:tab pos="1852295" algn="l"/>
                <a:tab pos="2967355" algn="l"/>
                <a:tab pos="4521200" algn="l"/>
                <a:tab pos="5550535" algn="l"/>
                <a:tab pos="6818630" algn="l"/>
                <a:tab pos="8114665" algn="l"/>
                <a:tab pos="8582025" algn="l"/>
              </a:tabLst>
            </a:pPr>
            <a:r>
              <a:rPr sz="1800" dirty="0">
                <a:latin typeface="Calibri"/>
                <a:cs typeface="Calibri"/>
              </a:rPr>
              <a:t>порядка	</a:t>
            </a:r>
            <a:r>
              <a:rPr sz="1800" spc="-5" dirty="0">
                <a:latin typeface="Calibri"/>
                <a:cs typeface="Calibri"/>
              </a:rPr>
              <a:t>оказания	медицинской	помощи	</a:t>
            </a:r>
            <a:r>
              <a:rPr sz="1800" dirty="0">
                <a:latin typeface="Calibri"/>
                <a:cs typeface="Calibri"/>
              </a:rPr>
              <a:t>взрослому	</a:t>
            </a:r>
            <a:r>
              <a:rPr sz="1800" spc="-10" dirty="0">
                <a:latin typeface="Calibri"/>
                <a:cs typeface="Calibri"/>
              </a:rPr>
              <a:t>населению	</a:t>
            </a:r>
            <a:r>
              <a:rPr sz="1800" spc="15" dirty="0">
                <a:latin typeface="Calibri"/>
                <a:cs typeface="Calibri"/>
              </a:rPr>
              <a:t>по	</a:t>
            </a:r>
            <a:r>
              <a:rPr sz="1800" spc="-5" dirty="0">
                <a:latin typeface="Calibri"/>
                <a:cs typeface="Calibri"/>
              </a:rPr>
              <a:t>профилю</a:t>
            </a:r>
            <a:endParaRPr sz="1800">
              <a:latin typeface="Calibri"/>
              <a:cs typeface="Calibri"/>
            </a:endParaRPr>
          </a:p>
          <a:p>
            <a:pPr marL="813435">
              <a:lnSpc>
                <a:spcPts val="2130"/>
              </a:lnSpc>
            </a:pPr>
            <a:r>
              <a:rPr sz="1800" spc="-5" dirty="0">
                <a:latin typeface="Calibri"/>
                <a:cs typeface="Calibri"/>
              </a:rPr>
              <a:t>«анестезиология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5" dirty="0">
                <a:latin typeface="Calibri"/>
                <a:cs typeface="Calibri"/>
              </a:rPr>
              <a:t>реаниматология», </a:t>
            </a:r>
            <a:r>
              <a:rPr sz="1800" dirty="0">
                <a:latin typeface="Calibri"/>
                <a:cs typeface="Calibri"/>
              </a:rPr>
              <a:t>утверждённого </a:t>
            </a:r>
            <a:r>
              <a:rPr sz="1800" spc="-10" dirty="0">
                <a:latin typeface="Calibri"/>
                <a:cs typeface="Calibri"/>
              </a:rPr>
              <a:t>приказом Минздрава России</a:t>
            </a:r>
            <a:r>
              <a:rPr sz="1800" spc="114" dirty="0">
                <a:latin typeface="Calibri"/>
                <a:cs typeface="Calibri"/>
              </a:rPr>
              <a:t> </a:t>
            </a:r>
            <a:r>
              <a:rPr sz="1800" spc="20" dirty="0">
                <a:latin typeface="Calibri"/>
                <a:cs typeface="Calibri"/>
              </a:rPr>
              <a:t>от</a:t>
            </a:r>
            <a:endParaRPr sz="1800">
              <a:latin typeface="Calibri"/>
              <a:cs typeface="Calibri"/>
            </a:endParaRPr>
          </a:p>
          <a:p>
            <a:pPr marL="813435" marR="19050">
              <a:lnSpc>
                <a:spcPts val="2180"/>
              </a:lnSpc>
              <a:spcBef>
                <a:spcPts val="75"/>
              </a:spcBef>
              <a:tabLst>
                <a:tab pos="1995170" algn="l"/>
                <a:tab pos="2900680" algn="l"/>
                <a:tab pos="3167380" algn="l"/>
                <a:tab pos="3663315" algn="l"/>
                <a:tab pos="5121910" algn="l"/>
                <a:tab pos="6608445" algn="l"/>
                <a:tab pos="6866255" algn="l"/>
                <a:tab pos="7247255" algn="l"/>
                <a:tab pos="8352790" algn="l"/>
              </a:tabLst>
            </a:pPr>
            <a:r>
              <a:rPr sz="1800" spc="-15" dirty="0">
                <a:latin typeface="Calibri"/>
                <a:cs typeface="Calibri"/>
              </a:rPr>
              <a:t>15</a:t>
            </a:r>
            <a:r>
              <a:rPr sz="1800" spc="-5" dirty="0">
                <a:latin typeface="Calibri"/>
                <a:cs typeface="Calibri"/>
              </a:rPr>
              <a:t>.</a:t>
            </a:r>
            <a:r>
              <a:rPr sz="1800" spc="-15" dirty="0">
                <a:latin typeface="Calibri"/>
                <a:cs typeface="Calibri"/>
              </a:rPr>
              <a:t>11</a:t>
            </a:r>
            <a:r>
              <a:rPr sz="1800" spc="-5" dirty="0">
                <a:latin typeface="Calibri"/>
                <a:cs typeface="Calibri"/>
              </a:rPr>
              <a:t>.</a:t>
            </a:r>
            <a:r>
              <a:rPr sz="1800" spc="-15" dirty="0">
                <a:latin typeface="Calibri"/>
                <a:cs typeface="Calibri"/>
              </a:rPr>
              <a:t>201</a:t>
            </a:r>
            <a:r>
              <a:rPr sz="1800" dirty="0">
                <a:latin typeface="Calibri"/>
                <a:cs typeface="Calibri"/>
              </a:rPr>
              <a:t>2	</a:t>
            </a:r>
            <a:r>
              <a:rPr sz="1800" spc="25" dirty="0">
                <a:latin typeface="Calibri"/>
                <a:cs typeface="Calibri"/>
              </a:rPr>
              <a:t>№</a:t>
            </a:r>
            <a:r>
              <a:rPr sz="1800" spc="-15" dirty="0">
                <a:latin typeface="Calibri"/>
                <a:cs typeface="Calibri"/>
              </a:rPr>
              <a:t>919</a:t>
            </a:r>
            <a:r>
              <a:rPr sz="1800" spc="10" dirty="0">
                <a:latin typeface="Calibri"/>
                <a:cs typeface="Calibri"/>
              </a:rPr>
              <a:t>н</a:t>
            </a:r>
            <a:r>
              <a:rPr sz="1800" dirty="0">
                <a:latin typeface="Calibri"/>
                <a:cs typeface="Calibri"/>
              </a:rPr>
              <a:t>,	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в	</a:t>
            </a:r>
            <a:r>
              <a:rPr sz="1800" spc="-15" dirty="0">
                <a:solidFill>
                  <a:srgbClr val="FF0000"/>
                </a:solidFill>
                <a:latin typeface="Calibri"/>
                <a:cs typeface="Calibri"/>
              </a:rPr>
              <a:t>13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5	</a:t>
            </a:r>
            <a:r>
              <a:rPr sz="1800" spc="-20" dirty="0">
                <a:solidFill>
                  <a:srgbClr val="FF0000"/>
                </a:solidFill>
                <a:latin typeface="Calibri"/>
                <a:cs typeface="Calibri"/>
              </a:rPr>
              <a:t>м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е</a:t>
            </a:r>
            <a:r>
              <a:rPr sz="1800" spc="-30" dirty="0">
                <a:solidFill>
                  <a:srgbClr val="FF0000"/>
                </a:solidFill>
                <a:latin typeface="Calibri"/>
                <a:cs typeface="Calibri"/>
              </a:rPr>
              <a:t>д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ици</a:t>
            </a:r>
            <a:r>
              <a:rPr sz="1800" spc="5" dirty="0">
                <a:solidFill>
                  <a:srgbClr val="FF0000"/>
                </a:solidFill>
                <a:latin typeface="Calibri"/>
                <a:cs typeface="Calibri"/>
              </a:rPr>
              <a:t>н</a:t>
            </a:r>
            <a:r>
              <a:rPr sz="1800" spc="-15" dirty="0">
                <a:solidFill>
                  <a:srgbClr val="FF0000"/>
                </a:solidFill>
                <a:latin typeface="Calibri"/>
                <a:cs typeface="Calibri"/>
              </a:rPr>
              <a:t>ск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их	</a:t>
            </a:r>
            <a:r>
              <a:rPr sz="1800" spc="20" dirty="0">
                <a:solidFill>
                  <a:srgbClr val="FF0000"/>
                </a:solidFill>
                <a:latin typeface="Calibri"/>
                <a:cs typeface="Calibri"/>
              </a:rPr>
              <a:t>о</a:t>
            </a:r>
            <a:r>
              <a:rPr sz="1800" spc="25" dirty="0">
                <a:solidFill>
                  <a:srgbClr val="FF0000"/>
                </a:solidFill>
                <a:latin typeface="Calibri"/>
                <a:cs typeface="Calibri"/>
              </a:rPr>
              <a:t>р</a:t>
            </a:r>
            <a:r>
              <a:rPr sz="1800" spc="-25" dirty="0">
                <a:solidFill>
                  <a:srgbClr val="FF0000"/>
                </a:solidFill>
                <a:latin typeface="Calibri"/>
                <a:cs typeface="Calibri"/>
              </a:rPr>
              <a:t>г</a:t>
            </a:r>
            <a:r>
              <a:rPr sz="1800" spc="30" dirty="0">
                <a:solidFill>
                  <a:srgbClr val="FF0000"/>
                </a:solidFill>
                <a:latin typeface="Calibri"/>
                <a:cs typeface="Calibri"/>
              </a:rPr>
              <a:t>а</a:t>
            </a:r>
            <a:r>
              <a:rPr sz="1800" spc="5" dirty="0">
                <a:solidFill>
                  <a:srgbClr val="FF0000"/>
                </a:solidFill>
                <a:latin typeface="Calibri"/>
                <a:cs typeface="Calibri"/>
              </a:rPr>
              <a:t>н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и</a:t>
            </a:r>
            <a:r>
              <a:rPr sz="1800" spc="-15" dirty="0">
                <a:solidFill>
                  <a:srgbClr val="FF0000"/>
                </a:solidFill>
                <a:latin typeface="Calibri"/>
                <a:cs typeface="Calibri"/>
              </a:rPr>
              <a:t>з</a:t>
            </a:r>
            <a:r>
              <a:rPr sz="1800" spc="30" dirty="0">
                <a:solidFill>
                  <a:srgbClr val="FF0000"/>
                </a:solidFill>
                <a:latin typeface="Calibri"/>
                <a:cs typeface="Calibri"/>
              </a:rPr>
              <a:t>а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ци</a:t>
            </a:r>
            <a:r>
              <a:rPr sz="1800" spc="-30" dirty="0">
                <a:solidFill>
                  <a:srgbClr val="FF0000"/>
                </a:solidFill>
                <a:latin typeface="Calibri"/>
                <a:cs typeface="Calibri"/>
              </a:rPr>
              <a:t>я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х	в	</a:t>
            </a:r>
            <a:r>
              <a:rPr sz="1800" spc="-15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0	</a:t>
            </a:r>
            <a:r>
              <a:rPr sz="1800" spc="-15" dirty="0">
                <a:solidFill>
                  <a:srgbClr val="FF0000"/>
                </a:solidFill>
                <a:latin typeface="Calibri"/>
                <a:cs typeface="Calibri"/>
              </a:rPr>
              <a:t>с</a:t>
            </a:r>
            <a:r>
              <a:rPr sz="1800" spc="5" dirty="0">
                <a:solidFill>
                  <a:srgbClr val="FF0000"/>
                </a:solidFill>
                <a:latin typeface="Calibri"/>
                <a:cs typeface="Calibri"/>
              </a:rPr>
              <a:t>у</a:t>
            </a:r>
            <a:r>
              <a:rPr sz="1800" spc="10" dirty="0">
                <a:solidFill>
                  <a:srgbClr val="FF0000"/>
                </a:solidFill>
                <a:latin typeface="Calibri"/>
                <a:cs typeface="Calibri"/>
              </a:rPr>
              <a:t>б</a:t>
            </a:r>
            <a:r>
              <a:rPr sz="1800" spc="5" dirty="0">
                <a:solidFill>
                  <a:srgbClr val="FF0000"/>
                </a:solidFill>
                <a:latin typeface="Calibri"/>
                <a:cs typeface="Calibri"/>
              </a:rPr>
              <a:t>ъ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е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к</a:t>
            </a:r>
            <a:r>
              <a:rPr sz="1800" spc="-25" dirty="0">
                <a:solidFill>
                  <a:srgbClr val="FF0000"/>
                </a:solidFill>
                <a:latin typeface="Calibri"/>
                <a:cs typeface="Calibri"/>
              </a:rPr>
              <a:t>т</a:t>
            </a:r>
            <a:r>
              <a:rPr sz="1800" spc="30" dirty="0">
                <a:solidFill>
                  <a:srgbClr val="FF0000"/>
                </a:solidFill>
                <a:latin typeface="Calibri"/>
                <a:cs typeface="Calibri"/>
              </a:rPr>
              <a:t>а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х	</a:t>
            </a:r>
            <a:r>
              <a:rPr sz="1800" spc="-30" dirty="0">
                <a:latin typeface="Calibri"/>
                <a:cs typeface="Calibri"/>
              </a:rPr>
              <a:t>Р</a:t>
            </a:r>
            <a:r>
              <a:rPr sz="1800" spc="20" dirty="0">
                <a:latin typeface="Calibri"/>
                <a:cs typeface="Calibri"/>
              </a:rPr>
              <a:t>о</a:t>
            </a:r>
            <a:r>
              <a:rPr sz="1800" spc="-15" dirty="0">
                <a:latin typeface="Calibri"/>
                <a:cs typeface="Calibri"/>
              </a:rPr>
              <a:t>сс</a:t>
            </a:r>
            <a:r>
              <a:rPr sz="1800" dirty="0">
                <a:latin typeface="Calibri"/>
                <a:cs typeface="Calibri"/>
              </a:rPr>
              <a:t>ийс</a:t>
            </a:r>
            <a:r>
              <a:rPr sz="1800" spc="-15" dirty="0">
                <a:latin typeface="Calibri"/>
                <a:cs typeface="Calibri"/>
              </a:rPr>
              <a:t>к</a:t>
            </a:r>
            <a:r>
              <a:rPr sz="1800" spc="20" dirty="0">
                <a:latin typeface="Calibri"/>
                <a:cs typeface="Calibri"/>
              </a:rPr>
              <a:t>о</a:t>
            </a:r>
            <a:r>
              <a:rPr sz="1800" dirty="0">
                <a:latin typeface="Calibri"/>
                <a:cs typeface="Calibri"/>
              </a:rPr>
              <a:t>й  </a:t>
            </a:r>
            <a:r>
              <a:rPr sz="1800" spc="5" dirty="0">
                <a:latin typeface="Calibri"/>
                <a:cs typeface="Calibri"/>
              </a:rPr>
              <a:t>Федерации;</a:t>
            </a:r>
            <a:endParaRPr sz="1800">
              <a:latin typeface="Calibri"/>
              <a:cs typeface="Calibri"/>
            </a:endParaRPr>
          </a:p>
          <a:p>
            <a:pPr marL="813435" marR="18415" lvl="1" indent="-343535" algn="just">
              <a:lnSpc>
                <a:spcPct val="99100"/>
              </a:lnSpc>
              <a:spcBef>
                <a:spcPts val="1160"/>
              </a:spcBef>
              <a:buFont typeface="Arial"/>
              <a:buChar char="•"/>
              <a:tabLst>
                <a:tab pos="813435" algn="l"/>
              </a:tabLst>
            </a:pPr>
            <a:r>
              <a:rPr sz="1800" dirty="0">
                <a:latin typeface="Calibri"/>
                <a:cs typeface="Calibri"/>
              </a:rPr>
              <a:t>порядка </a:t>
            </a:r>
            <a:r>
              <a:rPr sz="1800" spc="-5" dirty="0">
                <a:latin typeface="Calibri"/>
                <a:cs typeface="Calibri"/>
              </a:rPr>
              <a:t>оказания медицинской </a:t>
            </a:r>
            <a:r>
              <a:rPr sz="1800" spc="10" dirty="0">
                <a:latin typeface="Calibri"/>
                <a:cs typeface="Calibri"/>
              </a:rPr>
              <a:t>помощи </a:t>
            </a:r>
            <a:r>
              <a:rPr sz="1800" dirty="0">
                <a:latin typeface="Calibri"/>
                <a:cs typeface="Calibri"/>
              </a:rPr>
              <a:t>взрослым </a:t>
            </a:r>
            <a:r>
              <a:rPr sz="1800" spc="-5" dirty="0">
                <a:latin typeface="Calibri"/>
                <a:cs typeface="Calibri"/>
              </a:rPr>
              <a:t>больным </a:t>
            </a:r>
            <a:r>
              <a:rPr sz="1800" spc="20" dirty="0">
                <a:latin typeface="Calibri"/>
                <a:cs typeface="Calibri"/>
              </a:rPr>
              <a:t>при </a:t>
            </a:r>
            <a:r>
              <a:rPr sz="1800" dirty="0">
                <a:latin typeface="Calibri"/>
                <a:cs typeface="Calibri"/>
              </a:rPr>
              <a:t>инфекционных  </a:t>
            </a:r>
            <a:r>
              <a:rPr sz="1800" spc="-5" dirty="0">
                <a:latin typeface="Calibri"/>
                <a:cs typeface="Calibri"/>
              </a:rPr>
              <a:t>заболеваниях, утверждённого </a:t>
            </a:r>
            <a:r>
              <a:rPr sz="1800" dirty="0">
                <a:latin typeface="Calibri"/>
                <a:cs typeface="Calibri"/>
              </a:rPr>
              <a:t>приказом Минздравсоцразвития </a:t>
            </a:r>
            <a:r>
              <a:rPr sz="1800" spc="10" dirty="0">
                <a:latin typeface="Calibri"/>
                <a:cs typeface="Calibri"/>
              </a:rPr>
              <a:t>от </a:t>
            </a:r>
            <a:r>
              <a:rPr sz="1800" dirty="0">
                <a:latin typeface="Calibri"/>
                <a:cs typeface="Calibri"/>
              </a:rPr>
              <a:t>31.01.2012 №69н,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в  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87 медицинских </a:t>
            </a:r>
            <a:r>
              <a:rPr sz="1800" spc="5" dirty="0">
                <a:solidFill>
                  <a:srgbClr val="FF0000"/>
                </a:solidFill>
                <a:latin typeface="Calibri"/>
                <a:cs typeface="Calibri"/>
              </a:rPr>
              <a:t>организациях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в 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10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субъектах </a:t>
            </a:r>
            <a:r>
              <a:rPr sz="1800" spc="-5" dirty="0">
                <a:latin typeface="Calibri"/>
                <a:cs typeface="Calibri"/>
              </a:rPr>
              <a:t>Российской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5" dirty="0">
                <a:latin typeface="Calibri"/>
                <a:cs typeface="Calibri"/>
              </a:rPr>
              <a:t>Федерации;</a:t>
            </a:r>
            <a:endParaRPr sz="1800">
              <a:latin typeface="Calibri"/>
              <a:cs typeface="Calibri"/>
            </a:endParaRPr>
          </a:p>
          <a:p>
            <a:pPr marL="813435" marR="18415" lvl="1" indent="-343535" algn="just">
              <a:lnSpc>
                <a:spcPct val="100800"/>
              </a:lnSpc>
              <a:spcBef>
                <a:spcPts val="1200"/>
              </a:spcBef>
              <a:buFont typeface="Arial"/>
              <a:buChar char="•"/>
              <a:tabLst>
                <a:tab pos="813435" algn="l"/>
              </a:tabLst>
            </a:pPr>
            <a:r>
              <a:rPr sz="1800" dirty="0">
                <a:latin typeface="Calibri"/>
                <a:cs typeface="Calibri"/>
              </a:rPr>
              <a:t>порядка </a:t>
            </a:r>
            <a:r>
              <a:rPr sz="1800" spc="-10" dirty="0">
                <a:latin typeface="Calibri"/>
                <a:cs typeface="Calibri"/>
              </a:rPr>
              <a:t>оказания </a:t>
            </a:r>
            <a:r>
              <a:rPr sz="1800" spc="-5" dirty="0">
                <a:latin typeface="Calibri"/>
                <a:cs typeface="Calibri"/>
              </a:rPr>
              <a:t>медицинской помощи </a:t>
            </a:r>
            <a:r>
              <a:rPr sz="1800" spc="-10" dirty="0">
                <a:latin typeface="Calibri"/>
                <a:cs typeface="Calibri"/>
              </a:rPr>
              <a:t>населению </a:t>
            </a:r>
            <a:r>
              <a:rPr sz="1800" spc="15" dirty="0">
                <a:latin typeface="Calibri"/>
                <a:cs typeface="Calibri"/>
              </a:rPr>
              <a:t>по </a:t>
            </a:r>
            <a:r>
              <a:rPr sz="1800" dirty="0">
                <a:latin typeface="Calibri"/>
                <a:cs typeface="Calibri"/>
              </a:rPr>
              <a:t>профилю </a:t>
            </a:r>
            <a:r>
              <a:rPr sz="1800" spc="-15" dirty="0">
                <a:latin typeface="Calibri"/>
                <a:cs typeface="Calibri"/>
              </a:rPr>
              <a:t>«пульмонология»,  </a:t>
            </a:r>
            <a:r>
              <a:rPr sz="1800" spc="-5" dirty="0">
                <a:latin typeface="Calibri"/>
                <a:cs typeface="Calibri"/>
              </a:rPr>
              <a:t>утверждённого </a:t>
            </a:r>
            <a:r>
              <a:rPr sz="1800" dirty="0">
                <a:latin typeface="Calibri"/>
                <a:cs typeface="Calibri"/>
              </a:rPr>
              <a:t>приказом Минздравсоцразвития </a:t>
            </a:r>
            <a:r>
              <a:rPr sz="1800" spc="10" dirty="0">
                <a:latin typeface="Calibri"/>
                <a:cs typeface="Calibri"/>
              </a:rPr>
              <a:t>от </a:t>
            </a:r>
            <a:r>
              <a:rPr sz="1800" spc="-15" dirty="0">
                <a:latin typeface="Calibri"/>
                <a:cs typeface="Calibri"/>
              </a:rPr>
              <a:t>15.11.2012 </a:t>
            </a:r>
            <a:r>
              <a:rPr sz="1800" dirty="0">
                <a:latin typeface="Calibri"/>
                <a:cs typeface="Calibri"/>
              </a:rPr>
              <a:t>№916н,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в 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22 </a:t>
            </a:r>
            <a:r>
              <a:rPr sz="1800" spc="5" dirty="0">
                <a:solidFill>
                  <a:srgbClr val="FF0000"/>
                </a:solidFill>
                <a:latin typeface="Calibri"/>
                <a:cs typeface="Calibri"/>
              </a:rPr>
              <a:t>случаях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в 6  субъектах </a:t>
            </a:r>
            <a:r>
              <a:rPr sz="1800" spc="-5" dirty="0">
                <a:latin typeface="Calibri"/>
                <a:cs typeface="Calibri"/>
              </a:rPr>
              <a:t>Российской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spc="5" dirty="0">
                <a:latin typeface="Calibri"/>
                <a:cs typeface="Calibri"/>
              </a:rPr>
              <a:t>Федерации</a:t>
            </a:r>
            <a:endParaRPr sz="1800">
              <a:latin typeface="Calibri"/>
              <a:cs typeface="Calibri"/>
            </a:endParaRPr>
          </a:p>
          <a:p>
            <a:pPr marL="813435" marR="10160" lvl="1" indent="-343535" algn="just">
              <a:lnSpc>
                <a:spcPts val="2100"/>
              </a:lnSpc>
              <a:spcBef>
                <a:spcPts val="1340"/>
              </a:spcBef>
              <a:buFont typeface="Arial"/>
              <a:buChar char="•"/>
              <a:tabLst>
                <a:tab pos="813435" algn="l"/>
              </a:tabLst>
            </a:pPr>
            <a:r>
              <a:rPr sz="1800" spc="-10" dirty="0">
                <a:latin typeface="Calibri"/>
                <a:cs typeface="Calibri"/>
              </a:rPr>
              <a:t>несоблюдение </a:t>
            </a:r>
            <a:r>
              <a:rPr sz="1800" dirty="0">
                <a:latin typeface="Calibri"/>
                <a:cs typeface="Calibri"/>
              </a:rPr>
              <a:t>маршрутизации </a:t>
            </a:r>
            <a:r>
              <a:rPr sz="1800" spc="-10" dirty="0">
                <a:latin typeface="Calibri"/>
                <a:cs typeface="Calibri"/>
              </a:rPr>
              <a:t>пациентов </a:t>
            </a:r>
            <a:r>
              <a:rPr sz="1800" dirty="0">
                <a:latin typeface="Calibri"/>
                <a:cs typeface="Calibri"/>
              </a:rPr>
              <a:t>с диагнозом новой </a:t>
            </a:r>
            <a:r>
              <a:rPr sz="1800" spc="-10" dirty="0">
                <a:latin typeface="Calibri"/>
                <a:cs typeface="Calibri"/>
              </a:rPr>
              <a:t>коронавирусной  </a:t>
            </a:r>
            <a:r>
              <a:rPr sz="1800" dirty="0">
                <a:latin typeface="Calibri"/>
                <a:cs typeface="Calibri"/>
              </a:rPr>
              <a:t>инфекции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в 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36 случаях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в 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20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субъектах </a:t>
            </a:r>
            <a:r>
              <a:rPr sz="1800" spc="-5" dirty="0">
                <a:latin typeface="Calibri"/>
                <a:cs typeface="Calibri"/>
              </a:rPr>
              <a:t>Российской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spc="5" dirty="0">
                <a:latin typeface="Calibri"/>
                <a:cs typeface="Calibri"/>
              </a:rPr>
              <a:t>Федерации.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9924" y="94892"/>
            <a:ext cx="2232600" cy="6921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8600" y="761936"/>
            <a:ext cx="11825351" cy="1666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6700" y="819150"/>
            <a:ext cx="11682095" cy="0"/>
          </a:xfrm>
          <a:custGeom>
            <a:avLst/>
            <a:gdLst/>
            <a:ahLst/>
            <a:cxnLst/>
            <a:rect l="l" t="t" r="r" b="b"/>
            <a:pathLst>
              <a:path w="11682095">
                <a:moveTo>
                  <a:pt x="0" y="0"/>
                </a:moveTo>
                <a:lnTo>
                  <a:pt x="11682095" y="0"/>
                </a:lnTo>
              </a:path>
            </a:pathLst>
          </a:custGeom>
          <a:ln w="38100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184001" y="6434454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42900" y="2819400"/>
            <a:ext cx="2057400" cy="2895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8137" y="2814637"/>
            <a:ext cx="2066925" cy="2905125"/>
          </a:xfrm>
          <a:custGeom>
            <a:avLst/>
            <a:gdLst/>
            <a:ahLst/>
            <a:cxnLst/>
            <a:rect l="l" t="t" r="r" b="b"/>
            <a:pathLst>
              <a:path w="2066925" h="2905125">
                <a:moveTo>
                  <a:pt x="0" y="2905125"/>
                </a:moveTo>
                <a:lnTo>
                  <a:pt x="2066925" y="2905125"/>
                </a:lnTo>
                <a:lnTo>
                  <a:pt x="2066925" y="0"/>
                </a:lnTo>
                <a:lnTo>
                  <a:pt x="0" y="0"/>
                </a:lnTo>
                <a:lnTo>
                  <a:pt x="0" y="290512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3350" y="1657350"/>
            <a:ext cx="2057400" cy="2895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8587" y="1652523"/>
            <a:ext cx="2066925" cy="2905125"/>
          </a:xfrm>
          <a:custGeom>
            <a:avLst/>
            <a:gdLst/>
            <a:ahLst/>
            <a:cxnLst/>
            <a:rect l="l" t="t" r="r" b="b"/>
            <a:pathLst>
              <a:path w="2066925" h="2905125">
                <a:moveTo>
                  <a:pt x="0" y="2905125"/>
                </a:moveTo>
                <a:lnTo>
                  <a:pt x="2066925" y="2905125"/>
                </a:lnTo>
                <a:lnTo>
                  <a:pt x="2066925" y="0"/>
                </a:lnTo>
                <a:lnTo>
                  <a:pt x="0" y="0"/>
                </a:lnTo>
                <a:lnTo>
                  <a:pt x="0" y="290512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4364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10789"/>
            <a:ext cx="10515600" cy="5185954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err="1">
                <a:solidFill>
                  <a:srgbClr val="FF0000"/>
                </a:solidFill>
              </a:rPr>
              <a:t>Коронавирусы</a:t>
            </a:r>
            <a:r>
              <a:rPr lang="ru-RU" b="1" dirty="0">
                <a:solidFill>
                  <a:srgbClr val="FF0000"/>
                </a:solidFill>
              </a:rPr>
              <a:t> (</a:t>
            </a:r>
            <a:r>
              <a:rPr lang="ru-RU" b="1" dirty="0" err="1">
                <a:solidFill>
                  <a:srgbClr val="FF0000"/>
                </a:solidFill>
              </a:rPr>
              <a:t>Coronaviridae</a:t>
            </a:r>
            <a:r>
              <a:rPr lang="ru-RU" dirty="0"/>
              <a:t>) – это большое семейство  РНК- содержащих вирусов, способных инфицировать человека и некоторых животных. У людей </a:t>
            </a:r>
            <a:r>
              <a:rPr lang="ru-RU" dirty="0" err="1"/>
              <a:t>коронавирусы</a:t>
            </a:r>
            <a:r>
              <a:rPr lang="ru-RU" dirty="0"/>
              <a:t> могут вызвать целый ряд заболеваний –  от легких форм острой респираторной инфекции до тяжелого острого респираторного синдрома (ТОРС).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настоящее время известно о циркуляции среди населения четырех </a:t>
            </a:r>
            <a:r>
              <a:rPr lang="ru-RU" dirty="0" err="1"/>
              <a:t>коронавирусов</a:t>
            </a:r>
            <a:r>
              <a:rPr lang="ru-RU" dirty="0"/>
              <a:t> (HCoV-229E, -OC43, -NL63  и -HKU1), которые круглогодично присутствуют в структуре ОРВИ, и, как правило, вызывают поражение верхних дыхательных путей легкой и средней степени тяжести. </a:t>
            </a:r>
            <a:endParaRPr lang="ru-RU" dirty="0" smtClean="0"/>
          </a:p>
          <a:p>
            <a:r>
              <a:rPr lang="ru-RU" dirty="0" smtClean="0"/>
              <a:t>Всемирная </a:t>
            </a:r>
            <a:r>
              <a:rPr lang="ru-RU" dirty="0"/>
              <a:t>организация здравоохранения (ВОЗ) 11 февраля 2020 г. присвоила официальное название инфекции, вызванной новым </a:t>
            </a:r>
            <a:r>
              <a:rPr lang="ru-RU" dirty="0" err="1"/>
              <a:t>коронавирусом</a:t>
            </a:r>
            <a:r>
              <a:rPr lang="ru-RU" dirty="0"/>
              <a:t>, – COVID-19 («</a:t>
            </a:r>
            <a:r>
              <a:rPr lang="ru-RU" dirty="0" err="1"/>
              <a:t>Coronavirus</a:t>
            </a:r>
            <a:r>
              <a:rPr lang="ru-RU" dirty="0"/>
              <a:t> </a:t>
            </a:r>
            <a:r>
              <a:rPr lang="ru-RU" dirty="0" err="1"/>
              <a:t>disease</a:t>
            </a:r>
            <a:r>
              <a:rPr lang="ru-RU" dirty="0"/>
              <a:t> 2019»). Международный комитет по таксономии вирусов 11 февраля 2020 г. присвоил официальное название возбудителю инфекции – SARS-CoV-2. </a:t>
            </a:r>
          </a:p>
        </p:txBody>
      </p:sp>
    </p:spTree>
    <p:extLst>
      <p:ext uri="{BB962C8B-B14F-4D97-AF65-F5344CB8AC3E}">
        <p14:creationId xmlns:p14="http://schemas.microsoft.com/office/powerpoint/2010/main" val="44114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7163" y="1084992"/>
            <a:ext cx="11758702" cy="1111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6700" y="1114425"/>
            <a:ext cx="11682095" cy="0"/>
          </a:xfrm>
          <a:custGeom>
            <a:avLst/>
            <a:gdLst/>
            <a:ahLst/>
            <a:cxnLst/>
            <a:rect l="l" t="t" r="r" b="b"/>
            <a:pathLst>
              <a:path w="11682095">
                <a:moveTo>
                  <a:pt x="0" y="0"/>
                </a:moveTo>
                <a:lnTo>
                  <a:pt x="11682095" y="0"/>
                </a:lnTo>
              </a:path>
            </a:pathLst>
          </a:custGeom>
          <a:ln w="38100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737355" y="316230"/>
            <a:ext cx="1195070" cy="3352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000" b="1" spc="50" dirty="0">
                <a:latin typeface="Tahoma"/>
                <a:cs typeface="Tahoma"/>
              </a:rPr>
              <a:t>В</a:t>
            </a:r>
            <a:r>
              <a:rPr sz="2000" b="1" spc="30" dirty="0">
                <a:latin typeface="Tahoma"/>
                <a:cs typeface="Tahoma"/>
              </a:rPr>
              <a:t>о</a:t>
            </a:r>
            <a:r>
              <a:rPr sz="2000" b="1" spc="-25" dirty="0">
                <a:latin typeface="Tahoma"/>
                <a:cs typeface="Tahoma"/>
              </a:rPr>
              <a:t>п</a:t>
            </a:r>
            <a:r>
              <a:rPr sz="2000" b="1" spc="-65" dirty="0">
                <a:latin typeface="Tahoma"/>
                <a:cs typeface="Tahoma"/>
              </a:rPr>
              <a:t>р</a:t>
            </a:r>
            <a:r>
              <a:rPr sz="2000" b="1" spc="30" dirty="0">
                <a:latin typeface="Tahoma"/>
                <a:cs typeface="Tahoma"/>
              </a:rPr>
              <a:t>о</a:t>
            </a:r>
            <a:r>
              <a:rPr sz="2000" b="1" spc="-10" dirty="0">
                <a:latin typeface="Tahoma"/>
                <a:cs typeface="Tahoma"/>
              </a:rPr>
              <a:t>с</a:t>
            </a:r>
            <a:r>
              <a:rPr sz="2000" b="1" spc="25" dirty="0">
                <a:latin typeface="Tahoma"/>
                <a:cs typeface="Tahoma"/>
              </a:rPr>
              <a:t>ы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47945" y="316230"/>
            <a:ext cx="2146300" cy="3352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000" b="1" spc="-5" dirty="0">
                <a:latin typeface="Tahoma"/>
                <a:cs typeface="Tahoma"/>
              </a:rPr>
              <a:t>инфекционного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21575" y="316230"/>
            <a:ext cx="1276985" cy="3352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000" b="1" dirty="0">
                <a:latin typeface="Tahoma"/>
                <a:cs typeface="Tahoma"/>
              </a:rPr>
              <a:t>контроля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2297" y="1651952"/>
            <a:ext cx="3615690" cy="3575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2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150" spc="10" dirty="0">
                <a:latin typeface="Calibri"/>
                <a:cs typeface="Calibri"/>
              </a:rPr>
              <a:t>Недостаточность/отсутствие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72304" y="1651952"/>
            <a:ext cx="2098040" cy="3575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150" spc="15" dirty="0">
                <a:latin typeface="Calibri"/>
                <a:cs typeface="Calibri"/>
              </a:rPr>
              <a:t>ограничительных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26884" y="1651952"/>
            <a:ext cx="1630680" cy="3575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150" spc="20" dirty="0">
                <a:latin typeface="Calibri"/>
                <a:cs typeface="Calibri"/>
              </a:rPr>
              <a:t>мероприятий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14105" y="1651952"/>
            <a:ext cx="1602740" cy="3575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150" spc="15" dirty="0">
                <a:latin typeface="Calibri"/>
                <a:cs typeface="Calibri"/>
              </a:rPr>
              <a:t>(пропускного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582529" y="1651952"/>
            <a:ext cx="1036955" cy="3575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150" spc="-10" dirty="0">
                <a:latin typeface="Calibri"/>
                <a:cs typeface="Calibri"/>
              </a:rPr>
              <a:t>р</a:t>
            </a:r>
            <a:r>
              <a:rPr sz="2150" spc="-25" dirty="0">
                <a:latin typeface="Calibri"/>
                <a:cs typeface="Calibri"/>
              </a:rPr>
              <a:t>е</a:t>
            </a:r>
            <a:r>
              <a:rPr sz="2150" spc="15" dirty="0">
                <a:latin typeface="Calibri"/>
                <a:cs typeface="Calibri"/>
              </a:rPr>
              <a:t>ж</a:t>
            </a:r>
            <a:r>
              <a:rPr sz="2150" spc="25" dirty="0">
                <a:latin typeface="Calibri"/>
                <a:cs typeface="Calibri"/>
              </a:rPr>
              <a:t>и</a:t>
            </a:r>
            <a:r>
              <a:rPr sz="2150" spc="40" dirty="0">
                <a:latin typeface="Calibri"/>
                <a:cs typeface="Calibri"/>
              </a:rPr>
              <a:t>м</a:t>
            </a:r>
            <a:r>
              <a:rPr sz="2150" spc="10" dirty="0">
                <a:latin typeface="Calibri"/>
                <a:cs typeface="Calibri"/>
              </a:rPr>
              <a:t>а,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0897" y="1957006"/>
            <a:ext cx="10796270" cy="3575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1699260" algn="l"/>
                <a:tab pos="3739515" algn="l"/>
                <a:tab pos="5160010" algn="l"/>
                <a:tab pos="5694045" algn="l"/>
                <a:tab pos="7324090" algn="l"/>
                <a:tab pos="9173210" algn="l"/>
              </a:tabLst>
            </a:pPr>
            <a:r>
              <a:rPr sz="2150" spc="15" dirty="0">
                <a:latin typeface="Calibri"/>
                <a:cs typeface="Calibri"/>
              </a:rPr>
              <a:t>ограждения	инфекционных	</a:t>
            </a:r>
            <a:r>
              <a:rPr sz="2150" spc="10" dirty="0">
                <a:latin typeface="Calibri"/>
                <a:cs typeface="Calibri"/>
              </a:rPr>
              <a:t>корпусов)	</a:t>
            </a:r>
            <a:r>
              <a:rPr sz="2150" spc="30" dirty="0">
                <a:latin typeface="Calibri"/>
                <a:cs typeface="Calibri"/>
              </a:rPr>
              <a:t>на	</a:t>
            </a:r>
            <a:r>
              <a:rPr sz="2150" spc="5" dirty="0">
                <a:latin typeface="Calibri"/>
                <a:cs typeface="Calibri"/>
              </a:rPr>
              <a:t>территории	</a:t>
            </a:r>
            <a:r>
              <a:rPr sz="2150" spc="15" dirty="0">
                <a:latin typeface="Calibri"/>
                <a:cs typeface="Calibri"/>
              </a:rPr>
              <a:t>медицинских	</a:t>
            </a:r>
            <a:r>
              <a:rPr sz="2150" spc="25" dirty="0">
                <a:latin typeface="Calibri"/>
                <a:cs typeface="Calibri"/>
              </a:rPr>
              <a:t>организаций,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2297" y="2154887"/>
            <a:ext cx="11028045" cy="884555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894"/>
              </a:spcBef>
            </a:pPr>
            <a:r>
              <a:rPr sz="2150" spc="10" dirty="0">
                <a:latin typeface="Calibri"/>
                <a:cs typeface="Calibri"/>
              </a:rPr>
              <a:t>перепрофилированных </a:t>
            </a:r>
            <a:r>
              <a:rPr sz="2150" spc="-25" dirty="0">
                <a:latin typeface="Calibri"/>
                <a:cs typeface="Calibri"/>
              </a:rPr>
              <a:t>под </a:t>
            </a:r>
            <a:r>
              <a:rPr sz="2150" spc="5" dirty="0">
                <a:latin typeface="Calibri"/>
                <a:cs typeface="Calibri"/>
              </a:rPr>
              <a:t>госпиталь </a:t>
            </a:r>
            <a:r>
              <a:rPr sz="2150" spc="10" dirty="0">
                <a:latin typeface="Calibri"/>
                <a:cs typeface="Calibri"/>
              </a:rPr>
              <a:t>для </a:t>
            </a:r>
            <a:r>
              <a:rPr sz="2150" dirty="0">
                <a:latin typeface="Calibri"/>
                <a:cs typeface="Calibri"/>
              </a:rPr>
              <a:t>COVID-19 </a:t>
            </a:r>
            <a:r>
              <a:rPr sz="2150" spc="15" dirty="0">
                <a:latin typeface="Calibri"/>
                <a:cs typeface="Calibri"/>
              </a:rPr>
              <a:t>и </a:t>
            </a:r>
            <a:r>
              <a:rPr sz="2150" spc="10" dirty="0">
                <a:latin typeface="Calibri"/>
                <a:cs typeface="Calibri"/>
              </a:rPr>
              <a:t>внебольничных</a:t>
            </a:r>
            <a:r>
              <a:rPr sz="2150" spc="370" dirty="0">
                <a:latin typeface="Calibri"/>
                <a:cs typeface="Calibri"/>
              </a:rPr>
              <a:t> </a:t>
            </a:r>
            <a:r>
              <a:rPr sz="2150" spc="20" dirty="0">
                <a:latin typeface="Calibri"/>
                <a:cs typeface="Calibri"/>
              </a:rPr>
              <a:t>пневмоний;</a:t>
            </a:r>
            <a:endParaRPr sz="215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8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150" spc="10" dirty="0">
                <a:latin typeface="Calibri"/>
                <a:cs typeface="Calibri"/>
              </a:rPr>
              <a:t>Недостаточное </a:t>
            </a:r>
            <a:r>
              <a:rPr sz="2150" spc="25" dirty="0">
                <a:latin typeface="Calibri"/>
                <a:cs typeface="Calibri"/>
              </a:rPr>
              <a:t>обеспечение </a:t>
            </a:r>
            <a:r>
              <a:rPr sz="2150" spc="35" dirty="0">
                <a:latin typeface="Calibri"/>
                <a:cs typeface="Calibri"/>
              </a:rPr>
              <a:t>мер </a:t>
            </a:r>
            <a:r>
              <a:rPr sz="2150" spc="20" dirty="0">
                <a:latin typeface="Calibri"/>
                <a:cs typeface="Calibri"/>
              </a:rPr>
              <a:t>инфекционного </a:t>
            </a:r>
            <a:r>
              <a:rPr sz="2150" spc="10" dirty="0">
                <a:latin typeface="Calibri"/>
                <a:cs typeface="Calibri"/>
              </a:rPr>
              <a:t>контроля в </a:t>
            </a:r>
            <a:r>
              <a:rPr sz="2150" spc="20" dirty="0">
                <a:latin typeface="Calibri"/>
                <a:cs typeface="Calibri"/>
              </a:rPr>
              <a:t>медицинских</a:t>
            </a:r>
            <a:r>
              <a:rPr sz="2150" spc="250" dirty="0">
                <a:latin typeface="Calibri"/>
                <a:cs typeface="Calibri"/>
              </a:rPr>
              <a:t> </a:t>
            </a:r>
            <a:r>
              <a:rPr sz="2150" spc="25" dirty="0">
                <a:latin typeface="Calibri"/>
                <a:cs typeface="Calibri"/>
              </a:rPr>
              <a:t>организациях,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2297" y="2987357"/>
            <a:ext cx="11015345" cy="199771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41300" marR="6350" algn="just">
              <a:lnSpc>
                <a:spcPct val="91700"/>
              </a:lnSpc>
              <a:spcBef>
                <a:spcPts val="340"/>
              </a:spcBef>
            </a:pPr>
            <a:r>
              <a:rPr sz="2150" spc="15" dirty="0">
                <a:latin typeface="Calibri"/>
                <a:cs typeface="Calibri"/>
              </a:rPr>
              <a:t>оказывающих </a:t>
            </a:r>
            <a:r>
              <a:rPr sz="2150" spc="10" dirty="0">
                <a:latin typeface="Calibri"/>
                <a:cs typeface="Calibri"/>
              </a:rPr>
              <a:t>медицинскую </a:t>
            </a:r>
            <a:r>
              <a:rPr sz="2150" spc="20" dirty="0">
                <a:latin typeface="Calibri"/>
                <a:cs typeface="Calibri"/>
              </a:rPr>
              <a:t>помощь </a:t>
            </a:r>
            <a:r>
              <a:rPr sz="2150" spc="10" dirty="0">
                <a:latin typeface="Calibri"/>
                <a:cs typeface="Calibri"/>
              </a:rPr>
              <a:t>в </a:t>
            </a:r>
            <a:r>
              <a:rPr sz="2150" spc="5" dirty="0">
                <a:latin typeface="Calibri"/>
                <a:cs typeface="Calibri"/>
              </a:rPr>
              <a:t>амбулаторных </a:t>
            </a:r>
            <a:r>
              <a:rPr sz="2150" spc="10" dirty="0">
                <a:latin typeface="Calibri"/>
                <a:cs typeface="Calibri"/>
              </a:rPr>
              <a:t>условиях </a:t>
            </a:r>
            <a:r>
              <a:rPr sz="2150" spc="5" dirty="0">
                <a:latin typeface="Calibri"/>
                <a:cs typeface="Calibri"/>
              </a:rPr>
              <a:t>(несоблюдение  </a:t>
            </a:r>
            <a:r>
              <a:rPr sz="2150" spc="10" dirty="0">
                <a:latin typeface="Calibri"/>
                <a:cs typeface="Calibri"/>
              </a:rPr>
              <a:t>поточности пациентов – </a:t>
            </a:r>
            <a:r>
              <a:rPr sz="2150" spc="20" dirty="0">
                <a:latin typeface="Calibri"/>
                <a:cs typeface="Calibri"/>
              </a:rPr>
              <a:t>инфекционных </a:t>
            </a:r>
            <a:r>
              <a:rPr sz="2150" spc="10" dirty="0">
                <a:latin typeface="Calibri"/>
                <a:cs typeface="Calibri"/>
              </a:rPr>
              <a:t>и </a:t>
            </a:r>
            <a:r>
              <a:rPr sz="2150" spc="15" dirty="0">
                <a:latin typeface="Calibri"/>
                <a:cs typeface="Calibri"/>
              </a:rPr>
              <a:t>неинфекционных, </a:t>
            </a:r>
            <a:r>
              <a:rPr sz="2150" spc="30" dirty="0">
                <a:latin typeface="Calibri"/>
                <a:cs typeface="Calibri"/>
              </a:rPr>
              <a:t>не </a:t>
            </a:r>
            <a:r>
              <a:rPr sz="2150" dirty="0">
                <a:latin typeface="Calibri"/>
                <a:cs typeface="Calibri"/>
              </a:rPr>
              <a:t>выделяются </a:t>
            </a:r>
            <a:r>
              <a:rPr sz="2150" spc="15" dirty="0">
                <a:latin typeface="Calibri"/>
                <a:cs typeface="Calibri"/>
              </a:rPr>
              <a:t>бригады </a:t>
            </a:r>
            <a:r>
              <a:rPr sz="2150" spc="10" dirty="0">
                <a:latin typeface="Calibri"/>
                <a:cs typeface="Calibri"/>
              </a:rPr>
              <a:t>для  оказания медицинской помощи </a:t>
            </a:r>
            <a:r>
              <a:rPr sz="2150" spc="30" dirty="0">
                <a:latin typeface="Calibri"/>
                <a:cs typeface="Calibri"/>
              </a:rPr>
              <a:t>на </a:t>
            </a:r>
            <a:r>
              <a:rPr sz="2150" spc="10" dirty="0">
                <a:latin typeface="Calibri"/>
                <a:cs typeface="Calibri"/>
              </a:rPr>
              <a:t>дому </a:t>
            </a:r>
            <a:r>
              <a:rPr sz="2150" dirty="0">
                <a:latin typeface="Calibri"/>
                <a:cs typeface="Calibri"/>
              </a:rPr>
              <a:t>больным </a:t>
            </a:r>
            <a:r>
              <a:rPr sz="2150" spc="10" dirty="0">
                <a:latin typeface="Calibri"/>
                <a:cs typeface="Calibri"/>
              </a:rPr>
              <a:t>с </a:t>
            </a:r>
            <a:r>
              <a:rPr sz="2150" spc="5" dirty="0">
                <a:latin typeface="Calibri"/>
                <a:cs typeface="Calibri"/>
              </a:rPr>
              <a:t>респираторными </a:t>
            </a:r>
            <a:r>
              <a:rPr sz="2150" spc="15" dirty="0">
                <a:latin typeface="Calibri"/>
                <a:cs typeface="Calibri"/>
              </a:rPr>
              <a:t>инфекциями </a:t>
            </a:r>
            <a:r>
              <a:rPr sz="2150" spc="10" dirty="0">
                <a:latin typeface="Calibri"/>
                <a:cs typeface="Calibri"/>
              </a:rPr>
              <a:t>и</a:t>
            </a:r>
            <a:r>
              <a:rPr sz="2150" spc="-260" dirty="0">
                <a:latin typeface="Calibri"/>
                <a:cs typeface="Calibri"/>
              </a:rPr>
              <a:t> </a:t>
            </a:r>
            <a:r>
              <a:rPr sz="2150" spc="-25" dirty="0">
                <a:latin typeface="Calibri"/>
                <a:cs typeface="Calibri"/>
              </a:rPr>
              <a:t>т.д.)</a:t>
            </a:r>
            <a:endParaRPr sz="2150">
              <a:latin typeface="Calibri"/>
              <a:cs typeface="Calibri"/>
            </a:endParaRPr>
          </a:p>
          <a:p>
            <a:pPr marL="241300" marR="5080" indent="-228600" algn="just">
              <a:lnSpc>
                <a:spcPct val="93200"/>
              </a:lnSpc>
              <a:spcBef>
                <a:spcPts val="975"/>
              </a:spcBef>
              <a:buFont typeface="Arial"/>
              <a:buChar char="•"/>
              <a:tabLst>
                <a:tab pos="241300" algn="l"/>
              </a:tabLst>
            </a:pPr>
            <a:r>
              <a:rPr sz="2150" spc="20" dirty="0">
                <a:latin typeface="Calibri"/>
                <a:cs typeface="Calibri"/>
              </a:rPr>
              <a:t>Формальное </a:t>
            </a:r>
            <a:r>
              <a:rPr sz="2150" spc="15" dirty="0">
                <a:latin typeface="Calibri"/>
                <a:cs typeface="Calibri"/>
              </a:rPr>
              <a:t>использование </a:t>
            </a:r>
            <a:r>
              <a:rPr sz="2150" dirty="0">
                <a:latin typeface="Calibri"/>
                <a:cs typeface="Calibri"/>
              </a:rPr>
              <a:t>средств </a:t>
            </a:r>
            <a:r>
              <a:rPr sz="2150" spc="20" dirty="0">
                <a:latin typeface="Calibri"/>
                <a:cs typeface="Calibri"/>
              </a:rPr>
              <a:t>индивидуальной </a:t>
            </a:r>
            <a:r>
              <a:rPr sz="2150" spc="25" dirty="0">
                <a:latin typeface="Calibri"/>
                <a:cs typeface="Calibri"/>
              </a:rPr>
              <a:t>защиты </a:t>
            </a:r>
            <a:r>
              <a:rPr sz="2150" spc="20" dirty="0">
                <a:latin typeface="Calibri"/>
                <a:cs typeface="Calibri"/>
              </a:rPr>
              <a:t>медицинскими  </a:t>
            </a:r>
            <a:r>
              <a:rPr sz="2150" spc="15" dirty="0">
                <a:latin typeface="Calibri"/>
                <a:cs typeface="Calibri"/>
              </a:rPr>
              <a:t>работниками, </a:t>
            </a:r>
            <a:r>
              <a:rPr sz="2150" spc="10" dirty="0">
                <a:latin typeface="Calibri"/>
                <a:cs typeface="Calibri"/>
              </a:rPr>
              <a:t>отсутствие контроля </a:t>
            </a:r>
            <a:r>
              <a:rPr sz="2150" dirty="0">
                <a:latin typeface="Calibri"/>
                <a:cs typeface="Calibri"/>
              </a:rPr>
              <a:t>за </a:t>
            </a:r>
            <a:r>
              <a:rPr sz="2150" spc="15" dirty="0">
                <a:latin typeface="Calibri"/>
                <a:cs typeface="Calibri"/>
              </a:rPr>
              <a:t>правильностью использования </a:t>
            </a:r>
            <a:r>
              <a:rPr sz="2150" spc="10" dirty="0">
                <a:latin typeface="Calibri"/>
                <a:cs typeface="Calibri"/>
              </a:rPr>
              <a:t>СИЗ, </a:t>
            </a:r>
            <a:r>
              <a:rPr sz="2150" spc="30" dirty="0">
                <a:latin typeface="Calibri"/>
                <a:cs typeface="Calibri"/>
              </a:rPr>
              <a:t>особенно </a:t>
            </a:r>
            <a:r>
              <a:rPr sz="2150" spc="10" dirty="0">
                <a:latin typeface="Calibri"/>
                <a:cs typeface="Calibri"/>
              </a:rPr>
              <a:t>в  </a:t>
            </a:r>
            <a:r>
              <a:rPr sz="2150" spc="5" dirty="0">
                <a:latin typeface="Calibri"/>
                <a:cs typeface="Calibri"/>
              </a:rPr>
              <a:t>амбулаторно-поликлинических </a:t>
            </a:r>
            <a:r>
              <a:rPr sz="2150" spc="15" dirty="0">
                <a:latin typeface="Calibri"/>
                <a:cs typeface="Calibri"/>
              </a:rPr>
              <a:t>медицинских</a:t>
            </a:r>
            <a:r>
              <a:rPr sz="2150" spc="-105" dirty="0">
                <a:latin typeface="Calibri"/>
                <a:cs typeface="Calibri"/>
              </a:rPr>
              <a:t> </a:t>
            </a:r>
            <a:r>
              <a:rPr sz="2150" spc="15" dirty="0">
                <a:latin typeface="Calibri"/>
                <a:cs typeface="Calibri"/>
              </a:rPr>
              <a:t>организациях.</a:t>
            </a:r>
            <a:endParaRPr sz="215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0396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7163" y="1084992"/>
            <a:ext cx="11758702" cy="1111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6700" y="1114425"/>
            <a:ext cx="11682095" cy="0"/>
          </a:xfrm>
          <a:custGeom>
            <a:avLst/>
            <a:gdLst/>
            <a:ahLst/>
            <a:cxnLst/>
            <a:rect l="l" t="t" r="r" b="b"/>
            <a:pathLst>
              <a:path w="11682095">
                <a:moveTo>
                  <a:pt x="0" y="0"/>
                </a:moveTo>
                <a:lnTo>
                  <a:pt x="11682095" y="0"/>
                </a:lnTo>
              </a:path>
            </a:pathLst>
          </a:custGeom>
          <a:ln w="38100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99794" y="238442"/>
            <a:ext cx="10742930" cy="539115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4886325" marR="1751330" indent="-2192655">
              <a:lnSpc>
                <a:spcPts val="2180"/>
              </a:lnSpc>
              <a:spcBef>
                <a:spcPts val="380"/>
              </a:spcBef>
            </a:pPr>
            <a:r>
              <a:rPr sz="2000" b="1" spc="15" dirty="0">
                <a:latin typeface="Tahoma"/>
                <a:cs typeface="Tahoma"/>
              </a:rPr>
              <a:t>Вопросы организации</a:t>
            </a:r>
            <a:r>
              <a:rPr sz="2000" b="1" spc="-365" dirty="0">
                <a:latin typeface="Tahoma"/>
                <a:cs typeface="Tahoma"/>
              </a:rPr>
              <a:t> </a:t>
            </a:r>
            <a:r>
              <a:rPr sz="2000" b="1" spc="5" dirty="0">
                <a:latin typeface="Tahoma"/>
                <a:cs typeface="Tahoma"/>
              </a:rPr>
              <a:t>патологоанатомических  </a:t>
            </a:r>
            <a:r>
              <a:rPr sz="2000" b="1" spc="15" dirty="0">
                <a:latin typeface="Tahoma"/>
                <a:cs typeface="Tahoma"/>
              </a:rPr>
              <a:t>исследований</a:t>
            </a:r>
            <a:endParaRPr sz="20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800">
              <a:latin typeface="Times New Roman"/>
              <a:cs typeface="Times New Roman"/>
            </a:endParaRPr>
          </a:p>
          <a:p>
            <a:pPr marL="241300" marR="789940" indent="-229235" algn="just">
              <a:lnSpc>
                <a:spcPct val="89900"/>
              </a:lnSpc>
              <a:buFont typeface="Arial"/>
              <a:buChar char="•"/>
              <a:tabLst>
                <a:tab pos="241935" algn="l"/>
              </a:tabLst>
            </a:pPr>
            <a:r>
              <a:rPr sz="2400" dirty="0">
                <a:latin typeface="Calibri"/>
                <a:cs typeface="Calibri"/>
              </a:rPr>
              <a:t>В </a:t>
            </a:r>
            <a:r>
              <a:rPr sz="2400" spc="-10" dirty="0">
                <a:latin typeface="Calibri"/>
                <a:cs typeface="Calibri"/>
              </a:rPr>
              <a:t>83 субъектах </a:t>
            </a:r>
            <a:r>
              <a:rPr sz="2400" spc="5" dirty="0">
                <a:latin typeface="Calibri"/>
                <a:cs typeface="Calibri"/>
              </a:rPr>
              <a:t>Российской </a:t>
            </a:r>
            <a:r>
              <a:rPr sz="2400" spc="-10" dirty="0">
                <a:latin typeface="Calibri"/>
                <a:cs typeface="Calibri"/>
              </a:rPr>
              <a:t>Федерации </a:t>
            </a:r>
            <a:r>
              <a:rPr sz="2400" spc="-5" dirty="0">
                <a:latin typeface="Calibri"/>
                <a:cs typeface="Calibri"/>
              </a:rPr>
              <a:t>имеются </a:t>
            </a:r>
            <a:r>
              <a:rPr sz="2400" spc="-15" dirty="0">
                <a:latin typeface="Calibri"/>
                <a:cs typeface="Calibri"/>
              </a:rPr>
              <a:t>случаи </a:t>
            </a:r>
            <a:r>
              <a:rPr sz="2400" spc="-20" dirty="0">
                <a:latin typeface="Calibri"/>
                <a:cs typeface="Calibri"/>
              </a:rPr>
              <a:t>летальных </a:t>
            </a:r>
            <a:r>
              <a:rPr sz="2400" spc="-10" dirty="0">
                <a:latin typeface="Calibri"/>
                <a:cs typeface="Calibri"/>
              </a:rPr>
              <a:t>исходов  </a:t>
            </a:r>
            <a:r>
              <a:rPr sz="2400" spc="-20" dirty="0">
                <a:latin typeface="Calibri"/>
                <a:cs typeface="Calibri"/>
              </a:rPr>
              <a:t>больных </a:t>
            </a:r>
            <a:r>
              <a:rPr sz="2400" dirty="0">
                <a:latin typeface="Calibri"/>
                <a:cs typeface="Calibri"/>
              </a:rPr>
              <a:t>с </a:t>
            </a:r>
            <a:r>
              <a:rPr sz="2400" spc="-5" dirty="0">
                <a:latin typeface="Calibri"/>
                <a:cs typeface="Calibri"/>
              </a:rPr>
              <a:t>новой коронавирусной </a:t>
            </a:r>
            <a:r>
              <a:rPr sz="2400" spc="-10" dirty="0">
                <a:latin typeface="Calibri"/>
                <a:cs typeface="Calibri"/>
              </a:rPr>
              <a:t>инфекцией </a:t>
            </a:r>
            <a:r>
              <a:rPr sz="2400" dirty="0">
                <a:latin typeface="Calibri"/>
                <a:cs typeface="Calibri"/>
              </a:rPr>
              <a:t>(COVID-19), </a:t>
            </a:r>
            <a:r>
              <a:rPr sz="2400" spc="15" dirty="0">
                <a:latin typeface="Calibri"/>
                <a:cs typeface="Calibri"/>
              </a:rPr>
              <a:t>за </a:t>
            </a:r>
            <a:r>
              <a:rPr sz="2400" spc="-5" dirty="0">
                <a:latin typeface="Calibri"/>
                <a:cs typeface="Calibri"/>
              </a:rPr>
              <a:t>исключением  </a:t>
            </a:r>
            <a:r>
              <a:rPr sz="2400" spc="-10" dirty="0">
                <a:latin typeface="Calibri"/>
                <a:cs typeface="Calibri"/>
              </a:rPr>
              <a:t>Сахалинской </a:t>
            </a:r>
            <a:r>
              <a:rPr sz="2400" spc="-20" dirty="0">
                <a:latin typeface="Calibri"/>
                <a:cs typeface="Calibri"/>
              </a:rPr>
              <a:t>области </a:t>
            </a:r>
            <a:r>
              <a:rPr sz="2400" dirty="0">
                <a:latin typeface="Calibri"/>
                <a:cs typeface="Calibri"/>
              </a:rPr>
              <a:t>и </a:t>
            </a:r>
            <a:r>
              <a:rPr sz="2400" spc="-5" dirty="0">
                <a:latin typeface="Calibri"/>
                <a:cs typeface="Calibri"/>
              </a:rPr>
              <a:t>Ненецкого </a:t>
            </a:r>
            <a:r>
              <a:rPr sz="2400" spc="-10" dirty="0">
                <a:latin typeface="Calibri"/>
                <a:cs typeface="Calibri"/>
              </a:rPr>
              <a:t>автономного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округа;</a:t>
            </a:r>
            <a:endParaRPr sz="2400">
              <a:latin typeface="Calibri"/>
              <a:cs typeface="Calibri"/>
            </a:endParaRPr>
          </a:p>
          <a:p>
            <a:pPr marL="241300" indent="-229235" algn="just">
              <a:lnSpc>
                <a:spcPts val="2755"/>
              </a:lnSpc>
              <a:spcBef>
                <a:spcPts val="725"/>
              </a:spcBef>
              <a:buFont typeface="Arial"/>
              <a:buChar char="•"/>
              <a:tabLst>
                <a:tab pos="241935" algn="l"/>
              </a:tabLst>
            </a:pPr>
            <a:r>
              <a:rPr sz="2400" dirty="0">
                <a:latin typeface="Calibri"/>
                <a:cs typeface="Calibri"/>
              </a:rPr>
              <a:t>На </a:t>
            </a:r>
            <a:r>
              <a:rPr sz="2400" spc="-15" dirty="0">
                <a:latin typeface="Calibri"/>
                <a:cs typeface="Calibri"/>
              </a:rPr>
              <a:t>02.09.2020 </a:t>
            </a:r>
            <a:r>
              <a:rPr sz="2400" spc="10" dirty="0">
                <a:latin typeface="Calibri"/>
                <a:cs typeface="Calibri"/>
              </a:rPr>
              <a:t>по </a:t>
            </a:r>
            <a:r>
              <a:rPr sz="2400" dirty="0">
                <a:latin typeface="Calibri"/>
                <a:cs typeface="Calibri"/>
              </a:rPr>
              <a:t>всем </a:t>
            </a:r>
            <a:r>
              <a:rPr sz="2400" spc="-20" dirty="0">
                <a:latin typeface="Calibri"/>
                <a:cs typeface="Calibri"/>
              </a:rPr>
              <a:t>летальным </a:t>
            </a:r>
            <a:r>
              <a:rPr sz="2400" spc="-10" dirty="0">
                <a:latin typeface="Calibri"/>
                <a:cs typeface="Calibri"/>
              </a:rPr>
              <a:t>случаям </a:t>
            </a:r>
            <a:r>
              <a:rPr sz="2400" dirty="0">
                <a:latin typeface="Calibri"/>
                <a:cs typeface="Calibri"/>
              </a:rPr>
              <a:t>в </a:t>
            </a:r>
            <a:r>
              <a:rPr sz="2400" spc="-30" dirty="0">
                <a:latin typeface="Calibri"/>
                <a:cs typeface="Calibri"/>
              </a:rPr>
              <a:t>результате </a:t>
            </a:r>
            <a:r>
              <a:rPr sz="2400" spc="-15" dirty="0">
                <a:latin typeface="Calibri"/>
                <a:cs typeface="Calibri"/>
              </a:rPr>
              <a:t>заболевания </a:t>
            </a:r>
            <a:r>
              <a:rPr sz="2400" spc="-5" dirty="0">
                <a:latin typeface="Calibri"/>
                <a:cs typeface="Calibri"/>
              </a:rPr>
              <a:t>COVID-19</a:t>
            </a:r>
            <a:r>
              <a:rPr sz="2400" spc="3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и</a:t>
            </a:r>
            <a:endParaRPr sz="2400">
              <a:latin typeface="Calibri"/>
              <a:cs typeface="Calibri"/>
            </a:endParaRPr>
          </a:p>
          <a:p>
            <a:pPr marL="241300" algn="just">
              <a:lnSpc>
                <a:spcPts val="2590"/>
              </a:lnSpc>
            </a:pPr>
            <a:r>
              <a:rPr sz="2400" spc="-15" dirty="0">
                <a:latin typeface="Calibri"/>
                <a:cs typeface="Calibri"/>
              </a:rPr>
              <a:t>внебольничными </a:t>
            </a:r>
            <a:r>
              <a:rPr sz="2400" spc="-5" dirty="0">
                <a:latin typeface="Calibri"/>
                <a:cs typeface="Calibri"/>
              </a:rPr>
              <a:t>пневмониями </a:t>
            </a:r>
            <a:r>
              <a:rPr sz="2400" spc="-10" dirty="0">
                <a:latin typeface="Calibri"/>
                <a:cs typeface="Calibri"/>
              </a:rPr>
              <a:t>патологоанатомическое</a:t>
            </a:r>
            <a:r>
              <a:rPr sz="2400" spc="6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исследование</a:t>
            </a:r>
            <a:endParaRPr sz="2400">
              <a:latin typeface="Calibri"/>
              <a:cs typeface="Calibri"/>
            </a:endParaRPr>
          </a:p>
          <a:p>
            <a:pPr marL="241300" algn="just">
              <a:lnSpc>
                <a:spcPts val="2715"/>
              </a:lnSpc>
            </a:pPr>
            <a:r>
              <a:rPr sz="2400" dirty="0">
                <a:latin typeface="Calibri"/>
                <a:cs typeface="Calibri"/>
              </a:rPr>
              <a:t>проведено в </a:t>
            </a:r>
            <a:r>
              <a:rPr sz="2400" spc="-15" dirty="0">
                <a:latin typeface="Calibri"/>
                <a:cs typeface="Calibri"/>
              </a:rPr>
              <a:t>98,9%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случаев;</a:t>
            </a:r>
            <a:endParaRPr sz="2400">
              <a:latin typeface="Calibri"/>
              <a:cs typeface="Calibri"/>
            </a:endParaRPr>
          </a:p>
          <a:p>
            <a:pPr marL="241300" indent="-229235" algn="just">
              <a:lnSpc>
                <a:spcPts val="2755"/>
              </a:lnSpc>
              <a:spcBef>
                <a:spcPts val="725"/>
              </a:spcBef>
              <a:buFont typeface="Arial"/>
              <a:buChar char="•"/>
              <a:tabLst>
                <a:tab pos="241935" algn="l"/>
              </a:tabLst>
            </a:pPr>
            <a:r>
              <a:rPr sz="2400" dirty="0">
                <a:latin typeface="Calibri"/>
                <a:cs typeface="Calibri"/>
              </a:rPr>
              <a:t>В ряде </a:t>
            </a:r>
            <a:r>
              <a:rPr sz="2400" spc="-5" dirty="0">
                <a:latin typeface="Calibri"/>
                <a:cs typeface="Calibri"/>
              </a:rPr>
              <a:t>субъектов </a:t>
            </a:r>
            <a:r>
              <a:rPr sz="2400" spc="5" dirty="0">
                <a:latin typeface="Calibri"/>
                <a:cs typeface="Calibri"/>
              </a:rPr>
              <a:t>Российской </a:t>
            </a:r>
            <a:r>
              <a:rPr sz="2400" spc="-10" dirty="0">
                <a:latin typeface="Calibri"/>
                <a:cs typeface="Calibri"/>
              </a:rPr>
              <a:t>Федерации </a:t>
            </a:r>
            <a:r>
              <a:rPr sz="2400" spc="-15" dirty="0">
                <a:latin typeface="Calibri"/>
                <a:cs typeface="Calibri"/>
              </a:rPr>
              <a:t>патологоанатомические</a:t>
            </a:r>
            <a:r>
              <a:rPr sz="2400" spc="-2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исследования</a:t>
            </a:r>
            <a:endParaRPr sz="2400">
              <a:latin typeface="Calibri"/>
              <a:cs typeface="Calibri"/>
            </a:endParaRPr>
          </a:p>
          <a:p>
            <a:pPr marL="241300" marR="1319530" algn="just">
              <a:lnSpc>
                <a:spcPts val="2550"/>
              </a:lnSpc>
              <a:spcBef>
                <a:spcPts val="235"/>
              </a:spcBef>
            </a:pPr>
            <a:r>
              <a:rPr sz="2400" spc="-5" dirty="0">
                <a:latin typeface="Calibri"/>
                <a:cs typeface="Calibri"/>
              </a:rPr>
              <a:t>не </a:t>
            </a:r>
            <a:r>
              <a:rPr sz="2400" spc="-10" dirty="0">
                <a:latin typeface="Calibri"/>
                <a:cs typeface="Calibri"/>
              </a:rPr>
              <a:t>проводятся </a:t>
            </a:r>
            <a:r>
              <a:rPr sz="2400" spc="10" dirty="0">
                <a:latin typeface="Calibri"/>
                <a:cs typeface="Calibri"/>
              </a:rPr>
              <a:t>по </a:t>
            </a:r>
            <a:r>
              <a:rPr sz="2400" spc="-10" dirty="0">
                <a:latin typeface="Calibri"/>
                <a:cs typeface="Calibri"/>
              </a:rPr>
              <a:t>настоянию родственников </a:t>
            </a:r>
            <a:r>
              <a:rPr sz="2400" spc="10" dirty="0">
                <a:latin typeface="Calibri"/>
                <a:cs typeface="Calibri"/>
              </a:rPr>
              <a:t>по </a:t>
            </a:r>
            <a:r>
              <a:rPr sz="2400" spc="-15" dirty="0">
                <a:latin typeface="Calibri"/>
                <a:cs typeface="Calibri"/>
              </a:rPr>
              <a:t>религиозным мотивам  </a:t>
            </a:r>
            <a:r>
              <a:rPr sz="2400" spc="-10" dirty="0">
                <a:latin typeface="Calibri"/>
                <a:cs typeface="Calibri"/>
              </a:rPr>
              <a:t>(Республики </a:t>
            </a:r>
            <a:r>
              <a:rPr sz="2400" spc="-5" dirty="0">
                <a:latin typeface="Calibri"/>
                <a:cs typeface="Calibri"/>
              </a:rPr>
              <a:t>Дагестан, </a:t>
            </a:r>
            <a:r>
              <a:rPr sz="2400" spc="-15" dirty="0">
                <a:latin typeface="Calibri"/>
                <a:cs typeface="Calibri"/>
              </a:rPr>
              <a:t>Ингушетия,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Чечня);</a:t>
            </a:r>
            <a:endParaRPr sz="2400">
              <a:latin typeface="Calibri"/>
              <a:cs typeface="Calibri"/>
            </a:endParaRPr>
          </a:p>
          <a:p>
            <a:pPr marL="241300" marR="421005" indent="-229235" algn="just">
              <a:lnSpc>
                <a:spcPts val="2630"/>
              </a:lnSpc>
              <a:spcBef>
                <a:spcPts val="994"/>
              </a:spcBef>
              <a:buFont typeface="Arial"/>
              <a:buChar char="•"/>
              <a:tabLst>
                <a:tab pos="241935" algn="l"/>
              </a:tabLst>
            </a:pPr>
            <a:r>
              <a:rPr sz="2400" spc="15" dirty="0">
                <a:latin typeface="Calibri"/>
                <a:cs typeface="Calibri"/>
              </a:rPr>
              <a:t>Из </a:t>
            </a:r>
            <a:r>
              <a:rPr sz="2400" spc="-15" dirty="0">
                <a:latin typeface="Calibri"/>
                <a:cs typeface="Calibri"/>
              </a:rPr>
              <a:t>41703 направленных </a:t>
            </a:r>
            <a:r>
              <a:rPr sz="2400" spc="-5" dirty="0">
                <a:latin typeface="Calibri"/>
                <a:cs typeface="Calibri"/>
              </a:rPr>
              <a:t>на </a:t>
            </a:r>
            <a:r>
              <a:rPr sz="2400" spc="-10" dirty="0">
                <a:latin typeface="Calibri"/>
                <a:cs typeface="Calibri"/>
              </a:rPr>
              <a:t>патологоанатомическое </a:t>
            </a:r>
            <a:r>
              <a:rPr sz="2400" spc="-5" dirty="0">
                <a:latin typeface="Calibri"/>
                <a:cs typeface="Calibri"/>
              </a:rPr>
              <a:t>исследование завершено  </a:t>
            </a:r>
            <a:r>
              <a:rPr sz="2400" spc="-15" dirty="0">
                <a:latin typeface="Calibri"/>
                <a:cs typeface="Calibri"/>
              </a:rPr>
              <a:t>24465 </a:t>
            </a:r>
            <a:r>
              <a:rPr sz="2400" spc="-5" dirty="0">
                <a:latin typeface="Calibri"/>
                <a:cs typeface="Calibri"/>
              </a:rPr>
              <a:t>исследования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(58,7%).</a:t>
            </a:r>
            <a:endParaRPr sz="2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0243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7163" y="1046892"/>
            <a:ext cx="11758702" cy="1111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6700" y="1076325"/>
            <a:ext cx="11682095" cy="0"/>
          </a:xfrm>
          <a:custGeom>
            <a:avLst/>
            <a:gdLst/>
            <a:ahLst/>
            <a:cxnLst/>
            <a:rect l="l" t="t" r="r" b="b"/>
            <a:pathLst>
              <a:path w="11682095">
                <a:moveTo>
                  <a:pt x="0" y="0"/>
                </a:moveTo>
                <a:lnTo>
                  <a:pt x="11682095" y="0"/>
                </a:lnTo>
              </a:path>
            </a:pathLst>
          </a:custGeom>
          <a:ln w="38100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488564" y="380428"/>
            <a:ext cx="949134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spc="15" dirty="0">
                <a:solidFill>
                  <a:srgbClr val="252525"/>
                </a:solidFill>
                <a:latin typeface="Tahoma"/>
                <a:cs typeface="Tahoma"/>
              </a:rPr>
              <a:t>Структура</a:t>
            </a:r>
            <a:r>
              <a:rPr sz="2000" b="1" spc="-13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2000" b="1" spc="15" dirty="0">
                <a:solidFill>
                  <a:srgbClr val="252525"/>
                </a:solidFill>
                <a:latin typeface="Tahoma"/>
                <a:cs typeface="Tahoma"/>
              </a:rPr>
              <a:t>и</a:t>
            </a:r>
            <a:r>
              <a:rPr sz="2000" b="1" spc="-2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2000" b="1" spc="25" dirty="0">
                <a:solidFill>
                  <a:srgbClr val="252525"/>
                </a:solidFill>
                <a:latin typeface="Tahoma"/>
                <a:cs typeface="Tahoma"/>
              </a:rPr>
              <a:t>причины</a:t>
            </a:r>
            <a:r>
              <a:rPr sz="2000" b="1" spc="-19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2000" b="1" spc="15" dirty="0">
                <a:solidFill>
                  <a:srgbClr val="252525"/>
                </a:solidFill>
                <a:latin typeface="Tahoma"/>
                <a:cs typeface="Tahoma"/>
              </a:rPr>
              <a:t>летальных</a:t>
            </a:r>
            <a:r>
              <a:rPr sz="2000" b="1" spc="-22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2000" b="1" spc="10" dirty="0">
                <a:solidFill>
                  <a:srgbClr val="252525"/>
                </a:solidFill>
                <a:latin typeface="Tahoma"/>
                <a:cs typeface="Tahoma"/>
              </a:rPr>
              <a:t>исходов</a:t>
            </a:r>
            <a:r>
              <a:rPr sz="2000" b="1" spc="-8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2000" b="1" dirty="0">
                <a:solidFill>
                  <a:srgbClr val="252525"/>
                </a:solidFill>
                <a:latin typeface="Tahoma"/>
                <a:cs typeface="Tahoma"/>
              </a:rPr>
              <a:t>среди</a:t>
            </a:r>
            <a:r>
              <a:rPr sz="2000" b="1" spc="-2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2000" b="1" spc="15" dirty="0">
                <a:solidFill>
                  <a:srgbClr val="252525"/>
                </a:solidFill>
                <a:latin typeface="Tahoma"/>
                <a:cs typeface="Tahoma"/>
              </a:rPr>
              <a:t>заболевших</a:t>
            </a:r>
            <a:r>
              <a:rPr sz="2000" b="1" spc="-18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2000" b="1" spc="5" dirty="0">
                <a:solidFill>
                  <a:srgbClr val="252525"/>
                </a:solidFill>
                <a:latin typeface="Tahoma"/>
                <a:cs typeface="Tahoma"/>
              </a:rPr>
              <a:t>COVID-19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9412" y="1377568"/>
            <a:ext cx="6272530" cy="47764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2345"/>
              </a:lnSpc>
              <a:spcBef>
                <a:spcPts val="130"/>
              </a:spcBef>
            </a:pPr>
            <a:r>
              <a:rPr sz="2150" b="1" spc="20" dirty="0">
                <a:latin typeface="Calibri"/>
                <a:cs typeface="Calibri"/>
              </a:rPr>
              <a:t>Основные </a:t>
            </a:r>
            <a:r>
              <a:rPr sz="2150" b="1" spc="10" dirty="0">
                <a:latin typeface="Calibri"/>
                <a:cs typeface="Calibri"/>
              </a:rPr>
              <a:t>причины </a:t>
            </a:r>
            <a:r>
              <a:rPr sz="2150" b="1" dirty="0">
                <a:latin typeface="Calibri"/>
                <a:cs typeface="Calibri"/>
              </a:rPr>
              <a:t>летальности </a:t>
            </a:r>
            <a:r>
              <a:rPr sz="2150" b="1" spc="25" dirty="0">
                <a:latin typeface="Calibri"/>
                <a:cs typeface="Calibri"/>
              </a:rPr>
              <a:t>от </a:t>
            </a:r>
            <a:r>
              <a:rPr sz="2150" b="1" spc="15" dirty="0">
                <a:latin typeface="Calibri"/>
                <a:cs typeface="Calibri"/>
              </a:rPr>
              <a:t>COVID-19</a:t>
            </a:r>
            <a:r>
              <a:rPr sz="2150" b="1" spc="-110" dirty="0">
                <a:latin typeface="Calibri"/>
                <a:cs typeface="Calibri"/>
              </a:rPr>
              <a:t> </a:t>
            </a:r>
            <a:r>
              <a:rPr sz="2150" b="1" spc="15" dirty="0">
                <a:latin typeface="Calibri"/>
                <a:cs typeface="Calibri"/>
              </a:rPr>
              <a:t>и</a:t>
            </a:r>
            <a:endParaRPr sz="2150">
              <a:latin typeface="Calibri"/>
              <a:cs typeface="Calibri"/>
            </a:endParaRPr>
          </a:p>
          <a:p>
            <a:pPr marL="12700">
              <a:lnSpc>
                <a:spcPts val="2345"/>
              </a:lnSpc>
            </a:pPr>
            <a:r>
              <a:rPr sz="2150" b="1" spc="10" dirty="0">
                <a:latin typeface="Calibri"/>
                <a:cs typeface="Calibri"/>
              </a:rPr>
              <a:t>внебольничных</a:t>
            </a:r>
            <a:r>
              <a:rPr sz="2150" b="1" spc="155" dirty="0">
                <a:latin typeface="Calibri"/>
                <a:cs typeface="Calibri"/>
              </a:rPr>
              <a:t> </a:t>
            </a:r>
            <a:r>
              <a:rPr sz="2150" b="1" spc="15" dirty="0">
                <a:latin typeface="Calibri"/>
                <a:cs typeface="Calibri"/>
              </a:rPr>
              <a:t>пневмоний</a:t>
            </a:r>
            <a:endParaRPr sz="2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150">
              <a:latin typeface="Times New Roman"/>
              <a:cs typeface="Times New Roman"/>
            </a:endParaRPr>
          </a:p>
          <a:p>
            <a:pPr marL="279400" marR="5080" indent="-229235">
              <a:lnSpc>
                <a:spcPts val="1800"/>
              </a:lnSpc>
              <a:buFont typeface="Arial"/>
              <a:buChar char="•"/>
              <a:tabLst>
                <a:tab pos="279400" algn="l"/>
                <a:tab pos="280035" algn="l"/>
              </a:tabLst>
            </a:pPr>
            <a:r>
              <a:rPr sz="1850" spc="5" dirty="0">
                <a:latin typeface="Calibri"/>
                <a:cs typeface="Calibri"/>
              </a:rPr>
              <a:t>Позднее обращение </a:t>
            </a:r>
            <a:r>
              <a:rPr sz="1850" spc="20" dirty="0">
                <a:latin typeface="Calibri"/>
                <a:cs typeface="Calibri"/>
              </a:rPr>
              <a:t>за </a:t>
            </a:r>
            <a:r>
              <a:rPr sz="1850" spc="15" dirty="0">
                <a:latin typeface="Calibri"/>
                <a:cs typeface="Calibri"/>
              </a:rPr>
              <a:t>медицинской помощью </a:t>
            </a:r>
            <a:r>
              <a:rPr sz="1850" spc="10" dirty="0">
                <a:latin typeface="Calibri"/>
                <a:cs typeface="Calibri"/>
              </a:rPr>
              <a:t>и </a:t>
            </a:r>
            <a:r>
              <a:rPr sz="1850" dirty="0">
                <a:latin typeface="Calibri"/>
                <a:cs typeface="Calibri"/>
              </a:rPr>
              <a:t>позднее  </a:t>
            </a:r>
            <a:r>
              <a:rPr sz="1850" spc="10" dirty="0">
                <a:latin typeface="Calibri"/>
                <a:cs typeface="Calibri"/>
              </a:rPr>
              <a:t>начало противовирусной</a:t>
            </a:r>
            <a:r>
              <a:rPr sz="1850" spc="204" dirty="0">
                <a:latin typeface="Calibri"/>
                <a:cs typeface="Calibri"/>
              </a:rPr>
              <a:t> </a:t>
            </a:r>
            <a:r>
              <a:rPr sz="1850" spc="15" dirty="0">
                <a:latin typeface="Calibri"/>
                <a:cs typeface="Calibri"/>
              </a:rPr>
              <a:t>терапии;</a:t>
            </a:r>
            <a:endParaRPr sz="1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1700">
              <a:latin typeface="Times New Roman"/>
              <a:cs typeface="Times New Roman"/>
            </a:endParaRPr>
          </a:p>
          <a:p>
            <a:pPr marL="279400" indent="-22923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79400" algn="l"/>
                <a:tab pos="280035" algn="l"/>
              </a:tabLst>
            </a:pPr>
            <a:r>
              <a:rPr sz="1850" spc="10" dirty="0">
                <a:latin typeface="Calibri"/>
                <a:cs typeface="Calibri"/>
              </a:rPr>
              <a:t>Поздняя </a:t>
            </a:r>
            <a:r>
              <a:rPr sz="1850" spc="25" dirty="0">
                <a:latin typeface="Calibri"/>
                <a:cs typeface="Calibri"/>
              </a:rPr>
              <a:t>госпитализация, </a:t>
            </a:r>
            <a:r>
              <a:rPr sz="1850" spc="5" dirty="0">
                <a:latin typeface="Calibri"/>
                <a:cs typeface="Calibri"/>
              </a:rPr>
              <a:t>неправильная</a:t>
            </a:r>
            <a:r>
              <a:rPr sz="1850" spc="85" dirty="0">
                <a:latin typeface="Calibri"/>
                <a:cs typeface="Calibri"/>
              </a:rPr>
              <a:t> </a:t>
            </a:r>
            <a:r>
              <a:rPr sz="1850" spc="15" dirty="0">
                <a:latin typeface="Calibri"/>
                <a:cs typeface="Calibri"/>
              </a:rPr>
              <a:t>маршрутизация;</a:t>
            </a:r>
            <a:endParaRPr sz="18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150">
              <a:latin typeface="Times New Roman"/>
              <a:cs typeface="Times New Roman"/>
            </a:endParaRPr>
          </a:p>
          <a:p>
            <a:pPr marL="279400" marR="2173605" indent="-229235">
              <a:lnSpc>
                <a:spcPts val="1800"/>
              </a:lnSpc>
              <a:buFont typeface="Arial"/>
              <a:buChar char="•"/>
              <a:tabLst>
                <a:tab pos="279400" algn="l"/>
                <a:tab pos="280035" algn="l"/>
              </a:tabLst>
            </a:pPr>
            <a:r>
              <a:rPr sz="1850" dirty="0">
                <a:latin typeface="Calibri"/>
                <a:cs typeface="Calibri"/>
              </a:rPr>
              <a:t>Несвоевременное </a:t>
            </a:r>
            <a:r>
              <a:rPr sz="1850" spc="10" dirty="0">
                <a:latin typeface="Calibri"/>
                <a:cs typeface="Calibri"/>
              </a:rPr>
              <a:t>начало </a:t>
            </a:r>
            <a:r>
              <a:rPr sz="1850" spc="15" dirty="0">
                <a:latin typeface="Calibri"/>
                <a:cs typeface="Calibri"/>
              </a:rPr>
              <a:t>системной  </a:t>
            </a:r>
            <a:r>
              <a:rPr sz="1850" spc="10" dirty="0">
                <a:latin typeface="Calibri"/>
                <a:cs typeface="Calibri"/>
              </a:rPr>
              <a:t>противовоспалительной</a:t>
            </a:r>
            <a:r>
              <a:rPr sz="1850" spc="135" dirty="0">
                <a:latin typeface="Calibri"/>
                <a:cs typeface="Calibri"/>
              </a:rPr>
              <a:t> </a:t>
            </a:r>
            <a:r>
              <a:rPr sz="1850" spc="15" dirty="0">
                <a:latin typeface="Calibri"/>
                <a:cs typeface="Calibri"/>
              </a:rPr>
              <a:t>терапии;</a:t>
            </a:r>
            <a:endParaRPr sz="1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2050">
              <a:latin typeface="Times New Roman"/>
              <a:cs typeface="Times New Roman"/>
            </a:endParaRPr>
          </a:p>
          <a:p>
            <a:pPr marL="279400" marR="863600" indent="-229235">
              <a:lnSpc>
                <a:spcPts val="1800"/>
              </a:lnSpc>
              <a:buFont typeface="Arial"/>
              <a:buChar char="•"/>
              <a:tabLst>
                <a:tab pos="279400" algn="l"/>
                <a:tab pos="280035" algn="l"/>
              </a:tabLst>
            </a:pPr>
            <a:r>
              <a:rPr sz="1850" dirty="0">
                <a:latin typeface="Calibri"/>
                <a:cs typeface="Calibri"/>
              </a:rPr>
              <a:t>Несвоевременное </a:t>
            </a:r>
            <a:r>
              <a:rPr sz="1850" spc="10" dirty="0">
                <a:latin typeface="Calibri"/>
                <a:cs typeface="Calibri"/>
              </a:rPr>
              <a:t>начало и неправильный </a:t>
            </a:r>
            <a:r>
              <a:rPr sz="1850" spc="5" dirty="0">
                <a:latin typeface="Calibri"/>
                <a:cs typeface="Calibri"/>
              </a:rPr>
              <a:t>выбор  </a:t>
            </a:r>
            <a:r>
              <a:rPr sz="1850" spc="10" dirty="0">
                <a:latin typeface="Calibri"/>
                <a:cs typeface="Calibri"/>
              </a:rPr>
              <a:t>антибактериальной</a:t>
            </a:r>
            <a:r>
              <a:rPr sz="1850" spc="130" dirty="0">
                <a:latin typeface="Calibri"/>
                <a:cs typeface="Calibri"/>
              </a:rPr>
              <a:t> </a:t>
            </a:r>
            <a:r>
              <a:rPr sz="1850" spc="15" dirty="0">
                <a:latin typeface="Calibri"/>
                <a:cs typeface="Calibri"/>
              </a:rPr>
              <a:t>терапии;</a:t>
            </a:r>
            <a:endParaRPr sz="18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800">
              <a:latin typeface="Times New Roman"/>
              <a:cs typeface="Times New Roman"/>
            </a:endParaRPr>
          </a:p>
          <a:p>
            <a:pPr marL="279400" indent="-229235">
              <a:lnSpc>
                <a:spcPct val="100000"/>
              </a:lnSpc>
              <a:buFont typeface="Arial"/>
              <a:buChar char="•"/>
              <a:tabLst>
                <a:tab pos="279400" algn="l"/>
                <a:tab pos="280035" algn="l"/>
              </a:tabLst>
            </a:pPr>
            <a:r>
              <a:rPr sz="1850" spc="15" dirty="0">
                <a:latin typeface="Calibri"/>
                <a:cs typeface="Calibri"/>
              </a:rPr>
              <a:t>Неэффективная антитромботическая</a:t>
            </a:r>
            <a:r>
              <a:rPr sz="1850" spc="130" dirty="0">
                <a:latin typeface="Calibri"/>
                <a:cs typeface="Calibri"/>
              </a:rPr>
              <a:t> </a:t>
            </a:r>
            <a:r>
              <a:rPr sz="1850" spc="10" dirty="0">
                <a:latin typeface="Calibri"/>
                <a:cs typeface="Calibri"/>
              </a:rPr>
              <a:t>терапия;</a:t>
            </a:r>
            <a:endParaRPr sz="1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2050">
              <a:latin typeface="Times New Roman"/>
              <a:cs typeface="Times New Roman"/>
            </a:endParaRPr>
          </a:p>
          <a:p>
            <a:pPr marL="279400" marR="863600" indent="-229235">
              <a:lnSpc>
                <a:spcPts val="1800"/>
              </a:lnSpc>
              <a:buFont typeface="Arial"/>
              <a:buChar char="•"/>
              <a:tabLst>
                <a:tab pos="279400" algn="l"/>
                <a:tab pos="280035" algn="l"/>
              </a:tabLst>
            </a:pPr>
            <a:r>
              <a:rPr sz="1850" dirty="0">
                <a:latin typeface="Calibri"/>
                <a:cs typeface="Calibri"/>
              </a:rPr>
              <a:t>Несвоевременное </a:t>
            </a:r>
            <a:r>
              <a:rPr sz="1850" spc="10" dirty="0">
                <a:latin typeface="Calibri"/>
                <a:cs typeface="Calibri"/>
              </a:rPr>
              <a:t>начало и неправильный </a:t>
            </a:r>
            <a:r>
              <a:rPr sz="1850" spc="5" dirty="0">
                <a:latin typeface="Calibri"/>
                <a:cs typeface="Calibri"/>
              </a:rPr>
              <a:t>выбор  респиратоной</a:t>
            </a:r>
            <a:r>
              <a:rPr sz="1850" spc="130" dirty="0">
                <a:latin typeface="Calibri"/>
                <a:cs typeface="Calibri"/>
              </a:rPr>
              <a:t> </a:t>
            </a:r>
            <a:r>
              <a:rPr sz="1850" spc="5" dirty="0">
                <a:latin typeface="Calibri"/>
                <a:cs typeface="Calibri"/>
              </a:rPr>
              <a:t>поддержки.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791363" y="1485779"/>
            <a:ext cx="4143546" cy="29244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62900" y="1657350"/>
            <a:ext cx="3619500" cy="2400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00975" y="4324350"/>
            <a:ext cx="4219575" cy="25336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10525" y="4533900"/>
            <a:ext cx="3619500" cy="2019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502143" y="1356423"/>
            <a:ext cx="4658360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spc="5" dirty="0">
                <a:solidFill>
                  <a:srgbClr val="44536A"/>
                </a:solidFill>
                <a:latin typeface="Arial"/>
                <a:cs typeface="Arial"/>
              </a:rPr>
              <a:t>Возрастно-половая</a:t>
            </a:r>
            <a:r>
              <a:rPr sz="1400" b="1" spc="-100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44536A"/>
                </a:solidFill>
                <a:latin typeface="Arial"/>
                <a:cs typeface="Arial"/>
              </a:rPr>
              <a:t>структура</a:t>
            </a:r>
            <a:r>
              <a:rPr sz="1400" b="1" spc="-204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sz="1400" b="1" spc="5" dirty="0">
                <a:solidFill>
                  <a:srgbClr val="44536A"/>
                </a:solidFill>
                <a:latin typeface="Arial"/>
                <a:cs typeface="Arial"/>
              </a:rPr>
              <a:t>умерших</a:t>
            </a:r>
            <a:r>
              <a:rPr sz="1400" b="1" spc="-135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sz="1400" b="1" spc="25" dirty="0">
                <a:solidFill>
                  <a:srgbClr val="44536A"/>
                </a:solidFill>
                <a:latin typeface="Arial"/>
                <a:cs typeface="Arial"/>
              </a:rPr>
              <a:t>от</a:t>
            </a:r>
            <a:r>
              <a:rPr sz="1400" b="1" spc="-110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sz="1400" b="1" spc="25" dirty="0">
                <a:solidFill>
                  <a:srgbClr val="44536A"/>
                </a:solidFill>
                <a:latin typeface="Arial"/>
                <a:cs typeface="Arial"/>
              </a:rPr>
              <a:t>COVID-19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08594" y="4246181"/>
            <a:ext cx="4029075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spc="-5" dirty="0">
                <a:solidFill>
                  <a:srgbClr val="44536A"/>
                </a:solidFill>
                <a:latin typeface="Calibri"/>
                <a:cs typeface="Calibri"/>
              </a:rPr>
              <a:t>Структура</a:t>
            </a:r>
            <a:r>
              <a:rPr sz="1400" b="1" spc="-55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spc="5" dirty="0">
                <a:solidFill>
                  <a:srgbClr val="44536A"/>
                </a:solidFill>
                <a:latin typeface="Calibri"/>
                <a:cs typeface="Calibri"/>
              </a:rPr>
              <a:t>осложнений</a:t>
            </a:r>
            <a:r>
              <a:rPr sz="1400" b="1" spc="-65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spc="10" dirty="0">
                <a:solidFill>
                  <a:srgbClr val="44536A"/>
                </a:solidFill>
                <a:latin typeface="Calibri"/>
                <a:cs typeface="Calibri"/>
              </a:rPr>
              <a:t>среди</a:t>
            </a:r>
            <a:r>
              <a:rPr sz="1400" b="1" spc="-65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spc="5" dirty="0">
                <a:solidFill>
                  <a:srgbClr val="44536A"/>
                </a:solidFill>
                <a:latin typeface="Calibri"/>
                <a:cs typeface="Calibri"/>
              </a:rPr>
              <a:t>умерших</a:t>
            </a:r>
            <a:r>
              <a:rPr sz="1400" b="1" spc="-75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от</a:t>
            </a:r>
            <a:r>
              <a:rPr sz="1400" b="1" spc="-125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spc="20" dirty="0">
                <a:solidFill>
                  <a:srgbClr val="44536A"/>
                </a:solidFill>
                <a:latin typeface="Calibri"/>
                <a:cs typeface="Calibri"/>
              </a:rPr>
              <a:t>COVID-19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84001" y="6434454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7</a:t>
            </a:r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7627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9250" y="1838325"/>
            <a:ext cx="4533900" cy="1428750"/>
          </a:xfrm>
          <a:custGeom>
            <a:avLst/>
            <a:gdLst/>
            <a:ahLst/>
            <a:cxnLst/>
            <a:rect l="l" t="t" r="r" b="b"/>
            <a:pathLst>
              <a:path w="4533900" h="1428750">
                <a:moveTo>
                  <a:pt x="4500245" y="0"/>
                </a:moveTo>
                <a:lnTo>
                  <a:pt x="33655" y="0"/>
                </a:lnTo>
                <a:lnTo>
                  <a:pt x="20574" y="2651"/>
                </a:lnTo>
                <a:lnTo>
                  <a:pt x="9874" y="9874"/>
                </a:lnTo>
                <a:lnTo>
                  <a:pt x="2651" y="20574"/>
                </a:lnTo>
                <a:lnTo>
                  <a:pt x="0" y="33654"/>
                </a:lnTo>
                <a:lnTo>
                  <a:pt x="0" y="1395095"/>
                </a:lnTo>
                <a:lnTo>
                  <a:pt x="2651" y="1408176"/>
                </a:lnTo>
                <a:lnTo>
                  <a:pt x="9874" y="1418875"/>
                </a:lnTo>
                <a:lnTo>
                  <a:pt x="20574" y="1426098"/>
                </a:lnTo>
                <a:lnTo>
                  <a:pt x="33655" y="1428750"/>
                </a:lnTo>
                <a:lnTo>
                  <a:pt x="4500245" y="1428750"/>
                </a:lnTo>
                <a:lnTo>
                  <a:pt x="4513326" y="1426098"/>
                </a:lnTo>
                <a:lnTo>
                  <a:pt x="4524025" y="1418875"/>
                </a:lnTo>
                <a:lnTo>
                  <a:pt x="4531248" y="1408176"/>
                </a:lnTo>
                <a:lnTo>
                  <a:pt x="4533900" y="1395095"/>
                </a:lnTo>
                <a:lnTo>
                  <a:pt x="4533900" y="33654"/>
                </a:lnTo>
                <a:lnTo>
                  <a:pt x="4531248" y="20574"/>
                </a:lnTo>
                <a:lnTo>
                  <a:pt x="4524025" y="9874"/>
                </a:lnTo>
                <a:lnTo>
                  <a:pt x="4513326" y="2651"/>
                </a:lnTo>
                <a:lnTo>
                  <a:pt x="4500245" y="0"/>
                </a:lnTo>
                <a:close/>
              </a:path>
            </a:pathLst>
          </a:custGeom>
          <a:solidFill>
            <a:srgbClr val="E8EB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19250" y="1838325"/>
            <a:ext cx="4533900" cy="1428750"/>
          </a:xfrm>
          <a:custGeom>
            <a:avLst/>
            <a:gdLst/>
            <a:ahLst/>
            <a:cxnLst/>
            <a:rect l="l" t="t" r="r" b="b"/>
            <a:pathLst>
              <a:path w="4533900" h="1428750">
                <a:moveTo>
                  <a:pt x="0" y="33654"/>
                </a:moveTo>
                <a:lnTo>
                  <a:pt x="2651" y="20574"/>
                </a:lnTo>
                <a:lnTo>
                  <a:pt x="9874" y="9874"/>
                </a:lnTo>
                <a:lnTo>
                  <a:pt x="20574" y="2651"/>
                </a:lnTo>
                <a:lnTo>
                  <a:pt x="33655" y="0"/>
                </a:lnTo>
                <a:lnTo>
                  <a:pt x="4500245" y="0"/>
                </a:lnTo>
                <a:lnTo>
                  <a:pt x="4513326" y="2651"/>
                </a:lnTo>
                <a:lnTo>
                  <a:pt x="4524025" y="9874"/>
                </a:lnTo>
                <a:lnTo>
                  <a:pt x="4531248" y="20574"/>
                </a:lnTo>
                <a:lnTo>
                  <a:pt x="4533900" y="33654"/>
                </a:lnTo>
                <a:lnTo>
                  <a:pt x="4533900" y="1395095"/>
                </a:lnTo>
                <a:lnTo>
                  <a:pt x="4531248" y="1408176"/>
                </a:lnTo>
                <a:lnTo>
                  <a:pt x="4524025" y="1418875"/>
                </a:lnTo>
                <a:lnTo>
                  <a:pt x="4513326" y="1426098"/>
                </a:lnTo>
                <a:lnTo>
                  <a:pt x="4500245" y="1428750"/>
                </a:lnTo>
                <a:lnTo>
                  <a:pt x="33655" y="1428750"/>
                </a:lnTo>
                <a:lnTo>
                  <a:pt x="20574" y="1426098"/>
                </a:lnTo>
                <a:lnTo>
                  <a:pt x="9874" y="1418875"/>
                </a:lnTo>
                <a:lnTo>
                  <a:pt x="2651" y="1408176"/>
                </a:lnTo>
                <a:lnTo>
                  <a:pt x="0" y="1395095"/>
                </a:lnTo>
                <a:lnTo>
                  <a:pt x="0" y="33654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34200" y="5248275"/>
            <a:ext cx="4257675" cy="1085850"/>
          </a:xfrm>
          <a:custGeom>
            <a:avLst/>
            <a:gdLst/>
            <a:ahLst/>
            <a:cxnLst/>
            <a:rect l="l" t="t" r="r" b="b"/>
            <a:pathLst>
              <a:path w="4257675" h="1085850">
                <a:moveTo>
                  <a:pt x="4207256" y="0"/>
                </a:moveTo>
                <a:lnTo>
                  <a:pt x="50419" y="0"/>
                </a:lnTo>
                <a:lnTo>
                  <a:pt x="30807" y="3966"/>
                </a:lnTo>
                <a:lnTo>
                  <a:pt x="14779" y="14779"/>
                </a:lnTo>
                <a:lnTo>
                  <a:pt x="3966" y="30807"/>
                </a:lnTo>
                <a:lnTo>
                  <a:pt x="0" y="50418"/>
                </a:lnTo>
                <a:lnTo>
                  <a:pt x="0" y="1035456"/>
                </a:lnTo>
                <a:lnTo>
                  <a:pt x="3966" y="1055069"/>
                </a:lnTo>
                <a:lnTo>
                  <a:pt x="14779" y="1071087"/>
                </a:lnTo>
                <a:lnTo>
                  <a:pt x="30807" y="1081888"/>
                </a:lnTo>
                <a:lnTo>
                  <a:pt x="50419" y="1085850"/>
                </a:lnTo>
                <a:lnTo>
                  <a:pt x="4207256" y="1085850"/>
                </a:lnTo>
                <a:lnTo>
                  <a:pt x="4226867" y="1081888"/>
                </a:lnTo>
                <a:lnTo>
                  <a:pt x="4242895" y="1071087"/>
                </a:lnTo>
                <a:lnTo>
                  <a:pt x="4253708" y="1055069"/>
                </a:lnTo>
                <a:lnTo>
                  <a:pt x="4257675" y="1035456"/>
                </a:lnTo>
                <a:lnTo>
                  <a:pt x="4257675" y="50418"/>
                </a:lnTo>
                <a:lnTo>
                  <a:pt x="4253708" y="30807"/>
                </a:lnTo>
                <a:lnTo>
                  <a:pt x="4242895" y="14779"/>
                </a:lnTo>
                <a:lnTo>
                  <a:pt x="4226867" y="3966"/>
                </a:lnTo>
                <a:lnTo>
                  <a:pt x="4207256" y="0"/>
                </a:lnTo>
                <a:close/>
              </a:path>
            </a:pathLst>
          </a:custGeom>
          <a:solidFill>
            <a:srgbClr val="D5DC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34200" y="5248275"/>
            <a:ext cx="4257675" cy="1085850"/>
          </a:xfrm>
          <a:custGeom>
            <a:avLst/>
            <a:gdLst/>
            <a:ahLst/>
            <a:cxnLst/>
            <a:rect l="l" t="t" r="r" b="b"/>
            <a:pathLst>
              <a:path w="4257675" h="1085850">
                <a:moveTo>
                  <a:pt x="0" y="50418"/>
                </a:moveTo>
                <a:lnTo>
                  <a:pt x="3966" y="30807"/>
                </a:lnTo>
                <a:lnTo>
                  <a:pt x="14779" y="14779"/>
                </a:lnTo>
                <a:lnTo>
                  <a:pt x="30807" y="3966"/>
                </a:lnTo>
                <a:lnTo>
                  <a:pt x="50419" y="0"/>
                </a:lnTo>
                <a:lnTo>
                  <a:pt x="4207256" y="0"/>
                </a:lnTo>
                <a:lnTo>
                  <a:pt x="4226867" y="3966"/>
                </a:lnTo>
                <a:lnTo>
                  <a:pt x="4242895" y="14779"/>
                </a:lnTo>
                <a:lnTo>
                  <a:pt x="4253708" y="30807"/>
                </a:lnTo>
                <a:lnTo>
                  <a:pt x="4257675" y="50418"/>
                </a:lnTo>
                <a:lnTo>
                  <a:pt x="4257675" y="1035456"/>
                </a:lnTo>
                <a:lnTo>
                  <a:pt x="4253708" y="1055069"/>
                </a:lnTo>
                <a:lnTo>
                  <a:pt x="4242895" y="1071087"/>
                </a:lnTo>
                <a:lnTo>
                  <a:pt x="4226867" y="1081888"/>
                </a:lnTo>
                <a:lnTo>
                  <a:pt x="4207256" y="1085850"/>
                </a:lnTo>
                <a:lnTo>
                  <a:pt x="50419" y="1085850"/>
                </a:lnTo>
                <a:lnTo>
                  <a:pt x="30807" y="1081888"/>
                </a:lnTo>
                <a:lnTo>
                  <a:pt x="14779" y="1071087"/>
                </a:lnTo>
                <a:lnTo>
                  <a:pt x="3966" y="1055069"/>
                </a:lnTo>
                <a:lnTo>
                  <a:pt x="0" y="1035456"/>
                </a:lnTo>
                <a:lnTo>
                  <a:pt x="0" y="50418"/>
                </a:lnTo>
                <a:close/>
              </a:path>
            </a:pathLst>
          </a:custGeom>
          <a:ln w="3810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472680" y="5339397"/>
            <a:ext cx="3183890" cy="88201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sz="1400" b="1" spc="15" dirty="0">
                <a:latin typeface="Calibri"/>
                <a:cs typeface="Calibri"/>
              </a:rPr>
              <a:t>Критерии</a:t>
            </a:r>
            <a:r>
              <a:rPr sz="1400" b="1" spc="-7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эффективности:</a:t>
            </a:r>
            <a:endParaRPr sz="1400">
              <a:latin typeface="Calibri"/>
              <a:cs typeface="Calibri"/>
            </a:endParaRPr>
          </a:p>
          <a:p>
            <a:pPr marL="38100" marR="30480" algn="ctr">
              <a:lnSpc>
                <a:spcPts val="1650"/>
              </a:lnSpc>
              <a:spcBef>
                <a:spcPts val="130"/>
              </a:spcBef>
            </a:pPr>
            <a:r>
              <a:rPr sz="1400" spc="-5" dirty="0">
                <a:latin typeface="Calibri"/>
                <a:cs typeface="Calibri"/>
              </a:rPr>
              <a:t>снижение </a:t>
            </a:r>
            <a:r>
              <a:rPr sz="1400" spc="10" dirty="0">
                <a:latin typeface="Calibri"/>
                <a:cs typeface="Calibri"/>
              </a:rPr>
              <a:t>уровня</a:t>
            </a:r>
            <a:r>
              <a:rPr sz="1400" spc="-254" dirty="0">
                <a:latin typeface="Calibri"/>
                <a:cs typeface="Calibri"/>
              </a:rPr>
              <a:t> </a:t>
            </a:r>
            <a:r>
              <a:rPr sz="1400" spc="5" dirty="0">
                <a:latin typeface="Calibri"/>
                <a:cs typeface="Calibri"/>
              </a:rPr>
              <a:t>лихорадки, улучшение  самочувствия, </a:t>
            </a:r>
            <a:r>
              <a:rPr sz="1400" dirty="0">
                <a:latin typeface="Calibri"/>
                <a:cs typeface="Calibri"/>
              </a:rPr>
              <a:t>появление </a:t>
            </a:r>
            <a:r>
              <a:rPr sz="1400" spc="-5" dirty="0">
                <a:latin typeface="Calibri"/>
                <a:cs typeface="Calibri"/>
              </a:rPr>
              <a:t>аппетита,  </a:t>
            </a:r>
            <a:r>
              <a:rPr sz="1400" spc="5" dirty="0">
                <a:latin typeface="Calibri"/>
                <a:cs typeface="Calibri"/>
              </a:rPr>
              <a:t>уменьшение</a:t>
            </a:r>
            <a:r>
              <a:rPr sz="1400" spc="-130" dirty="0">
                <a:latin typeface="Calibri"/>
                <a:cs typeface="Calibri"/>
              </a:rPr>
              <a:t> </a:t>
            </a:r>
            <a:r>
              <a:rPr sz="1400" spc="15" dirty="0">
                <a:latin typeface="Calibri"/>
                <a:cs typeface="Calibri"/>
              </a:rPr>
              <a:t>одышки,</a:t>
            </a:r>
            <a:r>
              <a:rPr sz="1400" spc="-8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повышение</a:t>
            </a:r>
            <a:r>
              <a:rPr sz="1400" spc="-130" dirty="0">
                <a:latin typeface="Calibri"/>
                <a:cs typeface="Calibri"/>
              </a:rPr>
              <a:t> </a:t>
            </a:r>
            <a:r>
              <a:rPr sz="1400" spc="25" dirty="0">
                <a:latin typeface="Calibri"/>
                <a:cs typeface="Calibri"/>
              </a:rPr>
              <a:t>SpО</a:t>
            </a:r>
            <a:r>
              <a:rPr sz="1350" spc="37" baseline="-18518" dirty="0">
                <a:latin typeface="Calibri"/>
                <a:cs typeface="Calibri"/>
              </a:rPr>
              <a:t>2</a:t>
            </a:r>
            <a:endParaRPr sz="1350" baseline="-18518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28775" y="3829050"/>
            <a:ext cx="4533900" cy="2609850"/>
          </a:xfrm>
          <a:custGeom>
            <a:avLst/>
            <a:gdLst/>
            <a:ahLst/>
            <a:cxnLst/>
            <a:rect l="l" t="t" r="r" b="b"/>
            <a:pathLst>
              <a:path w="4533900" h="2609850">
                <a:moveTo>
                  <a:pt x="4465320" y="0"/>
                </a:moveTo>
                <a:lnTo>
                  <a:pt x="68580" y="0"/>
                </a:lnTo>
                <a:lnTo>
                  <a:pt x="41898" y="5393"/>
                </a:lnTo>
                <a:lnTo>
                  <a:pt x="20097" y="20097"/>
                </a:lnTo>
                <a:lnTo>
                  <a:pt x="5393" y="41898"/>
                </a:lnTo>
                <a:lnTo>
                  <a:pt x="0" y="68579"/>
                </a:lnTo>
                <a:lnTo>
                  <a:pt x="0" y="2541320"/>
                </a:lnTo>
                <a:lnTo>
                  <a:pt x="5393" y="2567994"/>
                </a:lnTo>
                <a:lnTo>
                  <a:pt x="20097" y="2589777"/>
                </a:lnTo>
                <a:lnTo>
                  <a:pt x="41898" y="2604464"/>
                </a:lnTo>
                <a:lnTo>
                  <a:pt x="68580" y="2609850"/>
                </a:lnTo>
                <a:lnTo>
                  <a:pt x="4465320" y="2609850"/>
                </a:lnTo>
                <a:lnTo>
                  <a:pt x="4492001" y="2604464"/>
                </a:lnTo>
                <a:lnTo>
                  <a:pt x="4513802" y="2589777"/>
                </a:lnTo>
                <a:lnTo>
                  <a:pt x="4528506" y="2567994"/>
                </a:lnTo>
                <a:lnTo>
                  <a:pt x="4533900" y="2541320"/>
                </a:lnTo>
                <a:lnTo>
                  <a:pt x="4533900" y="68580"/>
                </a:lnTo>
                <a:lnTo>
                  <a:pt x="4528506" y="41898"/>
                </a:lnTo>
                <a:lnTo>
                  <a:pt x="4513802" y="20097"/>
                </a:lnTo>
                <a:lnTo>
                  <a:pt x="4492001" y="5393"/>
                </a:lnTo>
                <a:lnTo>
                  <a:pt x="4465320" y="0"/>
                </a:lnTo>
                <a:close/>
              </a:path>
            </a:pathLst>
          </a:custGeom>
          <a:solidFill>
            <a:srgbClr val="D5ECBC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24675" y="1562100"/>
            <a:ext cx="4257675" cy="3486150"/>
          </a:xfrm>
          <a:custGeom>
            <a:avLst/>
            <a:gdLst/>
            <a:ahLst/>
            <a:cxnLst/>
            <a:rect l="l" t="t" r="r" b="b"/>
            <a:pathLst>
              <a:path w="4257675" h="3486150">
                <a:moveTo>
                  <a:pt x="4163695" y="0"/>
                </a:moveTo>
                <a:lnTo>
                  <a:pt x="93979" y="0"/>
                </a:lnTo>
                <a:lnTo>
                  <a:pt x="57382" y="7379"/>
                </a:lnTo>
                <a:lnTo>
                  <a:pt x="27511" y="27511"/>
                </a:lnTo>
                <a:lnTo>
                  <a:pt x="7379" y="57382"/>
                </a:lnTo>
                <a:lnTo>
                  <a:pt x="0" y="93979"/>
                </a:lnTo>
                <a:lnTo>
                  <a:pt x="0" y="3392170"/>
                </a:lnTo>
                <a:lnTo>
                  <a:pt x="7379" y="3428767"/>
                </a:lnTo>
                <a:lnTo>
                  <a:pt x="27511" y="3458638"/>
                </a:lnTo>
                <a:lnTo>
                  <a:pt x="57382" y="3478770"/>
                </a:lnTo>
                <a:lnTo>
                  <a:pt x="93979" y="3486150"/>
                </a:lnTo>
                <a:lnTo>
                  <a:pt x="4163695" y="3486150"/>
                </a:lnTo>
                <a:lnTo>
                  <a:pt x="4200292" y="3478770"/>
                </a:lnTo>
                <a:lnTo>
                  <a:pt x="4230163" y="3458638"/>
                </a:lnTo>
                <a:lnTo>
                  <a:pt x="4250295" y="3428767"/>
                </a:lnTo>
                <a:lnTo>
                  <a:pt x="4257675" y="3392170"/>
                </a:lnTo>
                <a:lnTo>
                  <a:pt x="4257675" y="93979"/>
                </a:lnTo>
                <a:lnTo>
                  <a:pt x="4250295" y="57382"/>
                </a:lnTo>
                <a:lnTo>
                  <a:pt x="4230163" y="27511"/>
                </a:lnTo>
                <a:lnTo>
                  <a:pt x="4200292" y="7379"/>
                </a:lnTo>
                <a:lnTo>
                  <a:pt x="4163695" y="0"/>
                </a:lnTo>
                <a:close/>
              </a:path>
            </a:pathLst>
          </a:custGeom>
          <a:solidFill>
            <a:srgbClr val="FF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924675" y="1562100"/>
            <a:ext cx="4257675" cy="3486150"/>
          </a:xfrm>
          <a:custGeom>
            <a:avLst/>
            <a:gdLst/>
            <a:ahLst/>
            <a:cxnLst/>
            <a:rect l="l" t="t" r="r" b="b"/>
            <a:pathLst>
              <a:path w="4257675" h="3486150">
                <a:moveTo>
                  <a:pt x="0" y="93979"/>
                </a:moveTo>
                <a:lnTo>
                  <a:pt x="7379" y="57382"/>
                </a:lnTo>
                <a:lnTo>
                  <a:pt x="27511" y="27511"/>
                </a:lnTo>
                <a:lnTo>
                  <a:pt x="57382" y="7379"/>
                </a:lnTo>
                <a:lnTo>
                  <a:pt x="93979" y="0"/>
                </a:lnTo>
                <a:lnTo>
                  <a:pt x="4163695" y="0"/>
                </a:lnTo>
                <a:lnTo>
                  <a:pt x="4200292" y="7379"/>
                </a:lnTo>
                <a:lnTo>
                  <a:pt x="4230163" y="27511"/>
                </a:lnTo>
                <a:lnTo>
                  <a:pt x="4250295" y="57382"/>
                </a:lnTo>
                <a:lnTo>
                  <a:pt x="4257675" y="93979"/>
                </a:lnTo>
                <a:lnTo>
                  <a:pt x="4257675" y="3392170"/>
                </a:lnTo>
                <a:lnTo>
                  <a:pt x="4250295" y="3428767"/>
                </a:lnTo>
                <a:lnTo>
                  <a:pt x="4230163" y="3458638"/>
                </a:lnTo>
                <a:lnTo>
                  <a:pt x="4200292" y="3478770"/>
                </a:lnTo>
                <a:lnTo>
                  <a:pt x="4163695" y="3486150"/>
                </a:lnTo>
                <a:lnTo>
                  <a:pt x="93979" y="3486150"/>
                </a:lnTo>
                <a:lnTo>
                  <a:pt x="57382" y="3478770"/>
                </a:lnTo>
                <a:lnTo>
                  <a:pt x="27511" y="3458638"/>
                </a:lnTo>
                <a:lnTo>
                  <a:pt x="7379" y="3428767"/>
                </a:lnTo>
                <a:lnTo>
                  <a:pt x="0" y="3392170"/>
                </a:lnTo>
                <a:lnTo>
                  <a:pt x="0" y="93979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557270" y="91503"/>
            <a:ext cx="6974205" cy="6108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290"/>
              </a:lnSpc>
              <a:spcBef>
                <a:spcPts val="125"/>
              </a:spcBef>
            </a:pPr>
            <a:r>
              <a:rPr spc="5" dirty="0">
                <a:latin typeface="Arial"/>
                <a:cs typeface="Arial"/>
              </a:rPr>
              <a:t>Патогенетическое</a:t>
            </a:r>
            <a:r>
              <a:rPr spc="-19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лечение:</a:t>
            </a:r>
          </a:p>
          <a:p>
            <a:pPr marL="12700">
              <a:lnSpc>
                <a:spcPts val="2290"/>
              </a:lnSpc>
            </a:pPr>
            <a:r>
              <a:rPr spc="15" dirty="0">
                <a:latin typeface="Arial"/>
                <a:cs typeface="Arial"/>
              </a:rPr>
              <a:t>предупреждение</a:t>
            </a:r>
            <a:r>
              <a:rPr spc="-270" dirty="0">
                <a:latin typeface="Arial"/>
                <a:cs typeface="Arial"/>
              </a:rPr>
              <a:t> </a:t>
            </a:r>
            <a:r>
              <a:rPr spc="15" dirty="0">
                <a:latin typeface="Arial"/>
                <a:cs typeface="Arial"/>
              </a:rPr>
              <a:t>и</a:t>
            </a:r>
            <a:r>
              <a:rPr spc="-85" dirty="0">
                <a:latin typeface="Arial"/>
                <a:cs typeface="Arial"/>
              </a:rPr>
              <a:t> </a:t>
            </a:r>
            <a:r>
              <a:rPr spc="20" dirty="0">
                <a:latin typeface="Arial"/>
                <a:cs typeface="Arial"/>
              </a:rPr>
              <a:t>купирование</a:t>
            </a:r>
            <a:r>
              <a:rPr spc="-200" dirty="0">
                <a:latin typeface="Arial"/>
                <a:cs typeface="Arial"/>
              </a:rPr>
              <a:t> </a:t>
            </a:r>
            <a:r>
              <a:rPr spc="5" dirty="0">
                <a:latin typeface="Arial"/>
                <a:cs typeface="Arial"/>
              </a:rPr>
              <a:t>цитокинового</a:t>
            </a:r>
            <a:r>
              <a:rPr spc="-150" dirty="0">
                <a:latin typeface="Arial"/>
                <a:cs typeface="Arial"/>
              </a:rPr>
              <a:t> </a:t>
            </a:r>
            <a:r>
              <a:rPr spc="5" dirty="0">
                <a:latin typeface="Arial"/>
                <a:cs typeface="Arial"/>
              </a:rPr>
              <a:t>шторма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785620" y="3931348"/>
            <a:ext cx="4220210" cy="239839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 marR="30480">
              <a:lnSpc>
                <a:spcPct val="102000"/>
              </a:lnSpc>
              <a:spcBef>
                <a:spcPts val="70"/>
              </a:spcBef>
            </a:pPr>
            <a:r>
              <a:rPr sz="1350" spc="-5" dirty="0">
                <a:latin typeface="Arial"/>
                <a:cs typeface="Arial"/>
              </a:rPr>
              <a:t>Данные </a:t>
            </a:r>
            <a:r>
              <a:rPr sz="1350" spc="-20" dirty="0">
                <a:latin typeface="Arial"/>
                <a:cs typeface="Arial"/>
              </a:rPr>
              <a:t>КТ </a:t>
            </a:r>
            <a:r>
              <a:rPr sz="1350" spc="5" dirty="0">
                <a:latin typeface="Arial"/>
                <a:cs typeface="Arial"/>
              </a:rPr>
              <a:t>ОГК </a:t>
            </a:r>
            <a:r>
              <a:rPr sz="1350" dirty="0">
                <a:latin typeface="Arial"/>
                <a:cs typeface="Arial"/>
              </a:rPr>
              <a:t>- </a:t>
            </a:r>
            <a:r>
              <a:rPr sz="1350" spc="-10" dirty="0">
                <a:latin typeface="Arial"/>
                <a:cs typeface="Arial"/>
              </a:rPr>
              <a:t>значительный </a:t>
            </a:r>
            <a:r>
              <a:rPr sz="1350" spc="-30" dirty="0">
                <a:latin typeface="Arial"/>
                <a:cs typeface="Arial"/>
              </a:rPr>
              <a:t>объем </a:t>
            </a:r>
            <a:r>
              <a:rPr sz="1350" dirty="0">
                <a:latin typeface="Arial"/>
                <a:cs typeface="Arial"/>
              </a:rPr>
              <a:t>уплотненной  легочной </a:t>
            </a:r>
            <a:r>
              <a:rPr sz="1350" spc="-5" dirty="0">
                <a:latin typeface="Arial"/>
                <a:cs typeface="Arial"/>
              </a:rPr>
              <a:t>ткани </a:t>
            </a:r>
            <a:r>
              <a:rPr sz="1350" dirty="0">
                <a:latin typeface="Arial"/>
                <a:cs typeface="Arial"/>
              </a:rPr>
              <a:t>более </a:t>
            </a:r>
            <a:r>
              <a:rPr sz="1350" spc="-5" dirty="0">
                <a:latin typeface="Arial"/>
                <a:cs typeface="Arial"/>
              </a:rPr>
              <a:t>50% </a:t>
            </a:r>
            <a:r>
              <a:rPr sz="1350" spc="-15" dirty="0">
                <a:latin typeface="Arial"/>
                <a:cs typeface="Arial"/>
              </a:rPr>
              <a:t>(КТ</a:t>
            </a:r>
            <a:r>
              <a:rPr sz="1350" spc="-80" dirty="0">
                <a:latin typeface="Arial"/>
                <a:cs typeface="Arial"/>
              </a:rPr>
              <a:t> </a:t>
            </a:r>
            <a:r>
              <a:rPr sz="1350" spc="-10" dirty="0">
                <a:latin typeface="Arial"/>
                <a:cs typeface="Arial"/>
              </a:rPr>
              <a:t>3-4)</a:t>
            </a:r>
            <a:endParaRPr sz="135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30"/>
              </a:spcBef>
            </a:pPr>
            <a:r>
              <a:rPr sz="1350" spc="-30" dirty="0">
                <a:latin typeface="Arial"/>
                <a:cs typeface="Arial"/>
              </a:rPr>
              <a:t>объема </a:t>
            </a:r>
            <a:r>
              <a:rPr sz="1350" spc="10" dirty="0">
                <a:latin typeface="Arial"/>
                <a:cs typeface="Arial"/>
              </a:rPr>
              <a:t>легких </a:t>
            </a:r>
            <a:r>
              <a:rPr sz="1350" dirty="0">
                <a:latin typeface="Arial"/>
                <a:cs typeface="Arial"/>
              </a:rPr>
              <a:t>+ 2 и более</a:t>
            </a:r>
            <a:r>
              <a:rPr sz="1350" spc="-40" dirty="0">
                <a:latin typeface="Arial"/>
                <a:cs typeface="Arial"/>
              </a:rPr>
              <a:t> </a:t>
            </a:r>
            <a:r>
              <a:rPr sz="1350" spc="-5" dirty="0">
                <a:latin typeface="Arial"/>
                <a:cs typeface="Arial"/>
              </a:rPr>
              <a:t>признака:</a:t>
            </a:r>
            <a:endParaRPr sz="1350">
              <a:latin typeface="Arial"/>
              <a:cs typeface="Arial"/>
            </a:endParaRPr>
          </a:p>
          <a:p>
            <a:pPr marL="238125" indent="-200660">
              <a:lnSpc>
                <a:spcPct val="100000"/>
              </a:lnSpc>
              <a:spcBef>
                <a:spcPts val="110"/>
              </a:spcBef>
              <a:buClr>
                <a:srgbClr val="00AF50"/>
              </a:buClr>
              <a:buFont typeface="Wingdings"/>
              <a:buChar char=""/>
              <a:tabLst>
                <a:tab pos="238760" algn="l"/>
              </a:tabLst>
            </a:pPr>
            <a:r>
              <a:rPr sz="1350" spc="-5" dirty="0">
                <a:latin typeface="Arial"/>
                <a:cs typeface="Arial"/>
              </a:rPr>
              <a:t>снижение </a:t>
            </a:r>
            <a:r>
              <a:rPr sz="1350" dirty="0">
                <a:latin typeface="Arial"/>
                <a:cs typeface="Arial"/>
              </a:rPr>
              <a:t>SpO</a:t>
            </a:r>
            <a:r>
              <a:rPr sz="1350" baseline="-15432" dirty="0">
                <a:latin typeface="Arial"/>
                <a:cs typeface="Arial"/>
              </a:rPr>
              <a:t>2</a:t>
            </a:r>
            <a:r>
              <a:rPr sz="1350" dirty="0">
                <a:latin typeface="Arial"/>
                <a:cs typeface="Arial"/>
              </a:rPr>
              <a:t>;</a:t>
            </a:r>
            <a:endParaRPr sz="1350">
              <a:latin typeface="Arial"/>
              <a:cs typeface="Arial"/>
            </a:endParaRPr>
          </a:p>
          <a:p>
            <a:pPr marL="238125" indent="-200660">
              <a:lnSpc>
                <a:spcPts val="1600"/>
              </a:lnSpc>
              <a:spcBef>
                <a:spcPts val="105"/>
              </a:spcBef>
              <a:buClr>
                <a:srgbClr val="00AF50"/>
              </a:buClr>
              <a:buFont typeface="Wingdings"/>
              <a:buChar char=""/>
              <a:tabLst>
                <a:tab pos="238760" algn="l"/>
              </a:tabLst>
            </a:pPr>
            <a:r>
              <a:rPr sz="1350" spc="-5" dirty="0">
                <a:latin typeface="Arial"/>
                <a:cs typeface="Arial"/>
              </a:rPr>
              <a:t>СРБ </a:t>
            </a:r>
            <a:r>
              <a:rPr sz="1350" dirty="0">
                <a:latin typeface="Arial"/>
                <a:cs typeface="Arial"/>
              </a:rPr>
              <a:t>&gt; </a:t>
            </a:r>
            <a:r>
              <a:rPr sz="1350" spc="-5" dirty="0">
                <a:latin typeface="Arial"/>
                <a:cs typeface="Arial"/>
              </a:rPr>
              <a:t>60 мг/л </a:t>
            </a:r>
            <a:r>
              <a:rPr sz="1350" spc="5" dirty="0">
                <a:latin typeface="Arial"/>
                <a:cs typeface="Arial"/>
              </a:rPr>
              <a:t>или </a:t>
            </a:r>
            <a:r>
              <a:rPr sz="1350" spc="-5" dirty="0">
                <a:latin typeface="Arial"/>
                <a:cs typeface="Arial"/>
              </a:rPr>
              <a:t>рост </a:t>
            </a:r>
            <a:r>
              <a:rPr sz="1350" dirty="0">
                <a:latin typeface="Arial"/>
                <a:cs typeface="Arial"/>
              </a:rPr>
              <a:t>уровня </a:t>
            </a:r>
            <a:r>
              <a:rPr sz="1350" spc="-5" dirty="0">
                <a:latin typeface="Arial"/>
                <a:cs typeface="Arial"/>
              </a:rPr>
              <a:t>СРБ </a:t>
            </a:r>
            <a:r>
              <a:rPr sz="1350" dirty="0">
                <a:latin typeface="Arial"/>
                <a:cs typeface="Arial"/>
              </a:rPr>
              <a:t>в 3</a:t>
            </a:r>
            <a:r>
              <a:rPr sz="1350" spc="-125" dirty="0">
                <a:latin typeface="Arial"/>
                <a:cs typeface="Arial"/>
              </a:rPr>
              <a:t> </a:t>
            </a:r>
            <a:r>
              <a:rPr sz="1350" spc="-10" dirty="0">
                <a:latin typeface="Arial"/>
                <a:cs typeface="Arial"/>
              </a:rPr>
              <a:t>раза</a:t>
            </a:r>
            <a:endParaRPr sz="1350">
              <a:latin typeface="Arial"/>
              <a:cs typeface="Arial"/>
            </a:endParaRPr>
          </a:p>
          <a:p>
            <a:pPr marL="238125">
              <a:lnSpc>
                <a:spcPts val="1600"/>
              </a:lnSpc>
            </a:pPr>
            <a:r>
              <a:rPr sz="1350" dirty="0">
                <a:latin typeface="Arial"/>
                <a:cs typeface="Arial"/>
              </a:rPr>
              <a:t>на </a:t>
            </a:r>
            <a:r>
              <a:rPr sz="1350" spc="-5" dirty="0">
                <a:latin typeface="Arial"/>
                <a:cs typeface="Arial"/>
              </a:rPr>
              <a:t>8-14 </a:t>
            </a:r>
            <a:r>
              <a:rPr sz="1350" spc="10" dirty="0">
                <a:latin typeface="Arial"/>
                <a:cs typeface="Arial"/>
              </a:rPr>
              <a:t>дни</a:t>
            </a:r>
            <a:r>
              <a:rPr sz="1350" spc="-90" dirty="0">
                <a:latin typeface="Arial"/>
                <a:cs typeface="Arial"/>
              </a:rPr>
              <a:t> </a:t>
            </a:r>
            <a:r>
              <a:rPr sz="1350" dirty="0">
                <a:latin typeface="Arial"/>
                <a:cs typeface="Arial"/>
              </a:rPr>
              <a:t>заболевания;</a:t>
            </a:r>
            <a:endParaRPr sz="1350">
              <a:latin typeface="Arial"/>
              <a:cs typeface="Arial"/>
            </a:endParaRPr>
          </a:p>
          <a:p>
            <a:pPr marL="238125" indent="-200660">
              <a:lnSpc>
                <a:spcPct val="100000"/>
              </a:lnSpc>
              <a:spcBef>
                <a:spcPts val="110"/>
              </a:spcBef>
              <a:buClr>
                <a:srgbClr val="00AF50"/>
              </a:buClr>
              <a:buFont typeface="Wingdings"/>
              <a:buChar char=""/>
              <a:tabLst>
                <a:tab pos="238760" algn="l"/>
              </a:tabLst>
            </a:pPr>
            <a:r>
              <a:rPr sz="1350" spc="-5" dirty="0">
                <a:latin typeface="Arial"/>
                <a:cs typeface="Arial"/>
              </a:rPr>
              <a:t>лихорадка </a:t>
            </a:r>
            <a:r>
              <a:rPr sz="1350" dirty="0">
                <a:latin typeface="Arial"/>
                <a:cs typeface="Arial"/>
              </a:rPr>
              <a:t>&gt; </a:t>
            </a:r>
            <a:r>
              <a:rPr sz="1350" spc="-5" dirty="0">
                <a:latin typeface="Arial"/>
                <a:cs typeface="Arial"/>
              </a:rPr>
              <a:t>38 </a:t>
            </a:r>
            <a:r>
              <a:rPr sz="1350" spc="-10" dirty="0">
                <a:latin typeface="Arial"/>
                <a:cs typeface="Arial"/>
              </a:rPr>
              <a:t>°С </a:t>
            </a:r>
            <a:r>
              <a:rPr sz="1350" dirty="0">
                <a:latin typeface="Arial"/>
                <a:cs typeface="Arial"/>
              </a:rPr>
              <a:t>в </a:t>
            </a:r>
            <a:r>
              <a:rPr sz="1350" spc="-20" dirty="0">
                <a:latin typeface="Arial"/>
                <a:cs typeface="Arial"/>
              </a:rPr>
              <a:t>течение </a:t>
            </a:r>
            <a:r>
              <a:rPr sz="1350" dirty="0">
                <a:latin typeface="Arial"/>
                <a:cs typeface="Arial"/>
              </a:rPr>
              <a:t>5</a:t>
            </a:r>
            <a:r>
              <a:rPr sz="1350" spc="75" dirty="0">
                <a:latin typeface="Arial"/>
                <a:cs typeface="Arial"/>
              </a:rPr>
              <a:t> </a:t>
            </a:r>
            <a:r>
              <a:rPr sz="1350" dirty="0">
                <a:latin typeface="Arial"/>
                <a:cs typeface="Arial"/>
              </a:rPr>
              <a:t>дней;</a:t>
            </a:r>
            <a:endParaRPr sz="1350">
              <a:latin typeface="Arial"/>
              <a:cs typeface="Arial"/>
            </a:endParaRPr>
          </a:p>
          <a:p>
            <a:pPr marL="238125" indent="-200660">
              <a:lnSpc>
                <a:spcPct val="100000"/>
              </a:lnSpc>
              <a:spcBef>
                <a:spcPts val="105"/>
              </a:spcBef>
              <a:buClr>
                <a:srgbClr val="00AF50"/>
              </a:buClr>
              <a:buFont typeface="Wingdings"/>
              <a:buChar char=""/>
              <a:tabLst>
                <a:tab pos="238760" algn="l"/>
              </a:tabLst>
            </a:pPr>
            <a:r>
              <a:rPr sz="1350" spc="-5" dirty="0">
                <a:latin typeface="Arial"/>
                <a:cs typeface="Arial"/>
              </a:rPr>
              <a:t>лейкоциты </a:t>
            </a:r>
            <a:r>
              <a:rPr sz="1350" dirty="0">
                <a:latin typeface="Arial"/>
                <a:cs typeface="Arial"/>
              </a:rPr>
              <a:t>&lt; </a:t>
            </a:r>
            <a:r>
              <a:rPr sz="1350" spc="-5" dirty="0">
                <a:latin typeface="Arial"/>
                <a:cs typeface="Arial"/>
              </a:rPr>
              <a:t>3,0*10</a:t>
            </a:r>
            <a:r>
              <a:rPr sz="1350" spc="-7" baseline="24691" dirty="0">
                <a:latin typeface="Arial"/>
                <a:cs typeface="Arial"/>
              </a:rPr>
              <a:t>9</a:t>
            </a:r>
            <a:r>
              <a:rPr sz="1350" spc="157" baseline="24691" dirty="0">
                <a:latin typeface="Arial"/>
                <a:cs typeface="Arial"/>
              </a:rPr>
              <a:t> </a:t>
            </a:r>
            <a:r>
              <a:rPr sz="1350" spc="10" dirty="0">
                <a:latin typeface="Arial"/>
                <a:cs typeface="Arial"/>
              </a:rPr>
              <a:t>/л;</a:t>
            </a:r>
            <a:endParaRPr sz="1350">
              <a:latin typeface="Arial"/>
              <a:cs typeface="Arial"/>
            </a:endParaRPr>
          </a:p>
          <a:p>
            <a:pPr marL="238125" indent="-200660">
              <a:lnSpc>
                <a:spcPct val="100000"/>
              </a:lnSpc>
              <a:spcBef>
                <a:spcPts val="110"/>
              </a:spcBef>
              <a:buClr>
                <a:srgbClr val="00AF50"/>
              </a:buClr>
              <a:buFont typeface="Wingdings"/>
              <a:buChar char=""/>
              <a:tabLst>
                <a:tab pos="238760" algn="l"/>
              </a:tabLst>
            </a:pPr>
            <a:r>
              <a:rPr sz="1350" spc="-15" dirty="0">
                <a:latin typeface="Arial"/>
                <a:cs typeface="Arial"/>
              </a:rPr>
              <a:t>лимфоциты </a:t>
            </a:r>
            <a:r>
              <a:rPr sz="1350" dirty="0">
                <a:latin typeface="Arial"/>
                <a:cs typeface="Arial"/>
              </a:rPr>
              <a:t>&lt; </a:t>
            </a:r>
            <a:r>
              <a:rPr sz="1350" spc="-5" dirty="0">
                <a:latin typeface="Arial"/>
                <a:cs typeface="Arial"/>
              </a:rPr>
              <a:t>1*10</a:t>
            </a:r>
            <a:r>
              <a:rPr sz="1350" spc="-7" baseline="24691" dirty="0">
                <a:latin typeface="Arial"/>
                <a:cs typeface="Arial"/>
              </a:rPr>
              <a:t>9</a:t>
            </a:r>
            <a:r>
              <a:rPr sz="1350" spc="292" baseline="24691" dirty="0">
                <a:latin typeface="Arial"/>
                <a:cs typeface="Arial"/>
              </a:rPr>
              <a:t> </a:t>
            </a:r>
            <a:r>
              <a:rPr sz="1350" spc="10" dirty="0">
                <a:latin typeface="Arial"/>
                <a:cs typeface="Arial"/>
              </a:rPr>
              <a:t>/л;</a:t>
            </a:r>
            <a:endParaRPr sz="1350">
              <a:latin typeface="Arial"/>
              <a:cs typeface="Arial"/>
            </a:endParaRPr>
          </a:p>
          <a:p>
            <a:pPr marL="238125" indent="-200660">
              <a:lnSpc>
                <a:spcPct val="100000"/>
              </a:lnSpc>
              <a:spcBef>
                <a:spcPts val="55"/>
              </a:spcBef>
              <a:buClr>
                <a:srgbClr val="00AF50"/>
              </a:buClr>
              <a:buFont typeface="Wingdings"/>
              <a:buChar char=""/>
              <a:tabLst>
                <a:tab pos="238760" algn="l"/>
              </a:tabLst>
            </a:pPr>
            <a:r>
              <a:rPr sz="1400" spc="10" dirty="0">
                <a:latin typeface="Arial"/>
                <a:cs typeface="Arial"/>
              </a:rPr>
              <a:t>уровень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spc="5" dirty="0">
                <a:latin typeface="Arial"/>
                <a:cs typeface="Arial"/>
              </a:rPr>
              <a:t>ИЛ-6</a:t>
            </a:r>
            <a:r>
              <a:rPr sz="1400" spc="-135" dirty="0">
                <a:latin typeface="Arial"/>
                <a:cs typeface="Arial"/>
              </a:rPr>
              <a:t> </a:t>
            </a:r>
            <a:r>
              <a:rPr sz="1400" spc="15" dirty="0">
                <a:latin typeface="Arial"/>
                <a:cs typeface="Arial"/>
              </a:rPr>
              <a:t>&gt;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30" dirty="0">
                <a:latin typeface="Arial"/>
                <a:cs typeface="Arial"/>
              </a:rPr>
              <a:t>40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30" dirty="0">
                <a:latin typeface="Arial"/>
                <a:cs typeface="Arial"/>
              </a:rPr>
              <a:t>пк/мл;</a:t>
            </a:r>
            <a:endParaRPr sz="1400">
              <a:latin typeface="Arial"/>
              <a:cs typeface="Arial"/>
            </a:endParaRPr>
          </a:p>
          <a:p>
            <a:pPr marL="238125" indent="-200660">
              <a:lnSpc>
                <a:spcPct val="100000"/>
              </a:lnSpc>
              <a:spcBef>
                <a:spcPts val="120"/>
              </a:spcBef>
              <a:buClr>
                <a:srgbClr val="00AF50"/>
              </a:buClr>
              <a:buFont typeface="Wingdings"/>
              <a:buChar char=""/>
              <a:tabLst>
                <a:tab pos="238760" algn="l"/>
              </a:tabLst>
            </a:pPr>
            <a:r>
              <a:rPr sz="1400" spc="10" dirty="0">
                <a:latin typeface="Arial"/>
                <a:cs typeface="Arial"/>
              </a:rPr>
              <a:t>уровень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ферритина</a:t>
            </a:r>
            <a:r>
              <a:rPr sz="1400" spc="-125" dirty="0">
                <a:latin typeface="Arial"/>
                <a:cs typeface="Arial"/>
              </a:rPr>
              <a:t> </a:t>
            </a:r>
            <a:r>
              <a:rPr sz="1400" spc="15" dirty="0">
                <a:latin typeface="Arial"/>
                <a:cs typeface="Arial"/>
              </a:rPr>
              <a:t>крови</a:t>
            </a:r>
            <a:r>
              <a:rPr sz="1400" spc="-1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(&gt;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30" dirty="0">
                <a:latin typeface="Arial"/>
                <a:cs typeface="Arial"/>
              </a:rPr>
              <a:t>500</a:t>
            </a:r>
            <a:r>
              <a:rPr sz="1400" spc="-12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нг/мл).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45410" y="3315398"/>
            <a:ext cx="3602990" cy="45275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574675" marR="5080" indent="-562610">
              <a:lnSpc>
                <a:spcPts val="1650"/>
              </a:lnSpc>
              <a:spcBef>
                <a:spcPts val="204"/>
              </a:spcBef>
            </a:pPr>
            <a:r>
              <a:rPr sz="1400" b="1" spc="15" dirty="0">
                <a:solidFill>
                  <a:srgbClr val="00AF50"/>
                </a:solidFill>
                <a:latin typeface="Arial"/>
                <a:cs typeface="Arial"/>
              </a:rPr>
              <a:t>Показания</a:t>
            </a:r>
            <a:r>
              <a:rPr sz="1400" b="1" spc="-190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1400" b="1" spc="10" dirty="0">
                <a:solidFill>
                  <a:srgbClr val="565656"/>
                </a:solidFill>
                <a:latin typeface="Arial"/>
                <a:cs typeface="Arial"/>
              </a:rPr>
              <a:t>для</a:t>
            </a:r>
            <a:r>
              <a:rPr sz="1400" b="1" spc="-110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400" b="1" spc="5" dirty="0">
                <a:solidFill>
                  <a:srgbClr val="565656"/>
                </a:solidFill>
                <a:latin typeface="Arial"/>
                <a:cs typeface="Arial"/>
              </a:rPr>
              <a:t>назначения</a:t>
            </a:r>
            <a:r>
              <a:rPr sz="1400" b="1" spc="-180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400" b="1" spc="10" dirty="0">
                <a:solidFill>
                  <a:srgbClr val="565656"/>
                </a:solidFill>
                <a:latin typeface="Arial"/>
                <a:cs typeface="Arial"/>
              </a:rPr>
              <a:t>ингибиторов  рецепторов </a:t>
            </a:r>
            <a:r>
              <a:rPr sz="1400" b="1" spc="-10" dirty="0">
                <a:solidFill>
                  <a:srgbClr val="565656"/>
                </a:solidFill>
                <a:latin typeface="Arial"/>
                <a:cs typeface="Arial"/>
              </a:rPr>
              <a:t>ИЛ-6 </a:t>
            </a:r>
            <a:r>
              <a:rPr sz="1400" b="1" spc="20" dirty="0">
                <a:solidFill>
                  <a:srgbClr val="565656"/>
                </a:solidFill>
                <a:latin typeface="Arial"/>
                <a:cs typeface="Arial"/>
              </a:rPr>
              <a:t>или</a:t>
            </a:r>
            <a:r>
              <a:rPr sz="1400" b="1" spc="-285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400" b="1" spc="10" dirty="0">
                <a:solidFill>
                  <a:srgbClr val="565656"/>
                </a:solidFill>
                <a:latin typeface="Arial"/>
                <a:cs typeface="Arial"/>
              </a:rPr>
              <a:t>ИЛ1β: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69150" y="1044257"/>
            <a:ext cx="3601085" cy="37699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08279" marR="30480" algn="ctr">
              <a:lnSpc>
                <a:spcPct val="100600"/>
              </a:lnSpc>
              <a:spcBef>
                <a:spcPts val="114"/>
              </a:spcBef>
            </a:pPr>
            <a:r>
              <a:rPr sz="1400" b="1" spc="-5" dirty="0">
                <a:solidFill>
                  <a:srgbClr val="D20001"/>
                </a:solidFill>
                <a:latin typeface="Arial"/>
                <a:cs typeface="Arial"/>
              </a:rPr>
              <a:t>Противопоказаниями </a:t>
            </a:r>
            <a:r>
              <a:rPr sz="1400" b="1" spc="10" dirty="0">
                <a:solidFill>
                  <a:srgbClr val="565656"/>
                </a:solidFill>
                <a:latin typeface="Arial"/>
                <a:cs typeface="Arial"/>
              </a:rPr>
              <a:t>для</a:t>
            </a:r>
            <a:r>
              <a:rPr sz="1400" b="1" spc="-225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400" b="1" spc="5" dirty="0">
                <a:solidFill>
                  <a:srgbClr val="565656"/>
                </a:solidFill>
                <a:latin typeface="Arial"/>
                <a:cs typeface="Arial"/>
              </a:rPr>
              <a:t>назначения  </a:t>
            </a:r>
            <a:r>
              <a:rPr sz="1400" b="1" dirty="0">
                <a:solidFill>
                  <a:srgbClr val="565656"/>
                </a:solidFill>
                <a:latin typeface="Arial"/>
                <a:cs typeface="Arial"/>
              </a:rPr>
              <a:t>генно-инженерных </a:t>
            </a:r>
            <a:r>
              <a:rPr sz="1400" b="1" spc="-5" dirty="0">
                <a:solidFill>
                  <a:srgbClr val="565656"/>
                </a:solidFill>
                <a:latin typeface="Arial"/>
                <a:cs typeface="Arial"/>
              </a:rPr>
              <a:t>биологических  </a:t>
            </a:r>
            <a:r>
              <a:rPr sz="1400" b="1" spc="10" dirty="0">
                <a:solidFill>
                  <a:srgbClr val="565656"/>
                </a:solidFill>
                <a:latin typeface="Arial"/>
                <a:cs typeface="Arial"/>
              </a:rPr>
              <a:t>препаратов:</a:t>
            </a:r>
            <a:endParaRPr sz="1400">
              <a:latin typeface="Arial"/>
              <a:cs typeface="Arial"/>
            </a:endParaRPr>
          </a:p>
          <a:p>
            <a:pPr marL="238125" marR="337185" indent="-200660">
              <a:lnSpc>
                <a:spcPct val="102000"/>
              </a:lnSpc>
              <a:spcBef>
                <a:spcPts val="210"/>
              </a:spcBef>
              <a:buClr>
                <a:srgbClr val="D20001"/>
              </a:buClr>
              <a:buFont typeface="Wingdings"/>
              <a:buChar char=""/>
              <a:tabLst>
                <a:tab pos="238760" algn="l"/>
              </a:tabLst>
            </a:pPr>
            <a:r>
              <a:rPr sz="1350" dirty="0">
                <a:latin typeface="Arial"/>
                <a:cs typeface="Arial"/>
              </a:rPr>
              <a:t>сепсис, </a:t>
            </a:r>
            <a:r>
              <a:rPr sz="1350" spc="5" dirty="0">
                <a:latin typeface="Arial"/>
                <a:cs typeface="Arial"/>
              </a:rPr>
              <a:t>подтвержденный</a:t>
            </a:r>
            <a:r>
              <a:rPr sz="1350" spc="-220" dirty="0">
                <a:latin typeface="Arial"/>
                <a:cs typeface="Arial"/>
              </a:rPr>
              <a:t> </a:t>
            </a:r>
            <a:r>
              <a:rPr sz="1350" spc="-5" dirty="0">
                <a:latin typeface="Arial"/>
                <a:cs typeface="Arial"/>
              </a:rPr>
              <a:t>патогенами,  </a:t>
            </a:r>
            <a:r>
              <a:rPr sz="1350" spc="-10" dirty="0">
                <a:latin typeface="Arial"/>
                <a:cs typeface="Arial"/>
              </a:rPr>
              <a:t>отличными </a:t>
            </a:r>
            <a:r>
              <a:rPr sz="1350" spc="-5" dirty="0">
                <a:latin typeface="Arial"/>
                <a:cs typeface="Arial"/>
              </a:rPr>
              <a:t>от</a:t>
            </a:r>
            <a:r>
              <a:rPr sz="1350" spc="-95" dirty="0">
                <a:latin typeface="Arial"/>
                <a:cs typeface="Arial"/>
              </a:rPr>
              <a:t> </a:t>
            </a:r>
            <a:r>
              <a:rPr sz="1350" spc="-20" dirty="0">
                <a:latin typeface="Arial"/>
                <a:cs typeface="Arial"/>
              </a:rPr>
              <a:t>COVID-19;</a:t>
            </a:r>
            <a:endParaRPr sz="1350">
              <a:latin typeface="Arial"/>
              <a:cs typeface="Arial"/>
            </a:endParaRPr>
          </a:p>
          <a:p>
            <a:pPr marL="238125" indent="-200660">
              <a:lnSpc>
                <a:spcPct val="100000"/>
              </a:lnSpc>
              <a:spcBef>
                <a:spcPts val="484"/>
              </a:spcBef>
              <a:buClr>
                <a:srgbClr val="D20001"/>
              </a:buClr>
              <a:buFont typeface="Wingdings"/>
              <a:buChar char=""/>
              <a:tabLst>
                <a:tab pos="238760" algn="l"/>
              </a:tabLst>
            </a:pPr>
            <a:r>
              <a:rPr sz="1350" dirty="0">
                <a:latin typeface="Arial"/>
                <a:cs typeface="Arial"/>
              </a:rPr>
              <a:t>вирусный гепатит</a:t>
            </a:r>
            <a:r>
              <a:rPr sz="1350" spc="-180" dirty="0">
                <a:latin typeface="Arial"/>
                <a:cs typeface="Arial"/>
              </a:rPr>
              <a:t> </a:t>
            </a:r>
            <a:r>
              <a:rPr sz="1350" dirty="0">
                <a:latin typeface="Arial"/>
                <a:cs typeface="Arial"/>
              </a:rPr>
              <a:t>В;</a:t>
            </a:r>
            <a:endParaRPr sz="1350">
              <a:latin typeface="Arial"/>
              <a:cs typeface="Arial"/>
            </a:endParaRPr>
          </a:p>
          <a:p>
            <a:pPr marL="238125" marR="50165" indent="-200660">
              <a:lnSpc>
                <a:spcPts val="1580"/>
              </a:lnSpc>
              <a:spcBef>
                <a:spcPts val="645"/>
              </a:spcBef>
              <a:buClr>
                <a:srgbClr val="D20001"/>
              </a:buClr>
              <a:buFont typeface="Wingdings"/>
              <a:buChar char=""/>
              <a:tabLst>
                <a:tab pos="238760" algn="l"/>
              </a:tabLst>
            </a:pPr>
            <a:r>
              <a:rPr sz="1350" dirty="0">
                <a:latin typeface="Arial"/>
                <a:cs typeface="Arial"/>
              </a:rPr>
              <a:t>сопутствующие заболевания,</a:t>
            </a:r>
            <a:r>
              <a:rPr sz="1350" spc="-260" dirty="0">
                <a:latin typeface="Arial"/>
                <a:cs typeface="Arial"/>
              </a:rPr>
              <a:t> </a:t>
            </a:r>
            <a:r>
              <a:rPr sz="1350" dirty="0">
                <a:latin typeface="Arial"/>
                <a:cs typeface="Arial"/>
              </a:rPr>
              <a:t>связанные,  </a:t>
            </a:r>
            <a:r>
              <a:rPr sz="1350" spc="5" dirty="0">
                <a:latin typeface="Arial"/>
                <a:cs typeface="Arial"/>
              </a:rPr>
              <a:t>согласно </a:t>
            </a:r>
            <a:r>
              <a:rPr sz="1350" spc="-5" dirty="0">
                <a:latin typeface="Arial"/>
                <a:cs typeface="Arial"/>
              </a:rPr>
              <a:t>клиническому</a:t>
            </a:r>
            <a:r>
              <a:rPr sz="1350" spc="-95" dirty="0">
                <a:latin typeface="Arial"/>
                <a:cs typeface="Arial"/>
              </a:rPr>
              <a:t> </a:t>
            </a:r>
            <a:r>
              <a:rPr sz="1350" spc="-5" dirty="0">
                <a:latin typeface="Arial"/>
                <a:cs typeface="Arial"/>
              </a:rPr>
              <a:t>решению,</a:t>
            </a:r>
            <a:endParaRPr sz="1350">
              <a:latin typeface="Arial"/>
              <a:cs typeface="Arial"/>
            </a:endParaRPr>
          </a:p>
          <a:p>
            <a:pPr marL="238125">
              <a:lnSpc>
                <a:spcPts val="1605"/>
              </a:lnSpc>
            </a:pPr>
            <a:r>
              <a:rPr sz="1350" dirty="0">
                <a:latin typeface="Arial"/>
                <a:cs typeface="Arial"/>
              </a:rPr>
              <a:t>с </a:t>
            </a:r>
            <a:r>
              <a:rPr sz="1350" spc="-5" dirty="0">
                <a:latin typeface="Arial"/>
                <a:cs typeface="Arial"/>
              </a:rPr>
              <a:t>неблагоприятным</a:t>
            </a:r>
            <a:r>
              <a:rPr sz="1350" spc="-114" dirty="0">
                <a:latin typeface="Arial"/>
                <a:cs typeface="Arial"/>
              </a:rPr>
              <a:t> </a:t>
            </a:r>
            <a:r>
              <a:rPr sz="1350" spc="-5" dirty="0">
                <a:latin typeface="Arial"/>
                <a:cs typeface="Arial"/>
              </a:rPr>
              <a:t>прогнозом;</a:t>
            </a:r>
            <a:endParaRPr sz="1350">
              <a:latin typeface="Arial"/>
              <a:cs typeface="Arial"/>
            </a:endParaRPr>
          </a:p>
          <a:p>
            <a:pPr marL="238125" marR="955040" indent="-200660">
              <a:lnSpc>
                <a:spcPct val="102000"/>
              </a:lnSpc>
              <a:spcBef>
                <a:spcPts val="445"/>
              </a:spcBef>
              <a:buClr>
                <a:srgbClr val="D20001"/>
              </a:buClr>
              <a:buFont typeface="Wingdings"/>
              <a:buChar char=""/>
              <a:tabLst>
                <a:tab pos="238760" algn="l"/>
              </a:tabLst>
            </a:pPr>
            <a:r>
              <a:rPr sz="1350" spc="-5" dirty="0">
                <a:latin typeface="Arial"/>
                <a:cs typeface="Arial"/>
              </a:rPr>
              <a:t>иммуносупрессивная терапия  </a:t>
            </a:r>
            <a:r>
              <a:rPr sz="1350" dirty="0">
                <a:latin typeface="Arial"/>
                <a:cs typeface="Arial"/>
              </a:rPr>
              <a:t>при </a:t>
            </a:r>
            <a:r>
              <a:rPr sz="1350" spc="-5" dirty="0">
                <a:latin typeface="Arial"/>
                <a:cs typeface="Arial"/>
              </a:rPr>
              <a:t>трансплантации</a:t>
            </a:r>
            <a:r>
              <a:rPr sz="1350" spc="-114" dirty="0">
                <a:latin typeface="Arial"/>
                <a:cs typeface="Arial"/>
              </a:rPr>
              <a:t> </a:t>
            </a:r>
            <a:r>
              <a:rPr sz="1350" dirty="0">
                <a:latin typeface="Arial"/>
                <a:cs typeface="Arial"/>
              </a:rPr>
              <a:t>органов;</a:t>
            </a:r>
            <a:endParaRPr sz="1350">
              <a:latin typeface="Arial"/>
              <a:cs typeface="Arial"/>
            </a:endParaRPr>
          </a:p>
          <a:p>
            <a:pPr marL="238125" indent="-200660">
              <a:lnSpc>
                <a:spcPct val="100000"/>
              </a:lnSpc>
              <a:spcBef>
                <a:spcPts val="484"/>
              </a:spcBef>
              <a:buClr>
                <a:srgbClr val="D20001"/>
              </a:buClr>
              <a:buFont typeface="Wingdings"/>
              <a:buChar char=""/>
              <a:tabLst>
                <a:tab pos="238760" algn="l"/>
              </a:tabLst>
            </a:pPr>
            <a:r>
              <a:rPr sz="1350" spc="-5" dirty="0">
                <a:latin typeface="Arial"/>
                <a:cs typeface="Arial"/>
              </a:rPr>
              <a:t>нейтропения составляет </a:t>
            </a:r>
            <a:r>
              <a:rPr sz="1350" dirty="0">
                <a:latin typeface="Arial"/>
                <a:cs typeface="Arial"/>
              </a:rPr>
              <a:t>&lt;</a:t>
            </a:r>
            <a:r>
              <a:rPr sz="1350" spc="-110" dirty="0">
                <a:latin typeface="Arial"/>
                <a:cs typeface="Arial"/>
              </a:rPr>
              <a:t> </a:t>
            </a:r>
            <a:r>
              <a:rPr sz="1350" dirty="0">
                <a:latin typeface="Arial"/>
                <a:cs typeface="Arial"/>
              </a:rPr>
              <a:t>0,5*10</a:t>
            </a:r>
            <a:r>
              <a:rPr sz="1350" baseline="24691" dirty="0">
                <a:latin typeface="Arial"/>
                <a:cs typeface="Arial"/>
              </a:rPr>
              <a:t>9</a:t>
            </a:r>
            <a:r>
              <a:rPr sz="1350" dirty="0">
                <a:latin typeface="Arial"/>
                <a:cs typeface="Arial"/>
              </a:rPr>
              <a:t>/л;</a:t>
            </a:r>
            <a:endParaRPr sz="1350">
              <a:latin typeface="Arial"/>
              <a:cs typeface="Arial"/>
            </a:endParaRPr>
          </a:p>
          <a:p>
            <a:pPr marL="238125" marR="216535" indent="-200660">
              <a:lnSpc>
                <a:spcPct val="99700"/>
              </a:lnSpc>
              <a:spcBef>
                <a:spcPts val="484"/>
              </a:spcBef>
              <a:buClr>
                <a:srgbClr val="D20001"/>
              </a:buClr>
              <a:buFont typeface="Wingdings"/>
              <a:buChar char=""/>
              <a:tabLst>
                <a:tab pos="238760" algn="l"/>
              </a:tabLst>
            </a:pPr>
            <a:r>
              <a:rPr sz="1350" spc="-5" dirty="0">
                <a:latin typeface="Arial"/>
                <a:cs typeface="Arial"/>
              </a:rPr>
              <a:t>повышение активности </a:t>
            </a:r>
            <a:r>
              <a:rPr sz="1350" spc="-55" dirty="0">
                <a:latin typeface="Arial"/>
                <a:cs typeface="Arial"/>
              </a:rPr>
              <a:t>АСТ </a:t>
            </a:r>
            <a:r>
              <a:rPr sz="1350" spc="5" dirty="0">
                <a:latin typeface="Arial"/>
                <a:cs typeface="Arial"/>
              </a:rPr>
              <a:t>или </a:t>
            </a:r>
            <a:r>
              <a:rPr sz="1350" spc="-25" dirty="0">
                <a:latin typeface="Arial"/>
                <a:cs typeface="Arial"/>
              </a:rPr>
              <a:t>АЛТ  </a:t>
            </a:r>
            <a:r>
              <a:rPr sz="1350" dirty="0">
                <a:latin typeface="Arial"/>
                <a:cs typeface="Arial"/>
              </a:rPr>
              <a:t>более </a:t>
            </a:r>
            <a:r>
              <a:rPr sz="1350" spc="-15" dirty="0">
                <a:latin typeface="Arial"/>
                <a:cs typeface="Arial"/>
              </a:rPr>
              <a:t>чем </a:t>
            </a:r>
            <a:r>
              <a:rPr sz="1350" dirty="0">
                <a:latin typeface="Arial"/>
                <a:cs typeface="Arial"/>
              </a:rPr>
              <a:t>в 5 </a:t>
            </a:r>
            <a:r>
              <a:rPr sz="1350" spc="-5" dirty="0">
                <a:latin typeface="Arial"/>
                <a:cs typeface="Arial"/>
              </a:rPr>
              <a:t>раз </a:t>
            </a:r>
            <a:r>
              <a:rPr sz="1350" spc="-10" dirty="0">
                <a:latin typeface="Arial"/>
                <a:cs typeface="Arial"/>
              </a:rPr>
              <a:t>превышает </a:t>
            </a:r>
            <a:r>
              <a:rPr sz="1350" spc="-5" dirty="0">
                <a:latin typeface="Arial"/>
                <a:cs typeface="Arial"/>
              </a:rPr>
              <a:t>верхнюю  границу </a:t>
            </a:r>
            <a:r>
              <a:rPr sz="1350" spc="-10" dirty="0">
                <a:latin typeface="Arial"/>
                <a:cs typeface="Arial"/>
              </a:rPr>
              <a:t>нормы;</a:t>
            </a:r>
            <a:endParaRPr sz="1350">
              <a:latin typeface="Arial"/>
              <a:cs typeface="Arial"/>
            </a:endParaRPr>
          </a:p>
          <a:p>
            <a:pPr marL="238125" indent="-200660">
              <a:lnSpc>
                <a:spcPct val="100000"/>
              </a:lnSpc>
              <a:spcBef>
                <a:spcPts val="560"/>
              </a:spcBef>
              <a:buClr>
                <a:srgbClr val="D20001"/>
              </a:buClr>
              <a:buFont typeface="Wingdings"/>
              <a:buChar char=""/>
              <a:tabLst>
                <a:tab pos="238760" algn="l"/>
              </a:tabLst>
            </a:pPr>
            <a:r>
              <a:rPr sz="1350" spc="-10" dirty="0">
                <a:latin typeface="Arial"/>
                <a:cs typeface="Arial"/>
              </a:rPr>
              <a:t>тромбоцитопения </a:t>
            </a:r>
            <a:r>
              <a:rPr sz="1350" dirty="0">
                <a:latin typeface="Arial"/>
                <a:cs typeface="Arial"/>
              </a:rPr>
              <a:t>&lt;</a:t>
            </a:r>
            <a:r>
              <a:rPr sz="1350" spc="50" dirty="0">
                <a:latin typeface="Arial"/>
                <a:cs typeface="Arial"/>
              </a:rPr>
              <a:t> </a:t>
            </a:r>
            <a:r>
              <a:rPr sz="1350" dirty="0">
                <a:latin typeface="Arial"/>
                <a:cs typeface="Arial"/>
              </a:rPr>
              <a:t>50*10</a:t>
            </a:r>
            <a:r>
              <a:rPr sz="1350" baseline="24691" dirty="0">
                <a:latin typeface="Arial"/>
                <a:cs typeface="Arial"/>
              </a:rPr>
              <a:t>9</a:t>
            </a:r>
            <a:r>
              <a:rPr sz="1350" dirty="0">
                <a:latin typeface="Arial"/>
                <a:cs typeface="Arial"/>
              </a:rPr>
              <a:t>/л.</a:t>
            </a:r>
            <a:endParaRPr sz="13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67839" y="1146873"/>
            <a:ext cx="4248785" cy="2021839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771525" marR="777240" indent="9525" algn="ctr">
              <a:lnSpc>
                <a:spcPts val="1650"/>
              </a:lnSpc>
              <a:spcBef>
                <a:spcPts val="204"/>
              </a:spcBef>
            </a:pPr>
            <a:r>
              <a:rPr sz="1400" b="1" spc="15" dirty="0">
                <a:solidFill>
                  <a:srgbClr val="00AF50"/>
                </a:solidFill>
                <a:latin typeface="Arial"/>
                <a:cs typeface="Arial"/>
              </a:rPr>
              <a:t>Показания </a:t>
            </a:r>
            <a:r>
              <a:rPr sz="1400" b="1" spc="10" dirty="0">
                <a:solidFill>
                  <a:srgbClr val="565656"/>
                </a:solidFill>
                <a:latin typeface="Arial"/>
                <a:cs typeface="Arial"/>
              </a:rPr>
              <a:t>для </a:t>
            </a:r>
            <a:r>
              <a:rPr sz="1400" b="1" spc="15" dirty="0">
                <a:solidFill>
                  <a:srgbClr val="565656"/>
                </a:solidFill>
                <a:latin typeface="Arial"/>
                <a:cs typeface="Arial"/>
              </a:rPr>
              <a:t>янус-киназ  </a:t>
            </a:r>
            <a:r>
              <a:rPr sz="1400" b="1" spc="10" dirty="0">
                <a:solidFill>
                  <a:srgbClr val="565656"/>
                </a:solidFill>
                <a:latin typeface="Arial"/>
                <a:cs typeface="Arial"/>
              </a:rPr>
              <a:t>(тофацитиниб</a:t>
            </a:r>
            <a:r>
              <a:rPr sz="1400" b="1" spc="-330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400" b="1" spc="15" dirty="0">
                <a:solidFill>
                  <a:srgbClr val="565656"/>
                </a:solidFill>
                <a:latin typeface="Arial"/>
                <a:cs typeface="Arial"/>
              </a:rPr>
              <a:t>и </a:t>
            </a:r>
            <a:r>
              <a:rPr sz="1400" b="1" spc="5" dirty="0">
                <a:solidFill>
                  <a:srgbClr val="565656"/>
                </a:solidFill>
                <a:latin typeface="Arial"/>
                <a:cs typeface="Arial"/>
              </a:rPr>
              <a:t>барицитиниб)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b="1" spc="15" dirty="0">
                <a:solidFill>
                  <a:srgbClr val="565656"/>
                </a:solidFill>
                <a:latin typeface="Arial"/>
                <a:cs typeface="Arial"/>
              </a:rPr>
              <a:t>и</a:t>
            </a:r>
            <a:r>
              <a:rPr sz="1400" b="1" spc="-75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400" b="1" spc="15" dirty="0">
                <a:solidFill>
                  <a:srgbClr val="565656"/>
                </a:solidFill>
                <a:latin typeface="Arial"/>
                <a:cs typeface="Arial"/>
              </a:rPr>
              <a:t>ингибиторов</a:t>
            </a:r>
            <a:r>
              <a:rPr sz="1400" b="1" spc="-220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565656"/>
                </a:solidFill>
                <a:latin typeface="Arial"/>
                <a:cs typeface="Arial"/>
              </a:rPr>
              <a:t>ИЛ-6</a:t>
            </a:r>
            <a:r>
              <a:rPr sz="1400" b="1" spc="-65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565656"/>
                </a:solidFill>
                <a:latin typeface="Arial"/>
                <a:cs typeface="Arial"/>
              </a:rPr>
              <a:t>(олокизумаб</a:t>
            </a:r>
            <a:r>
              <a:rPr sz="1400" b="1" spc="-135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400" b="1" spc="15" dirty="0">
                <a:solidFill>
                  <a:srgbClr val="565656"/>
                </a:solidFill>
                <a:latin typeface="Arial"/>
                <a:cs typeface="Arial"/>
              </a:rPr>
              <a:t>и</a:t>
            </a:r>
            <a:r>
              <a:rPr sz="1400" b="1" spc="-70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400" b="1" spc="10" dirty="0">
                <a:solidFill>
                  <a:srgbClr val="565656"/>
                </a:solidFill>
                <a:latin typeface="Arial"/>
                <a:cs typeface="Arial"/>
              </a:rPr>
              <a:t>левилимаб)</a:t>
            </a:r>
            <a:endParaRPr sz="1400">
              <a:latin typeface="Arial"/>
              <a:cs typeface="Arial"/>
            </a:endParaRPr>
          </a:p>
          <a:p>
            <a:pPr marL="55880">
              <a:lnSpc>
                <a:spcPct val="100000"/>
              </a:lnSpc>
              <a:spcBef>
                <a:spcPts val="900"/>
              </a:spcBef>
            </a:pPr>
            <a:r>
              <a:rPr sz="1350" spc="-5" dirty="0">
                <a:latin typeface="Arial"/>
                <a:cs typeface="Arial"/>
              </a:rPr>
              <a:t>Данные </a:t>
            </a:r>
            <a:r>
              <a:rPr sz="1350" spc="-20" dirty="0">
                <a:latin typeface="Arial"/>
                <a:cs typeface="Arial"/>
              </a:rPr>
              <a:t>КТ </a:t>
            </a:r>
            <a:r>
              <a:rPr sz="1350" spc="5" dirty="0">
                <a:latin typeface="Arial"/>
                <a:cs typeface="Arial"/>
              </a:rPr>
              <a:t>ОГК </a:t>
            </a:r>
            <a:r>
              <a:rPr sz="1350" spc="-15" dirty="0">
                <a:latin typeface="Arial"/>
                <a:cs typeface="Arial"/>
              </a:rPr>
              <a:t>(КТ </a:t>
            </a:r>
            <a:r>
              <a:rPr sz="1350" spc="-5" dirty="0">
                <a:latin typeface="Arial"/>
                <a:cs typeface="Arial"/>
              </a:rPr>
              <a:t>2-3 </a:t>
            </a:r>
            <a:r>
              <a:rPr sz="1350" dirty="0">
                <a:latin typeface="Arial"/>
                <a:cs typeface="Arial"/>
              </a:rPr>
              <a:t>с </a:t>
            </a:r>
            <a:r>
              <a:rPr sz="1350" spc="-10" dirty="0">
                <a:latin typeface="Arial"/>
                <a:cs typeface="Arial"/>
              </a:rPr>
              <a:t>2-мя </a:t>
            </a:r>
            <a:r>
              <a:rPr sz="1350" dirty="0">
                <a:latin typeface="Arial"/>
                <a:cs typeface="Arial"/>
              </a:rPr>
              <a:t>и </a:t>
            </a:r>
            <a:r>
              <a:rPr sz="1350" spc="-5" dirty="0">
                <a:latin typeface="Arial"/>
                <a:cs typeface="Arial"/>
              </a:rPr>
              <a:t>более</a:t>
            </a:r>
            <a:r>
              <a:rPr sz="1350" spc="50" dirty="0">
                <a:latin typeface="Arial"/>
                <a:cs typeface="Arial"/>
              </a:rPr>
              <a:t> </a:t>
            </a:r>
            <a:r>
              <a:rPr sz="1350" spc="-5" dirty="0">
                <a:latin typeface="Arial"/>
                <a:cs typeface="Arial"/>
              </a:rPr>
              <a:t>признаками):</a:t>
            </a:r>
            <a:endParaRPr sz="1350">
              <a:latin typeface="Arial"/>
              <a:cs typeface="Arial"/>
            </a:endParaRPr>
          </a:p>
          <a:p>
            <a:pPr marL="255904" indent="-200660">
              <a:lnSpc>
                <a:spcPct val="100000"/>
              </a:lnSpc>
              <a:spcBef>
                <a:spcPts val="30"/>
              </a:spcBef>
              <a:buClr>
                <a:srgbClr val="4471C4"/>
              </a:buClr>
              <a:buFont typeface="Wingdings"/>
              <a:buChar char=""/>
              <a:tabLst>
                <a:tab pos="256540" algn="l"/>
              </a:tabLst>
            </a:pPr>
            <a:r>
              <a:rPr sz="1350" spc="-5" dirty="0">
                <a:latin typeface="Arial"/>
                <a:cs typeface="Arial"/>
              </a:rPr>
              <a:t>снижение </a:t>
            </a:r>
            <a:r>
              <a:rPr sz="1350" dirty="0">
                <a:latin typeface="Arial"/>
                <a:cs typeface="Arial"/>
              </a:rPr>
              <a:t>SpO</a:t>
            </a:r>
            <a:r>
              <a:rPr sz="1350" baseline="-15432" dirty="0">
                <a:latin typeface="Arial"/>
                <a:cs typeface="Arial"/>
              </a:rPr>
              <a:t>2</a:t>
            </a:r>
            <a:r>
              <a:rPr sz="1350" dirty="0">
                <a:latin typeface="Arial"/>
                <a:cs typeface="Arial"/>
              </a:rPr>
              <a:t>;</a:t>
            </a:r>
            <a:endParaRPr sz="1350">
              <a:latin typeface="Arial"/>
              <a:cs typeface="Arial"/>
            </a:endParaRPr>
          </a:p>
          <a:p>
            <a:pPr marL="255904" indent="-200660">
              <a:lnSpc>
                <a:spcPts val="1600"/>
              </a:lnSpc>
              <a:spcBef>
                <a:spcPts val="35"/>
              </a:spcBef>
              <a:buClr>
                <a:srgbClr val="4471C4"/>
              </a:buClr>
              <a:buFont typeface="Wingdings"/>
              <a:buChar char=""/>
              <a:tabLst>
                <a:tab pos="256540" algn="l"/>
              </a:tabLst>
            </a:pPr>
            <a:r>
              <a:rPr sz="1350" spc="-5" dirty="0">
                <a:latin typeface="Arial"/>
                <a:cs typeface="Arial"/>
              </a:rPr>
              <a:t>СРБ </a:t>
            </a:r>
            <a:r>
              <a:rPr sz="1350" dirty="0">
                <a:latin typeface="Arial"/>
                <a:cs typeface="Arial"/>
              </a:rPr>
              <a:t>&gt; </a:t>
            </a:r>
            <a:r>
              <a:rPr sz="1350" spc="-5" dirty="0">
                <a:latin typeface="Arial"/>
                <a:cs typeface="Arial"/>
              </a:rPr>
              <a:t>30</a:t>
            </a:r>
            <a:r>
              <a:rPr sz="1350" spc="-40" dirty="0">
                <a:latin typeface="Arial"/>
                <a:cs typeface="Arial"/>
              </a:rPr>
              <a:t> </a:t>
            </a:r>
            <a:r>
              <a:rPr sz="1350" spc="5" dirty="0">
                <a:latin typeface="Arial"/>
                <a:cs typeface="Arial"/>
              </a:rPr>
              <a:t>мг/л;</a:t>
            </a:r>
            <a:endParaRPr sz="1350">
              <a:latin typeface="Arial"/>
              <a:cs typeface="Arial"/>
            </a:endParaRPr>
          </a:p>
          <a:p>
            <a:pPr marL="255904" indent="-200660">
              <a:lnSpc>
                <a:spcPts val="1600"/>
              </a:lnSpc>
              <a:buClr>
                <a:srgbClr val="4471C4"/>
              </a:buClr>
              <a:buFont typeface="Wingdings"/>
              <a:buChar char=""/>
              <a:tabLst>
                <a:tab pos="256540" algn="l"/>
              </a:tabLst>
            </a:pPr>
            <a:r>
              <a:rPr sz="1350" spc="-5" dirty="0">
                <a:latin typeface="Arial"/>
                <a:cs typeface="Arial"/>
              </a:rPr>
              <a:t>лихорадка </a:t>
            </a:r>
            <a:r>
              <a:rPr sz="1350" dirty="0">
                <a:latin typeface="Arial"/>
                <a:cs typeface="Arial"/>
              </a:rPr>
              <a:t>&gt; 38 </a:t>
            </a:r>
            <a:r>
              <a:rPr sz="1350" spc="-10" dirty="0">
                <a:latin typeface="Arial"/>
                <a:cs typeface="Arial"/>
              </a:rPr>
              <a:t>°С </a:t>
            </a:r>
            <a:r>
              <a:rPr sz="1350" dirty="0">
                <a:latin typeface="Arial"/>
                <a:cs typeface="Arial"/>
              </a:rPr>
              <a:t>в </a:t>
            </a:r>
            <a:r>
              <a:rPr sz="1350" spc="-20" dirty="0">
                <a:latin typeface="Arial"/>
                <a:cs typeface="Arial"/>
              </a:rPr>
              <a:t>течение </a:t>
            </a:r>
            <a:r>
              <a:rPr sz="1350" dirty="0">
                <a:latin typeface="Arial"/>
                <a:cs typeface="Arial"/>
              </a:rPr>
              <a:t>3</a:t>
            </a:r>
            <a:r>
              <a:rPr sz="1350" spc="70" dirty="0">
                <a:latin typeface="Arial"/>
                <a:cs typeface="Arial"/>
              </a:rPr>
              <a:t> </a:t>
            </a:r>
            <a:r>
              <a:rPr sz="1350" dirty="0">
                <a:latin typeface="Arial"/>
                <a:cs typeface="Arial"/>
              </a:rPr>
              <a:t>дней;</a:t>
            </a:r>
            <a:endParaRPr sz="1350">
              <a:latin typeface="Arial"/>
              <a:cs typeface="Arial"/>
            </a:endParaRPr>
          </a:p>
          <a:p>
            <a:pPr marL="255904" indent="-200660">
              <a:lnSpc>
                <a:spcPts val="1600"/>
              </a:lnSpc>
              <a:spcBef>
                <a:spcPts val="30"/>
              </a:spcBef>
              <a:buClr>
                <a:srgbClr val="4471C4"/>
              </a:buClr>
              <a:buFont typeface="Wingdings"/>
              <a:buChar char=""/>
              <a:tabLst>
                <a:tab pos="256540" algn="l"/>
              </a:tabLst>
            </a:pPr>
            <a:r>
              <a:rPr sz="1350" dirty="0">
                <a:latin typeface="Arial"/>
                <a:cs typeface="Arial"/>
              </a:rPr>
              <a:t>число </a:t>
            </a:r>
            <a:r>
              <a:rPr sz="1350" spc="-5" dirty="0">
                <a:latin typeface="Arial"/>
                <a:cs typeface="Arial"/>
              </a:rPr>
              <a:t>лейкоцитов </a:t>
            </a:r>
            <a:r>
              <a:rPr sz="1350" dirty="0">
                <a:latin typeface="Arial"/>
                <a:cs typeface="Arial"/>
              </a:rPr>
              <a:t>&lt; </a:t>
            </a:r>
            <a:r>
              <a:rPr sz="1350" spc="-5" dirty="0">
                <a:latin typeface="Arial"/>
                <a:cs typeface="Arial"/>
              </a:rPr>
              <a:t>3,0*10</a:t>
            </a:r>
            <a:r>
              <a:rPr sz="1350" spc="-7" baseline="21604" dirty="0">
                <a:latin typeface="Arial"/>
                <a:cs typeface="Arial"/>
              </a:rPr>
              <a:t>9</a:t>
            </a:r>
            <a:r>
              <a:rPr sz="1350" spc="179" baseline="21604" dirty="0">
                <a:latin typeface="Arial"/>
                <a:cs typeface="Arial"/>
              </a:rPr>
              <a:t> </a:t>
            </a:r>
            <a:r>
              <a:rPr sz="1350" spc="10" dirty="0">
                <a:latin typeface="Arial"/>
                <a:cs typeface="Arial"/>
              </a:rPr>
              <a:t>/л;</a:t>
            </a:r>
            <a:endParaRPr sz="1350">
              <a:latin typeface="Arial"/>
              <a:cs typeface="Arial"/>
            </a:endParaRPr>
          </a:p>
          <a:p>
            <a:pPr marL="255904" indent="-200660">
              <a:lnSpc>
                <a:spcPts val="1600"/>
              </a:lnSpc>
              <a:buClr>
                <a:srgbClr val="4471C4"/>
              </a:buClr>
              <a:buFont typeface="Wingdings"/>
              <a:buChar char=""/>
              <a:tabLst>
                <a:tab pos="256540" algn="l"/>
              </a:tabLst>
            </a:pPr>
            <a:r>
              <a:rPr sz="1350" dirty="0">
                <a:latin typeface="Arial"/>
                <a:cs typeface="Arial"/>
              </a:rPr>
              <a:t>абсолютное число </a:t>
            </a:r>
            <a:r>
              <a:rPr sz="1350" spc="-15" dirty="0">
                <a:latin typeface="Arial"/>
                <a:cs typeface="Arial"/>
              </a:rPr>
              <a:t>лимфоцитов </a:t>
            </a:r>
            <a:r>
              <a:rPr sz="1350" dirty="0">
                <a:latin typeface="Arial"/>
                <a:cs typeface="Arial"/>
              </a:rPr>
              <a:t>&lt; </a:t>
            </a:r>
            <a:r>
              <a:rPr sz="1350" spc="-5" dirty="0">
                <a:latin typeface="Arial"/>
                <a:cs typeface="Arial"/>
              </a:rPr>
              <a:t>1,0*10</a:t>
            </a:r>
            <a:r>
              <a:rPr sz="1350" spc="-7" baseline="21604" dirty="0">
                <a:latin typeface="Arial"/>
                <a:cs typeface="Arial"/>
              </a:rPr>
              <a:t>9</a:t>
            </a:r>
            <a:r>
              <a:rPr sz="1350" spc="120" baseline="21604" dirty="0">
                <a:latin typeface="Arial"/>
                <a:cs typeface="Arial"/>
              </a:rPr>
              <a:t> </a:t>
            </a:r>
            <a:r>
              <a:rPr sz="1350" spc="10" dirty="0">
                <a:latin typeface="Arial"/>
                <a:cs typeface="Arial"/>
              </a:rPr>
              <a:t>/л.</a:t>
            </a:r>
            <a:endParaRPr sz="135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9924" y="94892"/>
            <a:ext cx="2232600" cy="6921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28600" y="761936"/>
            <a:ext cx="11825351" cy="166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6700" y="819150"/>
            <a:ext cx="11682095" cy="0"/>
          </a:xfrm>
          <a:custGeom>
            <a:avLst/>
            <a:gdLst/>
            <a:ahLst/>
            <a:cxnLst/>
            <a:rect l="l" t="t" r="r" b="b"/>
            <a:pathLst>
              <a:path w="11682095">
                <a:moveTo>
                  <a:pt x="0" y="0"/>
                </a:moveTo>
                <a:lnTo>
                  <a:pt x="11682095" y="0"/>
                </a:lnTo>
              </a:path>
            </a:pathLst>
          </a:custGeom>
          <a:ln w="38100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19075" y="962025"/>
            <a:ext cx="1066800" cy="628650"/>
          </a:xfrm>
          <a:prstGeom prst="rect">
            <a:avLst/>
          </a:prstGeom>
          <a:solidFill>
            <a:srgbClr val="FFC000"/>
          </a:solidFill>
          <a:ln w="19050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80"/>
              </a:spcBef>
            </a:pPr>
            <a:r>
              <a:rPr sz="1800" b="1" spc="-10" dirty="0">
                <a:latin typeface="Calibri"/>
                <a:cs typeface="Calibri"/>
              </a:rPr>
              <a:t>ВМР</a:t>
            </a:r>
            <a:endParaRPr sz="1800">
              <a:latin typeface="Calibri"/>
              <a:cs typeface="Calibri"/>
            </a:endParaRPr>
          </a:p>
          <a:p>
            <a:pPr marL="4445" algn="ctr">
              <a:lnSpc>
                <a:spcPct val="100000"/>
              </a:lnSpc>
              <a:spcBef>
                <a:spcPts val="20"/>
              </a:spcBef>
            </a:pPr>
            <a:r>
              <a:rPr sz="1800" b="1" spc="-15" dirty="0">
                <a:latin typeface="Calibri"/>
                <a:cs typeface="Calibri"/>
              </a:rPr>
              <a:t>Версия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8</a:t>
            </a:r>
            <a:endParaRPr sz="1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4335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33979" y="211391"/>
            <a:ext cx="8119109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15" dirty="0">
                <a:latin typeface="Arial"/>
                <a:cs typeface="Arial"/>
              </a:rPr>
              <a:t>Основные</a:t>
            </a:r>
            <a:r>
              <a:rPr spc="-185" dirty="0">
                <a:latin typeface="Arial"/>
                <a:cs typeface="Arial"/>
              </a:rPr>
              <a:t> </a:t>
            </a:r>
            <a:r>
              <a:rPr spc="20" dirty="0">
                <a:latin typeface="Arial"/>
                <a:cs typeface="Arial"/>
              </a:rPr>
              <a:t>принципы</a:t>
            </a:r>
            <a:r>
              <a:rPr spc="-180" dirty="0">
                <a:latin typeface="Arial"/>
                <a:cs typeface="Arial"/>
              </a:rPr>
              <a:t> </a:t>
            </a:r>
            <a:r>
              <a:rPr spc="5" dirty="0">
                <a:latin typeface="Arial"/>
                <a:cs typeface="Arial"/>
              </a:rPr>
              <a:t>терапии</a:t>
            </a:r>
            <a:r>
              <a:rPr dirty="0">
                <a:latin typeface="Arial"/>
                <a:cs typeface="Arial"/>
              </a:rPr>
              <a:t> </a:t>
            </a:r>
            <a:r>
              <a:rPr spc="5" dirty="0">
                <a:latin typeface="Arial"/>
                <a:cs typeface="Arial"/>
              </a:rPr>
              <a:t>неотложных</a:t>
            </a:r>
            <a:r>
              <a:rPr spc="-180" dirty="0">
                <a:latin typeface="Arial"/>
                <a:cs typeface="Arial"/>
              </a:rPr>
              <a:t> </a:t>
            </a:r>
            <a:r>
              <a:rPr spc="10" dirty="0">
                <a:latin typeface="Arial"/>
                <a:cs typeface="Arial"/>
              </a:rPr>
              <a:t>состояний</a:t>
            </a:r>
            <a:r>
              <a:rPr spc="-250" dirty="0">
                <a:latin typeface="Arial"/>
                <a:cs typeface="Arial"/>
              </a:rPr>
              <a:t> </a:t>
            </a:r>
            <a:r>
              <a:rPr spc="25" dirty="0">
                <a:latin typeface="Arial"/>
                <a:cs typeface="Arial"/>
              </a:rPr>
              <a:t>COVID-19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24711" y="303281"/>
            <a:ext cx="283845" cy="106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0"/>
              </a:lnSpc>
            </a:pPr>
            <a:r>
              <a:rPr sz="750" b="1" spc="-5" dirty="0">
                <a:solidFill>
                  <a:srgbClr val="353535"/>
                </a:solidFill>
                <a:latin typeface="Arial"/>
                <a:cs typeface="Arial"/>
              </a:rPr>
              <a:t>п.</a:t>
            </a:r>
            <a:r>
              <a:rPr sz="750" b="1" spc="-5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750" b="1" spc="15" dirty="0">
                <a:solidFill>
                  <a:srgbClr val="353535"/>
                </a:solidFill>
                <a:latin typeface="Arial"/>
                <a:cs typeface="Arial"/>
              </a:rPr>
              <a:t>5.6.</a:t>
            </a:r>
            <a:endParaRPr sz="7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77126" y="1233550"/>
            <a:ext cx="4057650" cy="1219200"/>
          </a:xfrm>
          <a:custGeom>
            <a:avLst/>
            <a:gdLst/>
            <a:ahLst/>
            <a:cxnLst/>
            <a:rect l="l" t="t" r="r" b="b"/>
            <a:pathLst>
              <a:path w="4057650" h="1219200">
                <a:moveTo>
                  <a:pt x="0" y="1219200"/>
                </a:moveTo>
                <a:lnTo>
                  <a:pt x="4057650" y="1219200"/>
                </a:lnTo>
                <a:lnTo>
                  <a:pt x="4057650" y="0"/>
                </a:lnTo>
                <a:lnTo>
                  <a:pt x="0" y="0"/>
                </a:lnTo>
                <a:lnTo>
                  <a:pt x="0" y="12192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72300" y="1038225"/>
            <a:ext cx="4057650" cy="476250"/>
          </a:xfrm>
          <a:custGeom>
            <a:avLst/>
            <a:gdLst/>
            <a:ahLst/>
            <a:cxnLst/>
            <a:rect l="l" t="t" r="r" b="b"/>
            <a:pathLst>
              <a:path w="4057650" h="476250">
                <a:moveTo>
                  <a:pt x="3978275" y="0"/>
                </a:moveTo>
                <a:lnTo>
                  <a:pt x="0" y="0"/>
                </a:lnTo>
                <a:lnTo>
                  <a:pt x="0" y="476250"/>
                </a:lnTo>
                <a:lnTo>
                  <a:pt x="4057650" y="476250"/>
                </a:lnTo>
                <a:lnTo>
                  <a:pt x="4057650" y="79375"/>
                </a:lnTo>
                <a:lnTo>
                  <a:pt x="3978275" y="0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074534" y="1550860"/>
            <a:ext cx="3416300" cy="769620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238125" indent="-200660">
              <a:lnSpc>
                <a:spcPct val="100000"/>
              </a:lnSpc>
              <a:spcBef>
                <a:spcPts val="610"/>
              </a:spcBef>
              <a:buClr>
                <a:srgbClr val="2D75B6"/>
              </a:buClr>
              <a:buFont typeface="Wingdings"/>
              <a:buChar char=""/>
              <a:tabLst>
                <a:tab pos="238760" algn="l"/>
              </a:tabLst>
            </a:pPr>
            <a:r>
              <a:rPr sz="1200" b="1" spc="10" dirty="0">
                <a:solidFill>
                  <a:srgbClr val="181818"/>
                </a:solidFill>
                <a:latin typeface="Arial"/>
                <a:cs typeface="Arial"/>
              </a:rPr>
              <a:t>Нарушение</a:t>
            </a:r>
            <a:r>
              <a:rPr sz="1200" b="1" spc="-110" dirty="0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sz="1200" b="1" spc="5" dirty="0">
                <a:solidFill>
                  <a:srgbClr val="181818"/>
                </a:solidFill>
                <a:latin typeface="Arial"/>
                <a:cs typeface="Arial"/>
              </a:rPr>
              <a:t>сознания</a:t>
            </a:r>
            <a:endParaRPr sz="1200">
              <a:latin typeface="Arial"/>
              <a:cs typeface="Arial"/>
            </a:endParaRPr>
          </a:p>
          <a:p>
            <a:pPr marL="238125" indent="-200660">
              <a:lnSpc>
                <a:spcPct val="100000"/>
              </a:lnSpc>
              <a:spcBef>
                <a:spcPts val="509"/>
              </a:spcBef>
              <a:buClr>
                <a:srgbClr val="2D75B6"/>
              </a:buClr>
              <a:buFont typeface="Wingdings"/>
              <a:buChar char=""/>
              <a:tabLst>
                <a:tab pos="238760" algn="l"/>
              </a:tabLst>
            </a:pPr>
            <a:r>
              <a:rPr sz="1200" b="1" dirty="0">
                <a:solidFill>
                  <a:srgbClr val="181818"/>
                </a:solidFill>
                <a:latin typeface="Arial"/>
                <a:cs typeface="Arial"/>
              </a:rPr>
              <a:t>SpO</a:t>
            </a:r>
            <a:r>
              <a:rPr sz="1200" b="1" baseline="-10416" dirty="0">
                <a:solidFill>
                  <a:srgbClr val="181818"/>
                </a:solidFill>
                <a:latin typeface="Arial"/>
                <a:cs typeface="Arial"/>
              </a:rPr>
              <a:t>2 </a:t>
            </a:r>
            <a:r>
              <a:rPr sz="1200" b="1" dirty="0">
                <a:solidFill>
                  <a:srgbClr val="181818"/>
                </a:solidFill>
                <a:latin typeface="Arial"/>
                <a:cs typeface="Arial"/>
              </a:rPr>
              <a:t>&lt; 92% </a:t>
            </a:r>
            <a:r>
              <a:rPr sz="1200" b="1" spc="-5" dirty="0">
                <a:solidFill>
                  <a:srgbClr val="181818"/>
                </a:solidFill>
                <a:latin typeface="Arial"/>
                <a:cs typeface="Arial"/>
              </a:rPr>
              <a:t>(на </a:t>
            </a:r>
            <a:r>
              <a:rPr sz="1200" b="1" spc="5" dirty="0">
                <a:solidFill>
                  <a:srgbClr val="181818"/>
                </a:solidFill>
                <a:latin typeface="Arial"/>
                <a:cs typeface="Arial"/>
              </a:rPr>
              <a:t>фоне</a:t>
            </a:r>
            <a:r>
              <a:rPr sz="1200" b="1" spc="-40" dirty="0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sz="1200" b="1" spc="5" dirty="0">
                <a:solidFill>
                  <a:srgbClr val="181818"/>
                </a:solidFill>
                <a:latin typeface="Arial"/>
                <a:cs typeface="Arial"/>
              </a:rPr>
              <a:t>кислородотерапии)</a:t>
            </a:r>
            <a:endParaRPr sz="1200">
              <a:latin typeface="Arial"/>
              <a:cs typeface="Arial"/>
            </a:endParaRPr>
          </a:p>
          <a:p>
            <a:pPr marL="238125" indent="-200660">
              <a:lnSpc>
                <a:spcPct val="100000"/>
              </a:lnSpc>
              <a:spcBef>
                <a:spcPts val="515"/>
              </a:spcBef>
              <a:buClr>
                <a:srgbClr val="2D75B6"/>
              </a:buClr>
              <a:buFont typeface="Wingdings"/>
              <a:buChar char=""/>
              <a:tabLst>
                <a:tab pos="238760" algn="l"/>
              </a:tabLst>
            </a:pPr>
            <a:r>
              <a:rPr sz="1200" b="1" spc="-20" dirty="0">
                <a:solidFill>
                  <a:srgbClr val="181818"/>
                </a:solidFill>
                <a:latin typeface="Arial"/>
                <a:cs typeface="Arial"/>
              </a:rPr>
              <a:t>ЧДД </a:t>
            </a:r>
            <a:r>
              <a:rPr sz="1200" b="1" dirty="0">
                <a:solidFill>
                  <a:srgbClr val="181818"/>
                </a:solidFill>
                <a:latin typeface="Arial"/>
                <a:cs typeface="Arial"/>
              </a:rPr>
              <a:t>более</a:t>
            </a:r>
            <a:r>
              <a:rPr sz="1200" b="1" spc="-175" dirty="0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181818"/>
                </a:solidFill>
                <a:latin typeface="Arial"/>
                <a:cs typeface="Arial"/>
              </a:rPr>
              <a:t>35/мин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29144" y="1055370"/>
            <a:ext cx="29622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dirty="0">
                <a:solidFill>
                  <a:srgbClr val="FFFFFF"/>
                </a:solidFill>
                <a:latin typeface="Arial"/>
                <a:cs typeface="Arial"/>
              </a:rPr>
              <a:t>Показания </a:t>
            </a:r>
            <a:r>
              <a:rPr sz="750" b="1" spc="-20" dirty="0">
                <a:solidFill>
                  <a:srgbClr val="FFFFFF"/>
                </a:solidFill>
                <a:latin typeface="Arial"/>
                <a:cs typeface="Arial"/>
              </a:rPr>
              <a:t>для </a:t>
            </a:r>
            <a:r>
              <a:rPr sz="750" b="1" spc="-5" dirty="0">
                <a:solidFill>
                  <a:srgbClr val="FFFFFF"/>
                </a:solidFill>
                <a:latin typeface="Arial"/>
                <a:cs typeface="Arial"/>
              </a:rPr>
              <a:t>перевода </a:t>
            </a:r>
            <a:r>
              <a:rPr sz="750" b="1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75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b="1" spc="5" dirty="0">
                <a:solidFill>
                  <a:srgbClr val="FFFFFF"/>
                </a:solidFill>
                <a:latin typeface="Arial"/>
                <a:cs typeface="Arial"/>
              </a:rPr>
              <a:t>ОРИТ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50" b="1" spc="15" dirty="0">
                <a:solidFill>
                  <a:srgbClr val="FFFFFF"/>
                </a:solidFill>
                <a:latin typeface="Arial"/>
                <a:cs typeface="Arial"/>
              </a:rPr>
              <a:t>(необходимы</a:t>
            </a:r>
            <a:r>
              <a:rPr sz="1050" b="1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10" dirty="0">
                <a:solidFill>
                  <a:srgbClr val="FFFFFF"/>
                </a:solidFill>
                <a:latin typeface="Arial"/>
                <a:cs typeface="Arial"/>
              </a:rPr>
              <a:t>два</a:t>
            </a:r>
            <a:r>
              <a:rPr sz="105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10" dirty="0">
                <a:solidFill>
                  <a:srgbClr val="FFFFFF"/>
                </a:solidFill>
                <a:latin typeface="Arial"/>
                <a:cs typeface="Arial"/>
              </a:rPr>
              <a:t>из</a:t>
            </a:r>
            <a:r>
              <a:rPr sz="105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следующих</a:t>
            </a:r>
            <a:r>
              <a:rPr sz="105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-10" dirty="0">
                <a:solidFill>
                  <a:srgbClr val="FFFFFF"/>
                </a:solidFill>
                <a:latin typeface="Arial"/>
                <a:cs typeface="Arial"/>
              </a:rPr>
              <a:t>критериев)</a:t>
            </a:r>
            <a:endParaRPr sz="10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81200" y="1109725"/>
            <a:ext cx="0" cy="4632325"/>
          </a:xfrm>
          <a:custGeom>
            <a:avLst/>
            <a:gdLst/>
            <a:ahLst/>
            <a:cxnLst/>
            <a:rect l="l" t="t" r="r" b="b"/>
            <a:pathLst>
              <a:path h="4632325">
                <a:moveTo>
                  <a:pt x="0" y="0"/>
                </a:moveTo>
                <a:lnTo>
                  <a:pt x="0" y="4631982"/>
                </a:lnTo>
              </a:path>
            </a:pathLst>
          </a:custGeom>
          <a:ln w="47625">
            <a:solidFill>
              <a:srgbClr val="2D75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81200" y="1181100"/>
            <a:ext cx="267335" cy="142875"/>
          </a:xfrm>
          <a:custGeom>
            <a:avLst/>
            <a:gdLst/>
            <a:ahLst/>
            <a:cxnLst/>
            <a:rect l="l" t="t" r="r" b="b"/>
            <a:pathLst>
              <a:path w="267335" h="142875">
                <a:moveTo>
                  <a:pt x="195834" y="0"/>
                </a:moveTo>
                <a:lnTo>
                  <a:pt x="167999" y="5615"/>
                </a:lnTo>
                <a:lnTo>
                  <a:pt x="145272" y="20923"/>
                </a:lnTo>
                <a:lnTo>
                  <a:pt x="129950" y="43612"/>
                </a:lnTo>
                <a:lnTo>
                  <a:pt x="124333" y="71374"/>
                </a:lnTo>
                <a:lnTo>
                  <a:pt x="129950" y="99208"/>
                </a:lnTo>
                <a:lnTo>
                  <a:pt x="145272" y="121935"/>
                </a:lnTo>
                <a:lnTo>
                  <a:pt x="167999" y="137257"/>
                </a:lnTo>
                <a:lnTo>
                  <a:pt x="195834" y="142875"/>
                </a:lnTo>
                <a:lnTo>
                  <a:pt x="223648" y="137257"/>
                </a:lnTo>
                <a:lnTo>
                  <a:pt x="246332" y="121935"/>
                </a:lnTo>
                <a:lnTo>
                  <a:pt x="261610" y="99208"/>
                </a:lnTo>
                <a:lnTo>
                  <a:pt x="262406" y="95250"/>
                </a:lnTo>
                <a:lnTo>
                  <a:pt x="195834" y="95250"/>
                </a:lnTo>
                <a:lnTo>
                  <a:pt x="195834" y="47625"/>
                </a:lnTo>
                <a:lnTo>
                  <a:pt x="262419" y="47625"/>
                </a:lnTo>
                <a:lnTo>
                  <a:pt x="261610" y="43612"/>
                </a:lnTo>
                <a:lnTo>
                  <a:pt x="246332" y="20923"/>
                </a:lnTo>
                <a:lnTo>
                  <a:pt x="223648" y="5615"/>
                </a:lnTo>
                <a:lnTo>
                  <a:pt x="195834" y="0"/>
                </a:lnTo>
                <a:close/>
              </a:path>
              <a:path w="267335" h="142875">
                <a:moveTo>
                  <a:pt x="129138" y="47625"/>
                </a:moveTo>
                <a:lnTo>
                  <a:pt x="0" y="47625"/>
                </a:lnTo>
                <a:lnTo>
                  <a:pt x="0" y="95250"/>
                </a:lnTo>
                <a:lnTo>
                  <a:pt x="129151" y="95250"/>
                </a:lnTo>
                <a:lnTo>
                  <a:pt x="124333" y="71374"/>
                </a:lnTo>
                <a:lnTo>
                  <a:pt x="129138" y="47625"/>
                </a:lnTo>
                <a:close/>
              </a:path>
              <a:path w="267335" h="142875">
                <a:moveTo>
                  <a:pt x="262419" y="47625"/>
                </a:moveTo>
                <a:lnTo>
                  <a:pt x="195834" y="47625"/>
                </a:lnTo>
                <a:lnTo>
                  <a:pt x="195834" y="95250"/>
                </a:lnTo>
                <a:lnTo>
                  <a:pt x="262406" y="95250"/>
                </a:lnTo>
                <a:lnTo>
                  <a:pt x="267207" y="71374"/>
                </a:lnTo>
                <a:lnTo>
                  <a:pt x="262419" y="47625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81200" y="2200275"/>
            <a:ext cx="267335" cy="142875"/>
          </a:xfrm>
          <a:custGeom>
            <a:avLst/>
            <a:gdLst/>
            <a:ahLst/>
            <a:cxnLst/>
            <a:rect l="l" t="t" r="r" b="b"/>
            <a:pathLst>
              <a:path w="267335" h="142875">
                <a:moveTo>
                  <a:pt x="195834" y="0"/>
                </a:moveTo>
                <a:lnTo>
                  <a:pt x="167999" y="5615"/>
                </a:lnTo>
                <a:lnTo>
                  <a:pt x="145272" y="20923"/>
                </a:lnTo>
                <a:lnTo>
                  <a:pt x="129950" y="43612"/>
                </a:lnTo>
                <a:lnTo>
                  <a:pt x="124333" y="71374"/>
                </a:lnTo>
                <a:lnTo>
                  <a:pt x="129950" y="99208"/>
                </a:lnTo>
                <a:lnTo>
                  <a:pt x="145272" y="121935"/>
                </a:lnTo>
                <a:lnTo>
                  <a:pt x="167999" y="137257"/>
                </a:lnTo>
                <a:lnTo>
                  <a:pt x="195834" y="142875"/>
                </a:lnTo>
                <a:lnTo>
                  <a:pt x="223648" y="137257"/>
                </a:lnTo>
                <a:lnTo>
                  <a:pt x="246332" y="121935"/>
                </a:lnTo>
                <a:lnTo>
                  <a:pt x="261610" y="99208"/>
                </a:lnTo>
                <a:lnTo>
                  <a:pt x="262406" y="95250"/>
                </a:lnTo>
                <a:lnTo>
                  <a:pt x="195834" y="95250"/>
                </a:lnTo>
                <a:lnTo>
                  <a:pt x="195834" y="47625"/>
                </a:lnTo>
                <a:lnTo>
                  <a:pt x="262419" y="47625"/>
                </a:lnTo>
                <a:lnTo>
                  <a:pt x="261610" y="43612"/>
                </a:lnTo>
                <a:lnTo>
                  <a:pt x="246332" y="20923"/>
                </a:lnTo>
                <a:lnTo>
                  <a:pt x="223648" y="5615"/>
                </a:lnTo>
                <a:lnTo>
                  <a:pt x="195834" y="0"/>
                </a:lnTo>
                <a:close/>
              </a:path>
              <a:path w="267335" h="142875">
                <a:moveTo>
                  <a:pt x="129138" y="47625"/>
                </a:moveTo>
                <a:lnTo>
                  <a:pt x="0" y="47625"/>
                </a:lnTo>
                <a:lnTo>
                  <a:pt x="0" y="95250"/>
                </a:lnTo>
                <a:lnTo>
                  <a:pt x="129151" y="95250"/>
                </a:lnTo>
                <a:lnTo>
                  <a:pt x="124333" y="71374"/>
                </a:lnTo>
                <a:lnTo>
                  <a:pt x="129138" y="47625"/>
                </a:lnTo>
                <a:close/>
              </a:path>
              <a:path w="267335" h="142875">
                <a:moveTo>
                  <a:pt x="262419" y="47625"/>
                </a:moveTo>
                <a:lnTo>
                  <a:pt x="195834" y="47625"/>
                </a:lnTo>
                <a:lnTo>
                  <a:pt x="195834" y="95250"/>
                </a:lnTo>
                <a:lnTo>
                  <a:pt x="262406" y="95250"/>
                </a:lnTo>
                <a:lnTo>
                  <a:pt x="267207" y="71374"/>
                </a:lnTo>
                <a:lnTo>
                  <a:pt x="262419" y="47625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81200" y="2981325"/>
            <a:ext cx="267335" cy="142875"/>
          </a:xfrm>
          <a:custGeom>
            <a:avLst/>
            <a:gdLst/>
            <a:ahLst/>
            <a:cxnLst/>
            <a:rect l="l" t="t" r="r" b="b"/>
            <a:pathLst>
              <a:path w="267335" h="142875">
                <a:moveTo>
                  <a:pt x="195834" y="0"/>
                </a:moveTo>
                <a:lnTo>
                  <a:pt x="167999" y="5617"/>
                </a:lnTo>
                <a:lnTo>
                  <a:pt x="145272" y="20939"/>
                </a:lnTo>
                <a:lnTo>
                  <a:pt x="129950" y="43666"/>
                </a:lnTo>
                <a:lnTo>
                  <a:pt x="124333" y="71500"/>
                </a:lnTo>
                <a:lnTo>
                  <a:pt x="129950" y="99262"/>
                </a:lnTo>
                <a:lnTo>
                  <a:pt x="145272" y="121951"/>
                </a:lnTo>
                <a:lnTo>
                  <a:pt x="167999" y="137259"/>
                </a:lnTo>
                <a:lnTo>
                  <a:pt x="195834" y="142875"/>
                </a:lnTo>
                <a:lnTo>
                  <a:pt x="223648" y="137257"/>
                </a:lnTo>
                <a:lnTo>
                  <a:pt x="246332" y="121935"/>
                </a:lnTo>
                <a:lnTo>
                  <a:pt x="261610" y="99208"/>
                </a:lnTo>
                <a:lnTo>
                  <a:pt x="262406" y="95250"/>
                </a:lnTo>
                <a:lnTo>
                  <a:pt x="195834" y="95250"/>
                </a:lnTo>
                <a:lnTo>
                  <a:pt x="195834" y="47625"/>
                </a:lnTo>
                <a:lnTo>
                  <a:pt x="262419" y="47625"/>
                </a:lnTo>
                <a:lnTo>
                  <a:pt x="261610" y="43612"/>
                </a:lnTo>
                <a:lnTo>
                  <a:pt x="246332" y="20923"/>
                </a:lnTo>
                <a:lnTo>
                  <a:pt x="223648" y="5615"/>
                </a:lnTo>
                <a:lnTo>
                  <a:pt x="195834" y="0"/>
                </a:lnTo>
                <a:close/>
              </a:path>
              <a:path w="267335" h="142875">
                <a:moveTo>
                  <a:pt x="129151" y="47625"/>
                </a:moveTo>
                <a:lnTo>
                  <a:pt x="0" y="47625"/>
                </a:lnTo>
                <a:lnTo>
                  <a:pt x="0" y="95250"/>
                </a:lnTo>
                <a:lnTo>
                  <a:pt x="129138" y="95250"/>
                </a:lnTo>
                <a:lnTo>
                  <a:pt x="124333" y="71500"/>
                </a:lnTo>
                <a:lnTo>
                  <a:pt x="129151" y="47625"/>
                </a:lnTo>
                <a:close/>
              </a:path>
              <a:path w="267335" h="142875">
                <a:moveTo>
                  <a:pt x="262419" y="47625"/>
                </a:moveTo>
                <a:lnTo>
                  <a:pt x="195834" y="47625"/>
                </a:lnTo>
                <a:lnTo>
                  <a:pt x="195834" y="95250"/>
                </a:lnTo>
                <a:lnTo>
                  <a:pt x="262406" y="95250"/>
                </a:lnTo>
                <a:lnTo>
                  <a:pt x="267207" y="71374"/>
                </a:lnTo>
                <a:lnTo>
                  <a:pt x="262419" y="47625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81200" y="4867275"/>
            <a:ext cx="267335" cy="142875"/>
          </a:xfrm>
          <a:custGeom>
            <a:avLst/>
            <a:gdLst/>
            <a:ahLst/>
            <a:cxnLst/>
            <a:rect l="l" t="t" r="r" b="b"/>
            <a:pathLst>
              <a:path w="267335" h="142875">
                <a:moveTo>
                  <a:pt x="195834" y="0"/>
                </a:moveTo>
                <a:lnTo>
                  <a:pt x="167999" y="5615"/>
                </a:lnTo>
                <a:lnTo>
                  <a:pt x="145272" y="20923"/>
                </a:lnTo>
                <a:lnTo>
                  <a:pt x="129950" y="43612"/>
                </a:lnTo>
                <a:lnTo>
                  <a:pt x="124333" y="71374"/>
                </a:lnTo>
                <a:lnTo>
                  <a:pt x="129950" y="99208"/>
                </a:lnTo>
                <a:lnTo>
                  <a:pt x="145272" y="121935"/>
                </a:lnTo>
                <a:lnTo>
                  <a:pt x="167999" y="137257"/>
                </a:lnTo>
                <a:lnTo>
                  <a:pt x="195834" y="142875"/>
                </a:lnTo>
                <a:lnTo>
                  <a:pt x="223648" y="137257"/>
                </a:lnTo>
                <a:lnTo>
                  <a:pt x="246332" y="121935"/>
                </a:lnTo>
                <a:lnTo>
                  <a:pt x="261610" y="99208"/>
                </a:lnTo>
                <a:lnTo>
                  <a:pt x="262406" y="95250"/>
                </a:lnTo>
                <a:lnTo>
                  <a:pt x="195834" y="95250"/>
                </a:lnTo>
                <a:lnTo>
                  <a:pt x="195834" y="47625"/>
                </a:lnTo>
                <a:lnTo>
                  <a:pt x="262419" y="47625"/>
                </a:lnTo>
                <a:lnTo>
                  <a:pt x="261610" y="43612"/>
                </a:lnTo>
                <a:lnTo>
                  <a:pt x="246332" y="20923"/>
                </a:lnTo>
                <a:lnTo>
                  <a:pt x="223648" y="5615"/>
                </a:lnTo>
                <a:lnTo>
                  <a:pt x="195834" y="0"/>
                </a:lnTo>
                <a:close/>
              </a:path>
              <a:path w="267335" h="142875">
                <a:moveTo>
                  <a:pt x="129138" y="47625"/>
                </a:moveTo>
                <a:lnTo>
                  <a:pt x="0" y="47625"/>
                </a:lnTo>
                <a:lnTo>
                  <a:pt x="0" y="95250"/>
                </a:lnTo>
                <a:lnTo>
                  <a:pt x="129151" y="95250"/>
                </a:lnTo>
                <a:lnTo>
                  <a:pt x="124333" y="71374"/>
                </a:lnTo>
                <a:lnTo>
                  <a:pt x="129138" y="47625"/>
                </a:lnTo>
                <a:close/>
              </a:path>
              <a:path w="267335" h="142875">
                <a:moveTo>
                  <a:pt x="262419" y="47625"/>
                </a:moveTo>
                <a:lnTo>
                  <a:pt x="195834" y="47625"/>
                </a:lnTo>
                <a:lnTo>
                  <a:pt x="195834" y="95250"/>
                </a:lnTo>
                <a:lnTo>
                  <a:pt x="262406" y="95250"/>
                </a:lnTo>
                <a:lnTo>
                  <a:pt x="267207" y="71374"/>
                </a:lnTo>
                <a:lnTo>
                  <a:pt x="262419" y="47625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71675" y="5676900"/>
            <a:ext cx="275590" cy="142875"/>
          </a:xfrm>
          <a:custGeom>
            <a:avLst/>
            <a:gdLst/>
            <a:ahLst/>
            <a:cxnLst/>
            <a:rect l="l" t="t" r="r" b="b"/>
            <a:pathLst>
              <a:path w="275589" h="142875">
                <a:moveTo>
                  <a:pt x="204088" y="0"/>
                </a:moveTo>
                <a:lnTo>
                  <a:pt x="176254" y="5613"/>
                </a:lnTo>
                <a:lnTo>
                  <a:pt x="153527" y="20921"/>
                </a:lnTo>
                <a:lnTo>
                  <a:pt x="138205" y="43628"/>
                </a:lnTo>
                <a:lnTo>
                  <a:pt x="132587" y="71437"/>
                </a:lnTo>
                <a:lnTo>
                  <a:pt x="138205" y="99246"/>
                </a:lnTo>
                <a:lnTo>
                  <a:pt x="153527" y="121953"/>
                </a:lnTo>
                <a:lnTo>
                  <a:pt x="176254" y="137261"/>
                </a:lnTo>
                <a:lnTo>
                  <a:pt x="204088" y="142875"/>
                </a:lnTo>
                <a:lnTo>
                  <a:pt x="231903" y="137261"/>
                </a:lnTo>
                <a:lnTo>
                  <a:pt x="254587" y="121953"/>
                </a:lnTo>
                <a:lnTo>
                  <a:pt x="269865" y="99246"/>
                </a:lnTo>
                <a:lnTo>
                  <a:pt x="270669" y="95250"/>
                </a:lnTo>
                <a:lnTo>
                  <a:pt x="204088" y="95250"/>
                </a:lnTo>
                <a:lnTo>
                  <a:pt x="204088" y="47625"/>
                </a:lnTo>
                <a:lnTo>
                  <a:pt x="270654" y="47625"/>
                </a:lnTo>
                <a:lnTo>
                  <a:pt x="269847" y="43628"/>
                </a:lnTo>
                <a:lnTo>
                  <a:pt x="254539" y="20921"/>
                </a:lnTo>
                <a:lnTo>
                  <a:pt x="231850" y="5613"/>
                </a:lnTo>
                <a:lnTo>
                  <a:pt x="204088" y="0"/>
                </a:lnTo>
                <a:close/>
              </a:path>
              <a:path w="275589" h="142875">
                <a:moveTo>
                  <a:pt x="137398" y="47625"/>
                </a:moveTo>
                <a:lnTo>
                  <a:pt x="0" y="47625"/>
                </a:lnTo>
                <a:lnTo>
                  <a:pt x="0" y="95250"/>
                </a:lnTo>
                <a:lnTo>
                  <a:pt x="137398" y="95250"/>
                </a:lnTo>
                <a:lnTo>
                  <a:pt x="132587" y="71437"/>
                </a:lnTo>
                <a:lnTo>
                  <a:pt x="137398" y="47625"/>
                </a:lnTo>
                <a:close/>
              </a:path>
              <a:path w="275589" h="142875">
                <a:moveTo>
                  <a:pt x="270654" y="47625"/>
                </a:moveTo>
                <a:lnTo>
                  <a:pt x="204088" y="47625"/>
                </a:lnTo>
                <a:lnTo>
                  <a:pt x="204088" y="95250"/>
                </a:lnTo>
                <a:lnTo>
                  <a:pt x="270669" y="95250"/>
                </a:lnTo>
                <a:lnTo>
                  <a:pt x="275463" y="71437"/>
                </a:lnTo>
                <a:lnTo>
                  <a:pt x="270654" y="47625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796795" y="1018757"/>
            <a:ext cx="4243070" cy="544703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0"/>
              </a:spcBef>
            </a:pPr>
            <a:r>
              <a:rPr sz="1550" b="1" spc="10" dirty="0">
                <a:solidFill>
                  <a:srgbClr val="181818"/>
                </a:solidFill>
                <a:latin typeface="Arial"/>
                <a:cs typeface="Arial"/>
              </a:rPr>
              <a:t>Инфузионная</a:t>
            </a:r>
            <a:r>
              <a:rPr sz="1550" b="1" spc="-10" dirty="0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sz="1550" b="1" spc="10" dirty="0">
                <a:solidFill>
                  <a:srgbClr val="181818"/>
                </a:solidFill>
                <a:latin typeface="Arial"/>
                <a:cs typeface="Arial"/>
              </a:rPr>
              <a:t>терапия</a:t>
            </a:r>
            <a:endParaRPr sz="1550">
              <a:latin typeface="Arial"/>
              <a:cs typeface="Arial"/>
            </a:endParaRPr>
          </a:p>
          <a:p>
            <a:pPr marL="38100" marR="30480" algn="just">
              <a:lnSpc>
                <a:spcPct val="88600"/>
              </a:lnSpc>
              <a:spcBef>
                <a:spcPts val="309"/>
              </a:spcBef>
            </a:pPr>
            <a:r>
              <a:rPr sz="1200" spc="-30" dirty="0">
                <a:solidFill>
                  <a:srgbClr val="181818"/>
                </a:solidFill>
                <a:latin typeface="Arial"/>
                <a:cs typeface="Arial"/>
              </a:rPr>
              <a:t>гипотонические кристаллоидные </a:t>
            </a:r>
            <a:r>
              <a:rPr sz="1200" dirty="0">
                <a:solidFill>
                  <a:srgbClr val="181818"/>
                </a:solidFill>
                <a:latin typeface="Arial"/>
                <a:cs typeface="Arial"/>
              </a:rPr>
              <a:t>растворы </a:t>
            </a:r>
            <a:r>
              <a:rPr sz="1200" spc="-35" dirty="0">
                <a:solidFill>
                  <a:srgbClr val="181818"/>
                </a:solidFill>
                <a:latin typeface="Arial"/>
                <a:cs typeface="Arial"/>
              </a:rPr>
              <a:t>не </a:t>
            </a:r>
            <a:r>
              <a:rPr sz="1200" spc="-45" dirty="0">
                <a:solidFill>
                  <a:srgbClr val="181818"/>
                </a:solidFill>
                <a:latin typeface="Arial"/>
                <a:cs typeface="Arial"/>
              </a:rPr>
              <a:t>должны </a:t>
            </a:r>
            <a:r>
              <a:rPr sz="1200" spc="-5" dirty="0">
                <a:solidFill>
                  <a:srgbClr val="181818"/>
                </a:solidFill>
                <a:latin typeface="Arial"/>
                <a:cs typeface="Arial"/>
              </a:rPr>
              <a:t>быть  основой </a:t>
            </a:r>
            <a:r>
              <a:rPr sz="1200" spc="-30" dirty="0">
                <a:solidFill>
                  <a:srgbClr val="181818"/>
                </a:solidFill>
                <a:latin typeface="Arial"/>
                <a:cs typeface="Arial"/>
              </a:rPr>
              <a:t>терапии, </a:t>
            </a:r>
            <a:r>
              <a:rPr sz="1200" spc="-35" dirty="0">
                <a:solidFill>
                  <a:srgbClr val="181818"/>
                </a:solidFill>
                <a:latin typeface="Arial"/>
                <a:cs typeface="Arial"/>
              </a:rPr>
              <a:t>коллоидные </a:t>
            </a:r>
            <a:r>
              <a:rPr sz="1200" dirty="0">
                <a:solidFill>
                  <a:srgbClr val="181818"/>
                </a:solidFill>
                <a:latin typeface="Arial"/>
                <a:cs typeface="Arial"/>
              </a:rPr>
              <a:t>растворы </a:t>
            </a:r>
            <a:r>
              <a:rPr sz="1200" spc="-35" dirty="0">
                <a:solidFill>
                  <a:srgbClr val="181818"/>
                </a:solidFill>
                <a:latin typeface="Arial"/>
                <a:cs typeface="Arial"/>
              </a:rPr>
              <a:t>не </a:t>
            </a:r>
            <a:r>
              <a:rPr sz="1200" spc="-15" dirty="0">
                <a:solidFill>
                  <a:srgbClr val="181818"/>
                </a:solidFill>
                <a:latin typeface="Arial"/>
                <a:cs typeface="Arial"/>
              </a:rPr>
              <a:t>рекомендуются  </a:t>
            </a:r>
            <a:r>
              <a:rPr sz="1200" dirty="0">
                <a:solidFill>
                  <a:srgbClr val="181818"/>
                </a:solidFill>
                <a:latin typeface="Arial"/>
                <a:cs typeface="Arial"/>
              </a:rPr>
              <a:t>к </a:t>
            </a:r>
            <a:r>
              <a:rPr sz="1200" spc="-30" dirty="0">
                <a:solidFill>
                  <a:srgbClr val="181818"/>
                </a:solidFill>
                <a:latin typeface="Arial"/>
                <a:cs typeface="Arial"/>
              </a:rPr>
              <a:t>применению. </a:t>
            </a:r>
            <a:r>
              <a:rPr sz="1200" spc="-25" dirty="0">
                <a:solidFill>
                  <a:srgbClr val="181818"/>
                </a:solidFill>
                <a:latin typeface="Arial"/>
                <a:cs typeface="Arial"/>
              </a:rPr>
              <a:t>Необходимо </a:t>
            </a:r>
            <a:r>
              <a:rPr sz="1200" dirty="0">
                <a:solidFill>
                  <a:srgbClr val="181818"/>
                </a:solidFill>
                <a:latin typeface="Arial"/>
                <a:cs typeface="Arial"/>
              </a:rPr>
              <a:t>вести </a:t>
            </a:r>
            <a:r>
              <a:rPr sz="1200" spc="-30" dirty="0">
                <a:solidFill>
                  <a:srgbClr val="181818"/>
                </a:solidFill>
                <a:latin typeface="Arial"/>
                <a:cs typeface="Arial"/>
              </a:rPr>
              <a:t>пациентов </a:t>
            </a:r>
            <a:r>
              <a:rPr sz="1200" dirty="0">
                <a:solidFill>
                  <a:srgbClr val="181818"/>
                </a:solidFill>
                <a:latin typeface="Arial"/>
                <a:cs typeface="Arial"/>
              </a:rPr>
              <a:t>в</a:t>
            </a:r>
            <a:r>
              <a:rPr sz="1200" spc="-110" dirty="0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181818"/>
                </a:solidFill>
                <a:latin typeface="Arial"/>
                <a:cs typeface="Arial"/>
              </a:rPr>
              <a:t>нулевом</a:t>
            </a:r>
            <a:endParaRPr sz="1200">
              <a:latin typeface="Arial"/>
              <a:cs typeface="Arial"/>
            </a:endParaRPr>
          </a:p>
          <a:p>
            <a:pPr marL="38100" algn="just">
              <a:lnSpc>
                <a:spcPts val="1280"/>
              </a:lnSpc>
            </a:pPr>
            <a:r>
              <a:rPr sz="1200" spc="-60" dirty="0">
                <a:solidFill>
                  <a:srgbClr val="181818"/>
                </a:solidFill>
                <a:latin typeface="Arial"/>
                <a:cs typeface="Arial"/>
              </a:rPr>
              <a:t>или </a:t>
            </a:r>
            <a:r>
              <a:rPr sz="1200" spc="-30" dirty="0">
                <a:solidFill>
                  <a:srgbClr val="181818"/>
                </a:solidFill>
                <a:latin typeface="Arial"/>
                <a:cs typeface="Arial"/>
              </a:rPr>
              <a:t>небольшом </a:t>
            </a:r>
            <a:r>
              <a:rPr sz="1200" spc="-20" dirty="0">
                <a:solidFill>
                  <a:srgbClr val="181818"/>
                </a:solidFill>
                <a:latin typeface="Arial"/>
                <a:cs typeface="Arial"/>
              </a:rPr>
              <a:t>отрицательном</a:t>
            </a:r>
            <a:r>
              <a:rPr sz="1200" spc="-5" dirty="0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81818"/>
                </a:solidFill>
                <a:latin typeface="Arial"/>
                <a:cs typeface="Arial"/>
              </a:rPr>
              <a:t>балансе</a:t>
            </a:r>
            <a:endParaRPr sz="1200">
              <a:latin typeface="Arial"/>
              <a:cs typeface="Arial"/>
            </a:endParaRPr>
          </a:p>
          <a:p>
            <a:pPr marL="53975">
              <a:lnSpc>
                <a:spcPts val="1780"/>
              </a:lnSpc>
              <a:spcBef>
                <a:spcPts val="770"/>
              </a:spcBef>
            </a:pPr>
            <a:r>
              <a:rPr sz="1550" b="1" spc="15" dirty="0">
                <a:latin typeface="Arial"/>
                <a:cs typeface="Arial"/>
              </a:rPr>
              <a:t>Прон-позиция</a:t>
            </a:r>
            <a:endParaRPr sz="1550">
              <a:latin typeface="Arial"/>
              <a:cs typeface="Arial"/>
            </a:endParaRPr>
          </a:p>
          <a:p>
            <a:pPr marL="53975" marR="389890">
              <a:lnSpc>
                <a:spcPts val="1280"/>
              </a:lnSpc>
              <a:spcBef>
                <a:spcPts val="95"/>
              </a:spcBef>
            </a:pPr>
            <a:r>
              <a:rPr sz="1200" spc="-25" dirty="0">
                <a:solidFill>
                  <a:srgbClr val="181818"/>
                </a:solidFill>
                <a:latin typeface="Arial"/>
                <a:cs typeface="Arial"/>
              </a:rPr>
              <a:t>раннее </a:t>
            </a:r>
            <a:r>
              <a:rPr sz="1200" spc="-35" dirty="0">
                <a:solidFill>
                  <a:srgbClr val="181818"/>
                </a:solidFill>
                <a:latin typeface="Arial"/>
                <a:cs typeface="Arial"/>
              </a:rPr>
              <a:t>применение </a:t>
            </a:r>
            <a:r>
              <a:rPr sz="1200" dirty="0">
                <a:solidFill>
                  <a:srgbClr val="181818"/>
                </a:solidFill>
                <a:latin typeface="Arial"/>
                <a:cs typeface="Arial"/>
              </a:rPr>
              <a:t>в </a:t>
            </a:r>
            <a:r>
              <a:rPr sz="1200" spc="-25" dirty="0">
                <a:solidFill>
                  <a:srgbClr val="181818"/>
                </a:solidFill>
                <a:latin typeface="Arial"/>
                <a:cs typeface="Arial"/>
              </a:rPr>
              <a:t>сочетании </a:t>
            </a:r>
            <a:r>
              <a:rPr sz="1200" dirty="0">
                <a:solidFill>
                  <a:srgbClr val="181818"/>
                </a:solidFill>
                <a:latin typeface="Arial"/>
                <a:cs typeface="Arial"/>
              </a:rPr>
              <a:t>с </a:t>
            </a:r>
            <a:r>
              <a:rPr sz="1200" spc="-25" dirty="0">
                <a:solidFill>
                  <a:srgbClr val="181818"/>
                </a:solidFill>
                <a:latin typeface="Arial"/>
                <a:cs typeface="Arial"/>
              </a:rPr>
              <a:t>кислородотерапией  </a:t>
            </a:r>
            <a:r>
              <a:rPr sz="1200" dirty="0">
                <a:solidFill>
                  <a:srgbClr val="181818"/>
                </a:solidFill>
                <a:latin typeface="Arial"/>
                <a:cs typeface="Arial"/>
              </a:rPr>
              <a:t>и НИВЛ </a:t>
            </a:r>
            <a:r>
              <a:rPr sz="1200" spc="-10" dirty="0">
                <a:solidFill>
                  <a:srgbClr val="181818"/>
                </a:solidFill>
                <a:latin typeface="Arial"/>
                <a:cs typeface="Arial"/>
              </a:rPr>
              <a:t>может </a:t>
            </a:r>
            <a:r>
              <a:rPr sz="1200" spc="-15" dirty="0">
                <a:solidFill>
                  <a:srgbClr val="181818"/>
                </a:solidFill>
                <a:latin typeface="Arial"/>
                <a:cs typeface="Arial"/>
              </a:rPr>
              <a:t>помочь </a:t>
            </a:r>
            <a:r>
              <a:rPr sz="1200" spc="-25" dirty="0">
                <a:solidFill>
                  <a:srgbClr val="181818"/>
                </a:solidFill>
                <a:latin typeface="Arial"/>
                <a:cs typeface="Arial"/>
              </a:rPr>
              <a:t>избежать </a:t>
            </a:r>
            <a:r>
              <a:rPr sz="1200" spc="-20" dirty="0">
                <a:solidFill>
                  <a:srgbClr val="181818"/>
                </a:solidFill>
                <a:latin typeface="Arial"/>
                <a:cs typeface="Arial"/>
              </a:rPr>
              <a:t>потребности </a:t>
            </a:r>
            <a:r>
              <a:rPr sz="1200" dirty="0">
                <a:solidFill>
                  <a:srgbClr val="181818"/>
                </a:solidFill>
                <a:latin typeface="Arial"/>
                <a:cs typeface="Arial"/>
              </a:rPr>
              <a:t>в  </a:t>
            </a:r>
            <a:r>
              <a:rPr sz="1200" spc="-40" dirty="0">
                <a:solidFill>
                  <a:srgbClr val="181818"/>
                </a:solidFill>
                <a:latin typeface="Arial"/>
                <a:cs typeface="Arial"/>
              </a:rPr>
              <a:t>интубации</a:t>
            </a:r>
            <a:endParaRPr sz="1200">
              <a:latin typeface="Arial"/>
              <a:cs typeface="Arial"/>
            </a:endParaRPr>
          </a:p>
          <a:p>
            <a:pPr marL="53975">
              <a:lnSpc>
                <a:spcPts val="1255"/>
              </a:lnSpc>
            </a:pPr>
            <a:r>
              <a:rPr sz="1200" spc="-25" dirty="0">
                <a:solidFill>
                  <a:srgbClr val="181818"/>
                </a:solidFill>
                <a:latin typeface="Arial"/>
                <a:cs typeface="Arial"/>
              </a:rPr>
              <a:t>почти </a:t>
            </a:r>
            <a:r>
              <a:rPr sz="1200" dirty="0">
                <a:solidFill>
                  <a:srgbClr val="181818"/>
                </a:solidFill>
                <a:latin typeface="Arial"/>
                <a:cs typeface="Arial"/>
              </a:rPr>
              <a:t>у </a:t>
            </a:r>
            <a:r>
              <a:rPr sz="1200" spc="-25" dirty="0">
                <a:solidFill>
                  <a:srgbClr val="181818"/>
                </a:solidFill>
                <a:latin typeface="Arial"/>
                <a:cs typeface="Arial"/>
              </a:rPr>
              <a:t>многих</a:t>
            </a:r>
            <a:r>
              <a:rPr sz="1200" spc="55" dirty="0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181818"/>
                </a:solidFill>
                <a:latin typeface="Arial"/>
                <a:cs typeface="Arial"/>
              </a:rPr>
              <a:t>пациентов</a:t>
            </a:r>
            <a:endParaRPr sz="1200">
              <a:latin typeface="Arial"/>
              <a:cs typeface="Arial"/>
            </a:endParaRPr>
          </a:p>
          <a:p>
            <a:pPr marL="53975">
              <a:lnSpc>
                <a:spcPct val="100000"/>
              </a:lnSpc>
              <a:spcBef>
                <a:spcPts val="105"/>
              </a:spcBef>
            </a:pPr>
            <a:r>
              <a:rPr sz="1550" b="1" spc="-50" dirty="0">
                <a:solidFill>
                  <a:srgbClr val="353535"/>
                </a:solidFill>
                <a:latin typeface="Arial"/>
                <a:cs typeface="Arial"/>
              </a:rPr>
              <a:t>НИВЛ</a:t>
            </a:r>
            <a:endParaRPr sz="1550">
              <a:latin typeface="Arial"/>
              <a:cs typeface="Arial"/>
            </a:endParaRPr>
          </a:p>
          <a:p>
            <a:pPr marL="53975" marR="285750">
              <a:lnSpc>
                <a:spcPct val="88600"/>
              </a:lnSpc>
              <a:spcBef>
                <a:spcPts val="309"/>
              </a:spcBef>
            </a:pPr>
            <a:r>
              <a:rPr sz="1200" spc="-20" dirty="0">
                <a:solidFill>
                  <a:srgbClr val="181818"/>
                </a:solidFill>
                <a:latin typeface="Arial"/>
                <a:cs typeface="Arial"/>
              </a:rPr>
              <a:t>при </a:t>
            </a:r>
            <a:r>
              <a:rPr sz="1200" spc="-25" dirty="0">
                <a:solidFill>
                  <a:srgbClr val="181818"/>
                </a:solidFill>
                <a:latin typeface="Arial"/>
                <a:cs typeface="Arial"/>
              </a:rPr>
              <a:t>отсутствии </a:t>
            </a:r>
            <a:r>
              <a:rPr sz="1200" spc="-10" dirty="0">
                <a:solidFill>
                  <a:srgbClr val="181818"/>
                </a:solidFill>
                <a:latin typeface="Arial"/>
                <a:cs typeface="Arial"/>
              </a:rPr>
              <a:t>эффекта </a:t>
            </a:r>
            <a:r>
              <a:rPr sz="1200" dirty="0">
                <a:solidFill>
                  <a:srgbClr val="181818"/>
                </a:solidFill>
                <a:latin typeface="Arial"/>
                <a:cs typeface="Arial"/>
              </a:rPr>
              <a:t>от </a:t>
            </a:r>
            <a:r>
              <a:rPr sz="1200" spc="-25" dirty="0">
                <a:solidFill>
                  <a:srgbClr val="181818"/>
                </a:solidFill>
                <a:latin typeface="Arial"/>
                <a:cs typeface="Arial"/>
              </a:rPr>
              <a:t>первичной </a:t>
            </a:r>
            <a:r>
              <a:rPr sz="1200" spc="-20" dirty="0">
                <a:solidFill>
                  <a:srgbClr val="181818"/>
                </a:solidFill>
                <a:latin typeface="Arial"/>
                <a:cs typeface="Arial"/>
              </a:rPr>
              <a:t>респираторной  </a:t>
            </a:r>
            <a:r>
              <a:rPr sz="1200" spc="-25" dirty="0">
                <a:solidFill>
                  <a:srgbClr val="181818"/>
                </a:solidFill>
                <a:latin typeface="Arial"/>
                <a:cs typeface="Arial"/>
              </a:rPr>
              <a:t>терапии </a:t>
            </a:r>
            <a:r>
              <a:rPr sz="1200" dirty="0">
                <a:solidFill>
                  <a:srgbClr val="181818"/>
                </a:solidFill>
                <a:latin typeface="Arial"/>
                <a:cs typeface="Arial"/>
              </a:rPr>
              <a:t>– </a:t>
            </a:r>
            <a:r>
              <a:rPr sz="1200" spc="-25" dirty="0">
                <a:solidFill>
                  <a:srgbClr val="181818"/>
                </a:solidFill>
                <a:latin typeface="Arial"/>
                <a:cs typeface="Arial"/>
              </a:rPr>
              <a:t>оксигенотерапии, начальной </a:t>
            </a:r>
            <a:r>
              <a:rPr sz="1200" spc="-20" dirty="0">
                <a:solidFill>
                  <a:srgbClr val="181818"/>
                </a:solidFill>
                <a:latin typeface="Arial"/>
                <a:cs typeface="Arial"/>
              </a:rPr>
              <a:t>тактикой  допускается </a:t>
            </a:r>
            <a:r>
              <a:rPr sz="1200" spc="5" dirty="0">
                <a:solidFill>
                  <a:srgbClr val="181818"/>
                </a:solidFill>
                <a:latin typeface="Arial"/>
                <a:cs typeface="Arial"/>
              </a:rPr>
              <a:t>НИВЛ; </a:t>
            </a:r>
            <a:r>
              <a:rPr sz="1200" spc="-20" dirty="0">
                <a:solidFill>
                  <a:srgbClr val="181818"/>
                </a:solidFill>
                <a:latin typeface="Arial"/>
                <a:cs typeface="Arial"/>
              </a:rPr>
              <a:t>альтернативной </a:t>
            </a:r>
            <a:r>
              <a:rPr sz="1200" dirty="0">
                <a:solidFill>
                  <a:srgbClr val="181818"/>
                </a:solidFill>
                <a:latin typeface="Arial"/>
                <a:cs typeface="Arial"/>
              </a:rPr>
              <a:t>НИВЛ </a:t>
            </a:r>
            <a:r>
              <a:rPr sz="1200" spc="-20" dirty="0">
                <a:solidFill>
                  <a:srgbClr val="181818"/>
                </a:solidFill>
                <a:latin typeface="Arial"/>
                <a:cs typeface="Arial"/>
              </a:rPr>
              <a:t>также</a:t>
            </a:r>
            <a:r>
              <a:rPr sz="1200" spc="-175" dirty="0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81818"/>
                </a:solidFill>
                <a:latin typeface="Arial"/>
                <a:cs typeface="Arial"/>
              </a:rPr>
              <a:t>может  </a:t>
            </a:r>
            <a:r>
              <a:rPr sz="1200" spc="-50" dirty="0">
                <a:solidFill>
                  <a:srgbClr val="181818"/>
                </a:solidFill>
                <a:latin typeface="Arial"/>
                <a:cs typeface="Arial"/>
              </a:rPr>
              <a:t>служить </a:t>
            </a:r>
            <a:r>
              <a:rPr sz="1200" spc="-5" dirty="0">
                <a:solidFill>
                  <a:srgbClr val="181818"/>
                </a:solidFill>
                <a:latin typeface="Arial"/>
                <a:cs typeface="Arial"/>
              </a:rPr>
              <a:t>высокоскоростной </a:t>
            </a:r>
            <a:r>
              <a:rPr sz="1200" spc="-20" dirty="0">
                <a:solidFill>
                  <a:srgbClr val="181818"/>
                </a:solidFill>
                <a:latin typeface="Arial"/>
                <a:cs typeface="Arial"/>
              </a:rPr>
              <a:t>назальный</a:t>
            </a:r>
            <a:r>
              <a:rPr sz="1200" spc="-225" dirty="0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81818"/>
                </a:solidFill>
                <a:latin typeface="Arial"/>
                <a:cs typeface="Arial"/>
              </a:rPr>
              <a:t>поток</a:t>
            </a:r>
            <a:endParaRPr sz="12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470"/>
              </a:spcBef>
            </a:pPr>
            <a:r>
              <a:rPr sz="1550" b="1" spc="-40" dirty="0">
                <a:solidFill>
                  <a:srgbClr val="353535"/>
                </a:solidFill>
                <a:latin typeface="Arial"/>
                <a:cs typeface="Arial"/>
              </a:rPr>
              <a:t>ИВЛ</a:t>
            </a:r>
            <a:endParaRPr sz="1550">
              <a:latin typeface="Arial"/>
              <a:cs typeface="Arial"/>
            </a:endParaRPr>
          </a:p>
          <a:p>
            <a:pPr marL="38100" marR="361315">
              <a:lnSpc>
                <a:spcPct val="88700"/>
              </a:lnSpc>
              <a:spcBef>
                <a:spcPts val="305"/>
              </a:spcBef>
            </a:pPr>
            <a:r>
              <a:rPr sz="1200" spc="-15" dirty="0">
                <a:solidFill>
                  <a:srgbClr val="181818"/>
                </a:solidFill>
                <a:latin typeface="Arial"/>
                <a:cs typeface="Arial"/>
              </a:rPr>
              <a:t>проводится при </a:t>
            </a:r>
            <a:r>
              <a:rPr sz="1200" spc="-20" dirty="0">
                <a:solidFill>
                  <a:srgbClr val="181818"/>
                </a:solidFill>
                <a:latin typeface="Arial"/>
                <a:cs typeface="Arial"/>
              </a:rPr>
              <a:t>неэффективности </a:t>
            </a:r>
            <a:r>
              <a:rPr sz="1200" dirty="0">
                <a:solidFill>
                  <a:srgbClr val="181818"/>
                </a:solidFill>
                <a:latin typeface="Arial"/>
                <a:cs typeface="Arial"/>
              </a:rPr>
              <a:t>НИВЛ –</a:t>
            </a:r>
            <a:r>
              <a:rPr sz="1200" spc="-105" dirty="0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81818"/>
                </a:solidFill>
                <a:latin typeface="Arial"/>
                <a:cs typeface="Arial"/>
              </a:rPr>
              <a:t>гипоксемии,  </a:t>
            </a:r>
            <a:r>
              <a:rPr sz="1200" spc="-20" dirty="0">
                <a:solidFill>
                  <a:srgbClr val="181818"/>
                </a:solidFill>
                <a:latin typeface="Arial"/>
                <a:cs typeface="Arial"/>
              </a:rPr>
              <a:t>метаболическом </a:t>
            </a:r>
            <a:r>
              <a:rPr sz="1200" spc="-25" dirty="0">
                <a:solidFill>
                  <a:srgbClr val="181818"/>
                </a:solidFill>
                <a:latin typeface="Arial"/>
                <a:cs typeface="Arial"/>
              </a:rPr>
              <a:t>ацидозе </a:t>
            </a:r>
            <a:r>
              <a:rPr sz="1200" spc="-60" dirty="0">
                <a:solidFill>
                  <a:srgbClr val="181818"/>
                </a:solidFill>
                <a:latin typeface="Arial"/>
                <a:cs typeface="Arial"/>
              </a:rPr>
              <a:t>или </a:t>
            </a:r>
            <a:r>
              <a:rPr sz="1200" spc="-25" dirty="0">
                <a:solidFill>
                  <a:srgbClr val="181818"/>
                </a:solidFill>
                <a:latin typeface="Arial"/>
                <a:cs typeface="Arial"/>
              </a:rPr>
              <a:t>отсутствии </a:t>
            </a:r>
            <a:r>
              <a:rPr sz="1200" spc="-40" dirty="0">
                <a:solidFill>
                  <a:srgbClr val="181818"/>
                </a:solidFill>
                <a:latin typeface="Arial"/>
                <a:cs typeface="Arial"/>
              </a:rPr>
              <a:t>увеличения  </a:t>
            </a:r>
            <a:r>
              <a:rPr sz="1200" spc="-25" dirty="0">
                <a:solidFill>
                  <a:srgbClr val="181818"/>
                </a:solidFill>
                <a:latin typeface="Arial"/>
                <a:cs typeface="Arial"/>
              </a:rPr>
              <a:t>индекса </a:t>
            </a:r>
            <a:r>
              <a:rPr sz="1200" dirty="0">
                <a:solidFill>
                  <a:srgbClr val="181818"/>
                </a:solidFill>
                <a:latin typeface="Arial"/>
                <a:cs typeface="Arial"/>
              </a:rPr>
              <a:t>PaO</a:t>
            </a:r>
            <a:r>
              <a:rPr sz="1125" baseline="-18518" dirty="0">
                <a:solidFill>
                  <a:srgbClr val="181818"/>
                </a:solidFill>
                <a:latin typeface="Arial"/>
                <a:cs typeface="Arial"/>
              </a:rPr>
              <a:t>2</a:t>
            </a:r>
            <a:r>
              <a:rPr sz="1200" dirty="0">
                <a:solidFill>
                  <a:srgbClr val="181818"/>
                </a:solidFill>
                <a:latin typeface="Arial"/>
                <a:cs typeface="Arial"/>
              </a:rPr>
              <a:t>/FiO</a:t>
            </a:r>
            <a:r>
              <a:rPr sz="1125" baseline="-18518" dirty="0">
                <a:solidFill>
                  <a:srgbClr val="181818"/>
                </a:solidFill>
                <a:latin typeface="Arial"/>
                <a:cs typeface="Arial"/>
              </a:rPr>
              <a:t>2 </a:t>
            </a:r>
            <a:r>
              <a:rPr sz="1200" dirty="0">
                <a:solidFill>
                  <a:srgbClr val="181818"/>
                </a:solidFill>
                <a:latin typeface="Arial"/>
                <a:cs typeface="Arial"/>
              </a:rPr>
              <a:t>в </a:t>
            </a:r>
            <a:r>
              <a:rPr sz="1200" spc="-30" dirty="0">
                <a:solidFill>
                  <a:srgbClr val="181818"/>
                </a:solidFill>
                <a:latin typeface="Arial"/>
                <a:cs typeface="Arial"/>
              </a:rPr>
              <a:t>течение </a:t>
            </a:r>
            <a:r>
              <a:rPr sz="1200" dirty="0">
                <a:solidFill>
                  <a:srgbClr val="181818"/>
                </a:solidFill>
                <a:latin typeface="Arial"/>
                <a:cs typeface="Arial"/>
              </a:rPr>
              <a:t>2 часов, </a:t>
            </a:r>
            <a:r>
              <a:rPr sz="1200" spc="5" dirty="0">
                <a:solidFill>
                  <a:srgbClr val="181818"/>
                </a:solidFill>
                <a:latin typeface="Arial"/>
                <a:cs typeface="Arial"/>
              </a:rPr>
              <a:t>высокой </a:t>
            </a:r>
            <a:r>
              <a:rPr sz="1200" spc="-10" dirty="0">
                <a:solidFill>
                  <a:srgbClr val="181818"/>
                </a:solidFill>
                <a:latin typeface="Arial"/>
                <a:cs typeface="Arial"/>
              </a:rPr>
              <a:t>работе  </a:t>
            </a:r>
            <a:r>
              <a:rPr sz="1200" spc="-30" dirty="0">
                <a:solidFill>
                  <a:srgbClr val="181818"/>
                </a:solidFill>
                <a:latin typeface="Arial"/>
                <a:cs typeface="Arial"/>
              </a:rPr>
              <a:t>дыхания</a:t>
            </a:r>
            <a:endParaRPr sz="1200">
              <a:latin typeface="Arial"/>
              <a:cs typeface="Arial"/>
            </a:endParaRPr>
          </a:p>
          <a:p>
            <a:pPr marL="41275">
              <a:lnSpc>
                <a:spcPct val="100000"/>
              </a:lnSpc>
              <a:spcBef>
                <a:spcPts val="105"/>
              </a:spcBef>
            </a:pPr>
            <a:r>
              <a:rPr sz="1550" b="1" spc="10" dirty="0">
                <a:solidFill>
                  <a:srgbClr val="353535"/>
                </a:solidFill>
                <a:latin typeface="Arial"/>
                <a:cs typeface="Arial"/>
              </a:rPr>
              <a:t>ЭКМО</a:t>
            </a:r>
            <a:endParaRPr sz="1550">
              <a:latin typeface="Arial"/>
              <a:cs typeface="Arial"/>
            </a:endParaRPr>
          </a:p>
          <a:p>
            <a:pPr marL="41275" marR="882650">
              <a:lnSpc>
                <a:spcPct val="88600"/>
              </a:lnSpc>
              <a:spcBef>
                <a:spcPts val="309"/>
              </a:spcBef>
            </a:pPr>
            <a:r>
              <a:rPr sz="1200" spc="-10" dirty="0">
                <a:solidFill>
                  <a:srgbClr val="181818"/>
                </a:solidFill>
                <a:latin typeface="Arial"/>
                <a:cs typeface="Arial"/>
              </a:rPr>
              <a:t>основным </a:t>
            </a:r>
            <a:r>
              <a:rPr sz="1200" spc="-25" dirty="0">
                <a:solidFill>
                  <a:srgbClr val="181818"/>
                </a:solidFill>
                <a:latin typeface="Arial"/>
                <a:cs typeface="Arial"/>
              </a:rPr>
              <a:t>показанием </a:t>
            </a:r>
            <a:r>
              <a:rPr sz="1200" spc="-10" dirty="0">
                <a:solidFill>
                  <a:srgbClr val="181818"/>
                </a:solidFill>
                <a:latin typeface="Arial"/>
                <a:cs typeface="Arial"/>
              </a:rPr>
              <a:t>является </a:t>
            </a:r>
            <a:r>
              <a:rPr sz="1200" spc="-5" dirty="0">
                <a:solidFill>
                  <a:srgbClr val="181818"/>
                </a:solidFill>
                <a:latin typeface="Arial"/>
                <a:cs typeface="Arial"/>
              </a:rPr>
              <a:t>ОРДС</a:t>
            </a:r>
            <a:r>
              <a:rPr sz="1200" spc="-185" dirty="0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181818"/>
                </a:solidFill>
                <a:latin typeface="Arial"/>
                <a:cs typeface="Arial"/>
              </a:rPr>
              <a:t>средней  тяжести </a:t>
            </a:r>
            <a:r>
              <a:rPr sz="1200" dirty="0">
                <a:solidFill>
                  <a:srgbClr val="181818"/>
                </a:solidFill>
                <a:latin typeface="Arial"/>
                <a:cs typeface="Arial"/>
              </a:rPr>
              <a:t>и </a:t>
            </a:r>
            <a:r>
              <a:rPr sz="1200" spc="-20" dirty="0">
                <a:solidFill>
                  <a:srgbClr val="181818"/>
                </a:solidFill>
                <a:latin typeface="Arial"/>
                <a:cs typeface="Arial"/>
              </a:rPr>
              <a:t>тяжелого </a:t>
            </a:r>
            <a:r>
              <a:rPr sz="1200" spc="-30" dirty="0">
                <a:solidFill>
                  <a:srgbClr val="181818"/>
                </a:solidFill>
                <a:latin typeface="Arial"/>
                <a:cs typeface="Arial"/>
              </a:rPr>
              <a:t>течения </a:t>
            </a:r>
            <a:r>
              <a:rPr sz="1200" dirty="0">
                <a:solidFill>
                  <a:srgbClr val="181818"/>
                </a:solidFill>
                <a:latin typeface="Arial"/>
                <a:cs typeface="Arial"/>
              </a:rPr>
              <a:t>с </a:t>
            </a:r>
            <a:r>
              <a:rPr sz="1200" spc="-30" dirty="0">
                <a:solidFill>
                  <a:srgbClr val="181818"/>
                </a:solidFill>
                <a:latin typeface="Arial"/>
                <a:cs typeface="Arial"/>
              </a:rPr>
              <a:t>длительностью  </a:t>
            </a:r>
            <a:r>
              <a:rPr sz="1200" spc="-20" dirty="0">
                <a:solidFill>
                  <a:srgbClr val="181818"/>
                </a:solidFill>
                <a:latin typeface="Arial"/>
                <a:cs typeface="Arial"/>
              </a:rPr>
              <a:t>проведения </a:t>
            </a:r>
            <a:r>
              <a:rPr sz="1200" spc="-25" dirty="0">
                <a:solidFill>
                  <a:srgbClr val="181818"/>
                </a:solidFill>
                <a:latin typeface="Arial"/>
                <a:cs typeface="Arial"/>
              </a:rPr>
              <a:t>любой </a:t>
            </a:r>
            <a:r>
              <a:rPr sz="1200" spc="15" dirty="0">
                <a:solidFill>
                  <a:srgbClr val="181818"/>
                </a:solidFill>
                <a:latin typeface="Arial"/>
                <a:cs typeface="Arial"/>
              </a:rPr>
              <a:t>ИВЛ </a:t>
            </a:r>
            <a:r>
              <a:rPr sz="1200" spc="-35" dirty="0">
                <a:solidFill>
                  <a:srgbClr val="181818"/>
                </a:solidFill>
                <a:latin typeface="Arial"/>
                <a:cs typeface="Arial"/>
              </a:rPr>
              <a:t>не </a:t>
            </a:r>
            <a:r>
              <a:rPr sz="1200" spc="-25" dirty="0">
                <a:solidFill>
                  <a:srgbClr val="181818"/>
                </a:solidFill>
                <a:latin typeface="Arial"/>
                <a:cs typeface="Arial"/>
              </a:rPr>
              <a:t>более </a:t>
            </a:r>
            <a:r>
              <a:rPr sz="1200" dirty="0">
                <a:solidFill>
                  <a:srgbClr val="181818"/>
                </a:solidFill>
                <a:latin typeface="Arial"/>
                <a:cs typeface="Arial"/>
              </a:rPr>
              <a:t>5</a:t>
            </a:r>
            <a:r>
              <a:rPr sz="1200" spc="-60" dirty="0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81818"/>
                </a:solidFill>
                <a:latin typeface="Arial"/>
                <a:cs typeface="Arial"/>
              </a:rPr>
              <a:t>суток.</a:t>
            </a:r>
            <a:endParaRPr sz="12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250"/>
              </a:spcBef>
            </a:pPr>
            <a:r>
              <a:rPr sz="1550" b="1" spc="10" dirty="0">
                <a:solidFill>
                  <a:srgbClr val="353535"/>
                </a:solidFill>
                <a:latin typeface="Arial"/>
                <a:cs typeface="Arial"/>
              </a:rPr>
              <a:t>Септический</a:t>
            </a:r>
            <a:r>
              <a:rPr sz="1550" b="1" spc="-6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353535"/>
                </a:solidFill>
                <a:latin typeface="Arial"/>
                <a:cs typeface="Arial"/>
              </a:rPr>
              <a:t>шок</a:t>
            </a:r>
            <a:endParaRPr sz="1550">
              <a:latin typeface="Arial"/>
              <a:cs typeface="Arial"/>
            </a:endParaRPr>
          </a:p>
          <a:p>
            <a:pPr marL="38100">
              <a:lnSpc>
                <a:spcPts val="1360"/>
              </a:lnSpc>
              <a:spcBef>
                <a:spcPts val="145"/>
              </a:spcBef>
            </a:pPr>
            <a:r>
              <a:rPr sz="1200" spc="-30" dirty="0">
                <a:solidFill>
                  <a:srgbClr val="181818"/>
                </a:solidFill>
                <a:latin typeface="Arial"/>
                <a:cs typeface="Arial"/>
              </a:rPr>
              <a:t>Незамедлительная </a:t>
            </a:r>
            <a:r>
              <a:rPr sz="1200" spc="-25" dirty="0">
                <a:solidFill>
                  <a:srgbClr val="181818"/>
                </a:solidFill>
                <a:latin typeface="Arial"/>
                <a:cs typeface="Arial"/>
              </a:rPr>
              <a:t>внутривенная </a:t>
            </a:r>
            <a:r>
              <a:rPr sz="1200" spc="-40" dirty="0">
                <a:solidFill>
                  <a:srgbClr val="181818"/>
                </a:solidFill>
                <a:latin typeface="Arial"/>
                <a:cs typeface="Arial"/>
              </a:rPr>
              <a:t>инфузионная</a:t>
            </a:r>
            <a:r>
              <a:rPr sz="1200" spc="-65" dirty="0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81818"/>
                </a:solidFill>
                <a:latin typeface="Arial"/>
                <a:cs typeface="Arial"/>
              </a:rPr>
              <a:t>терапия</a:t>
            </a:r>
            <a:endParaRPr sz="1200">
              <a:latin typeface="Arial"/>
              <a:cs typeface="Arial"/>
            </a:endParaRPr>
          </a:p>
          <a:p>
            <a:pPr marL="38100" marR="921385">
              <a:lnSpc>
                <a:spcPts val="1280"/>
              </a:lnSpc>
              <a:spcBef>
                <a:spcPts val="90"/>
              </a:spcBef>
            </a:pPr>
            <a:r>
              <a:rPr sz="1200" spc="-30" dirty="0">
                <a:solidFill>
                  <a:srgbClr val="181818"/>
                </a:solidFill>
                <a:latin typeface="Arial"/>
                <a:cs typeface="Arial"/>
              </a:rPr>
              <a:t>кристаллоидными </a:t>
            </a:r>
            <a:r>
              <a:rPr sz="1200" spc="-10" dirty="0">
                <a:solidFill>
                  <a:srgbClr val="181818"/>
                </a:solidFill>
                <a:latin typeface="Arial"/>
                <a:cs typeface="Arial"/>
              </a:rPr>
              <a:t>растворами. </a:t>
            </a:r>
            <a:r>
              <a:rPr sz="1200" spc="-15" dirty="0">
                <a:solidFill>
                  <a:srgbClr val="181818"/>
                </a:solidFill>
                <a:latin typeface="Arial"/>
                <a:cs typeface="Arial"/>
              </a:rPr>
              <a:t>При </a:t>
            </a:r>
            <a:r>
              <a:rPr sz="1200" spc="-25" dirty="0">
                <a:solidFill>
                  <a:srgbClr val="181818"/>
                </a:solidFill>
                <a:latin typeface="Arial"/>
                <a:cs typeface="Arial"/>
              </a:rPr>
              <a:t>отсутствии  </a:t>
            </a:r>
            <a:r>
              <a:rPr sz="1200" spc="-10" dirty="0">
                <a:solidFill>
                  <a:srgbClr val="181818"/>
                </a:solidFill>
                <a:latin typeface="Arial"/>
                <a:cs typeface="Arial"/>
              </a:rPr>
              <a:t>эффекта </a:t>
            </a:r>
            <a:r>
              <a:rPr sz="1200" spc="-20" dirty="0">
                <a:solidFill>
                  <a:srgbClr val="181818"/>
                </a:solidFill>
                <a:latin typeface="Arial"/>
                <a:cs typeface="Arial"/>
              </a:rPr>
              <a:t>назначают</a:t>
            </a:r>
            <a:r>
              <a:rPr sz="1200" spc="-80" dirty="0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1818"/>
                </a:solidFill>
                <a:latin typeface="Arial"/>
                <a:cs typeface="Arial"/>
              </a:rPr>
              <a:t>вазопрессоры.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481200" y="4029075"/>
            <a:ext cx="267335" cy="142875"/>
          </a:xfrm>
          <a:custGeom>
            <a:avLst/>
            <a:gdLst/>
            <a:ahLst/>
            <a:cxnLst/>
            <a:rect l="l" t="t" r="r" b="b"/>
            <a:pathLst>
              <a:path w="267335" h="142875">
                <a:moveTo>
                  <a:pt x="195834" y="0"/>
                </a:moveTo>
                <a:lnTo>
                  <a:pt x="167999" y="5615"/>
                </a:lnTo>
                <a:lnTo>
                  <a:pt x="145272" y="20923"/>
                </a:lnTo>
                <a:lnTo>
                  <a:pt x="129950" y="43612"/>
                </a:lnTo>
                <a:lnTo>
                  <a:pt x="124333" y="71374"/>
                </a:lnTo>
                <a:lnTo>
                  <a:pt x="129950" y="99208"/>
                </a:lnTo>
                <a:lnTo>
                  <a:pt x="145272" y="121935"/>
                </a:lnTo>
                <a:lnTo>
                  <a:pt x="167999" y="137257"/>
                </a:lnTo>
                <a:lnTo>
                  <a:pt x="195834" y="142875"/>
                </a:lnTo>
                <a:lnTo>
                  <a:pt x="223648" y="137257"/>
                </a:lnTo>
                <a:lnTo>
                  <a:pt x="246332" y="121935"/>
                </a:lnTo>
                <a:lnTo>
                  <a:pt x="261610" y="99208"/>
                </a:lnTo>
                <a:lnTo>
                  <a:pt x="262406" y="95250"/>
                </a:lnTo>
                <a:lnTo>
                  <a:pt x="195834" y="95250"/>
                </a:lnTo>
                <a:lnTo>
                  <a:pt x="195834" y="47625"/>
                </a:lnTo>
                <a:lnTo>
                  <a:pt x="262419" y="47625"/>
                </a:lnTo>
                <a:lnTo>
                  <a:pt x="261610" y="43612"/>
                </a:lnTo>
                <a:lnTo>
                  <a:pt x="246332" y="20923"/>
                </a:lnTo>
                <a:lnTo>
                  <a:pt x="223648" y="5615"/>
                </a:lnTo>
                <a:lnTo>
                  <a:pt x="195834" y="0"/>
                </a:lnTo>
                <a:close/>
              </a:path>
              <a:path w="267335" h="142875">
                <a:moveTo>
                  <a:pt x="129138" y="47625"/>
                </a:moveTo>
                <a:lnTo>
                  <a:pt x="0" y="47625"/>
                </a:lnTo>
                <a:lnTo>
                  <a:pt x="0" y="95250"/>
                </a:lnTo>
                <a:lnTo>
                  <a:pt x="129151" y="95250"/>
                </a:lnTo>
                <a:lnTo>
                  <a:pt x="124333" y="71374"/>
                </a:lnTo>
                <a:lnTo>
                  <a:pt x="129138" y="47625"/>
                </a:lnTo>
                <a:close/>
              </a:path>
              <a:path w="267335" h="142875">
                <a:moveTo>
                  <a:pt x="262419" y="47625"/>
                </a:moveTo>
                <a:lnTo>
                  <a:pt x="195834" y="47625"/>
                </a:lnTo>
                <a:lnTo>
                  <a:pt x="195834" y="95250"/>
                </a:lnTo>
                <a:lnTo>
                  <a:pt x="262406" y="95250"/>
                </a:lnTo>
                <a:lnTo>
                  <a:pt x="267207" y="71374"/>
                </a:lnTo>
                <a:lnTo>
                  <a:pt x="262419" y="47625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898005" y="6126479"/>
            <a:ext cx="361950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" dirty="0">
                <a:latin typeface="Calibri"/>
                <a:cs typeface="Calibri"/>
              </a:rPr>
              <a:t>Пошаговый </a:t>
            </a:r>
            <a:r>
              <a:rPr sz="1050" spc="-15" dirty="0">
                <a:latin typeface="Calibri"/>
                <a:cs typeface="Calibri"/>
              </a:rPr>
              <a:t>подход </a:t>
            </a:r>
            <a:r>
              <a:rPr sz="1050" dirty="0">
                <a:latin typeface="Calibri"/>
                <a:cs typeface="Calibri"/>
              </a:rPr>
              <a:t>в </a:t>
            </a:r>
            <a:r>
              <a:rPr sz="1050" spc="-20" dirty="0">
                <a:latin typeface="Calibri"/>
                <a:cs typeface="Calibri"/>
              </a:rPr>
              <a:t>выборе </a:t>
            </a:r>
            <a:r>
              <a:rPr sz="1050" spc="-15" dirty="0">
                <a:latin typeface="Calibri"/>
                <a:cs typeface="Calibri"/>
              </a:rPr>
              <a:t>респираторной </a:t>
            </a:r>
            <a:r>
              <a:rPr sz="1050" spc="-5" dirty="0">
                <a:latin typeface="Calibri"/>
                <a:cs typeface="Calibri"/>
              </a:rPr>
              <a:t>терапии</a:t>
            </a:r>
            <a:r>
              <a:rPr sz="1050" spc="-170" dirty="0">
                <a:latin typeface="Calibri"/>
                <a:cs typeface="Calibri"/>
              </a:rPr>
              <a:t> </a:t>
            </a:r>
            <a:r>
              <a:rPr sz="1050" spc="-15" dirty="0">
                <a:latin typeface="Calibri"/>
                <a:cs typeface="Calibri"/>
              </a:rPr>
              <a:t>COVID-19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581318" y="2771304"/>
            <a:ext cx="4721883" cy="2997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9924" y="94892"/>
            <a:ext cx="2232600" cy="6921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8600" y="761936"/>
            <a:ext cx="11825351" cy="1666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6700" y="819150"/>
            <a:ext cx="11682095" cy="0"/>
          </a:xfrm>
          <a:custGeom>
            <a:avLst/>
            <a:gdLst/>
            <a:ahLst/>
            <a:cxnLst/>
            <a:rect l="l" t="t" r="r" b="b"/>
            <a:pathLst>
              <a:path w="11682095">
                <a:moveTo>
                  <a:pt x="0" y="0"/>
                </a:moveTo>
                <a:lnTo>
                  <a:pt x="11682095" y="0"/>
                </a:lnTo>
              </a:path>
            </a:pathLst>
          </a:custGeom>
          <a:ln w="38100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19075" y="962025"/>
            <a:ext cx="1066800" cy="628650"/>
          </a:xfrm>
          <a:prstGeom prst="rect">
            <a:avLst/>
          </a:prstGeom>
          <a:solidFill>
            <a:srgbClr val="FFC000"/>
          </a:solidFill>
          <a:ln w="19050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80"/>
              </a:spcBef>
            </a:pPr>
            <a:r>
              <a:rPr sz="1800" b="1" spc="-10" dirty="0">
                <a:latin typeface="Calibri"/>
                <a:cs typeface="Calibri"/>
              </a:rPr>
              <a:t>ВМР</a:t>
            </a:r>
            <a:endParaRPr sz="1800">
              <a:latin typeface="Calibri"/>
              <a:cs typeface="Calibri"/>
            </a:endParaRPr>
          </a:p>
          <a:p>
            <a:pPr marL="4445" algn="ctr">
              <a:lnSpc>
                <a:spcPct val="100000"/>
              </a:lnSpc>
              <a:spcBef>
                <a:spcPts val="20"/>
              </a:spcBef>
            </a:pPr>
            <a:r>
              <a:rPr sz="1800" b="1" spc="-15" dirty="0">
                <a:latin typeface="Calibri"/>
                <a:cs typeface="Calibri"/>
              </a:rPr>
              <a:t>Версия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8</a:t>
            </a:r>
            <a:endParaRPr sz="1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2993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96050" y="3638550"/>
            <a:ext cx="5353050" cy="2266950"/>
          </a:xfrm>
          <a:custGeom>
            <a:avLst/>
            <a:gdLst/>
            <a:ahLst/>
            <a:cxnLst/>
            <a:rect l="l" t="t" r="r" b="b"/>
            <a:pathLst>
              <a:path w="5353050" h="2266950">
                <a:moveTo>
                  <a:pt x="5325236" y="0"/>
                </a:moveTo>
                <a:lnTo>
                  <a:pt x="27813" y="0"/>
                </a:lnTo>
                <a:lnTo>
                  <a:pt x="16984" y="2184"/>
                </a:lnTo>
                <a:lnTo>
                  <a:pt x="8143" y="8143"/>
                </a:lnTo>
                <a:lnTo>
                  <a:pt x="2184" y="16984"/>
                </a:lnTo>
                <a:lnTo>
                  <a:pt x="0" y="27812"/>
                </a:lnTo>
                <a:lnTo>
                  <a:pt x="0" y="2239175"/>
                </a:lnTo>
                <a:lnTo>
                  <a:pt x="2184" y="2249987"/>
                </a:lnTo>
                <a:lnTo>
                  <a:pt x="8143" y="2258815"/>
                </a:lnTo>
                <a:lnTo>
                  <a:pt x="16984" y="2264767"/>
                </a:lnTo>
                <a:lnTo>
                  <a:pt x="27813" y="2266950"/>
                </a:lnTo>
                <a:lnTo>
                  <a:pt x="5325236" y="2266950"/>
                </a:lnTo>
                <a:lnTo>
                  <a:pt x="5336065" y="2264767"/>
                </a:lnTo>
                <a:lnTo>
                  <a:pt x="5344906" y="2258815"/>
                </a:lnTo>
                <a:lnTo>
                  <a:pt x="5350865" y="2249987"/>
                </a:lnTo>
                <a:lnTo>
                  <a:pt x="5353050" y="2239175"/>
                </a:lnTo>
                <a:lnTo>
                  <a:pt x="5353050" y="27812"/>
                </a:lnTo>
                <a:lnTo>
                  <a:pt x="5350865" y="16984"/>
                </a:lnTo>
                <a:lnTo>
                  <a:pt x="5344906" y="8143"/>
                </a:lnTo>
                <a:lnTo>
                  <a:pt x="5336065" y="2184"/>
                </a:lnTo>
                <a:lnTo>
                  <a:pt x="5325236" y="0"/>
                </a:lnTo>
                <a:close/>
              </a:path>
            </a:pathLst>
          </a:custGeom>
          <a:solidFill>
            <a:srgbClr val="E8EB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96050" y="3638550"/>
            <a:ext cx="5353050" cy="2266950"/>
          </a:xfrm>
          <a:custGeom>
            <a:avLst/>
            <a:gdLst/>
            <a:ahLst/>
            <a:cxnLst/>
            <a:rect l="l" t="t" r="r" b="b"/>
            <a:pathLst>
              <a:path w="5353050" h="2266950">
                <a:moveTo>
                  <a:pt x="0" y="27812"/>
                </a:moveTo>
                <a:lnTo>
                  <a:pt x="2184" y="16984"/>
                </a:lnTo>
                <a:lnTo>
                  <a:pt x="8143" y="8143"/>
                </a:lnTo>
                <a:lnTo>
                  <a:pt x="16984" y="2184"/>
                </a:lnTo>
                <a:lnTo>
                  <a:pt x="27813" y="0"/>
                </a:lnTo>
                <a:lnTo>
                  <a:pt x="5325236" y="0"/>
                </a:lnTo>
                <a:lnTo>
                  <a:pt x="5336065" y="2184"/>
                </a:lnTo>
                <a:lnTo>
                  <a:pt x="5344906" y="8143"/>
                </a:lnTo>
                <a:lnTo>
                  <a:pt x="5350865" y="16984"/>
                </a:lnTo>
                <a:lnTo>
                  <a:pt x="5353050" y="27812"/>
                </a:lnTo>
                <a:lnTo>
                  <a:pt x="5353050" y="2239175"/>
                </a:lnTo>
                <a:lnTo>
                  <a:pt x="5350865" y="2249987"/>
                </a:lnTo>
                <a:lnTo>
                  <a:pt x="5344906" y="2258815"/>
                </a:lnTo>
                <a:lnTo>
                  <a:pt x="5336065" y="2264767"/>
                </a:lnTo>
                <a:lnTo>
                  <a:pt x="5325236" y="2266950"/>
                </a:lnTo>
                <a:lnTo>
                  <a:pt x="27813" y="2266950"/>
                </a:lnTo>
                <a:lnTo>
                  <a:pt x="16984" y="2264767"/>
                </a:lnTo>
                <a:lnTo>
                  <a:pt x="8143" y="2258815"/>
                </a:lnTo>
                <a:lnTo>
                  <a:pt x="2184" y="2249987"/>
                </a:lnTo>
                <a:lnTo>
                  <a:pt x="0" y="2239175"/>
                </a:lnTo>
                <a:lnTo>
                  <a:pt x="0" y="27812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9700" y="4638675"/>
            <a:ext cx="4352925" cy="1304925"/>
          </a:xfrm>
          <a:custGeom>
            <a:avLst/>
            <a:gdLst/>
            <a:ahLst/>
            <a:cxnLst/>
            <a:rect l="l" t="t" r="r" b="b"/>
            <a:pathLst>
              <a:path w="4352925" h="1304925">
                <a:moveTo>
                  <a:pt x="4329811" y="0"/>
                </a:moveTo>
                <a:lnTo>
                  <a:pt x="23113" y="0"/>
                </a:lnTo>
                <a:lnTo>
                  <a:pt x="14144" y="1825"/>
                </a:lnTo>
                <a:lnTo>
                  <a:pt x="6794" y="6794"/>
                </a:lnTo>
                <a:lnTo>
                  <a:pt x="1825" y="14144"/>
                </a:lnTo>
                <a:lnTo>
                  <a:pt x="0" y="23113"/>
                </a:lnTo>
                <a:lnTo>
                  <a:pt x="0" y="1281785"/>
                </a:lnTo>
                <a:lnTo>
                  <a:pt x="1825" y="1290791"/>
                </a:lnTo>
                <a:lnTo>
                  <a:pt x="6794" y="1298146"/>
                </a:lnTo>
                <a:lnTo>
                  <a:pt x="14144" y="1303106"/>
                </a:lnTo>
                <a:lnTo>
                  <a:pt x="23113" y="1304925"/>
                </a:lnTo>
                <a:lnTo>
                  <a:pt x="4329811" y="1304925"/>
                </a:lnTo>
                <a:lnTo>
                  <a:pt x="4338780" y="1303106"/>
                </a:lnTo>
                <a:lnTo>
                  <a:pt x="4346130" y="1298146"/>
                </a:lnTo>
                <a:lnTo>
                  <a:pt x="4351099" y="1290791"/>
                </a:lnTo>
                <a:lnTo>
                  <a:pt x="4352925" y="1281785"/>
                </a:lnTo>
                <a:lnTo>
                  <a:pt x="4352925" y="23113"/>
                </a:lnTo>
                <a:lnTo>
                  <a:pt x="4351099" y="14144"/>
                </a:lnTo>
                <a:lnTo>
                  <a:pt x="4346130" y="6794"/>
                </a:lnTo>
                <a:lnTo>
                  <a:pt x="4338780" y="1825"/>
                </a:lnTo>
                <a:lnTo>
                  <a:pt x="4329811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9700" y="2952750"/>
            <a:ext cx="4352925" cy="1628775"/>
          </a:xfrm>
          <a:custGeom>
            <a:avLst/>
            <a:gdLst/>
            <a:ahLst/>
            <a:cxnLst/>
            <a:rect l="l" t="t" r="r" b="b"/>
            <a:pathLst>
              <a:path w="4352925" h="1628775">
                <a:moveTo>
                  <a:pt x="4324096" y="0"/>
                </a:moveTo>
                <a:lnTo>
                  <a:pt x="28828" y="0"/>
                </a:lnTo>
                <a:lnTo>
                  <a:pt x="17627" y="2272"/>
                </a:lnTo>
                <a:lnTo>
                  <a:pt x="8461" y="8461"/>
                </a:lnTo>
                <a:lnTo>
                  <a:pt x="2272" y="17627"/>
                </a:lnTo>
                <a:lnTo>
                  <a:pt x="0" y="28828"/>
                </a:lnTo>
                <a:lnTo>
                  <a:pt x="0" y="1599945"/>
                </a:lnTo>
                <a:lnTo>
                  <a:pt x="2272" y="1611147"/>
                </a:lnTo>
                <a:lnTo>
                  <a:pt x="8461" y="1620313"/>
                </a:lnTo>
                <a:lnTo>
                  <a:pt x="17627" y="1626502"/>
                </a:lnTo>
                <a:lnTo>
                  <a:pt x="28828" y="1628775"/>
                </a:lnTo>
                <a:lnTo>
                  <a:pt x="4324096" y="1628775"/>
                </a:lnTo>
                <a:lnTo>
                  <a:pt x="4335297" y="1626502"/>
                </a:lnTo>
                <a:lnTo>
                  <a:pt x="4344463" y="1620313"/>
                </a:lnTo>
                <a:lnTo>
                  <a:pt x="4350652" y="1611147"/>
                </a:lnTo>
                <a:lnTo>
                  <a:pt x="4352925" y="1599945"/>
                </a:lnTo>
                <a:lnTo>
                  <a:pt x="4352925" y="28828"/>
                </a:lnTo>
                <a:lnTo>
                  <a:pt x="4350652" y="17627"/>
                </a:lnTo>
                <a:lnTo>
                  <a:pt x="4344463" y="8461"/>
                </a:lnTo>
                <a:lnTo>
                  <a:pt x="4335297" y="2272"/>
                </a:lnTo>
                <a:lnTo>
                  <a:pt x="4324096" y="0"/>
                </a:lnTo>
                <a:close/>
              </a:path>
            </a:pathLst>
          </a:custGeom>
          <a:solidFill>
            <a:srgbClr val="FF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99484" y="252349"/>
            <a:ext cx="7804150" cy="3352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15" dirty="0">
                <a:latin typeface="Arial"/>
                <a:cs typeface="Arial"/>
              </a:rPr>
              <a:t>Оказание</a:t>
            </a:r>
            <a:r>
              <a:rPr spc="-105" dirty="0">
                <a:latin typeface="Arial"/>
                <a:cs typeface="Arial"/>
              </a:rPr>
              <a:t> </a:t>
            </a:r>
            <a:r>
              <a:rPr spc="10" dirty="0">
                <a:latin typeface="Arial"/>
                <a:cs typeface="Arial"/>
              </a:rPr>
              <a:t>медицинской</a:t>
            </a:r>
            <a:r>
              <a:rPr spc="-150" dirty="0">
                <a:latin typeface="Arial"/>
                <a:cs typeface="Arial"/>
              </a:rPr>
              <a:t> </a:t>
            </a:r>
            <a:r>
              <a:rPr spc="15" dirty="0">
                <a:latin typeface="Arial"/>
                <a:cs typeface="Arial"/>
              </a:rPr>
              <a:t>помощи</a:t>
            </a:r>
            <a:r>
              <a:rPr spc="-150" dirty="0">
                <a:latin typeface="Arial"/>
                <a:cs typeface="Arial"/>
              </a:rPr>
              <a:t> </a:t>
            </a:r>
            <a:r>
              <a:rPr spc="15" dirty="0">
                <a:latin typeface="Arial"/>
                <a:cs typeface="Arial"/>
              </a:rPr>
              <a:t>в</a:t>
            </a:r>
            <a:r>
              <a:rPr spc="-75" dirty="0">
                <a:latin typeface="Arial"/>
                <a:cs typeface="Arial"/>
              </a:rPr>
              <a:t> </a:t>
            </a:r>
            <a:r>
              <a:rPr spc="25" dirty="0">
                <a:latin typeface="Arial"/>
                <a:cs typeface="Arial"/>
              </a:rPr>
              <a:t>особых</a:t>
            </a:r>
            <a:r>
              <a:rPr spc="-180" dirty="0">
                <a:latin typeface="Arial"/>
                <a:cs typeface="Arial"/>
              </a:rPr>
              <a:t> </a:t>
            </a:r>
            <a:r>
              <a:rPr spc="5" dirty="0">
                <a:latin typeface="Arial"/>
                <a:cs typeface="Arial"/>
              </a:rPr>
              <a:t>группах</a:t>
            </a:r>
            <a:r>
              <a:rPr spc="-105" dirty="0">
                <a:latin typeface="Arial"/>
                <a:cs typeface="Arial"/>
              </a:rPr>
              <a:t> </a:t>
            </a:r>
            <a:r>
              <a:rPr spc="5" dirty="0">
                <a:latin typeface="Arial"/>
                <a:cs typeface="Arial"/>
              </a:rPr>
              <a:t>пациентов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419225" y="1114425"/>
            <a:ext cx="4343400" cy="771525"/>
          </a:xfrm>
          <a:prstGeom prst="rect">
            <a:avLst/>
          </a:prstGeom>
          <a:solidFill>
            <a:srgbClr val="FFF1C8">
              <a:alpha val="49803"/>
            </a:srgbClr>
          </a:solidFill>
        </p:spPr>
        <p:txBody>
          <a:bodyPr vert="horz" wrap="square" lIns="0" tIns="86995" rIns="0" bIns="0" rtlCol="0">
            <a:spAutoFit/>
          </a:bodyPr>
          <a:lstStyle/>
          <a:p>
            <a:pPr marL="259079">
              <a:lnSpc>
                <a:spcPct val="100000"/>
              </a:lnSpc>
              <a:spcBef>
                <a:spcPts val="685"/>
              </a:spcBef>
            </a:pPr>
            <a:r>
              <a:rPr sz="1200" b="1" dirty="0">
                <a:latin typeface="Calibri"/>
                <a:cs typeface="Calibri"/>
              </a:rPr>
              <a:t>БОЛЬНЫЕ С </a:t>
            </a:r>
            <a:r>
              <a:rPr sz="1200" b="1" spc="-10" dirty="0">
                <a:latin typeface="Calibri"/>
                <a:cs typeface="Calibri"/>
              </a:rPr>
              <a:t>АРТЕРИАЛЬНОЙ</a:t>
            </a:r>
            <a:r>
              <a:rPr sz="1200" b="1" spc="-20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ГИПЕРТЕНЗИЕЙ</a:t>
            </a:r>
            <a:endParaRPr sz="1200">
              <a:latin typeface="Calibri"/>
              <a:cs typeface="Calibri"/>
            </a:endParaRPr>
          </a:p>
          <a:p>
            <a:pPr marL="259079" indent="-200025">
              <a:lnSpc>
                <a:spcPts val="1430"/>
              </a:lnSpc>
              <a:spcBef>
                <a:spcPts val="585"/>
              </a:spcBef>
              <a:buClr>
                <a:srgbClr val="FFC000"/>
              </a:buClr>
              <a:buFont typeface="Wingdings"/>
              <a:buChar char=""/>
              <a:tabLst>
                <a:tab pos="259079" algn="l"/>
              </a:tabLst>
            </a:pPr>
            <a:r>
              <a:rPr sz="1200" spc="15" dirty="0">
                <a:latin typeface="Calibri"/>
                <a:cs typeface="Calibri"/>
              </a:rPr>
              <a:t>данных </a:t>
            </a:r>
            <a:r>
              <a:rPr sz="1200" dirty="0">
                <a:latin typeface="Calibri"/>
                <a:cs typeface="Calibri"/>
              </a:rPr>
              <a:t>о </a:t>
            </a:r>
            <a:r>
              <a:rPr sz="1200" spc="-10" dirty="0">
                <a:latin typeface="Calibri"/>
                <a:cs typeface="Calibri"/>
              </a:rPr>
              <a:t>неблагоприятных</a:t>
            </a:r>
            <a:r>
              <a:rPr sz="1200" spc="-19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эффектах</a:t>
            </a:r>
            <a:endParaRPr sz="1200">
              <a:latin typeface="Calibri"/>
              <a:cs typeface="Calibri"/>
            </a:endParaRPr>
          </a:p>
          <a:p>
            <a:pPr marL="259079">
              <a:lnSpc>
                <a:spcPts val="1430"/>
              </a:lnSpc>
            </a:pPr>
            <a:r>
              <a:rPr sz="1200" b="1" dirty="0">
                <a:latin typeface="Calibri"/>
                <a:cs typeface="Calibri"/>
              </a:rPr>
              <a:t>и </a:t>
            </a:r>
            <a:r>
              <a:rPr sz="1200" b="1" spc="5" dirty="0">
                <a:latin typeface="Calibri"/>
                <a:cs typeface="Calibri"/>
              </a:rPr>
              <a:t>АПФ </a:t>
            </a:r>
            <a:r>
              <a:rPr sz="1200" spc="15" dirty="0">
                <a:latin typeface="Calibri"/>
                <a:cs typeface="Calibri"/>
              </a:rPr>
              <a:t>на</a:t>
            </a:r>
            <a:r>
              <a:rPr sz="1200" spc="-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течение </a:t>
            </a:r>
            <a:r>
              <a:rPr sz="1200" spc="-5" dirty="0">
                <a:latin typeface="Calibri"/>
                <a:cs typeface="Calibri"/>
              </a:rPr>
              <a:t>COVID-19 </a:t>
            </a:r>
            <a:r>
              <a:rPr sz="1200" spc="-20" dirty="0">
                <a:latin typeface="Calibri"/>
                <a:cs typeface="Calibri"/>
              </a:rPr>
              <a:t>нет.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19225" y="1962150"/>
            <a:ext cx="4343400" cy="904875"/>
          </a:xfrm>
          <a:prstGeom prst="rect">
            <a:avLst/>
          </a:prstGeom>
          <a:solidFill>
            <a:srgbClr val="ACB8C9">
              <a:alpha val="50195"/>
            </a:srgbClr>
          </a:solidFill>
        </p:spPr>
        <p:txBody>
          <a:bodyPr vert="horz" wrap="square" lIns="0" tIns="40005" rIns="0" bIns="0" rtlCol="0">
            <a:spAutoFit/>
          </a:bodyPr>
          <a:lstStyle/>
          <a:p>
            <a:pPr marL="240029">
              <a:lnSpc>
                <a:spcPct val="100000"/>
              </a:lnSpc>
              <a:spcBef>
                <a:spcPts val="315"/>
              </a:spcBef>
            </a:pPr>
            <a:r>
              <a:rPr sz="1200" b="1" dirty="0">
                <a:latin typeface="Calibri"/>
                <a:cs typeface="Calibri"/>
              </a:rPr>
              <a:t>БОЛЬНЫЕ С</a:t>
            </a:r>
            <a:r>
              <a:rPr sz="1200" b="1" spc="-12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ГИПЕРЛИПИДЕМИЕЙ</a:t>
            </a:r>
            <a:endParaRPr sz="1200">
              <a:latin typeface="Calibri"/>
              <a:cs typeface="Calibri"/>
            </a:endParaRPr>
          </a:p>
          <a:p>
            <a:pPr marL="259079" marR="25400" indent="-200025">
              <a:lnSpc>
                <a:spcPts val="1430"/>
              </a:lnSpc>
              <a:spcBef>
                <a:spcPts val="495"/>
              </a:spcBef>
              <a:buClr>
                <a:srgbClr val="404040"/>
              </a:buClr>
              <a:buFont typeface="Wingdings"/>
              <a:buChar char=""/>
              <a:tabLst>
                <a:tab pos="259079" algn="l"/>
              </a:tabLst>
            </a:pPr>
            <a:r>
              <a:rPr sz="1200" b="1" spc="10" dirty="0">
                <a:latin typeface="Calibri"/>
                <a:cs typeface="Calibri"/>
              </a:rPr>
              <a:t>прием</a:t>
            </a:r>
            <a:r>
              <a:rPr sz="1200" b="1" spc="-7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статинов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b="1" spc="5" dirty="0">
                <a:latin typeface="Calibri"/>
                <a:cs typeface="Calibri"/>
              </a:rPr>
              <a:t>не</a:t>
            </a:r>
            <a:r>
              <a:rPr sz="1200" b="1" spc="-130" dirty="0">
                <a:latin typeface="Calibri"/>
                <a:cs typeface="Calibri"/>
              </a:rPr>
              <a:t> </a:t>
            </a:r>
            <a:r>
              <a:rPr sz="1200" b="1" spc="-15" dirty="0">
                <a:latin typeface="Calibri"/>
                <a:cs typeface="Calibri"/>
              </a:rPr>
              <a:t>прекращается</a:t>
            </a:r>
            <a:r>
              <a:rPr sz="1200" spc="-15" dirty="0">
                <a:latin typeface="Calibri"/>
                <a:cs typeface="Calibri"/>
              </a:rPr>
              <a:t>.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Если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пациент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spc="15" dirty="0">
                <a:latin typeface="Calibri"/>
                <a:cs typeface="Calibri"/>
              </a:rPr>
              <a:t>не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30" dirty="0">
                <a:latin typeface="Calibri"/>
                <a:cs typeface="Calibri"/>
              </a:rPr>
              <a:t>принимали  </a:t>
            </a:r>
            <a:r>
              <a:rPr sz="1200" spc="10" dirty="0">
                <a:latin typeface="Calibri"/>
                <a:cs typeface="Calibri"/>
              </a:rPr>
              <a:t>статины,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то</a:t>
            </a:r>
            <a:r>
              <a:rPr sz="1200" spc="-8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рекомендовано</a:t>
            </a:r>
            <a:r>
              <a:rPr sz="1200" spc="-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назначение</a:t>
            </a:r>
            <a:r>
              <a:rPr sz="1200" spc="-12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при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лёгком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и</a:t>
            </a:r>
            <a:endParaRPr sz="1200">
              <a:latin typeface="Calibri"/>
              <a:cs typeface="Calibri"/>
            </a:endParaRPr>
          </a:p>
          <a:p>
            <a:pPr marL="259079">
              <a:lnSpc>
                <a:spcPts val="1380"/>
              </a:lnSpc>
            </a:pPr>
            <a:r>
              <a:rPr sz="1200" spc="-5" dirty="0">
                <a:latin typeface="Calibri"/>
                <a:cs typeface="Calibri"/>
              </a:rPr>
              <a:t>среднетяжелом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течении.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65604" y="2943161"/>
            <a:ext cx="341439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БОЛЬНЫЕ С ОСТРЫМ </a:t>
            </a:r>
            <a:r>
              <a:rPr sz="1200" b="1" spc="-5" dirty="0">
                <a:latin typeface="Calibri"/>
                <a:cs typeface="Calibri"/>
              </a:rPr>
              <a:t>КОРОНАРНЫМ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СИНДРОМОМ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65580" y="3429698"/>
            <a:ext cx="4189095" cy="99123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212725" marR="5080" indent="-200025">
              <a:lnSpc>
                <a:spcPts val="1430"/>
              </a:lnSpc>
              <a:spcBef>
                <a:spcPts val="155"/>
              </a:spcBef>
              <a:buClr>
                <a:srgbClr val="C00000"/>
              </a:buClr>
              <a:buFont typeface="Wingdings"/>
              <a:buChar char=""/>
              <a:tabLst>
                <a:tab pos="212725" algn="l"/>
              </a:tabLst>
            </a:pPr>
            <a:r>
              <a:rPr sz="1200" spc="-25" dirty="0">
                <a:latin typeface="Calibri"/>
                <a:cs typeface="Calibri"/>
              </a:rPr>
              <a:t>при </a:t>
            </a:r>
            <a:r>
              <a:rPr sz="1200" spc="5" dirty="0">
                <a:latin typeface="Calibri"/>
                <a:cs typeface="Calibri"/>
              </a:rPr>
              <a:t>COVID-19 </a:t>
            </a:r>
            <a:r>
              <a:rPr sz="1200" spc="-10" dirty="0">
                <a:latin typeface="Calibri"/>
                <a:cs typeface="Calibri"/>
              </a:rPr>
              <a:t>обнаруживается </a:t>
            </a:r>
            <a:r>
              <a:rPr sz="1200" b="1" spc="-20" dirty="0">
                <a:latin typeface="Calibri"/>
                <a:cs typeface="Calibri"/>
              </a:rPr>
              <a:t>неспецифическое </a:t>
            </a:r>
            <a:r>
              <a:rPr sz="1200" b="1" spc="-15" dirty="0">
                <a:latin typeface="Calibri"/>
                <a:cs typeface="Calibri"/>
              </a:rPr>
              <a:t>повышение  </a:t>
            </a:r>
            <a:r>
              <a:rPr sz="1200" b="1" spc="15" dirty="0">
                <a:latin typeface="Calibri"/>
                <a:cs typeface="Calibri"/>
              </a:rPr>
              <a:t>уровня</a:t>
            </a:r>
            <a:r>
              <a:rPr sz="1200" b="1" spc="-19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тропонина</a:t>
            </a:r>
            <a:r>
              <a:rPr sz="1200" spc="-10" dirty="0">
                <a:latin typeface="Calibri"/>
                <a:cs typeface="Calibri"/>
              </a:rPr>
              <a:t>, </a:t>
            </a:r>
            <a:r>
              <a:rPr sz="1200" spc="-15" dirty="0">
                <a:latin typeface="Calibri"/>
                <a:cs typeface="Calibri"/>
              </a:rPr>
              <a:t>необходимо </a:t>
            </a:r>
            <a:r>
              <a:rPr sz="1200" spc="-5" dirty="0">
                <a:latin typeface="Calibri"/>
                <a:cs typeface="Calibri"/>
              </a:rPr>
              <a:t>более </a:t>
            </a:r>
            <a:r>
              <a:rPr sz="1200" spc="-15" dirty="0">
                <a:latin typeface="Calibri"/>
                <a:cs typeface="Calibri"/>
              </a:rPr>
              <a:t>тщательное</a:t>
            </a:r>
            <a:endParaRPr sz="1200">
              <a:latin typeface="Calibri"/>
              <a:cs typeface="Calibri"/>
            </a:endParaRPr>
          </a:p>
          <a:p>
            <a:pPr marL="212725">
              <a:lnSpc>
                <a:spcPts val="1380"/>
              </a:lnSpc>
            </a:pPr>
            <a:r>
              <a:rPr sz="1200" spc="5" dirty="0">
                <a:latin typeface="Calibri"/>
                <a:cs typeface="Calibri"/>
              </a:rPr>
              <a:t>обследование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для</a:t>
            </a:r>
            <a:r>
              <a:rPr sz="1200" spc="-9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уточнения</a:t>
            </a:r>
            <a:r>
              <a:rPr sz="1200" spc="-9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диагноза;</a:t>
            </a:r>
            <a:endParaRPr sz="1200">
              <a:latin typeface="Calibri"/>
              <a:cs typeface="Calibri"/>
            </a:endParaRPr>
          </a:p>
          <a:p>
            <a:pPr marL="212725" indent="-200025">
              <a:lnSpc>
                <a:spcPts val="1435"/>
              </a:lnSpc>
              <a:spcBef>
                <a:spcPts val="440"/>
              </a:spcBef>
              <a:buClr>
                <a:srgbClr val="C00000"/>
              </a:buClr>
              <a:buFont typeface="Wingdings"/>
              <a:buChar char=""/>
              <a:tabLst>
                <a:tab pos="212725" algn="l"/>
              </a:tabLst>
            </a:pPr>
            <a:r>
              <a:rPr sz="1200" b="1" spc="-5" dirty="0">
                <a:latin typeface="Calibri"/>
                <a:cs typeface="Calibri"/>
              </a:rPr>
              <a:t>тактика</a:t>
            </a:r>
            <a:r>
              <a:rPr sz="1200" b="1" spc="-35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ведения</a:t>
            </a:r>
            <a:r>
              <a:rPr sz="1200" spc="-9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пациентов</a:t>
            </a:r>
            <a:r>
              <a:rPr sz="1200" spc="-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с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15" dirty="0">
                <a:latin typeface="Calibri"/>
                <a:cs typeface="Calibri"/>
              </a:rPr>
              <a:t>ОКС</a:t>
            </a:r>
            <a:r>
              <a:rPr sz="1200" spc="-105" dirty="0">
                <a:latin typeface="Calibri"/>
                <a:cs typeface="Calibri"/>
              </a:rPr>
              <a:t> </a:t>
            </a:r>
            <a:r>
              <a:rPr sz="1200" b="1" spc="5" dirty="0">
                <a:latin typeface="Calibri"/>
                <a:cs typeface="Calibri"/>
              </a:rPr>
              <a:t>не</a:t>
            </a:r>
            <a:r>
              <a:rPr sz="1200" b="1" spc="-45" dirty="0">
                <a:latin typeface="Calibri"/>
                <a:cs typeface="Calibri"/>
              </a:rPr>
              <a:t> </a:t>
            </a:r>
            <a:r>
              <a:rPr sz="1200" b="1" spc="-15" dirty="0">
                <a:latin typeface="Calibri"/>
                <a:cs typeface="Calibri"/>
              </a:rPr>
              <a:t>должна</a:t>
            </a:r>
            <a:r>
              <a:rPr sz="1200" b="1" spc="-4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отличаться</a:t>
            </a:r>
            <a:r>
              <a:rPr sz="1200" b="1" spc="-6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от</a:t>
            </a:r>
            <a:endParaRPr sz="1200">
              <a:latin typeface="Calibri"/>
              <a:cs typeface="Calibri"/>
            </a:endParaRPr>
          </a:p>
          <a:p>
            <a:pPr marL="212725">
              <a:lnSpc>
                <a:spcPts val="1435"/>
              </a:lnSpc>
            </a:pPr>
            <a:r>
              <a:rPr sz="1200" spc="5" dirty="0">
                <a:latin typeface="Calibri"/>
                <a:cs typeface="Calibri"/>
              </a:rPr>
              <a:t>стандартно</a:t>
            </a:r>
            <a:r>
              <a:rPr sz="1200" spc="-8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принятой.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65580" y="4822253"/>
            <a:ext cx="3902075" cy="99123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93675" marR="5080">
              <a:lnSpc>
                <a:spcPts val="1430"/>
              </a:lnSpc>
              <a:spcBef>
                <a:spcPts val="155"/>
              </a:spcBef>
            </a:pPr>
            <a:r>
              <a:rPr sz="1200" b="1" dirty="0">
                <a:solidFill>
                  <a:srgbClr val="353535"/>
                </a:solidFill>
                <a:latin typeface="Calibri"/>
                <a:cs typeface="Calibri"/>
              </a:rPr>
              <a:t>БОЛЬНЫЕ С </a:t>
            </a:r>
            <a:r>
              <a:rPr sz="1200" b="1" spc="-10" dirty="0">
                <a:solidFill>
                  <a:srgbClr val="353535"/>
                </a:solidFill>
                <a:latin typeface="Calibri"/>
                <a:cs typeface="Calibri"/>
              </a:rPr>
              <a:t>ИНТЕРСТИЦИАЛЬНЫМИ, РЕДКИМИ </a:t>
            </a:r>
            <a:r>
              <a:rPr sz="1200" b="1" dirty="0">
                <a:solidFill>
                  <a:srgbClr val="353535"/>
                </a:solidFill>
                <a:latin typeface="Calibri"/>
                <a:cs typeface="Calibri"/>
              </a:rPr>
              <a:t>И  </a:t>
            </a:r>
            <a:r>
              <a:rPr sz="1200" b="1" spc="-5" dirty="0">
                <a:solidFill>
                  <a:srgbClr val="353535"/>
                </a:solidFill>
                <a:latin typeface="Calibri"/>
                <a:cs typeface="Calibri"/>
              </a:rPr>
              <a:t>ГЕНЕТИЧЕСКИ </a:t>
            </a:r>
            <a:r>
              <a:rPr sz="1200" b="1" spc="-10" dirty="0">
                <a:solidFill>
                  <a:srgbClr val="353535"/>
                </a:solidFill>
                <a:latin typeface="Calibri"/>
                <a:cs typeface="Calibri"/>
              </a:rPr>
              <a:t>ДЕТЕРМИНИРОВАННЫМИ ЗАБОЛЕВАНИЯ  ЛЕГКИХ</a:t>
            </a:r>
            <a:endParaRPr sz="1200">
              <a:latin typeface="Calibri"/>
              <a:cs typeface="Calibri"/>
            </a:endParaRPr>
          </a:p>
          <a:p>
            <a:pPr marL="212725" indent="-200025">
              <a:lnSpc>
                <a:spcPts val="1395"/>
              </a:lnSpc>
              <a:spcBef>
                <a:spcPts val="464"/>
              </a:spcBef>
              <a:buClr>
                <a:srgbClr val="C00000"/>
              </a:buClr>
              <a:buFont typeface="Wingdings"/>
              <a:buChar char=""/>
              <a:tabLst>
                <a:tab pos="212725" algn="l"/>
              </a:tabLst>
            </a:pPr>
            <a:r>
              <a:rPr sz="1200" spc="10" dirty="0">
                <a:solidFill>
                  <a:srgbClr val="353535"/>
                </a:solidFill>
                <a:latin typeface="Calibri"/>
                <a:cs typeface="Calibri"/>
              </a:rPr>
              <a:t>лечение</a:t>
            </a:r>
            <a:r>
              <a:rPr sz="1200" spc="-50" dirty="0">
                <a:solidFill>
                  <a:srgbClr val="353535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353535"/>
                </a:solidFill>
                <a:latin typeface="Calibri"/>
                <a:cs typeface="Calibri"/>
              </a:rPr>
              <a:t>совместно</a:t>
            </a:r>
            <a:r>
              <a:rPr sz="1200" spc="-85" dirty="0">
                <a:solidFill>
                  <a:srgbClr val="353535"/>
                </a:solidFill>
                <a:latin typeface="Calibri"/>
                <a:cs typeface="Calibri"/>
              </a:rPr>
              <a:t> </a:t>
            </a:r>
            <a:r>
              <a:rPr sz="1200" spc="5" dirty="0">
                <a:solidFill>
                  <a:srgbClr val="353535"/>
                </a:solidFill>
                <a:latin typeface="Calibri"/>
                <a:cs typeface="Calibri"/>
              </a:rPr>
              <a:t>со</a:t>
            </a:r>
            <a:r>
              <a:rPr sz="1200" spc="-85" dirty="0">
                <a:solidFill>
                  <a:srgbClr val="353535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353535"/>
                </a:solidFill>
                <a:latin typeface="Calibri"/>
                <a:cs typeface="Calibri"/>
              </a:rPr>
              <a:t>специалистами</a:t>
            </a:r>
            <a:endParaRPr sz="1200">
              <a:latin typeface="Calibri"/>
              <a:cs typeface="Calibri"/>
            </a:endParaRPr>
          </a:p>
          <a:p>
            <a:pPr marL="212725">
              <a:lnSpc>
                <a:spcPts val="1395"/>
              </a:lnSpc>
            </a:pPr>
            <a:r>
              <a:rPr sz="1200" spc="-15" dirty="0">
                <a:solidFill>
                  <a:srgbClr val="353535"/>
                </a:solidFill>
                <a:latin typeface="Calibri"/>
                <a:cs typeface="Calibri"/>
              </a:rPr>
              <a:t>по конкретной</a:t>
            </a:r>
            <a:r>
              <a:rPr sz="1200" spc="-25" dirty="0">
                <a:solidFill>
                  <a:srgbClr val="353535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353535"/>
                </a:solidFill>
                <a:latin typeface="Calibri"/>
                <a:cs typeface="Calibri"/>
              </a:rPr>
              <a:t>патологии.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496050" y="1095375"/>
            <a:ext cx="5353050" cy="2438400"/>
          </a:xfrm>
          <a:custGeom>
            <a:avLst/>
            <a:gdLst/>
            <a:ahLst/>
            <a:cxnLst/>
            <a:rect l="l" t="t" r="r" b="b"/>
            <a:pathLst>
              <a:path w="5353050" h="2438400">
                <a:moveTo>
                  <a:pt x="5323205" y="0"/>
                </a:moveTo>
                <a:lnTo>
                  <a:pt x="29845" y="0"/>
                </a:lnTo>
                <a:lnTo>
                  <a:pt x="18216" y="2341"/>
                </a:lnTo>
                <a:lnTo>
                  <a:pt x="8731" y="8731"/>
                </a:lnTo>
                <a:lnTo>
                  <a:pt x="2341" y="18216"/>
                </a:lnTo>
                <a:lnTo>
                  <a:pt x="0" y="29845"/>
                </a:lnTo>
                <a:lnTo>
                  <a:pt x="0" y="2408554"/>
                </a:lnTo>
                <a:lnTo>
                  <a:pt x="2341" y="2420183"/>
                </a:lnTo>
                <a:lnTo>
                  <a:pt x="8731" y="2429668"/>
                </a:lnTo>
                <a:lnTo>
                  <a:pt x="18216" y="2436058"/>
                </a:lnTo>
                <a:lnTo>
                  <a:pt x="29845" y="2438400"/>
                </a:lnTo>
                <a:lnTo>
                  <a:pt x="5323205" y="2438400"/>
                </a:lnTo>
                <a:lnTo>
                  <a:pt x="5334833" y="2436058"/>
                </a:lnTo>
                <a:lnTo>
                  <a:pt x="5344318" y="2429668"/>
                </a:lnTo>
                <a:lnTo>
                  <a:pt x="5350708" y="2420183"/>
                </a:lnTo>
                <a:lnTo>
                  <a:pt x="5353050" y="2408554"/>
                </a:lnTo>
                <a:lnTo>
                  <a:pt x="5353050" y="29845"/>
                </a:lnTo>
                <a:lnTo>
                  <a:pt x="5350708" y="18216"/>
                </a:lnTo>
                <a:lnTo>
                  <a:pt x="5344318" y="8731"/>
                </a:lnTo>
                <a:lnTo>
                  <a:pt x="5334833" y="2341"/>
                </a:lnTo>
                <a:lnTo>
                  <a:pt x="5323205" y="0"/>
                </a:lnTo>
                <a:close/>
              </a:path>
            </a:pathLst>
          </a:custGeom>
          <a:solidFill>
            <a:srgbClr val="E8EB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96050" y="1095375"/>
            <a:ext cx="5353050" cy="2438400"/>
          </a:xfrm>
          <a:custGeom>
            <a:avLst/>
            <a:gdLst/>
            <a:ahLst/>
            <a:cxnLst/>
            <a:rect l="l" t="t" r="r" b="b"/>
            <a:pathLst>
              <a:path w="5353050" h="2438400">
                <a:moveTo>
                  <a:pt x="0" y="29845"/>
                </a:moveTo>
                <a:lnTo>
                  <a:pt x="2341" y="18216"/>
                </a:lnTo>
                <a:lnTo>
                  <a:pt x="8731" y="8731"/>
                </a:lnTo>
                <a:lnTo>
                  <a:pt x="18216" y="2341"/>
                </a:lnTo>
                <a:lnTo>
                  <a:pt x="29845" y="0"/>
                </a:lnTo>
                <a:lnTo>
                  <a:pt x="5323205" y="0"/>
                </a:lnTo>
                <a:lnTo>
                  <a:pt x="5334833" y="2341"/>
                </a:lnTo>
                <a:lnTo>
                  <a:pt x="5344318" y="8731"/>
                </a:lnTo>
                <a:lnTo>
                  <a:pt x="5350708" y="18216"/>
                </a:lnTo>
                <a:lnTo>
                  <a:pt x="5353050" y="29845"/>
                </a:lnTo>
                <a:lnTo>
                  <a:pt x="5353050" y="2408554"/>
                </a:lnTo>
                <a:lnTo>
                  <a:pt x="5350708" y="2420183"/>
                </a:lnTo>
                <a:lnTo>
                  <a:pt x="5344318" y="2429668"/>
                </a:lnTo>
                <a:lnTo>
                  <a:pt x="5334833" y="2436058"/>
                </a:lnTo>
                <a:lnTo>
                  <a:pt x="5323205" y="2438400"/>
                </a:lnTo>
                <a:lnTo>
                  <a:pt x="29845" y="2438400"/>
                </a:lnTo>
                <a:lnTo>
                  <a:pt x="18216" y="2436058"/>
                </a:lnTo>
                <a:lnTo>
                  <a:pt x="8731" y="2429668"/>
                </a:lnTo>
                <a:lnTo>
                  <a:pt x="2341" y="2420183"/>
                </a:lnTo>
                <a:lnTo>
                  <a:pt x="0" y="2408554"/>
                </a:lnTo>
                <a:lnTo>
                  <a:pt x="0" y="29845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723380" y="1202054"/>
            <a:ext cx="2326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БОЛЬНЫЕ </a:t>
            </a:r>
            <a:r>
              <a:rPr sz="1200" b="1" spc="-5" dirty="0">
                <a:latin typeface="Calibri"/>
                <a:cs typeface="Calibri"/>
              </a:rPr>
              <a:t>САХАРНЫМ</a:t>
            </a:r>
            <a:r>
              <a:rPr sz="1200" b="1" spc="-105" dirty="0">
                <a:latin typeface="Calibri"/>
                <a:cs typeface="Calibri"/>
              </a:rPr>
              <a:t> </a:t>
            </a:r>
            <a:r>
              <a:rPr sz="1200" b="1" spc="-15" dirty="0">
                <a:latin typeface="Calibri"/>
                <a:cs typeface="Calibri"/>
              </a:rPr>
              <a:t>ДИАБЕТОМ: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23380" y="1449959"/>
            <a:ext cx="3787140" cy="1047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1775" indent="-219075">
              <a:lnSpc>
                <a:spcPts val="1430"/>
              </a:lnSpc>
              <a:spcBef>
                <a:spcPts val="100"/>
              </a:spcBef>
              <a:buClr>
                <a:srgbClr val="006FC0"/>
              </a:buClr>
              <a:buAutoNum type="arabicPeriod"/>
              <a:tabLst>
                <a:tab pos="231775" algn="l"/>
              </a:tabLst>
            </a:pPr>
            <a:r>
              <a:rPr sz="1200" dirty="0">
                <a:latin typeface="Calibri"/>
                <a:cs typeface="Calibri"/>
              </a:rPr>
              <a:t>в </a:t>
            </a:r>
            <a:r>
              <a:rPr sz="1200" spc="-15" dirty="0">
                <a:latin typeface="Calibri"/>
                <a:cs typeface="Calibri"/>
              </a:rPr>
              <a:t>группе </a:t>
            </a:r>
            <a:r>
              <a:rPr sz="1200" b="1" spc="5" dirty="0">
                <a:latin typeface="Calibri"/>
                <a:cs typeface="Calibri"/>
              </a:rPr>
              <a:t>высокого </a:t>
            </a:r>
            <a:r>
              <a:rPr sz="1200" b="1" spc="-5" dirty="0">
                <a:latin typeface="Calibri"/>
                <a:cs typeface="Calibri"/>
              </a:rPr>
              <a:t>риска</a:t>
            </a:r>
            <a:r>
              <a:rPr sz="1200" b="1" spc="-110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присоединения</a:t>
            </a:r>
            <a:endParaRPr sz="1200">
              <a:latin typeface="Calibri"/>
              <a:cs typeface="Calibri"/>
            </a:endParaRPr>
          </a:p>
          <a:p>
            <a:pPr marL="231775">
              <a:lnSpc>
                <a:spcPts val="1430"/>
              </a:lnSpc>
            </a:pPr>
            <a:r>
              <a:rPr sz="1200" b="1" dirty="0">
                <a:latin typeface="Calibri"/>
                <a:cs typeface="Calibri"/>
              </a:rPr>
              <a:t>бактериальной</a:t>
            </a:r>
            <a:r>
              <a:rPr sz="1200" b="1" spc="-45" dirty="0">
                <a:latin typeface="Calibri"/>
                <a:cs typeface="Calibri"/>
              </a:rPr>
              <a:t> </a:t>
            </a:r>
            <a:r>
              <a:rPr sz="1200" b="1" spc="-15" dirty="0">
                <a:latin typeface="Calibri"/>
                <a:cs typeface="Calibri"/>
              </a:rPr>
              <a:t>инфекции;</a:t>
            </a:r>
            <a:endParaRPr sz="1200">
              <a:latin typeface="Calibri"/>
              <a:cs typeface="Calibri"/>
            </a:endParaRPr>
          </a:p>
          <a:p>
            <a:pPr marL="231775" marR="5080" indent="-219075">
              <a:lnSpc>
                <a:spcPts val="1430"/>
              </a:lnSpc>
              <a:spcBef>
                <a:spcPts val="490"/>
              </a:spcBef>
              <a:buClr>
                <a:srgbClr val="006FC0"/>
              </a:buClr>
              <a:buAutoNum type="arabicPeriod" startAt="2"/>
              <a:tabLst>
                <a:tab pos="231775" algn="l"/>
              </a:tabLst>
            </a:pPr>
            <a:r>
              <a:rPr sz="1200" spc="5" dirty="0">
                <a:latin typeface="Calibri"/>
                <a:cs typeface="Calibri"/>
              </a:rPr>
              <a:t>комбинированная</a:t>
            </a:r>
            <a:r>
              <a:rPr sz="1200" spc="-9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терапии</a:t>
            </a:r>
            <a:r>
              <a:rPr sz="1200" spc="-9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ингибиторами</a:t>
            </a:r>
            <a:r>
              <a:rPr sz="1200" spc="-95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протеаз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ВИЧ  и </a:t>
            </a:r>
            <a:r>
              <a:rPr sz="1200" spc="-10" dirty="0">
                <a:latin typeface="Calibri"/>
                <a:cs typeface="Calibri"/>
              </a:rPr>
              <a:t>глюкокортикоидами </a:t>
            </a:r>
            <a:r>
              <a:rPr sz="1200" dirty="0">
                <a:latin typeface="Calibri"/>
                <a:cs typeface="Calibri"/>
              </a:rPr>
              <a:t>повышает </a:t>
            </a:r>
            <a:r>
              <a:rPr sz="1200" spc="-5" dirty="0">
                <a:latin typeface="Calibri"/>
                <a:cs typeface="Calibri"/>
              </a:rPr>
              <a:t>уровень</a:t>
            </a:r>
            <a:r>
              <a:rPr sz="1200" spc="-18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гликемии;</a:t>
            </a:r>
            <a:endParaRPr sz="1200">
              <a:latin typeface="Calibri"/>
              <a:cs typeface="Calibri"/>
            </a:endParaRPr>
          </a:p>
          <a:p>
            <a:pPr marL="231775" indent="-219075">
              <a:lnSpc>
                <a:spcPct val="100000"/>
              </a:lnSpc>
              <a:spcBef>
                <a:spcPts val="390"/>
              </a:spcBef>
              <a:buClr>
                <a:srgbClr val="006FC0"/>
              </a:buClr>
              <a:buAutoNum type="arabicPeriod" startAt="2"/>
              <a:tabLst>
                <a:tab pos="231775" algn="l"/>
              </a:tabLst>
            </a:pPr>
            <a:r>
              <a:rPr sz="1200" b="1" dirty="0">
                <a:latin typeface="Calibri"/>
                <a:cs typeface="Calibri"/>
              </a:rPr>
              <a:t>характерно </a:t>
            </a:r>
            <a:r>
              <a:rPr sz="1200" b="1" spc="-10" dirty="0">
                <a:latin typeface="Calibri"/>
                <a:cs typeface="Calibri"/>
              </a:rPr>
              <a:t>более </a:t>
            </a:r>
            <a:r>
              <a:rPr sz="1200" b="1" spc="-15" dirty="0">
                <a:latin typeface="Calibri"/>
                <a:cs typeface="Calibri"/>
              </a:rPr>
              <a:t>быстрое </a:t>
            </a:r>
            <a:r>
              <a:rPr sz="1200" b="1" spc="-5" dirty="0">
                <a:latin typeface="Calibri"/>
                <a:cs typeface="Calibri"/>
              </a:rPr>
              <a:t>развитие</a:t>
            </a:r>
            <a:r>
              <a:rPr sz="1200" b="1" spc="-22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ОРДС.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23380" y="2604134"/>
            <a:ext cx="3402965" cy="56134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 marR="5080">
              <a:lnSpc>
                <a:spcPct val="96500"/>
              </a:lnSpc>
              <a:spcBef>
                <a:spcPts val="150"/>
              </a:spcBef>
            </a:pPr>
            <a:r>
              <a:rPr sz="1200" spc="-15" dirty="0">
                <a:latin typeface="Calibri"/>
                <a:cs typeface="Calibri"/>
              </a:rPr>
              <a:t>При </a:t>
            </a:r>
            <a:r>
              <a:rPr sz="1200" b="1" dirty="0">
                <a:latin typeface="Calibri"/>
                <a:cs typeface="Calibri"/>
              </a:rPr>
              <a:t>среднетяжелом </a:t>
            </a:r>
            <a:r>
              <a:rPr sz="1200" b="1" spc="-15" dirty="0">
                <a:latin typeface="Calibri"/>
                <a:cs typeface="Calibri"/>
              </a:rPr>
              <a:t>течении </a:t>
            </a:r>
            <a:r>
              <a:rPr sz="1200" spc="-15" dirty="0">
                <a:latin typeface="Calibri"/>
                <a:cs typeface="Calibri"/>
              </a:rPr>
              <a:t>COVID-19</a:t>
            </a:r>
            <a:r>
              <a:rPr sz="1200" spc="-16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необходимо  </a:t>
            </a:r>
            <a:r>
              <a:rPr sz="1200" b="1" spc="-5" dirty="0">
                <a:latin typeface="Calibri"/>
                <a:cs typeface="Calibri"/>
              </a:rPr>
              <a:t>отменить </a:t>
            </a:r>
            <a:r>
              <a:rPr sz="1200" b="1" spc="10" dirty="0">
                <a:latin typeface="Calibri"/>
                <a:cs typeface="Calibri"/>
              </a:rPr>
              <a:t>прием </a:t>
            </a:r>
            <a:r>
              <a:rPr sz="1200" spc="-5" dirty="0">
                <a:latin typeface="Calibri"/>
                <a:cs typeface="Calibri"/>
              </a:rPr>
              <a:t>метформина, </a:t>
            </a:r>
            <a:r>
              <a:rPr sz="1200" spc="-10" dirty="0">
                <a:latin typeface="Calibri"/>
                <a:cs typeface="Calibri"/>
              </a:rPr>
              <a:t>арГПП-1, </a:t>
            </a:r>
            <a:r>
              <a:rPr sz="1200" spc="-5" dirty="0">
                <a:latin typeface="Calibri"/>
                <a:cs typeface="Calibri"/>
              </a:rPr>
              <a:t>иНГЛТ-2,  </a:t>
            </a:r>
            <a:r>
              <a:rPr sz="1200" spc="-15" dirty="0">
                <a:latin typeface="Calibri"/>
                <a:cs typeface="Calibri"/>
              </a:rPr>
              <a:t>препаратов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сульфонилмочевины.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30045" y="303281"/>
            <a:ext cx="283210" cy="106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0"/>
              </a:lnSpc>
            </a:pPr>
            <a:r>
              <a:rPr sz="750" b="1" spc="-5" dirty="0">
                <a:solidFill>
                  <a:srgbClr val="353535"/>
                </a:solidFill>
                <a:latin typeface="Arial"/>
                <a:cs typeface="Arial"/>
              </a:rPr>
              <a:t>п.</a:t>
            </a:r>
            <a:r>
              <a:rPr sz="750" b="1" spc="-5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750" b="1" spc="15" dirty="0">
                <a:solidFill>
                  <a:srgbClr val="353535"/>
                </a:solidFill>
                <a:latin typeface="Arial"/>
                <a:cs typeface="Arial"/>
              </a:rPr>
              <a:t>5.7.</a:t>
            </a:r>
            <a:endParaRPr sz="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66695" y="6227127"/>
            <a:ext cx="7131684" cy="2654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-15" dirty="0">
                <a:solidFill>
                  <a:srgbClr val="C00000"/>
                </a:solidFill>
                <a:latin typeface="Arial"/>
                <a:cs typeface="Arial"/>
              </a:rPr>
              <a:t>N.B!</a:t>
            </a:r>
            <a:r>
              <a:rPr sz="1550" b="1" spc="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Необходимо</a:t>
            </a:r>
            <a:r>
              <a:rPr sz="1400" spc="-130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учитывать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лекарственное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взаимодействие</a:t>
            </a:r>
            <a:r>
              <a:rPr sz="1400" spc="-1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при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назначении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терапии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281301" y="6196012"/>
            <a:ext cx="4046220" cy="0"/>
          </a:xfrm>
          <a:custGeom>
            <a:avLst/>
            <a:gdLst/>
            <a:ahLst/>
            <a:cxnLst/>
            <a:rect l="l" t="t" r="r" b="b"/>
            <a:pathLst>
              <a:path w="4046220">
                <a:moveTo>
                  <a:pt x="0" y="0"/>
                </a:moveTo>
                <a:lnTo>
                  <a:pt x="4045712" y="0"/>
                </a:lnTo>
              </a:path>
            </a:pathLst>
          </a:custGeom>
          <a:ln w="9534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697980" y="3749992"/>
            <a:ext cx="4845685" cy="172593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38100" marR="748665">
              <a:lnSpc>
                <a:spcPts val="1430"/>
              </a:lnSpc>
              <a:spcBef>
                <a:spcPts val="155"/>
              </a:spcBef>
            </a:pPr>
            <a:r>
              <a:rPr sz="1200" b="1" dirty="0">
                <a:latin typeface="Calibri"/>
                <a:cs typeface="Calibri"/>
              </a:rPr>
              <a:t>БОЛЬНЫЕ </a:t>
            </a:r>
            <a:r>
              <a:rPr sz="1200" b="1" spc="-15" dirty="0">
                <a:latin typeface="Calibri"/>
                <a:cs typeface="Calibri"/>
              </a:rPr>
              <a:t>ИММУНОВОСПАЛИТЕЛЬНЫМИ</a:t>
            </a:r>
            <a:r>
              <a:rPr sz="1200" b="1" spc="-135" dirty="0">
                <a:latin typeface="Calibri"/>
                <a:cs typeface="Calibri"/>
              </a:rPr>
              <a:t> </a:t>
            </a:r>
            <a:r>
              <a:rPr sz="1200" b="1" spc="-15" dirty="0">
                <a:latin typeface="Calibri"/>
                <a:cs typeface="Calibri"/>
              </a:rPr>
              <a:t>РЕВМАТИЧЕСКИМИ  </a:t>
            </a:r>
            <a:r>
              <a:rPr sz="1200" b="1" dirty="0">
                <a:latin typeface="Calibri"/>
                <a:cs typeface="Calibri"/>
              </a:rPr>
              <a:t>ЗАБОЛЕВАНИЯМИ</a:t>
            </a:r>
            <a:endParaRPr sz="1200">
              <a:latin typeface="Calibri"/>
              <a:cs typeface="Calibri"/>
            </a:endParaRPr>
          </a:p>
          <a:p>
            <a:pPr marL="238125" indent="-200025">
              <a:lnSpc>
                <a:spcPct val="100000"/>
              </a:lnSpc>
              <a:spcBef>
                <a:spcPts val="915"/>
              </a:spcBef>
              <a:buClr>
                <a:srgbClr val="006FC0"/>
              </a:buClr>
              <a:buSzPct val="125000"/>
              <a:buFont typeface="Wingdings"/>
              <a:buChar char=""/>
              <a:tabLst>
                <a:tab pos="238125" algn="l"/>
              </a:tabLst>
            </a:pPr>
            <a:r>
              <a:rPr sz="1200" spc="-5" dirty="0">
                <a:latin typeface="Calibri"/>
                <a:cs typeface="Calibri"/>
              </a:rPr>
              <a:t>рекомендуется </a:t>
            </a:r>
            <a:r>
              <a:rPr sz="1200" dirty="0">
                <a:latin typeface="Calibri"/>
                <a:cs typeface="Calibri"/>
              </a:rPr>
              <a:t>иммунизация </a:t>
            </a:r>
            <a:r>
              <a:rPr sz="1200" spc="-20" dirty="0">
                <a:latin typeface="Calibri"/>
                <a:cs typeface="Calibri"/>
              </a:rPr>
              <a:t>пневмококковой</a:t>
            </a:r>
            <a:r>
              <a:rPr sz="1200" spc="-130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вакциной;</a:t>
            </a:r>
            <a:endParaRPr sz="1200">
              <a:latin typeface="Calibri"/>
              <a:cs typeface="Calibri"/>
            </a:endParaRPr>
          </a:p>
          <a:p>
            <a:pPr marL="238125" marR="96520" indent="-200025">
              <a:lnSpc>
                <a:spcPts val="1430"/>
              </a:lnSpc>
              <a:spcBef>
                <a:spcPts val="570"/>
              </a:spcBef>
              <a:buClr>
                <a:srgbClr val="006FC0"/>
              </a:buClr>
              <a:buSzPct val="125000"/>
              <a:buFont typeface="Wingdings"/>
              <a:buChar char=""/>
              <a:tabLst>
                <a:tab pos="238125" algn="l"/>
              </a:tabLst>
            </a:pPr>
            <a:r>
              <a:rPr sz="1200" dirty="0">
                <a:latin typeface="Calibri"/>
                <a:cs typeface="Calibri"/>
              </a:rPr>
              <a:t>в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случае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инфицирование</a:t>
            </a:r>
            <a:r>
              <a:rPr sz="1200" spc="-7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SARS-CoV-2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прервать</a:t>
            </a:r>
            <a:r>
              <a:rPr sz="1200" spc="-9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лечение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стандартными  </a:t>
            </a:r>
            <a:r>
              <a:rPr sz="1200" spc="10" dirty="0">
                <a:latin typeface="Calibri"/>
                <a:cs typeface="Calibri"/>
              </a:rPr>
              <a:t>базисными </a:t>
            </a:r>
            <a:r>
              <a:rPr sz="1200" spc="-15" dirty="0">
                <a:latin typeface="Calibri"/>
                <a:cs typeface="Calibri"/>
              </a:rPr>
              <a:t>противовоспалительными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препаратами;</a:t>
            </a:r>
            <a:endParaRPr sz="1200">
              <a:latin typeface="Calibri"/>
              <a:cs typeface="Calibri"/>
            </a:endParaRPr>
          </a:p>
          <a:p>
            <a:pPr marL="238125" marR="30480" indent="-200025">
              <a:lnSpc>
                <a:spcPts val="1430"/>
              </a:lnSpc>
              <a:spcBef>
                <a:spcPts val="445"/>
              </a:spcBef>
              <a:buClr>
                <a:srgbClr val="006FC0"/>
              </a:buClr>
              <a:buSzPct val="125000"/>
              <a:buFont typeface="Wingdings"/>
              <a:buChar char=""/>
              <a:tabLst>
                <a:tab pos="238125" algn="l"/>
              </a:tabLst>
            </a:pPr>
            <a:r>
              <a:rPr sz="1200" spc="-5" dirty="0">
                <a:latin typeface="Calibri"/>
                <a:cs typeface="Calibri"/>
              </a:rPr>
              <a:t>рекомендуется </a:t>
            </a:r>
            <a:r>
              <a:rPr sz="1200" spc="-15" dirty="0">
                <a:latin typeface="Calibri"/>
                <a:cs typeface="Calibri"/>
              </a:rPr>
              <a:t>продолжить </a:t>
            </a:r>
            <a:r>
              <a:rPr sz="1200" spc="-5" dirty="0">
                <a:latin typeface="Calibri"/>
                <a:cs typeface="Calibri"/>
              </a:rPr>
              <a:t>прием </a:t>
            </a:r>
            <a:r>
              <a:rPr sz="1200" spc="-10" dirty="0">
                <a:latin typeface="Calibri"/>
                <a:cs typeface="Calibri"/>
              </a:rPr>
              <a:t>4-аминохинолиновых </a:t>
            </a:r>
            <a:r>
              <a:rPr sz="1200" spc="-15" dirty="0">
                <a:latin typeface="Calibri"/>
                <a:cs typeface="Calibri"/>
              </a:rPr>
              <a:t>препаратов</a:t>
            </a:r>
            <a:r>
              <a:rPr sz="1200" spc="-1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и  сульфасалазина,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максимально</a:t>
            </a:r>
            <a:endParaRPr sz="1200">
              <a:latin typeface="Calibri"/>
              <a:cs typeface="Calibri"/>
            </a:endParaRPr>
          </a:p>
          <a:p>
            <a:pPr marL="238125">
              <a:lnSpc>
                <a:spcPts val="1380"/>
              </a:lnSpc>
            </a:pPr>
            <a:r>
              <a:rPr sz="1200" spc="10" dirty="0">
                <a:latin typeface="Calibri"/>
                <a:cs typeface="Calibri"/>
              </a:rPr>
              <a:t>снизить </a:t>
            </a:r>
            <a:r>
              <a:rPr sz="1200" spc="-10" dirty="0">
                <a:latin typeface="Calibri"/>
                <a:cs typeface="Calibri"/>
              </a:rPr>
              <a:t>дозировку</a:t>
            </a:r>
            <a:r>
              <a:rPr sz="1200" spc="-90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ГК.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9924" y="94892"/>
            <a:ext cx="2232600" cy="6921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28600" y="761936"/>
            <a:ext cx="11825351" cy="166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66700" y="819150"/>
            <a:ext cx="11682095" cy="0"/>
          </a:xfrm>
          <a:custGeom>
            <a:avLst/>
            <a:gdLst/>
            <a:ahLst/>
            <a:cxnLst/>
            <a:rect l="l" t="t" r="r" b="b"/>
            <a:pathLst>
              <a:path w="11682095">
                <a:moveTo>
                  <a:pt x="0" y="0"/>
                </a:moveTo>
                <a:lnTo>
                  <a:pt x="11682095" y="0"/>
                </a:lnTo>
              </a:path>
            </a:pathLst>
          </a:custGeom>
          <a:ln w="38100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219075" y="962025"/>
            <a:ext cx="1066800" cy="628650"/>
          </a:xfrm>
          <a:prstGeom prst="rect">
            <a:avLst/>
          </a:prstGeom>
          <a:solidFill>
            <a:srgbClr val="FFC000"/>
          </a:solidFill>
          <a:ln w="19050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80"/>
              </a:spcBef>
            </a:pPr>
            <a:r>
              <a:rPr sz="1800" b="1" spc="-10" dirty="0">
                <a:latin typeface="Calibri"/>
                <a:cs typeface="Calibri"/>
              </a:rPr>
              <a:t>ВМР</a:t>
            </a:r>
            <a:endParaRPr sz="1800">
              <a:latin typeface="Calibri"/>
              <a:cs typeface="Calibri"/>
            </a:endParaRPr>
          </a:p>
          <a:p>
            <a:pPr marL="4445" algn="ctr">
              <a:lnSpc>
                <a:spcPct val="100000"/>
              </a:lnSpc>
              <a:spcBef>
                <a:spcPts val="20"/>
              </a:spcBef>
            </a:pPr>
            <a:r>
              <a:rPr sz="1800" b="1" spc="-15" dirty="0">
                <a:latin typeface="Calibri"/>
                <a:cs typeface="Calibri"/>
              </a:rPr>
              <a:t>Версия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8</a:t>
            </a:r>
            <a:endParaRPr sz="1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4735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73451" y="125666"/>
            <a:ext cx="6374130" cy="58293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565"/>
              </a:spcBef>
            </a:pPr>
            <a:r>
              <a:rPr spc="15" dirty="0">
                <a:latin typeface="Arial"/>
                <a:cs typeface="Arial"/>
              </a:rPr>
              <a:t>Лабораторный</a:t>
            </a:r>
            <a:r>
              <a:rPr spc="-160" dirty="0">
                <a:latin typeface="Arial"/>
                <a:cs typeface="Arial"/>
              </a:rPr>
              <a:t> </a:t>
            </a:r>
            <a:r>
              <a:rPr spc="5" dirty="0">
                <a:latin typeface="Arial"/>
                <a:cs typeface="Arial"/>
              </a:rPr>
              <a:t>мониторинг</a:t>
            </a:r>
            <a:r>
              <a:rPr spc="-204" dirty="0">
                <a:latin typeface="Arial"/>
                <a:cs typeface="Arial"/>
              </a:rPr>
              <a:t> </a:t>
            </a:r>
            <a:r>
              <a:rPr spc="5" dirty="0">
                <a:latin typeface="Arial"/>
                <a:cs typeface="Arial"/>
              </a:rPr>
              <a:t>пациентов</a:t>
            </a:r>
            <a:r>
              <a:rPr spc="-160" dirty="0">
                <a:latin typeface="Arial"/>
                <a:cs typeface="Arial"/>
              </a:rPr>
              <a:t> </a:t>
            </a:r>
            <a:r>
              <a:rPr spc="15" dirty="0">
                <a:latin typeface="Arial"/>
                <a:cs typeface="Arial"/>
              </a:rPr>
              <a:t>с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25" dirty="0">
                <a:latin typeface="Arial"/>
                <a:cs typeface="Arial"/>
              </a:rPr>
              <a:t>COVID-19  </a:t>
            </a:r>
            <a:r>
              <a:rPr spc="15" dirty="0">
                <a:latin typeface="Arial"/>
                <a:cs typeface="Arial"/>
              </a:rPr>
              <a:t>в </a:t>
            </a:r>
            <a:r>
              <a:rPr spc="-5" dirty="0">
                <a:latin typeface="Arial"/>
                <a:cs typeface="Arial"/>
              </a:rPr>
              <a:t>зависимости от тяжести</a:t>
            </a:r>
            <a:r>
              <a:rPr spc="-305" dirty="0">
                <a:latin typeface="Arial"/>
                <a:cs typeface="Arial"/>
              </a:rPr>
              <a:t> </a:t>
            </a:r>
            <a:r>
              <a:rPr spc="10" dirty="0">
                <a:latin typeface="Arial"/>
                <a:cs typeface="Arial"/>
              </a:rPr>
              <a:t>состояния</a:t>
            </a:r>
          </a:p>
        </p:txBody>
      </p:sp>
      <p:sp>
        <p:nvSpPr>
          <p:cNvPr id="3" name="object 3"/>
          <p:cNvSpPr/>
          <p:nvPr/>
        </p:nvSpPr>
        <p:spPr>
          <a:xfrm>
            <a:off x="4772025" y="1181100"/>
            <a:ext cx="6543675" cy="1609725"/>
          </a:xfrm>
          <a:custGeom>
            <a:avLst/>
            <a:gdLst/>
            <a:ahLst/>
            <a:cxnLst/>
            <a:rect l="l" t="t" r="r" b="b"/>
            <a:pathLst>
              <a:path w="6543675" h="1609725">
                <a:moveTo>
                  <a:pt x="6426200" y="0"/>
                </a:moveTo>
                <a:lnTo>
                  <a:pt x="117475" y="0"/>
                </a:lnTo>
                <a:lnTo>
                  <a:pt x="71741" y="9229"/>
                </a:lnTo>
                <a:lnTo>
                  <a:pt x="34401" y="34401"/>
                </a:lnTo>
                <a:lnTo>
                  <a:pt x="9229" y="71741"/>
                </a:lnTo>
                <a:lnTo>
                  <a:pt x="0" y="117475"/>
                </a:lnTo>
                <a:lnTo>
                  <a:pt x="0" y="1492250"/>
                </a:lnTo>
                <a:lnTo>
                  <a:pt x="9229" y="1537983"/>
                </a:lnTo>
                <a:lnTo>
                  <a:pt x="34401" y="1575323"/>
                </a:lnTo>
                <a:lnTo>
                  <a:pt x="71741" y="1600495"/>
                </a:lnTo>
                <a:lnTo>
                  <a:pt x="117475" y="1609725"/>
                </a:lnTo>
                <a:lnTo>
                  <a:pt x="6426200" y="1609725"/>
                </a:lnTo>
                <a:lnTo>
                  <a:pt x="6471933" y="1600495"/>
                </a:lnTo>
                <a:lnTo>
                  <a:pt x="6509273" y="1575323"/>
                </a:lnTo>
                <a:lnTo>
                  <a:pt x="6534445" y="1537983"/>
                </a:lnTo>
                <a:lnTo>
                  <a:pt x="6543675" y="1492250"/>
                </a:lnTo>
                <a:lnTo>
                  <a:pt x="6543675" y="117475"/>
                </a:lnTo>
                <a:lnTo>
                  <a:pt x="6534445" y="71741"/>
                </a:lnTo>
                <a:lnTo>
                  <a:pt x="6509273" y="34401"/>
                </a:lnTo>
                <a:lnTo>
                  <a:pt x="6471933" y="9229"/>
                </a:lnTo>
                <a:lnTo>
                  <a:pt x="6426200" y="0"/>
                </a:lnTo>
                <a:close/>
              </a:path>
            </a:pathLst>
          </a:custGeom>
          <a:solidFill>
            <a:srgbClr val="F3F9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72025" y="1181100"/>
            <a:ext cx="6543675" cy="1609725"/>
          </a:xfrm>
          <a:custGeom>
            <a:avLst/>
            <a:gdLst/>
            <a:ahLst/>
            <a:cxnLst/>
            <a:rect l="l" t="t" r="r" b="b"/>
            <a:pathLst>
              <a:path w="6543675" h="1609725">
                <a:moveTo>
                  <a:pt x="0" y="117475"/>
                </a:moveTo>
                <a:lnTo>
                  <a:pt x="9229" y="71741"/>
                </a:lnTo>
                <a:lnTo>
                  <a:pt x="34401" y="34401"/>
                </a:lnTo>
                <a:lnTo>
                  <a:pt x="71741" y="9229"/>
                </a:lnTo>
                <a:lnTo>
                  <a:pt x="117475" y="0"/>
                </a:lnTo>
                <a:lnTo>
                  <a:pt x="6426200" y="0"/>
                </a:lnTo>
                <a:lnTo>
                  <a:pt x="6471933" y="9229"/>
                </a:lnTo>
                <a:lnTo>
                  <a:pt x="6509273" y="34401"/>
                </a:lnTo>
                <a:lnTo>
                  <a:pt x="6534445" y="71741"/>
                </a:lnTo>
                <a:lnTo>
                  <a:pt x="6543675" y="117475"/>
                </a:lnTo>
                <a:lnTo>
                  <a:pt x="6543675" y="1492250"/>
                </a:lnTo>
                <a:lnTo>
                  <a:pt x="6534445" y="1537983"/>
                </a:lnTo>
                <a:lnTo>
                  <a:pt x="6509273" y="1575323"/>
                </a:lnTo>
                <a:lnTo>
                  <a:pt x="6471933" y="1600495"/>
                </a:lnTo>
                <a:lnTo>
                  <a:pt x="6426200" y="1609725"/>
                </a:lnTo>
                <a:lnTo>
                  <a:pt x="117475" y="1609725"/>
                </a:lnTo>
                <a:lnTo>
                  <a:pt x="71741" y="1600495"/>
                </a:lnTo>
                <a:lnTo>
                  <a:pt x="34401" y="1575323"/>
                </a:lnTo>
                <a:lnTo>
                  <a:pt x="9229" y="1537983"/>
                </a:lnTo>
                <a:lnTo>
                  <a:pt x="0" y="1492250"/>
                </a:lnTo>
                <a:lnTo>
                  <a:pt x="0" y="117475"/>
                </a:lnTo>
                <a:close/>
              </a:path>
            </a:pathLst>
          </a:custGeom>
          <a:ln w="3810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678676" y="1649095"/>
            <a:ext cx="2739390" cy="67183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 marR="5080" indent="-3810" algn="ctr">
              <a:lnSpc>
                <a:spcPct val="100600"/>
              </a:lnSpc>
              <a:spcBef>
                <a:spcPts val="115"/>
              </a:spcBef>
            </a:pPr>
            <a:r>
              <a:rPr sz="1400" b="1" spc="10" dirty="0">
                <a:latin typeface="Arial"/>
                <a:cs typeface="Arial"/>
              </a:rPr>
              <a:t>Клинический </a:t>
            </a:r>
            <a:r>
              <a:rPr sz="1400" b="1" spc="20" dirty="0">
                <a:latin typeface="Arial"/>
                <a:cs typeface="Arial"/>
              </a:rPr>
              <a:t>анализ </a:t>
            </a:r>
            <a:r>
              <a:rPr sz="1400" b="1" spc="30" dirty="0">
                <a:latin typeface="Arial"/>
                <a:cs typeface="Arial"/>
              </a:rPr>
              <a:t>крови  </a:t>
            </a:r>
            <a:r>
              <a:rPr sz="1400" b="1" dirty="0">
                <a:latin typeface="Arial"/>
                <a:cs typeface="Arial"/>
              </a:rPr>
              <a:t>Биохимические</a:t>
            </a:r>
            <a:r>
              <a:rPr sz="1400" b="1" spc="-8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исследования  </a:t>
            </a:r>
            <a:r>
              <a:rPr sz="1400" spc="-40" dirty="0">
                <a:latin typeface="Arial"/>
                <a:cs typeface="Arial"/>
              </a:rPr>
              <a:t>по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показаниям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72025" y="2971800"/>
            <a:ext cx="6543675" cy="1600200"/>
          </a:xfrm>
          <a:custGeom>
            <a:avLst/>
            <a:gdLst/>
            <a:ahLst/>
            <a:cxnLst/>
            <a:rect l="l" t="t" r="r" b="b"/>
            <a:pathLst>
              <a:path w="6543675" h="1600200">
                <a:moveTo>
                  <a:pt x="6426834" y="0"/>
                </a:moveTo>
                <a:lnTo>
                  <a:pt x="116839" y="0"/>
                </a:lnTo>
                <a:lnTo>
                  <a:pt x="71366" y="9183"/>
                </a:lnTo>
                <a:lnTo>
                  <a:pt x="34226" y="34226"/>
                </a:lnTo>
                <a:lnTo>
                  <a:pt x="9183" y="71366"/>
                </a:lnTo>
                <a:lnTo>
                  <a:pt x="0" y="116839"/>
                </a:lnTo>
                <a:lnTo>
                  <a:pt x="0" y="1483360"/>
                </a:lnTo>
                <a:lnTo>
                  <a:pt x="9183" y="1528833"/>
                </a:lnTo>
                <a:lnTo>
                  <a:pt x="34226" y="1565973"/>
                </a:lnTo>
                <a:lnTo>
                  <a:pt x="71366" y="1591016"/>
                </a:lnTo>
                <a:lnTo>
                  <a:pt x="116839" y="1600200"/>
                </a:lnTo>
                <a:lnTo>
                  <a:pt x="6426834" y="1600200"/>
                </a:lnTo>
                <a:lnTo>
                  <a:pt x="6472308" y="1591016"/>
                </a:lnTo>
                <a:lnTo>
                  <a:pt x="6509448" y="1565973"/>
                </a:lnTo>
                <a:lnTo>
                  <a:pt x="6534491" y="1528833"/>
                </a:lnTo>
                <a:lnTo>
                  <a:pt x="6543675" y="1483360"/>
                </a:lnTo>
                <a:lnTo>
                  <a:pt x="6543675" y="116839"/>
                </a:lnTo>
                <a:lnTo>
                  <a:pt x="6534491" y="71366"/>
                </a:lnTo>
                <a:lnTo>
                  <a:pt x="6509448" y="34226"/>
                </a:lnTo>
                <a:lnTo>
                  <a:pt x="6472308" y="9183"/>
                </a:lnTo>
                <a:lnTo>
                  <a:pt x="6426834" y="0"/>
                </a:lnTo>
                <a:close/>
              </a:path>
            </a:pathLst>
          </a:custGeom>
          <a:solidFill>
            <a:srgbClr val="CC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72025" y="2971800"/>
            <a:ext cx="6543675" cy="1600200"/>
          </a:xfrm>
          <a:custGeom>
            <a:avLst/>
            <a:gdLst/>
            <a:ahLst/>
            <a:cxnLst/>
            <a:rect l="l" t="t" r="r" b="b"/>
            <a:pathLst>
              <a:path w="6543675" h="1600200">
                <a:moveTo>
                  <a:pt x="0" y="116839"/>
                </a:moveTo>
                <a:lnTo>
                  <a:pt x="9183" y="71366"/>
                </a:lnTo>
                <a:lnTo>
                  <a:pt x="34226" y="34226"/>
                </a:lnTo>
                <a:lnTo>
                  <a:pt x="71366" y="9183"/>
                </a:lnTo>
                <a:lnTo>
                  <a:pt x="116839" y="0"/>
                </a:lnTo>
                <a:lnTo>
                  <a:pt x="6426834" y="0"/>
                </a:lnTo>
                <a:lnTo>
                  <a:pt x="6472308" y="9183"/>
                </a:lnTo>
                <a:lnTo>
                  <a:pt x="6509448" y="34226"/>
                </a:lnTo>
                <a:lnTo>
                  <a:pt x="6534491" y="71366"/>
                </a:lnTo>
                <a:lnTo>
                  <a:pt x="6543675" y="116839"/>
                </a:lnTo>
                <a:lnTo>
                  <a:pt x="6543675" y="1483360"/>
                </a:lnTo>
                <a:lnTo>
                  <a:pt x="6534491" y="1528833"/>
                </a:lnTo>
                <a:lnTo>
                  <a:pt x="6509448" y="1565973"/>
                </a:lnTo>
                <a:lnTo>
                  <a:pt x="6472308" y="1591016"/>
                </a:lnTo>
                <a:lnTo>
                  <a:pt x="6426834" y="1600200"/>
                </a:lnTo>
                <a:lnTo>
                  <a:pt x="116839" y="1600200"/>
                </a:lnTo>
                <a:lnTo>
                  <a:pt x="71366" y="1591016"/>
                </a:lnTo>
                <a:lnTo>
                  <a:pt x="34226" y="1565973"/>
                </a:lnTo>
                <a:lnTo>
                  <a:pt x="9183" y="1528833"/>
                </a:lnTo>
                <a:lnTo>
                  <a:pt x="0" y="1483360"/>
                </a:lnTo>
                <a:lnTo>
                  <a:pt x="0" y="116839"/>
                </a:lnTo>
                <a:close/>
              </a:path>
            </a:pathLst>
          </a:custGeom>
          <a:ln w="38100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011290" y="3223577"/>
            <a:ext cx="4074160" cy="10922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065" marR="5080" indent="5715" algn="ctr">
              <a:lnSpc>
                <a:spcPct val="99800"/>
              </a:lnSpc>
              <a:spcBef>
                <a:spcPts val="130"/>
              </a:spcBef>
            </a:pPr>
            <a:r>
              <a:rPr sz="1400" b="1" spc="10" dirty="0">
                <a:latin typeface="Arial"/>
                <a:cs typeface="Arial"/>
              </a:rPr>
              <a:t>Кинический </a:t>
            </a:r>
            <a:r>
              <a:rPr sz="1400" b="1" spc="15" dirty="0">
                <a:latin typeface="Arial"/>
                <a:cs typeface="Arial"/>
              </a:rPr>
              <a:t>анализ </a:t>
            </a:r>
            <a:r>
              <a:rPr sz="1400" b="1" spc="20" dirty="0">
                <a:latin typeface="Arial"/>
                <a:cs typeface="Arial"/>
              </a:rPr>
              <a:t>крови </a:t>
            </a:r>
            <a:r>
              <a:rPr sz="1400" spc="15" dirty="0">
                <a:latin typeface="Arial"/>
                <a:cs typeface="Arial"/>
              </a:rPr>
              <a:t>1 </a:t>
            </a:r>
            <a:r>
              <a:rPr sz="1400" spc="5" dirty="0">
                <a:latin typeface="Arial"/>
                <a:cs typeface="Arial"/>
              </a:rPr>
              <a:t>раз </a:t>
            </a:r>
            <a:r>
              <a:rPr sz="1400" spc="10" dirty="0">
                <a:latin typeface="Arial"/>
                <a:cs typeface="Arial"/>
              </a:rPr>
              <a:t>в </a:t>
            </a:r>
            <a:r>
              <a:rPr sz="1400" spc="5" dirty="0">
                <a:latin typeface="Arial"/>
                <a:cs typeface="Arial"/>
              </a:rPr>
              <a:t>2-3 </a:t>
            </a:r>
            <a:r>
              <a:rPr sz="1400" dirty="0">
                <a:latin typeface="Arial"/>
                <a:cs typeface="Arial"/>
              </a:rPr>
              <a:t>дня  </a:t>
            </a:r>
            <a:r>
              <a:rPr sz="1400" b="1" spc="10" dirty="0">
                <a:latin typeface="Arial"/>
                <a:cs typeface="Arial"/>
              </a:rPr>
              <a:t>Биохимические</a:t>
            </a:r>
            <a:r>
              <a:rPr sz="1400" b="1" spc="-210" dirty="0">
                <a:latin typeface="Arial"/>
                <a:cs typeface="Arial"/>
              </a:rPr>
              <a:t> </a:t>
            </a:r>
            <a:r>
              <a:rPr sz="1400" b="1" spc="10" dirty="0">
                <a:latin typeface="Arial"/>
                <a:cs typeface="Arial"/>
              </a:rPr>
              <a:t>исследования</a:t>
            </a:r>
            <a:r>
              <a:rPr sz="1400" b="1" spc="-195" dirty="0">
                <a:latin typeface="Arial"/>
                <a:cs typeface="Arial"/>
              </a:rPr>
              <a:t> </a:t>
            </a:r>
            <a:r>
              <a:rPr sz="1400" spc="15" dirty="0">
                <a:latin typeface="Arial"/>
                <a:cs typeface="Arial"/>
              </a:rPr>
              <a:t>1</a:t>
            </a:r>
            <a:r>
              <a:rPr sz="1400" spc="-140" dirty="0">
                <a:latin typeface="Arial"/>
                <a:cs typeface="Arial"/>
              </a:rPr>
              <a:t> </a:t>
            </a:r>
            <a:r>
              <a:rPr sz="1400" spc="5" dirty="0">
                <a:latin typeface="Arial"/>
                <a:cs typeface="Arial"/>
              </a:rPr>
              <a:t>раз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10" dirty="0">
                <a:latin typeface="Arial"/>
                <a:cs typeface="Arial"/>
              </a:rPr>
              <a:t>в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10" dirty="0">
                <a:latin typeface="Arial"/>
                <a:cs typeface="Arial"/>
              </a:rPr>
              <a:t>2-3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дня  </a:t>
            </a:r>
            <a:r>
              <a:rPr sz="1400" b="1" spc="15" dirty="0">
                <a:latin typeface="Arial"/>
                <a:cs typeface="Arial"/>
              </a:rPr>
              <a:t>Контроль</a:t>
            </a:r>
            <a:r>
              <a:rPr sz="1400" b="1" spc="-150" dirty="0">
                <a:latin typeface="Arial"/>
                <a:cs typeface="Arial"/>
              </a:rPr>
              <a:t> </a:t>
            </a:r>
            <a:r>
              <a:rPr sz="1400" b="1" spc="10" dirty="0">
                <a:latin typeface="Arial"/>
                <a:cs typeface="Arial"/>
              </a:rPr>
              <a:t>гемостаза</a:t>
            </a:r>
            <a:r>
              <a:rPr sz="1400" b="1" spc="-190" dirty="0">
                <a:latin typeface="Arial"/>
                <a:cs typeface="Arial"/>
              </a:rPr>
              <a:t> </a:t>
            </a:r>
            <a:r>
              <a:rPr sz="1400" spc="15" dirty="0">
                <a:latin typeface="Arial"/>
                <a:cs typeface="Arial"/>
              </a:rPr>
              <a:t>1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5" dirty="0">
                <a:latin typeface="Arial"/>
                <a:cs typeface="Arial"/>
              </a:rPr>
              <a:t>раз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далее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-35" dirty="0">
                <a:latin typeface="Arial"/>
                <a:cs typeface="Arial"/>
              </a:rPr>
              <a:t>по</a:t>
            </a:r>
            <a:r>
              <a:rPr sz="1400" spc="80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показаниям  </a:t>
            </a:r>
            <a:r>
              <a:rPr sz="1400" b="1" spc="30" dirty="0">
                <a:latin typeface="Arial"/>
                <a:cs typeface="Arial"/>
              </a:rPr>
              <a:t>СРБ,</a:t>
            </a:r>
            <a:r>
              <a:rPr sz="1400" b="1" spc="-190" dirty="0">
                <a:latin typeface="Arial"/>
                <a:cs typeface="Arial"/>
              </a:rPr>
              <a:t> </a:t>
            </a:r>
            <a:r>
              <a:rPr sz="1400" b="1" spc="10" dirty="0">
                <a:latin typeface="Arial"/>
                <a:cs typeface="Arial"/>
              </a:rPr>
              <a:t>ИЛ-6,ферритин</a:t>
            </a:r>
            <a:r>
              <a:rPr sz="1400" b="1" spc="-18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при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поступлении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ts val="1655"/>
              </a:lnSpc>
            </a:pPr>
            <a:r>
              <a:rPr sz="1400" spc="-10" dirty="0">
                <a:latin typeface="Arial"/>
                <a:cs typeface="Arial"/>
              </a:rPr>
              <a:t>(повтор </a:t>
            </a:r>
            <a:r>
              <a:rPr sz="1400" spc="-35" dirty="0">
                <a:latin typeface="Arial"/>
                <a:cs typeface="Arial"/>
              </a:rPr>
              <a:t>по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показаниям)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72025" y="4752975"/>
            <a:ext cx="6543675" cy="1600200"/>
          </a:xfrm>
          <a:custGeom>
            <a:avLst/>
            <a:gdLst/>
            <a:ahLst/>
            <a:cxnLst/>
            <a:rect l="l" t="t" r="r" b="b"/>
            <a:pathLst>
              <a:path w="6543675" h="1600200">
                <a:moveTo>
                  <a:pt x="6437503" y="0"/>
                </a:moveTo>
                <a:lnTo>
                  <a:pt x="106172" y="0"/>
                </a:lnTo>
                <a:lnTo>
                  <a:pt x="64829" y="8338"/>
                </a:lnTo>
                <a:lnTo>
                  <a:pt x="31083" y="31083"/>
                </a:lnTo>
                <a:lnTo>
                  <a:pt x="8338" y="64829"/>
                </a:lnTo>
                <a:lnTo>
                  <a:pt x="0" y="106172"/>
                </a:lnTo>
                <a:lnTo>
                  <a:pt x="0" y="1494066"/>
                </a:lnTo>
                <a:lnTo>
                  <a:pt x="8338" y="1535381"/>
                </a:lnTo>
                <a:lnTo>
                  <a:pt x="31083" y="1569116"/>
                </a:lnTo>
                <a:lnTo>
                  <a:pt x="64829" y="1591860"/>
                </a:lnTo>
                <a:lnTo>
                  <a:pt x="106172" y="1600200"/>
                </a:lnTo>
                <a:lnTo>
                  <a:pt x="6437503" y="1600200"/>
                </a:lnTo>
                <a:lnTo>
                  <a:pt x="6478845" y="1591860"/>
                </a:lnTo>
                <a:lnTo>
                  <a:pt x="6512591" y="1569116"/>
                </a:lnTo>
                <a:lnTo>
                  <a:pt x="6535336" y="1535381"/>
                </a:lnTo>
                <a:lnTo>
                  <a:pt x="6543675" y="1494066"/>
                </a:lnTo>
                <a:lnTo>
                  <a:pt x="6543675" y="106172"/>
                </a:lnTo>
                <a:lnTo>
                  <a:pt x="6535336" y="64829"/>
                </a:lnTo>
                <a:lnTo>
                  <a:pt x="6512591" y="31083"/>
                </a:lnTo>
                <a:lnTo>
                  <a:pt x="6478845" y="8338"/>
                </a:lnTo>
                <a:lnTo>
                  <a:pt x="6437503" y="0"/>
                </a:lnTo>
                <a:close/>
              </a:path>
            </a:pathLst>
          </a:custGeom>
          <a:solidFill>
            <a:srgbClr val="FF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72025" y="4752975"/>
            <a:ext cx="6543675" cy="1600200"/>
          </a:xfrm>
          <a:custGeom>
            <a:avLst/>
            <a:gdLst/>
            <a:ahLst/>
            <a:cxnLst/>
            <a:rect l="l" t="t" r="r" b="b"/>
            <a:pathLst>
              <a:path w="6543675" h="1600200">
                <a:moveTo>
                  <a:pt x="0" y="106172"/>
                </a:moveTo>
                <a:lnTo>
                  <a:pt x="8338" y="64829"/>
                </a:lnTo>
                <a:lnTo>
                  <a:pt x="31083" y="31083"/>
                </a:lnTo>
                <a:lnTo>
                  <a:pt x="64829" y="8338"/>
                </a:lnTo>
                <a:lnTo>
                  <a:pt x="106172" y="0"/>
                </a:lnTo>
                <a:lnTo>
                  <a:pt x="6437503" y="0"/>
                </a:lnTo>
                <a:lnTo>
                  <a:pt x="6478845" y="8338"/>
                </a:lnTo>
                <a:lnTo>
                  <a:pt x="6512591" y="31083"/>
                </a:lnTo>
                <a:lnTo>
                  <a:pt x="6535336" y="64829"/>
                </a:lnTo>
                <a:lnTo>
                  <a:pt x="6543675" y="106172"/>
                </a:lnTo>
                <a:lnTo>
                  <a:pt x="6543675" y="1494066"/>
                </a:lnTo>
                <a:lnTo>
                  <a:pt x="6535336" y="1535381"/>
                </a:lnTo>
                <a:lnTo>
                  <a:pt x="6512591" y="1569116"/>
                </a:lnTo>
                <a:lnTo>
                  <a:pt x="6478845" y="1591860"/>
                </a:lnTo>
                <a:lnTo>
                  <a:pt x="6437503" y="1600200"/>
                </a:lnTo>
                <a:lnTo>
                  <a:pt x="106172" y="1600200"/>
                </a:lnTo>
                <a:lnTo>
                  <a:pt x="64829" y="1591860"/>
                </a:lnTo>
                <a:lnTo>
                  <a:pt x="31083" y="1569116"/>
                </a:lnTo>
                <a:lnTo>
                  <a:pt x="8338" y="1535381"/>
                </a:lnTo>
                <a:lnTo>
                  <a:pt x="0" y="1494066"/>
                </a:lnTo>
                <a:lnTo>
                  <a:pt x="0" y="106172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512434" y="5009578"/>
            <a:ext cx="5065395" cy="10922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065" marR="5080" indent="-3810" algn="ctr">
              <a:lnSpc>
                <a:spcPct val="100600"/>
              </a:lnSpc>
              <a:spcBef>
                <a:spcPts val="114"/>
              </a:spcBef>
            </a:pPr>
            <a:r>
              <a:rPr sz="1400" b="1" spc="15" dirty="0">
                <a:latin typeface="Arial"/>
                <a:cs typeface="Arial"/>
              </a:rPr>
              <a:t>Клинический </a:t>
            </a:r>
            <a:r>
              <a:rPr sz="1400" b="1" spc="5" dirty="0">
                <a:latin typeface="Arial"/>
                <a:cs typeface="Arial"/>
              </a:rPr>
              <a:t>анализ </a:t>
            </a:r>
            <a:r>
              <a:rPr sz="1400" b="1" spc="20" dirty="0">
                <a:latin typeface="Arial"/>
                <a:cs typeface="Arial"/>
              </a:rPr>
              <a:t>крови </a:t>
            </a:r>
            <a:r>
              <a:rPr sz="1400" spc="5" dirty="0">
                <a:latin typeface="Arial"/>
                <a:cs typeface="Arial"/>
              </a:rPr>
              <a:t>ежедневно </a:t>
            </a:r>
            <a:r>
              <a:rPr sz="1400" spc="15" dirty="0">
                <a:latin typeface="Arial"/>
                <a:cs typeface="Arial"/>
              </a:rPr>
              <a:t>и </a:t>
            </a:r>
            <a:r>
              <a:rPr sz="1400" spc="-35" dirty="0">
                <a:latin typeface="Arial"/>
                <a:cs typeface="Arial"/>
              </a:rPr>
              <a:t>по </a:t>
            </a:r>
            <a:r>
              <a:rPr sz="1400" spc="-15" dirty="0">
                <a:latin typeface="Arial"/>
                <a:cs typeface="Arial"/>
              </a:rPr>
              <a:t>показаниям  </a:t>
            </a:r>
            <a:r>
              <a:rPr sz="1400" b="1" spc="10" dirty="0">
                <a:latin typeface="Arial"/>
                <a:cs typeface="Arial"/>
              </a:rPr>
              <a:t>Биохимические</a:t>
            </a:r>
            <a:r>
              <a:rPr sz="1400" b="1" spc="-215" dirty="0">
                <a:latin typeface="Arial"/>
                <a:cs typeface="Arial"/>
              </a:rPr>
              <a:t> </a:t>
            </a:r>
            <a:r>
              <a:rPr sz="1400" b="1" spc="5" dirty="0">
                <a:latin typeface="Arial"/>
                <a:cs typeface="Arial"/>
              </a:rPr>
              <a:t>исследования</a:t>
            </a:r>
            <a:r>
              <a:rPr sz="1400" b="1" spc="-135" dirty="0">
                <a:latin typeface="Arial"/>
                <a:cs typeface="Arial"/>
              </a:rPr>
              <a:t> </a:t>
            </a:r>
            <a:r>
              <a:rPr sz="1400" spc="5" dirty="0">
                <a:latin typeface="Arial"/>
                <a:cs typeface="Arial"/>
              </a:rPr>
              <a:t>ежедневно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15" dirty="0">
                <a:latin typeface="Arial"/>
                <a:cs typeface="Arial"/>
              </a:rPr>
              <a:t>и</a:t>
            </a:r>
            <a:r>
              <a:rPr sz="1400" spc="-220" dirty="0">
                <a:latin typeface="Arial"/>
                <a:cs typeface="Arial"/>
              </a:rPr>
              <a:t> </a:t>
            </a:r>
            <a:r>
              <a:rPr sz="1400" spc="-35" dirty="0">
                <a:latin typeface="Arial"/>
                <a:cs typeface="Arial"/>
              </a:rPr>
              <a:t>по</a:t>
            </a:r>
            <a:r>
              <a:rPr sz="1400" spc="80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показаниям  </a:t>
            </a:r>
            <a:r>
              <a:rPr sz="1400" b="1" spc="15" dirty="0">
                <a:latin typeface="Arial"/>
                <a:cs typeface="Arial"/>
              </a:rPr>
              <a:t>Контроль</a:t>
            </a:r>
            <a:r>
              <a:rPr sz="1400" b="1" spc="-150" dirty="0">
                <a:latin typeface="Arial"/>
                <a:cs typeface="Arial"/>
              </a:rPr>
              <a:t> </a:t>
            </a:r>
            <a:r>
              <a:rPr sz="1400" b="1" spc="10" dirty="0">
                <a:latin typeface="Arial"/>
                <a:cs typeface="Arial"/>
              </a:rPr>
              <a:t>гемостаза</a:t>
            </a:r>
            <a:r>
              <a:rPr sz="1400" b="1" spc="-180" dirty="0">
                <a:latin typeface="Arial"/>
                <a:cs typeface="Arial"/>
              </a:rPr>
              <a:t> </a:t>
            </a:r>
            <a:r>
              <a:rPr sz="1400" spc="15" dirty="0">
                <a:latin typeface="Arial"/>
                <a:cs typeface="Arial"/>
              </a:rPr>
              <a:t>ежедневно</a:t>
            </a:r>
            <a:r>
              <a:rPr sz="1400" spc="-215" dirty="0">
                <a:latin typeface="Arial"/>
                <a:cs typeface="Arial"/>
              </a:rPr>
              <a:t> </a:t>
            </a:r>
            <a:r>
              <a:rPr sz="1400" spc="15" dirty="0">
                <a:latin typeface="Arial"/>
                <a:cs typeface="Arial"/>
              </a:rPr>
              <a:t>и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35" dirty="0">
                <a:latin typeface="Arial"/>
                <a:cs typeface="Arial"/>
              </a:rPr>
              <a:t>по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показаниям</a:t>
            </a:r>
            <a:endParaRPr sz="1400">
              <a:latin typeface="Arial"/>
              <a:cs typeface="Arial"/>
            </a:endParaRPr>
          </a:p>
          <a:p>
            <a:pPr marL="908685" marR="895350" algn="ctr">
              <a:lnSpc>
                <a:spcPts val="1650"/>
              </a:lnSpc>
              <a:spcBef>
                <a:spcPts val="55"/>
              </a:spcBef>
            </a:pPr>
            <a:r>
              <a:rPr sz="1400" spc="10" dirty="0">
                <a:latin typeface="Arial"/>
                <a:cs typeface="Arial"/>
              </a:rPr>
              <a:t>СРБ,</a:t>
            </a:r>
            <a:r>
              <a:rPr sz="1400" spc="-114" dirty="0">
                <a:latin typeface="Arial"/>
                <a:cs typeface="Arial"/>
              </a:rPr>
              <a:t> </a:t>
            </a:r>
            <a:r>
              <a:rPr sz="1400" spc="10" dirty="0">
                <a:latin typeface="Arial"/>
                <a:cs typeface="Arial"/>
              </a:rPr>
              <a:t>ИЛ-6,</a:t>
            </a:r>
            <a:r>
              <a:rPr sz="1400" spc="-114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ферритин,</a:t>
            </a:r>
            <a:r>
              <a:rPr sz="1400" spc="-9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прокальцитонин,  </a:t>
            </a:r>
            <a:r>
              <a:rPr sz="1400" spc="5" dirty="0">
                <a:latin typeface="Arial"/>
                <a:cs typeface="Arial"/>
              </a:rPr>
              <a:t>NT-proBNP/BNP </a:t>
            </a:r>
            <a:r>
              <a:rPr sz="1400" spc="10" dirty="0">
                <a:latin typeface="Arial"/>
                <a:cs typeface="Arial"/>
              </a:rPr>
              <a:t>в</a:t>
            </a:r>
            <a:r>
              <a:rPr sz="1400" spc="-254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динамике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819275" y="1181100"/>
            <a:ext cx="2914650" cy="1590675"/>
          </a:xfrm>
          <a:custGeom>
            <a:avLst/>
            <a:gdLst/>
            <a:ahLst/>
            <a:cxnLst/>
            <a:rect l="l" t="t" r="r" b="b"/>
            <a:pathLst>
              <a:path w="2914650" h="1590675">
                <a:moveTo>
                  <a:pt x="2119376" y="0"/>
                </a:moveTo>
                <a:lnTo>
                  <a:pt x="0" y="0"/>
                </a:lnTo>
                <a:lnTo>
                  <a:pt x="0" y="1590675"/>
                </a:lnTo>
                <a:lnTo>
                  <a:pt x="2119376" y="1590675"/>
                </a:lnTo>
                <a:lnTo>
                  <a:pt x="2914650" y="795401"/>
                </a:lnTo>
                <a:lnTo>
                  <a:pt x="2119376" y="0"/>
                </a:lnTo>
                <a:close/>
              </a:path>
            </a:pathLst>
          </a:custGeom>
          <a:solidFill>
            <a:srgbClr val="E0F1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421001" y="1534731"/>
            <a:ext cx="1307465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b="1" dirty="0">
                <a:latin typeface="Arial"/>
                <a:cs typeface="Arial"/>
              </a:rPr>
              <a:t>Лёгкое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400" b="1" spc="15" dirty="0">
                <a:latin typeface="Arial"/>
                <a:cs typeface="Arial"/>
              </a:rPr>
              <a:t>течение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59101" y="1963991"/>
            <a:ext cx="1243965" cy="45339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79400" marR="5080" indent="-267335">
              <a:lnSpc>
                <a:spcPts val="1650"/>
              </a:lnSpc>
              <a:spcBef>
                <a:spcPts val="204"/>
              </a:spcBef>
            </a:pPr>
            <a:r>
              <a:rPr sz="1400" spc="35" dirty="0">
                <a:latin typeface="Arial"/>
                <a:cs typeface="Arial"/>
              </a:rPr>
              <a:t>А</a:t>
            </a:r>
            <a:r>
              <a:rPr sz="1400" spc="10" dirty="0">
                <a:latin typeface="Arial"/>
                <a:cs typeface="Arial"/>
              </a:rPr>
              <a:t>м</a:t>
            </a:r>
            <a:r>
              <a:rPr sz="1400" spc="20" dirty="0">
                <a:latin typeface="Arial"/>
                <a:cs typeface="Arial"/>
              </a:rPr>
              <a:t>б</a:t>
            </a:r>
            <a:r>
              <a:rPr sz="1400" spc="-30" dirty="0">
                <a:latin typeface="Arial"/>
                <a:cs typeface="Arial"/>
              </a:rPr>
              <a:t>у</a:t>
            </a:r>
            <a:r>
              <a:rPr sz="1400" spc="-70" dirty="0">
                <a:latin typeface="Arial"/>
                <a:cs typeface="Arial"/>
              </a:rPr>
              <a:t>л</a:t>
            </a:r>
            <a:r>
              <a:rPr sz="1400" spc="-30" dirty="0">
                <a:latin typeface="Arial"/>
                <a:cs typeface="Arial"/>
              </a:rPr>
              <a:t>а</a:t>
            </a:r>
            <a:r>
              <a:rPr sz="1400" spc="-45" dirty="0">
                <a:latin typeface="Arial"/>
                <a:cs typeface="Arial"/>
              </a:rPr>
              <a:t>т</a:t>
            </a:r>
            <a:r>
              <a:rPr sz="1400" spc="45" dirty="0">
                <a:latin typeface="Arial"/>
                <a:cs typeface="Arial"/>
              </a:rPr>
              <a:t>ор</a:t>
            </a:r>
            <a:r>
              <a:rPr sz="1400" spc="-25" dirty="0">
                <a:latin typeface="Arial"/>
                <a:cs typeface="Arial"/>
              </a:rPr>
              <a:t>н</a:t>
            </a:r>
            <a:r>
              <a:rPr sz="1400" spc="45" dirty="0">
                <a:latin typeface="Arial"/>
                <a:cs typeface="Arial"/>
              </a:rPr>
              <a:t>о</a:t>
            </a:r>
            <a:r>
              <a:rPr sz="1400" spc="10" dirty="0">
                <a:latin typeface="Arial"/>
                <a:cs typeface="Arial"/>
              </a:rPr>
              <a:t>е  </a:t>
            </a:r>
            <a:r>
              <a:rPr sz="1400" spc="-15" dirty="0">
                <a:latin typeface="Arial"/>
                <a:cs typeface="Arial"/>
              </a:rPr>
              <a:t>лечение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819275" y="2971800"/>
            <a:ext cx="2914650" cy="1600200"/>
          </a:xfrm>
          <a:custGeom>
            <a:avLst/>
            <a:gdLst/>
            <a:ahLst/>
            <a:cxnLst/>
            <a:rect l="l" t="t" r="r" b="b"/>
            <a:pathLst>
              <a:path w="2914650" h="1600200">
                <a:moveTo>
                  <a:pt x="2114550" y="0"/>
                </a:moveTo>
                <a:lnTo>
                  <a:pt x="0" y="0"/>
                </a:lnTo>
                <a:lnTo>
                  <a:pt x="0" y="1600200"/>
                </a:lnTo>
                <a:lnTo>
                  <a:pt x="2114550" y="1600200"/>
                </a:lnTo>
                <a:lnTo>
                  <a:pt x="2914650" y="800100"/>
                </a:lnTo>
                <a:lnTo>
                  <a:pt x="2114550" y="0"/>
                </a:lnTo>
                <a:close/>
              </a:path>
            </a:pathLst>
          </a:custGeom>
          <a:solidFill>
            <a:srgbClr val="CC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363851" y="3330003"/>
            <a:ext cx="1434465" cy="45275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355600" marR="5080" indent="-343535">
              <a:lnSpc>
                <a:spcPts val="1650"/>
              </a:lnSpc>
              <a:spcBef>
                <a:spcPts val="204"/>
              </a:spcBef>
            </a:pPr>
            <a:r>
              <a:rPr sz="1400" b="1" spc="30" dirty="0">
                <a:latin typeface="Arial"/>
                <a:cs typeface="Arial"/>
              </a:rPr>
              <a:t>С</a:t>
            </a:r>
            <a:r>
              <a:rPr sz="1400" b="1" spc="40" dirty="0">
                <a:latin typeface="Arial"/>
                <a:cs typeface="Arial"/>
              </a:rPr>
              <a:t>р</a:t>
            </a:r>
            <a:r>
              <a:rPr sz="1400" b="1" spc="45" dirty="0">
                <a:latin typeface="Arial"/>
                <a:cs typeface="Arial"/>
              </a:rPr>
              <a:t>е</a:t>
            </a:r>
            <a:r>
              <a:rPr sz="1400" b="1" spc="15" dirty="0">
                <a:latin typeface="Arial"/>
                <a:cs typeface="Arial"/>
              </a:rPr>
              <a:t>д</a:t>
            </a:r>
            <a:r>
              <a:rPr sz="1400" b="1" spc="-25" dirty="0">
                <a:latin typeface="Arial"/>
                <a:cs typeface="Arial"/>
              </a:rPr>
              <a:t>н</a:t>
            </a:r>
            <a:r>
              <a:rPr sz="1400" b="1" spc="45" dirty="0">
                <a:latin typeface="Arial"/>
                <a:cs typeface="Arial"/>
              </a:rPr>
              <a:t>е</a:t>
            </a:r>
            <a:r>
              <a:rPr sz="1400" b="1" spc="-15" dirty="0">
                <a:latin typeface="Arial"/>
                <a:cs typeface="Arial"/>
              </a:rPr>
              <a:t>т</a:t>
            </a:r>
            <a:r>
              <a:rPr sz="1400" b="1" spc="10" dirty="0">
                <a:latin typeface="Arial"/>
                <a:cs typeface="Arial"/>
              </a:rPr>
              <a:t>я</a:t>
            </a:r>
            <a:r>
              <a:rPr sz="1400" b="1" spc="-20" dirty="0">
                <a:latin typeface="Arial"/>
                <a:cs typeface="Arial"/>
              </a:rPr>
              <a:t>ж</a:t>
            </a:r>
            <a:r>
              <a:rPr sz="1400" b="1" spc="-30" dirty="0">
                <a:latin typeface="Arial"/>
                <a:cs typeface="Arial"/>
              </a:rPr>
              <a:t>е</a:t>
            </a:r>
            <a:r>
              <a:rPr sz="1400" b="1" spc="10" dirty="0">
                <a:latin typeface="Arial"/>
                <a:cs typeface="Arial"/>
              </a:rPr>
              <a:t>л</a:t>
            </a:r>
            <a:r>
              <a:rPr sz="1400" b="1" spc="-35" dirty="0">
                <a:latin typeface="Arial"/>
                <a:cs typeface="Arial"/>
              </a:rPr>
              <a:t>о</a:t>
            </a:r>
            <a:r>
              <a:rPr sz="1400" b="1" spc="10" dirty="0">
                <a:latin typeface="Arial"/>
                <a:cs typeface="Arial"/>
              </a:rPr>
              <a:t>е  </a:t>
            </a:r>
            <a:r>
              <a:rPr sz="1400" b="1" spc="15" dirty="0">
                <a:latin typeface="Arial"/>
                <a:cs typeface="Arial"/>
              </a:rPr>
              <a:t>течение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411729" y="3969067"/>
            <a:ext cx="1332230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25" dirty="0">
                <a:latin typeface="Arial"/>
                <a:cs typeface="Arial"/>
              </a:rPr>
              <a:t>Госпитализация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819275" y="4752975"/>
            <a:ext cx="2914650" cy="1600200"/>
          </a:xfrm>
          <a:custGeom>
            <a:avLst/>
            <a:gdLst/>
            <a:ahLst/>
            <a:cxnLst/>
            <a:rect l="l" t="t" r="r" b="b"/>
            <a:pathLst>
              <a:path w="2914650" h="1600200">
                <a:moveTo>
                  <a:pt x="2114550" y="0"/>
                </a:moveTo>
                <a:lnTo>
                  <a:pt x="0" y="0"/>
                </a:lnTo>
                <a:lnTo>
                  <a:pt x="0" y="1600200"/>
                </a:lnTo>
                <a:lnTo>
                  <a:pt x="2114550" y="1600200"/>
                </a:lnTo>
                <a:lnTo>
                  <a:pt x="2914650" y="800100"/>
                </a:lnTo>
                <a:lnTo>
                  <a:pt x="2114550" y="0"/>
                </a:lnTo>
                <a:close/>
              </a:path>
            </a:pathLst>
          </a:custGeom>
          <a:solidFill>
            <a:srgbClr val="FF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306701" y="5116195"/>
            <a:ext cx="1548765" cy="2425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spc="20" dirty="0">
                <a:latin typeface="Arial"/>
                <a:cs typeface="Arial"/>
              </a:rPr>
              <a:t>Тяжелое</a:t>
            </a:r>
            <a:r>
              <a:rPr sz="1400" b="1" spc="-254" dirty="0">
                <a:latin typeface="Arial"/>
                <a:cs typeface="Arial"/>
              </a:rPr>
              <a:t> </a:t>
            </a:r>
            <a:r>
              <a:rPr sz="1400" b="1" spc="15" dirty="0">
                <a:latin typeface="Arial"/>
                <a:cs typeface="Arial"/>
              </a:rPr>
              <a:t>течение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411729" y="5544820"/>
            <a:ext cx="1332230" cy="45339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336550" marR="5080" indent="-323850">
              <a:lnSpc>
                <a:spcPts val="1650"/>
              </a:lnSpc>
              <a:spcBef>
                <a:spcPts val="204"/>
              </a:spcBef>
            </a:pPr>
            <a:r>
              <a:rPr sz="1400" spc="-90" dirty="0">
                <a:latin typeface="Arial"/>
                <a:cs typeface="Arial"/>
              </a:rPr>
              <a:t>Г</a:t>
            </a:r>
            <a:r>
              <a:rPr sz="1400" spc="40" dirty="0">
                <a:latin typeface="Arial"/>
                <a:cs typeface="Arial"/>
              </a:rPr>
              <a:t>ос</a:t>
            </a:r>
            <a:r>
              <a:rPr sz="1400" spc="-90" dirty="0">
                <a:latin typeface="Arial"/>
                <a:cs typeface="Arial"/>
              </a:rPr>
              <a:t>п</a:t>
            </a:r>
            <a:r>
              <a:rPr sz="1400" spc="-35" dirty="0">
                <a:latin typeface="Arial"/>
                <a:cs typeface="Arial"/>
              </a:rPr>
              <a:t>и</a:t>
            </a:r>
            <a:r>
              <a:rPr sz="1400" spc="-45" dirty="0">
                <a:latin typeface="Arial"/>
                <a:cs typeface="Arial"/>
              </a:rPr>
              <a:t>т</a:t>
            </a:r>
            <a:r>
              <a:rPr sz="1400" spc="-30" dirty="0">
                <a:latin typeface="Arial"/>
                <a:cs typeface="Arial"/>
              </a:rPr>
              <a:t>а</a:t>
            </a:r>
            <a:r>
              <a:rPr sz="1400" spc="-70" dirty="0">
                <a:latin typeface="Arial"/>
                <a:cs typeface="Arial"/>
              </a:rPr>
              <a:t>л</a:t>
            </a:r>
            <a:r>
              <a:rPr sz="1400" spc="-35" dirty="0">
                <a:latin typeface="Arial"/>
                <a:cs typeface="Arial"/>
              </a:rPr>
              <a:t>и</a:t>
            </a:r>
            <a:r>
              <a:rPr sz="1400" spc="25" dirty="0">
                <a:latin typeface="Arial"/>
                <a:cs typeface="Arial"/>
              </a:rPr>
              <a:t>з</a:t>
            </a:r>
            <a:r>
              <a:rPr sz="1400" spc="-30" dirty="0">
                <a:latin typeface="Arial"/>
                <a:cs typeface="Arial"/>
              </a:rPr>
              <a:t>а</a:t>
            </a:r>
            <a:r>
              <a:rPr sz="1400" spc="20" dirty="0">
                <a:latin typeface="Arial"/>
                <a:cs typeface="Arial"/>
              </a:rPr>
              <a:t>ц</a:t>
            </a:r>
            <a:r>
              <a:rPr sz="1400" spc="-35" dirty="0">
                <a:latin typeface="Arial"/>
                <a:cs typeface="Arial"/>
              </a:rPr>
              <a:t>и</a:t>
            </a:r>
            <a:r>
              <a:rPr sz="1400" spc="10" dirty="0">
                <a:latin typeface="Arial"/>
                <a:cs typeface="Arial"/>
              </a:rPr>
              <a:t>я  в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30" dirty="0">
                <a:latin typeface="Arial"/>
                <a:cs typeface="Arial"/>
              </a:rPr>
              <a:t>ОРИТ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9924" y="94892"/>
            <a:ext cx="2232600" cy="6921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28600" y="761936"/>
            <a:ext cx="11825351" cy="166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66700" y="819150"/>
            <a:ext cx="11682095" cy="0"/>
          </a:xfrm>
          <a:custGeom>
            <a:avLst/>
            <a:gdLst/>
            <a:ahLst/>
            <a:cxnLst/>
            <a:rect l="l" t="t" r="r" b="b"/>
            <a:pathLst>
              <a:path w="11682095">
                <a:moveTo>
                  <a:pt x="0" y="0"/>
                </a:moveTo>
                <a:lnTo>
                  <a:pt x="11682095" y="0"/>
                </a:lnTo>
              </a:path>
            </a:pathLst>
          </a:custGeom>
          <a:ln w="38100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219075" y="962025"/>
            <a:ext cx="1066800" cy="628650"/>
          </a:xfrm>
          <a:prstGeom prst="rect">
            <a:avLst/>
          </a:prstGeom>
          <a:solidFill>
            <a:srgbClr val="FFC000"/>
          </a:solidFill>
          <a:ln w="19050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80"/>
              </a:spcBef>
            </a:pPr>
            <a:r>
              <a:rPr sz="1800" b="1" spc="-10" dirty="0">
                <a:latin typeface="Calibri"/>
                <a:cs typeface="Calibri"/>
              </a:rPr>
              <a:t>ВМР</a:t>
            </a:r>
            <a:endParaRPr sz="1800">
              <a:latin typeface="Calibri"/>
              <a:cs typeface="Calibri"/>
            </a:endParaRPr>
          </a:p>
          <a:p>
            <a:pPr marL="4445" algn="ctr">
              <a:lnSpc>
                <a:spcPct val="100000"/>
              </a:lnSpc>
              <a:spcBef>
                <a:spcPts val="20"/>
              </a:spcBef>
            </a:pPr>
            <a:r>
              <a:rPr sz="1800" b="1" spc="-15" dirty="0">
                <a:latin typeface="Calibri"/>
                <a:cs typeface="Calibri"/>
              </a:rPr>
              <a:t>Версия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8</a:t>
            </a:r>
            <a:endParaRPr sz="1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4688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14165" y="195262"/>
            <a:ext cx="562546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>
                <a:latin typeface="Calibri"/>
                <a:cs typeface="Calibri"/>
              </a:rPr>
              <a:t>Антикоагулянты</a:t>
            </a:r>
            <a:r>
              <a:rPr spc="-175" dirty="0">
                <a:latin typeface="Calibri"/>
                <a:cs typeface="Calibri"/>
              </a:rPr>
              <a:t> </a:t>
            </a:r>
            <a:r>
              <a:rPr spc="10" dirty="0">
                <a:latin typeface="Calibri"/>
                <a:cs typeface="Calibri"/>
              </a:rPr>
              <a:t>для</a:t>
            </a:r>
            <a:r>
              <a:rPr spc="-110" dirty="0">
                <a:latin typeface="Calibri"/>
                <a:cs typeface="Calibri"/>
              </a:rPr>
              <a:t> </a:t>
            </a:r>
            <a:r>
              <a:rPr spc="15" dirty="0">
                <a:latin typeface="Calibri"/>
                <a:cs typeface="Calibri"/>
              </a:rPr>
              <a:t>лечения</a:t>
            </a:r>
            <a:r>
              <a:rPr spc="-105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COVID-19</a:t>
            </a:r>
            <a:r>
              <a:rPr spc="-125" dirty="0">
                <a:latin typeface="Calibri"/>
                <a:cs typeface="Calibri"/>
              </a:rPr>
              <a:t> </a:t>
            </a:r>
            <a:r>
              <a:rPr spc="10" dirty="0">
                <a:latin typeface="Calibri"/>
                <a:cs typeface="Calibri"/>
              </a:rPr>
              <a:t>у</a:t>
            </a:r>
            <a:r>
              <a:rPr spc="15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взрослых</a:t>
            </a:r>
          </a:p>
        </p:txBody>
      </p:sp>
      <p:sp>
        <p:nvSpPr>
          <p:cNvPr id="3" name="object 3"/>
          <p:cNvSpPr/>
          <p:nvPr/>
        </p:nvSpPr>
        <p:spPr>
          <a:xfrm>
            <a:off x="89924" y="94892"/>
            <a:ext cx="2232600" cy="6921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412239" y="933450"/>
          <a:ext cx="10521950" cy="53613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2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7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4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103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5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70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76200">
                      <a:solidFill>
                        <a:srgbClr val="FF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FF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  <a:lnT w="76200">
                      <a:solidFill>
                        <a:srgbClr val="FF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FF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FF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  <a:lnT w="76200">
                      <a:solidFill>
                        <a:srgbClr val="FF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861">
                <a:tc>
                  <a:txBody>
                    <a:bodyPr/>
                    <a:lstStyle/>
                    <a:p>
                      <a:pPr marL="594995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Препарат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74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E8EBFD"/>
                    </a:solidFill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Профилактическая</a:t>
                      </a:r>
                      <a:r>
                        <a:rPr sz="1400" b="1" spc="-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доза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7475" marB="0">
                    <a:lnL w="76200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E8EBFD"/>
                    </a:solidFill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E8EBFD"/>
                    </a:solidFill>
                  </a:tcPr>
                </a:tc>
                <a:tc>
                  <a:txBody>
                    <a:bodyPr/>
                    <a:lstStyle/>
                    <a:p>
                      <a:pPr marL="241935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400" b="1" spc="5" dirty="0">
                          <a:latin typeface="Calibri"/>
                          <a:cs typeface="Calibri"/>
                        </a:rPr>
                        <a:t>Промежуточная</a:t>
                      </a:r>
                      <a:r>
                        <a:rPr sz="1400" b="1" spc="-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доза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7475" marB="0">
                    <a:lnL w="76200">
                      <a:solidFill>
                        <a:srgbClr val="FF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E8EB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E8EBFD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400" b="1" spc="10" dirty="0">
                          <a:latin typeface="Calibri"/>
                          <a:cs typeface="Calibri"/>
                        </a:rPr>
                        <a:t>Лечебная</a:t>
                      </a:r>
                      <a:r>
                        <a:rPr sz="1400" b="1" spc="-1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5" dirty="0">
                          <a:latin typeface="Calibri"/>
                          <a:cs typeface="Calibri"/>
                        </a:rPr>
                        <a:t>доза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74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E8EBFD"/>
                    </a:solidFill>
                  </a:tcPr>
                </a:tc>
                <a:tc row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3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27305" algn="ctr">
                        <a:lnSpc>
                          <a:spcPct val="100000"/>
                        </a:lnSpc>
                      </a:pPr>
                      <a:r>
                        <a:rPr sz="1200" b="1" spc="5" dirty="0">
                          <a:latin typeface="Calibri"/>
                          <a:cs typeface="Calibri"/>
                        </a:rPr>
                        <a:t>Нефракционированный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8735"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1200" b="1" spc="10" dirty="0">
                          <a:latin typeface="Calibri"/>
                          <a:cs typeface="Calibri"/>
                        </a:rPr>
                        <a:t>гепарин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2069" algn="ctr">
                        <a:lnSpc>
                          <a:spcPct val="100000"/>
                        </a:lnSpc>
                      </a:pPr>
                      <a:r>
                        <a:rPr sz="950" spc="10" dirty="0">
                          <a:latin typeface="Calibri"/>
                          <a:cs typeface="Calibri"/>
                        </a:rPr>
                        <a:t>Подкожно 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5000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ЕД 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2-3</a:t>
                      </a:r>
                      <a:r>
                        <a:rPr sz="950" spc="-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раза/сут.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6200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5400" algn="ctr">
                        <a:lnSpc>
                          <a:spcPct val="100000"/>
                        </a:lnSpc>
                      </a:pPr>
                      <a:r>
                        <a:rPr sz="950" spc="10" dirty="0">
                          <a:latin typeface="Calibri"/>
                          <a:cs typeface="Calibri"/>
                        </a:rPr>
                        <a:t>Подкожно 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7500</a:t>
                      </a:r>
                      <a:r>
                        <a:rPr sz="95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-5" dirty="0">
                          <a:latin typeface="Calibri"/>
                          <a:cs typeface="Calibri"/>
                        </a:rPr>
                        <a:t>ЕД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27305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950" spc="15" dirty="0">
                          <a:latin typeface="Calibri"/>
                          <a:cs typeface="Calibri"/>
                        </a:rPr>
                        <a:t>2-3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 раза/сут.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6200">
                      <a:solidFill>
                        <a:srgbClr val="FF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950" spc="5" dirty="0">
                          <a:latin typeface="Calibri"/>
                          <a:cs typeface="Calibri"/>
                        </a:rPr>
                        <a:t>В/в 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инфузия 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оптимально под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контролем 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анти-Ха 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активности</a:t>
                      </a:r>
                      <a:r>
                        <a:rPr sz="9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-5" dirty="0">
                          <a:latin typeface="Calibri"/>
                          <a:cs typeface="Calibri"/>
                        </a:rPr>
                        <a:t>(АЧТВ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369570" marR="354330" algn="ctr">
                        <a:lnSpc>
                          <a:spcPts val="1650"/>
                        </a:lnSpc>
                        <a:spcBef>
                          <a:spcPts val="65"/>
                        </a:spcBef>
                      </a:pPr>
                      <a:r>
                        <a:rPr sz="950" spc="10" dirty="0">
                          <a:latin typeface="Calibri"/>
                          <a:cs typeface="Calibri"/>
                        </a:rPr>
                        <a:t>может 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повышаться при COVID-19, поэтому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может 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быть 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ненадежным). 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Начальная 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доза 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95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венозных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50" spc="15" dirty="0">
                          <a:latin typeface="Calibri"/>
                          <a:cs typeface="Calibri"/>
                        </a:rPr>
                        <a:t>тромбоэмболических осложнениях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– </a:t>
                      </a:r>
                      <a:r>
                        <a:rPr sz="950" spc="5" dirty="0">
                          <a:latin typeface="Calibri"/>
                          <a:cs typeface="Calibri"/>
                        </a:rPr>
                        <a:t>внутривенно 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болюсом</a:t>
                      </a:r>
                      <a:r>
                        <a:rPr sz="9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80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45720" marR="35560" algn="ctr">
                        <a:lnSpc>
                          <a:spcPts val="1650"/>
                        </a:lnSpc>
                        <a:spcBef>
                          <a:spcPts val="70"/>
                        </a:spcBef>
                      </a:pPr>
                      <a:r>
                        <a:rPr sz="950" spc="-5" dirty="0">
                          <a:latin typeface="Calibri"/>
                          <a:cs typeface="Calibri"/>
                        </a:rPr>
                        <a:t>ЕД/кг 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(максимально 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5000 </a:t>
                      </a:r>
                      <a:r>
                        <a:rPr sz="950" spc="-10" dirty="0">
                          <a:latin typeface="Calibri"/>
                          <a:cs typeface="Calibri"/>
                        </a:rPr>
                        <a:t>ЕД)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инфузия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начальной 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скоростью 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18  </a:t>
                      </a:r>
                      <a:r>
                        <a:rPr sz="950" spc="5" dirty="0">
                          <a:latin typeface="Calibri"/>
                          <a:cs typeface="Calibri"/>
                        </a:rPr>
                        <a:t>ЕД/кг/ч.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4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09245">
                        <a:lnSpc>
                          <a:spcPct val="100000"/>
                        </a:lnSpc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Далтепарин</a:t>
                      </a:r>
                      <a:r>
                        <a:rPr sz="12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5" dirty="0">
                          <a:latin typeface="Calibri"/>
                          <a:cs typeface="Calibri"/>
                        </a:rPr>
                        <a:t>натрия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976630" marR="438150" indent="-486409">
                        <a:lnSpc>
                          <a:spcPts val="1580"/>
                        </a:lnSpc>
                        <a:spcBef>
                          <a:spcPts val="90"/>
                        </a:spcBef>
                      </a:pPr>
                      <a:r>
                        <a:rPr sz="950" spc="10" dirty="0">
                          <a:latin typeface="Calibri"/>
                          <a:cs typeface="Calibri"/>
                        </a:rPr>
                        <a:t>Подкожно </a:t>
                      </a:r>
                      <a:r>
                        <a:rPr sz="950" spc="35" dirty="0">
                          <a:latin typeface="Calibri"/>
                          <a:cs typeface="Calibri"/>
                        </a:rPr>
                        <a:t>5000 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анти-Ха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МЕ  1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раз/сут.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76200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716915" marR="299720" indent="-391160">
                        <a:lnSpc>
                          <a:spcPts val="1580"/>
                        </a:lnSpc>
                        <a:spcBef>
                          <a:spcPts val="90"/>
                        </a:spcBef>
                      </a:pPr>
                      <a:r>
                        <a:rPr sz="950" spc="10" dirty="0">
                          <a:latin typeface="Calibri"/>
                          <a:cs typeface="Calibri"/>
                        </a:rPr>
                        <a:t>Подкожно 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5000 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анти-Ха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МЕ  2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раза/сут.**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76200">
                      <a:solidFill>
                        <a:srgbClr val="FF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1561465" marR="1059180" indent="-486409">
                        <a:lnSpc>
                          <a:spcPts val="1580"/>
                        </a:lnSpc>
                        <a:spcBef>
                          <a:spcPts val="90"/>
                        </a:spcBef>
                      </a:pPr>
                      <a:r>
                        <a:rPr sz="950" spc="10" dirty="0">
                          <a:latin typeface="Calibri"/>
                          <a:cs typeface="Calibri"/>
                        </a:rPr>
                        <a:t>Подкожно 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100 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анти-Ха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МЕ/кг 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 раза/сут.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F9F9F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00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52095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200" b="1" spc="10" dirty="0">
                          <a:latin typeface="Calibri"/>
                          <a:cs typeface="Calibri"/>
                        </a:rPr>
                        <a:t>Надропарин</a:t>
                      </a:r>
                      <a:r>
                        <a:rPr sz="12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кальция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43815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950" spc="10" dirty="0">
                          <a:latin typeface="Calibri"/>
                          <a:cs typeface="Calibri"/>
                        </a:rPr>
                        <a:t>Подкожно </a:t>
                      </a:r>
                      <a:r>
                        <a:rPr sz="950" spc="35" dirty="0">
                          <a:latin typeface="Calibri"/>
                          <a:cs typeface="Calibri"/>
                        </a:rPr>
                        <a:t>3800 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анти-Ха</a:t>
                      </a:r>
                      <a:r>
                        <a:rPr sz="950" spc="-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МЕ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175895" marR="125730" algn="ctr">
                        <a:lnSpc>
                          <a:spcPts val="1650"/>
                        </a:lnSpc>
                        <a:spcBef>
                          <a:spcPts val="70"/>
                        </a:spcBef>
                      </a:pPr>
                      <a:r>
                        <a:rPr sz="950" spc="10" dirty="0">
                          <a:latin typeface="Calibri"/>
                          <a:cs typeface="Calibri"/>
                        </a:rPr>
                        <a:t>(0,4 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мл)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1 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раз/сут 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950" spc="40" dirty="0">
                          <a:latin typeface="Calibri"/>
                          <a:cs typeface="Calibri"/>
                        </a:rPr>
                        <a:t>массе</a:t>
                      </a:r>
                      <a:r>
                        <a:rPr sz="95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5" dirty="0">
                          <a:latin typeface="Calibri"/>
                          <a:cs typeface="Calibri"/>
                        </a:rPr>
                        <a:t>тела ≤70 кг  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или 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5700 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анти-Ха</a:t>
                      </a:r>
                      <a:r>
                        <a:rPr sz="9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МЕ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4953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50" spc="10" dirty="0">
                          <a:latin typeface="Calibri"/>
                          <a:cs typeface="Calibri"/>
                        </a:rPr>
                        <a:t>(0,6 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мл)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9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раз/сут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40005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950" spc="20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950" spc="40" dirty="0">
                          <a:latin typeface="Calibri"/>
                          <a:cs typeface="Calibri"/>
                        </a:rPr>
                        <a:t>массе </a:t>
                      </a:r>
                      <a:r>
                        <a:rPr sz="950" spc="5" dirty="0">
                          <a:latin typeface="Calibri"/>
                          <a:cs typeface="Calibri"/>
                        </a:rPr>
                        <a:t>тела &gt;70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кг.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51435" marB="0">
                    <a:lnL w="76200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497205" marR="299720" indent="-171450">
                        <a:lnSpc>
                          <a:spcPct val="138300"/>
                        </a:lnSpc>
                      </a:pPr>
                      <a:r>
                        <a:rPr sz="950" spc="10" dirty="0">
                          <a:latin typeface="Calibri"/>
                          <a:cs typeface="Calibri"/>
                        </a:rPr>
                        <a:t>Подкожно 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5700 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анти-Ха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МЕ  (0,6 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мл)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2 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раза/сут.**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76200">
                      <a:solidFill>
                        <a:srgbClr val="FF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561465" marR="1097280" indent="-457834">
                        <a:lnSpc>
                          <a:spcPct val="138400"/>
                        </a:lnSpc>
                      </a:pPr>
                      <a:r>
                        <a:rPr sz="950" spc="10" dirty="0">
                          <a:latin typeface="Calibri"/>
                          <a:cs typeface="Calibri"/>
                        </a:rPr>
                        <a:t>Подкожно 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86 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анти-Ха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МЕ/кг 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 раза/сут.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68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71145">
                        <a:lnSpc>
                          <a:spcPct val="100000"/>
                        </a:lnSpc>
                      </a:pPr>
                      <a:r>
                        <a:rPr sz="1200" b="1" spc="15" dirty="0">
                          <a:latin typeface="Calibri"/>
                          <a:cs typeface="Calibri"/>
                        </a:rPr>
                        <a:t>Эноксапарин</a:t>
                      </a:r>
                      <a:r>
                        <a:rPr sz="12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натрия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sz="950" spc="10" dirty="0">
                          <a:latin typeface="Calibri"/>
                          <a:cs typeface="Calibri"/>
                        </a:rPr>
                        <a:t>Подкожно 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4000 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анти-Ха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МЕ 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(40 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мг)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1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5143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50" spc="25" dirty="0">
                          <a:latin typeface="Calibri"/>
                          <a:cs typeface="Calibri"/>
                        </a:rPr>
                        <a:t>раз/сут.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6200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sz="950" dirty="0">
                          <a:latin typeface="Calibri"/>
                          <a:cs typeface="Calibri"/>
                        </a:rPr>
                        <a:t>(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50" spc="10" dirty="0">
                          <a:latin typeface="Calibri"/>
                          <a:cs typeface="Calibri"/>
                        </a:rPr>
                        <a:t>Подкожно 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4000 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анти-Ха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МЕ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950" spc="25" dirty="0">
                          <a:latin typeface="Calibri"/>
                          <a:cs typeface="Calibri"/>
                        </a:rPr>
                        <a:t>40 мг)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2 </a:t>
                      </a:r>
                      <a:r>
                        <a:rPr sz="950" spc="35" dirty="0">
                          <a:latin typeface="Calibri"/>
                          <a:cs typeface="Calibri"/>
                        </a:rPr>
                        <a:t>раза/сут;</a:t>
                      </a:r>
                      <a:r>
                        <a:rPr sz="950" spc="-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возможно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увеличени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535305" marR="509905" algn="ctr">
                        <a:lnSpc>
                          <a:spcPct val="138300"/>
                        </a:lnSpc>
                        <a:spcBef>
                          <a:spcPts val="80"/>
                        </a:spcBef>
                      </a:pPr>
                      <a:r>
                        <a:rPr sz="950" dirty="0">
                          <a:latin typeface="Calibri"/>
                          <a:cs typeface="Calibri"/>
                        </a:rPr>
                        <a:t>до 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50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МЕ (0,5 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мг)/кг 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раза/сут.**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L w="76200">
                      <a:solidFill>
                        <a:srgbClr val="FF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sz="950" dirty="0">
                          <a:latin typeface="Calibri"/>
                          <a:cs typeface="Calibri"/>
                        </a:rPr>
                        <a:t>е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6200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6510" algn="ctr">
                        <a:lnSpc>
                          <a:spcPct val="100000"/>
                        </a:lnSpc>
                      </a:pPr>
                      <a:r>
                        <a:rPr sz="950" spc="10" dirty="0">
                          <a:latin typeface="Calibri"/>
                          <a:cs typeface="Calibri"/>
                        </a:rPr>
                        <a:t>Подкожно 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100 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анти-Ха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МЕ (1 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мг)/кг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2 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раза/сут, 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9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клиренсе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722630" marR="708025" algn="ctr">
                        <a:lnSpc>
                          <a:spcPts val="1650"/>
                        </a:lnSpc>
                        <a:spcBef>
                          <a:spcPts val="65"/>
                        </a:spcBef>
                      </a:pPr>
                      <a:r>
                        <a:rPr sz="950" spc="10" dirty="0">
                          <a:latin typeface="Calibri"/>
                          <a:cs typeface="Calibri"/>
                        </a:rPr>
                        <a:t>креатинина 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15-30 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мл/мин 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100 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анти-Ха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МЕ  (1 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мг)/кг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9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раз/сут.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F9F9F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5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99720">
                        <a:lnSpc>
                          <a:spcPct val="100000"/>
                        </a:lnSpc>
                      </a:pPr>
                      <a:r>
                        <a:rPr sz="1200" b="1" spc="10" dirty="0">
                          <a:latin typeface="Calibri"/>
                          <a:cs typeface="Calibri"/>
                        </a:rPr>
                        <a:t>Парнапарин</a:t>
                      </a:r>
                      <a:r>
                        <a:rPr sz="12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5" dirty="0">
                          <a:latin typeface="Calibri"/>
                          <a:cs typeface="Calibri"/>
                        </a:rPr>
                        <a:t>натрия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99720" marR="97155" indent="-142875">
                        <a:lnSpc>
                          <a:spcPct val="138300"/>
                        </a:lnSpc>
                        <a:spcBef>
                          <a:spcPts val="90"/>
                        </a:spcBef>
                      </a:pPr>
                      <a:r>
                        <a:rPr sz="950" spc="10" dirty="0">
                          <a:latin typeface="Calibri"/>
                          <a:cs typeface="Calibri"/>
                        </a:rPr>
                        <a:t>Подкожно 0,3 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мл 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(3200 анти-Ха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МЕ) 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или 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0,4 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мг 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(4250 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анти-Ха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МЕ)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9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раз/сут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76200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87655" marR="264795" indent="314325">
                        <a:lnSpc>
                          <a:spcPct val="138300"/>
                        </a:lnSpc>
                        <a:spcBef>
                          <a:spcPts val="90"/>
                        </a:spcBef>
                      </a:pPr>
                      <a:r>
                        <a:rPr sz="950" spc="10" dirty="0">
                          <a:latin typeface="Calibri"/>
                          <a:cs typeface="Calibri"/>
                        </a:rPr>
                        <a:t>Подкожно 0,3 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мл  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(3200 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анти-Ха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МЕ)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9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35" dirty="0">
                          <a:latin typeface="Calibri"/>
                          <a:cs typeface="Calibri"/>
                        </a:rPr>
                        <a:t>раза/сут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76200">
                      <a:solidFill>
                        <a:srgbClr val="FF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</a:pPr>
                      <a:r>
                        <a:rPr sz="950" spc="10" dirty="0">
                          <a:latin typeface="Calibri"/>
                          <a:cs typeface="Calibri"/>
                        </a:rPr>
                        <a:t>Подкожно 0,6 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мл 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(6400 анти-Ха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МЕ)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95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35" dirty="0">
                          <a:latin typeface="Calibri"/>
                          <a:cs typeface="Calibri"/>
                        </a:rPr>
                        <a:t>раза/сут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9589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1758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10" dirty="0">
                          <a:latin typeface="Calibri"/>
                          <a:cs typeface="Calibri"/>
                        </a:rPr>
                        <a:t>Фондапаринукс</a:t>
                      </a:r>
                      <a:r>
                        <a:rPr sz="1200" b="1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5" dirty="0">
                          <a:latin typeface="Calibri"/>
                          <a:cs typeface="Calibri"/>
                        </a:rPr>
                        <a:t>натрия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FDC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50" spc="10" dirty="0">
                          <a:latin typeface="Calibri"/>
                          <a:cs typeface="Calibri"/>
                        </a:rPr>
                        <a:t>Подкожно 2,5</a:t>
                      </a:r>
                      <a:r>
                        <a:rPr sz="95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мг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52705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950" spc="1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раз/сут.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76200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76200">
                      <a:solidFill>
                        <a:srgbClr val="FF0000"/>
                      </a:solidFill>
                      <a:prstDash val="solid"/>
                    </a:lnB>
                    <a:solidFill>
                      <a:srgbClr val="DFDCDD"/>
                    </a:solidFill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  <a:lnB w="76200">
                      <a:solidFill>
                        <a:srgbClr val="FF0000"/>
                      </a:solidFill>
                      <a:prstDash val="solid"/>
                    </a:lnB>
                    <a:solidFill>
                      <a:srgbClr val="DFDCDD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FF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FDCDD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FF0000"/>
                      </a:solidFill>
                      <a:prstDash val="solid"/>
                    </a:lnB>
                    <a:solidFill>
                      <a:srgbClr val="DFDCDD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50" dirty="0">
                          <a:latin typeface="Calibri"/>
                          <a:cs typeface="Calibri"/>
                        </a:rPr>
                        <a:t>Лечение 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венозных тромбоэмболических осложнений: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5 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мг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1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45720" marR="24765" algn="ctr">
                        <a:lnSpc>
                          <a:spcPts val="1650"/>
                        </a:lnSpc>
                        <a:spcBef>
                          <a:spcPts val="65"/>
                        </a:spcBef>
                      </a:pPr>
                      <a:r>
                        <a:rPr sz="950" spc="30" dirty="0">
                          <a:latin typeface="Calibri"/>
                          <a:cs typeface="Calibri"/>
                        </a:rPr>
                        <a:t>раз/сут</a:t>
                      </a:r>
                      <a:r>
                        <a:rPr sz="95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9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40" dirty="0">
                          <a:latin typeface="Calibri"/>
                          <a:cs typeface="Calibri"/>
                        </a:rPr>
                        <a:t>массе</a:t>
                      </a:r>
                      <a:r>
                        <a:rPr sz="95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5" dirty="0">
                          <a:latin typeface="Calibri"/>
                          <a:cs typeface="Calibri"/>
                        </a:rPr>
                        <a:t>тела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dirty="0">
                          <a:latin typeface="Calibri"/>
                          <a:cs typeface="Calibri"/>
                        </a:rPr>
                        <a:t>до</a:t>
                      </a:r>
                      <a:r>
                        <a:rPr sz="950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50</a:t>
                      </a:r>
                      <a:r>
                        <a:rPr sz="9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кг;</a:t>
                      </a:r>
                      <a:r>
                        <a:rPr sz="9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7,5</a:t>
                      </a:r>
                      <a:r>
                        <a:rPr sz="9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мг</a:t>
                      </a:r>
                      <a:r>
                        <a:rPr sz="9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9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35" dirty="0">
                          <a:latin typeface="Calibri"/>
                          <a:cs typeface="Calibri"/>
                        </a:rPr>
                        <a:t>раз/сут</a:t>
                      </a:r>
                      <a:r>
                        <a:rPr sz="95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95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40" dirty="0">
                          <a:latin typeface="Calibri"/>
                          <a:cs typeface="Calibri"/>
                        </a:rPr>
                        <a:t>массе</a:t>
                      </a:r>
                      <a:r>
                        <a:rPr sz="95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5" dirty="0">
                          <a:latin typeface="Calibri"/>
                          <a:cs typeface="Calibri"/>
                        </a:rPr>
                        <a:t>тела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35" dirty="0">
                          <a:latin typeface="Calibri"/>
                          <a:cs typeface="Calibri"/>
                        </a:rPr>
                        <a:t>50-  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100 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кг; 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10 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мг </a:t>
                      </a:r>
                      <a:r>
                        <a:rPr sz="950" spc="10" dirty="0">
                          <a:latin typeface="Calibri"/>
                          <a:cs typeface="Calibri"/>
                        </a:rPr>
                        <a:t>1 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раз/сут 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950" spc="40" dirty="0">
                          <a:latin typeface="Calibri"/>
                          <a:cs typeface="Calibri"/>
                        </a:rPr>
                        <a:t>массе</a:t>
                      </a:r>
                      <a:r>
                        <a:rPr sz="950" spc="-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5" dirty="0">
                          <a:latin typeface="Calibri"/>
                          <a:cs typeface="Calibri"/>
                        </a:rPr>
                        <a:t>тела выше 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100 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кг.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FF0000"/>
                      </a:solidFill>
                      <a:prstDash val="solid"/>
                    </a:lnB>
                    <a:solidFill>
                      <a:srgbClr val="DFDC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712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FDC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76200">
                      <a:solidFill>
                        <a:srgbClr val="FF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FDCDD"/>
                    </a:solidFill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76200">
                      <a:solidFill>
                        <a:srgbClr val="FF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FDC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200">
                      <a:solidFill>
                        <a:srgbClr val="FF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FDC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200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FF0000"/>
                      </a:solidFill>
                      <a:prstDash val="solid"/>
                    </a:lnB>
                    <a:solidFill>
                      <a:srgbClr val="DFDC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FF0000"/>
                      </a:solidFill>
                      <a:prstDash val="solid"/>
                    </a:lnB>
                    <a:solidFill>
                      <a:srgbClr val="DFDC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228600" y="761936"/>
            <a:ext cx="11825351" cy="166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6700" y="819150"/>
            <a:ext cx="11682095" cy="0"/>
          </a:xfrm>
          <a:custGeom>
            <a:avLst/>
            <a:gdLst/>
            <a:ahLst/>
            <a:cxnLst/>
            <a:rect l="l" t="t" r="r" b="b"/>
            <a:pathLst>
              <a:path w="11682095">
                <a:moveTo>
                  <a:pt x="0" y="0"/>
                </a:moveTo>
                <a:lnTo>
                  <a:pt x="11682095" y="0"/>
                </a:lnTo>
              </a:path>
            </a:pathLst>
          </a:custGeom>
          <a:ln w="38100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24601" y="3043301"/>
            <a:ext cx="2124075" cy="523875"/>
          </a:xfrm>
          <a:custGeom>
            <a:avLst/>
            <a:gdLst/>
            <a:ahLst/>
            <a:cxnLst/>
            <a:rect l="l" t="t" r="r" b="b"/>
            <a:pathLst>
              <a:path w="2124075" h="523875">
                <a:moveTo>
                  <a:pt x="1862074" y="0"/>
                </a:moveTo>
                <a:lnTo>
                  <a:pt x="1862074" y="130937"/>
                </a:lnTo>
                <a:lnTo>
                  <a:pt x="0" y="130937"/>
                </a:lnTo>
                <a:lnTo>
                  <a:pt x="0" y="392811"/>
                </a:lnTo>
                <a:lnTo>
                  <a:pt x="1862074" y="392811"/>
                </a:lnTo>
                <a:lnTo>
                  <a:pt x="1862074" y="523875"/>
                </a:lnTo>
                <a:lnTo>
                  <a:pt x="2124075" y="261874"/>
                </a:lnTo>
                <a:lnTo>
                  <a:pt x="186207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24601" y="3043301"/>
            <a:ext cx="2124075" cy="523875"/>
          </a:xfrm>
          <a:custGeom>
            <a:avLst/>
            <a:gdLst/>
            <a:ahLst/>
            <a:cxnLst/>
            <a:rect l="l" t="t" r="r" b="b"/>
            <a:pathLst>
              <a:path w="2124075" h="523875">
                <a:moveTo>
                  <a:pt x="0" y="130937"/>
                </a:moveTo>
                <a:lnTo>
                  <a:pt x="1862074" y="130937"/>
                </a:lnTo>
                <a:lnTo>
                  <a:pt x="1862074" y="0"/>
                </a:lnTo>
                <a:lnTo>
                  <a:pt x="2124075" y="261874"/>
                </a:lnTo>
                <a:lnTo>
                  <a:pt x="1862074" y="523875"/>
                </a:lnTo>
                <a:lnTo>
                  <a:pt x="1862074" y="392811"/>
                </a:lnTo>
                <a:lnTo>
                  <a:pt x="0" y="392811"/>
                </a:lnTo>
                <a:lnTo>
                  <a:pt x="0" y="130937"/>
                </a:lnTo>
                <a:close/>
              </a:path>
            </a:pathLst>
          </a:custGeom>
          <a:ln w="9534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19075" y="962025"/>
            <a:ext cx="1066800" cy="628650"/>
          </a:xfrm>
          <a:prstGeom prst="rect">
            <a:avLst/>
          </a:prstGeom>
          <a:solidFill>
            <a:srgbClr val="FFC000"/>
          </a:solidFill>
          <a:ln w="19050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80"/>
              </a:spcBef>
            </a:pPr>
            <a:r>
              <a:rPr sz="1800" b="1" spc="-10" dirty="0">
                <a:latin typeface="Calibri"/>
                <a:cs typeface="Calibri"/>
              </a:rPr>
              <a:t>ВМР</a:t>
            </a:r>
            <a:endParaRPr sz="1800">
              <a:latin typeface="Calibri"/>
              <a:cs typeface="Calibri"/>
            </a:endParaRPr>
          </a:p>
          <a:p>
            <a:pPr marL="4445" algn="ctr">
              <a:lnSpc>
                <a:spcPct val="100000"/>
              </a:lnSpc>
              <a:spcBef>
                <a:spcPts val="20"/>
              </a:spcBef>
            </a:pPr>
            <a:r>
              <a:rPr sz="1800" b="1" spc="-15" dirty="0">
                <a:latin typeface="Calibri"/>
                <a:cs typeface="Calibri"/>
              </a:rPr>
              <a:t>Версия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8</a:t>
            </a:r>
            <a:endParaRPr sz="1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98451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29026" y="198437"/>
            <a:ext cx="7841615" cy="6394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indent="1010285">
              <a:lnSpc>
                <a:spcPct val="100000"/>
              </a:lnSpc>
              <a:spcBef>
                <a:spcPts val="125"/>
              </a:spcBef>
            </a:pPr>
            <a:r>
              <a:rPr spc="10" dirty="0">
                <a:solidFill>
                  <a:srgbClr val="252525"/>
                </a:solidFill>
              </a:rPr>
              <a:t>Первоочередные меры </a:t>
            </a:r>
            <a:r>
              <a:rPr spc="-5" dirty="0">
                <a:solidFill>
                  <a:srgbClr val="252525"/>
                </a:solidFill>
              </a:rPr>
              <a:t>по </a:t>
            </a:r>
            <a:r>
              <a:rPr spc="20" dirty="0">
                <a:solidFill>
                  <a:srgbClr val="252525"/>
                </a:solidFill>
              </a:rPr>
              <a:t>снижению </a:t>
            </a:r>
            <a:r>
              <a:rPr spc="10" dirty="0">
                <a:solidFill>
                  <a:srgbClr val="252525"/>
                </a:solidFill>
              </a:rPr>
              <a:t>риска  прогрессирования</a:t>
            </a:r>
            <a:r>
              <a:rPr spc="-250" dirty="0">
                <a:solidFill>
                  <a:srgbClr val="252525"/>
                </a:solidFill>
              </a:rPr>
              <a:t> </a:t>
            </a:r>
            <a:r>
              <a:rPr spc="15" dirty="0">
                <a:solidFill>
                  <a:srgbClr val="252525"/>
                </a:solidFill>
              </a:rPr>
              <a:t>заболевания</a:t>
            </a:r>
            <a:r>
              <a:rPr spc="-175" dirty="0">
                <a:solidFill>
                  <a:srgbClr val="252525"/>
                </a:solidFill>
              </a:rPr>
              <a:t> </a:t>
            </a:r>
            <a:r>
              <a:rPr spc="15" dirty="0">
                <a:solidFill>
                  <a:srgbClr val="252525"/>
                </a:solidFill>
              </a:rPr>
              <a:t>и</a:t>
            </a:r>
            <a:r>
              <a:rPr spc="-30" dirty="0">
                <a:solidFill>
                  <a:srgbClr val="252525"/>
                </a:solidFill>
              </a:rPr>
              <a:t> </a:t>
            </a:r>
            <a:r>
              <a:rPr spc="10" dirty="0">
                <a:solidFill>
                  <a:srgbClr val="252525"/>
                </a:solidFill>
              </a:rPr>
              <a:t>смертности</a:t>
            </a:r>
            <a:r>
              <a:rPr spc="-185" dirty="0">
                <a:solidFill>
                  <a:srgbClr val="252525"/>
                </a:solidFill>
              </a:rPr>
              <a:t> </a:t>
            </a:r>
            <a:r>
              <a:rPr spc="25" dirty="0">
                <a:solidFill>
                  <a:srgbClr val="252525"/>
                </a:solidFill>
              </a:rPr>
              <a:t>от</a:t>
            </a:r>
            <a:r>
              <a:rPr spc="-15" dirty="0">
                <a:solidFill>
                  <a:srgbClr val="252525"/>
                </a:solidFill>
              </a:rPr>
              <a:t> </a:t>
            </a:r>
            <a:r>
              <a:rPr spc="5" dirty="0">
                <a:solidFill>
                  <a:srgbClr val="252525"/>
                </a:solidFill>
              </a:rPr>
              <a:t>COVID-19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99732" y="1058734"/>
            <a:ext cx="5105400" cy="5205095"/>
          </a:xfrm>
          <a:prstGeom prst="rect">
            <a:avLst/>
          </a:prstGeom>
        </p:spPr>
        <p:txBody>
          <a:bodyPr vert="horz" wrap="square" lIns="0" tIns="215265" rIns="0" bIns="0" rtlCol="0">
            <a:spAutoFit/>
          </a:bodyPr>
          <a:lstStyle/>
          <a:p>
            <a:pPr marL="487045">
              <a:lnSpc>
                <a:spcPct val="100000"/>
              </a:lnSpc>
              <a:spcBef>
                <a:spcPts val="1695"/>
              </a:spcBef>
            </a:pPr>
            <a:r>
              <a:rPr sz="2400" b="1" spc="-10" dirty="0">
                <a:solidFill>
                  <a:srgbClr val="333E50"/>
                </a:solidFill>
                <a:latin typeface="Calibri"/>
                <a:cs typeface="Calibri"/>
              </a:rPr>
              <a:t>НА </a:t>
            </a:r>
            <a:r>
              <a:rPr sz="2400" b="1" spc="-35" dirty="0">
                <a:solidFill>
                  <a:srgbClr val="333E50"/>
                </a:solidFill>
                <a:latin typeface="Calibri"/>
                <a:cs typeface="Calibri"/>
              </a:rPr>
              <a:t>АМБУЛАТОРНОМ</a:t>
            </a:r>
            <a:r>
              <a:rPr sz="2400" b="1" spc="-65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2400" b="1" spc="-60" dirty="0">
                <a:solidFill>
                  <a:srgbClr val="333E50"/>
                </a:solidFill>
                <a:latin typeface="Calibri"/>
                <a:cs typeface="Calibri"/>
              </a:rPr>
              <a:t>ЭТАПЕ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1960"/>
              </a:lnSpc>
              <a:spcBef>
                <a:spcPts val="1170"/>
              </a:spcBef>
            </a:pPr>
            <a:r>
              <a:rPr sz="1700" b="1" spc="15" dirty="0">
                <a:latin typeface="Calibri"/>
                <a:cs typeface="Calibri"/>
              </a:rPr>
              <a:t>Раннее</a:t>
            </a:r>
            <a:r>
              <a:rPr sz="1700" b="1" spc="-13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начало</a:t>
            </a:r>
            <a:r>
              <a:rPr sz="1700" b="1" spc="-35" dirty="0">
                <a:latin typeface="Calibri"/>
                <a:cs typeface="Calibri"/>
              </a:rPr>
              <a:t> </a:t>
            </a:r>
            <a:r>
              <a:rPr sz="1700" b="1" spc="20" dirty="0">
                <a:latin typeface="Calibri"/>
                <a:cs typeface="Calibri"/>
              </a:rPr>
              <a:t>лечения</a:t>
            </a:r>
            <a:r>
              <a:rPr sz="1700" b="1" spc="-160" dirty="0">
                <a:latin typeface="Calibri"/>
                <a:cs typeface="Calibri"/>
              </a:rPr>
              <a:t> </a:t>
            </a:r>
            <a:r>
              <a:rPr sz="1700" spc="10" dirty="0">
                <a:latin typeface="Calibri"/>
                <a:cs typeface="Calibri"/>
              </a:rPr>
              <a:t>в</a:t>
            </a:r>
            <a:r>
              <a:rPr sz="1700" spc="-5" dirty="0">
                <a:latin typeface="Calibri"/>
                <a:cs typeface="Calibri"/>
              </a:rPr>
              <a:t> </a:t>
            </a:r>
            <a:r>
              <a:rPr sz="1700" spc="5" dirty="0">
                <a:latin typeface="Calibri"/>
                <a:cs typeface="Calibri"/>
              </a:rPr>
              <a:t>соответствии</a:t>
            </a:r>
            <a:r>
              <a:rPr sz="1700" spc="-114" dirty="0">
                <a:latin typeface="Calibri"/>
                <a:cs typeface="Calibri"/>
              </a:rPr>
              <a:t> </a:t>
            </a:r>
            <a:r>
              <a:rPr sz="1700" spc="10" dirty="0">
                <a:latin typeface="Calibri"/>
                <a:cs typeface="Calibri"/>
              </a:rPr>
              <a:t>с </a:t>
            </a:r>
            <a:r>
              <a:rPr sz="1700" dirty="0">
                <a:latin typeface="Calibri"/>
                <a:cs typeface="Calibri"/>
              </a:rPr>
              <a:t>временными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ts val="1960"/>
              </a:lnSpc>
            </a:pPr>
            <a:r>
              <a:rPr sz="1700" spc="5" dirty="0">
                <a:latin typeface="Calibri"/>
                <a:cs typeface="Calibri"/>
              </a:rPr>
              <a:t>методическими</a:t>
            </a:r>
            <a:r>
              <a:rPr sz="1700" spc="-125" dirty="0">
                <a:latin typeface="Calibri"/>
                <a:cs typeface="Calibri"/>
              </a:rPr>
              <a:t> </a:t>
            </a:r>
            <a:r>
              <a:rPr sz="1700" spc="5" dirty="0">
                <a:latin typeface="Calibri"/>
                <a:cs typeface="Calibri"/>
              </a:rPr>
              <a:t>рекомендациями: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50">
              <a:latin typeface="Times New Roman"/>
              <a:cs typeface="Times New Roman"/>
            </a:endParaRPr>
          </a:p>
          <a:p>
            <a:pPr marL="374650" marR="215265" indent="-343535">
              <a:lnSpc>
                <a:spcPts val="1730"/>
              </a:lnSpc>
              <a:buAutoNum type="arabicParenR"/>
              <a:tabLst>
                <a:tab pos="374650" algn="l"/>
                <a:tab pos="375285" algn="l"/>
              </a:tabLst>
            </a:pPr>
            <a:r>
              <a:rPr sz="1550" dirty="0">
                <a:latin typeface="Calibri"/>
                <a:cs typeface="Calibri"/>
              </a:rPr>
              <a:t>Лабораторное </a:t>
            </a:r>
            <a:r>
              <a:rPr sz="1550" spc="-10" dirty="0">
                <a:latin typeface="Calibri"/>
                <a:cs typeface="Calibri"/>
              </a:rPr>
              <a:t>подтверждение </a:t>
            </a:r>
            <a:r>
              <a:rPr sz="1550" dirty="0">
                <a:latin typeface="Calibri"/>
                <a:cs typeface="Calibri"/>
              </a:rPr>
              <a:t>диагноза не </a:t>
            </a:r>
            <a:r>
              <a:rPr sz="1550" spc="5" dirty="0">
                <a:latin typeface="Calibri"/>
                <a:cs typeface="Calibri"/>
              </a:rPr>
              <a:t>позднее  </a:t>
            </a:r>
            <a:r>
              <a:rPr sz="1550" spc="20" dirty="0">
                <a:latin typeface="Calibri"/>
                <a:cs typeface="Calibri"/>
              </a:rPr>
              <a:t>48</a:t>
            </a:r>
            <a:r>
              <a:rPr sz="1550" spc="-35" dirty="0">
                <a:latin typeface="Calibri"/>
                <a:cs typeface="Calibri"/>
              </a:rPr>
              <a:t> </a:t>
            </a:r>
            <a:r>
              <a:rPr sz="1550" spc="5" dirty="0">
                <a:latin typeface="Calibri"/>
                <a:cs typeface="Calibri"/>
              </a:rPr>
              <a:t>часов;</a:t>
            </a:r>
            <a:endParaRPr sz="15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Calibri"/>
              <a:buAutoNum type="arabicParenR"/>
            </a:pPr>
            <a:endParaRPr sz="1650">
              <a:latin typeface="Times New Roman"/>
              <a:cs typeface="Times New Roman"/>
            </a:endParaRPr>
          </a:p>
          <a:p>
            <a:pPr marL="374650" marR="5080" indent="-343535">
              <a:lnSpc>
                <a:spcPts val="1730"/>
              </a:lnSpc>
              <a:buAutoNum type="arabicParenR"/>
              <a:tabLst>
                <a:tab pos="374650" algn="l"/>
                <a:tab pos="375285" algn="l"/>
              </a:tabLst>
            </a:pPr>
            <a:r>
              <a:rPr sz="1550" dirty="0">
                <a:latin typeface="Calibri"/>
                <a:cs typeface="Calibri"/>
              </a:rPr>
              <a:t>Назначение этиотропной </a:t>
            </a:r>
            <a:r>
              <a:rPr sz="1550" spc="-5" dirty="0">
                <a:latin typeface="Calibri"/>
                <a:cs typeface="Calibri"/>
              </a:rPr>
              <a:t>терапии </a:t>
            </a:r>
            <a:r>
              <a:rPr sz="1550" dirty="0">
                <a:latin typeface="Calibri"/>
                <a:cs typeface="Calibri"/>
              </a:rPr>
              <a:t>не </a:t>
            </a:r>
            <a:r>
              <a:rPr sz="1550" spc="5" dirty="0">
                <a:latin typeface="Calibri"/>
                <a:cs typeface="Calibri"/>
              </a:rPr>
              <a:t>позднее </a:t>
            </a:r>
            <a:r>
              <a:rPr sz="1550" spc="10" dirty="0">
                <a:latin typeface="Calibri"/>
                <a:cs typeface="Calibri"/>
              </a:rPr>
              <a:t>5-го дня  </a:t>
            </a:r>
            <a:r>
              <a:rPr sz="1550" spc="5" dirty="0">
                <a:latin typeface="Calibri"/>
                <a:cs typeface="Calibri"/>
              </a:rPr>
              <a:t>от </a:t>
            </a:r>
            <a:r>
              <a:rPr sz="1550" spc="10" dirty="0">
                <a:latin typeface="Calibri"/>
                <a:cs typeface="Calibri"/>
              </a:rPr>
              <a:t>начала</a:t>
            </a:r>
            <a:r>
              <a:rPr sz="1550" spc="9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заболевания;</a:t>
            </a:r>
            <a:endParaRPr sz="15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Calibri"/>
              <a:buAutoNum type="arabicParenR"/>
            </a:pPr>
            <a:endParaRPr sz="1600">
              <a:latin typeface="Times New Roman"/>
              <a:cs typeface="Times New Roman"/>
            </a:endParaRPr>
          </a:p>
          <a:p>
            <a:pPr marL="374650" indent="-343535">
              <a:lnSpc>
                <a:spcPct val="100000"/>
              </a:lnSpc>
              <a:buAutoNum type="arabicParenR"/>
              <a:tabLst>
                <a:tab pos="374650" algn="l"/>
                <a:tab pos="375285" algn="l"/>
              </a:tabLst>
            </a:pPr>
            <a:r>
              <a:rPr sz="1550" dirty="0">
                <a:latin typeface="Calibri"/>
                <a:cs typeface="Calibri"/>
              </a:rPr>
              <a:t>Лекарственное </a:t>
            </a:r>
            <a:r>
              <a:rPr sz="1550" spc="-5" dirty="0">
                <a:latin typeface="Calibri"/>
                <a:cs typeface="Calibri"/>
              </a:rPr>
              <a:t>обеспечение </a:t>
            </a:r>
            <a:r>
              <a:rPr sz="1550" dirty="0">
                <a:latin typeface="Calibri"/>
                <a:cs typeface="Calibri"/>
              </a:rPr>
              <a:t>на амбулаторном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spc="-5" dirty="0">
                <a:latin typeface="Calibri"/>
                <a:cs typeface="Calibri"/>
              </a:rPr>
              <a:t>этапе;</a:t>
            </a:r>
            <a:endParaRPr sz="15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Calibri"/>
              <a:buAutoNum type="arabicParenR"/>
            </a:pPr>
            <a:endParaRPr sz="1750">
              <a:latin typeface="Times New Roman"/>
              <a:cs typeface="Times New Roman"/>
            </a:endParaRPr>
          </a:p>
          <a:p>
            <a:pPr marL="374650" marR="951230" indent="-343535">
              <a:lnSpc>
                <a:spcPts val="1730"/>
              </a:lnSpc>
              <a:buAutoNum type="arabicParenR"/>
              <a:tabLst>
                <a:tab pos="374650" algn="l"/>
                <a:tab pos="375285" algn="l"/>
              </a:tabLst>
            </a:pPr>
            <a:r>
              <a:rPr sz="1550" spc="-5" dirty="0">
                <a:latin typeface="Calibri"/>
                <a:cs typeface="Calibri"/>
              </a:rPr>
              <a:t>Обеспечение </a:t>
            </a:r>
            <a:r>
              <a:rPr sz="1550" spc="-10" dirty="0">
                <a:latin typeface="Calibri"/>
                <a:cs typeface="Calibri"/>
              </a:rPr>
              <a:t>ежедневного </a:t>
            </a:r>
            <a:r>
              <a:rPr sz="1550" spc="-5" dirty="0">
                <a:latin typeface="Calibri"/>
                <a:cs typeface="Calibri"/>
              </a:rPr>
              <a:t>дистанционного  мониторинга </a:t>
            </a:r>
            <a:r>
              <a:rPr sz="1550" dirty="0">
                <a:latin typeface="Calibri"/>
                <a:cs typeface="Calibri"/>
              </a:rPr>
              <a:t>состояния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-5" dirty="0">
                <a:latin typeface="Calibri"/>
                <a:cs typeface="Calibri"/>
              </a:rPr>
              <a:t>пациента;</a:t>
            </a:r>
            <a:endParaRPr sz="15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Calibri"/>
              <a:buAutoNum type="arabicParenR"/>
            </a:pPr>
            <a:endParaRPr sz="1750">
              <a:latin typeface="Times New Roman"/>
              <a:cs typeface="Times New Roman"/>
            </a:endParaRPr>
          </a:p>
          <a:p>
            <a:pPr marL="374650" marR="255270" indent="-343535">
              <a:lnSpc>
                <a:spcPts val="1730"/>
              </a:lnSpc>
              <a:buAutoNum type="arabicParenR"/>
              <a:tabLst>
                <a:tab pos="374650" algn="l"/>
                <a:tab pos="375285" algn="l"/>
              </a:tabLst>
            </a:pPr>
            <a:r>
              <a:rPr sz="1550" dirty="0">
                <a:latin typeface="Calibri"/>
                <a:cs typeface="Calibri"/>
              </a:rPr>
              <a:t>Выполнение </a:t>
            </a:r>
            <a:r>
              <a:rPr sz="1550" spc="-5" dirty="0">
                <a:latin typeface="Calibri"/>
                <a:cs typeface="Calibri"/>
              </a:rPr>
              <a:t>КТ </a:t>
            </a:r>
            <a:r>
              <a:rPr sz="1550" dirty="0">
                <a:latin typeface="Calibri"/>
                <a:cs typeface="Calibri"/>
              </a:rPr>
              <a:t>не </a:t>
            </a:r>
            <a:r>
              <a:rPr sz="1550" spc="5" dirty="0">
                <a:latin typeface="Calibri"/>
                <a:cs typeface="Calibri"/>
              </a:rPr>
              <a:t>позднее </a:t>
            </a:r>
            <a:r>
              <a:rPr sz="1550" spc="20" dirty="0">
                <a:latin typeface="Calibri"/>
                <a:cs typeface="Calibri"/>
              </a:rPr>
              <a:t>48 </a:t>
            </a:r>
            <a:r>
              <a:rPr sz="1550" spc="10" dirty="0">
                <a:latin typeface="Calibri"/>
                <a:cs typeface="Calibri"/>
              </a:rPr>
              <a:t>часов при </a:t>
            </a:r>
            <a:r>
              <a:rPr sz="1550" spc="5" dirty="0">
                <a:latin typeface="Calibri"/>
                <a:cs typeface="Calibri"/>
              </a:rPr>
              <a:t>отсутствии  </a:t>
            </a:r>
            <a:r>
              <a:rPr sz="1550" dirty="0">
                <a:latin typeface="Calibri"/>
                <a:cs typeface="Calibri"/>
              </a:rPr>
              <a:t>улучшения </a:t>
            </a:r>
            <a:r>
              <a:rPr sz="1550" spc="10" dirty="0">
                <a:latin typeface="Calibri"/>
                <a:cs typeface="Calibri"/>
              </a:rPr>
              <a:t>в </a:t>
            </a:r>
            <a:r>
              <a:rPr sz="1550" spc="-10" dirty="0">
                <a:latin typeface="Calibri"/>
                <a:cs typeface="Calibri"/>
              </a:rPr>
              <a:t>течение </a:t>
            </a:r>
            <a:r>
              <a:rPr sz="1550" spc="10" dirty="0">
                <a:latin typeface="Calibri"/>
                <a:cs typeface="Calibri"/>
              </a:rPr>
              <a:t>3</a:t>
            </a:r>
            <a:r>
              <a:rPr sz="1550" spc="25" dirty="0">
                <a:latin typeface="Calibri"/>
                <a:cs typeface="Calibri"/>
              </a:rPr>
              <a:t> </a:t>
            </a:r>
            <a:r>
              <a:rPr sz="1550" spc="-5" dirty="0">
                <a:latin typeface="Calibri"/>
                <a:cs typeface="Calibri"/>
              </a:rPr>
              <a:t>дней;</a:t>
            </a:r>
            <a:endParaRPr sz="15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Calibri"/>
              <a:buAutoNum type="arabicParenR"/>
            </a:pPr>
            <a:endParaRPr sz="1650">
              <a:latin typeface="Times New Roman"/>
              <a:cs typeface="Times New Roman"/>
            </a:endParaRPr>
          </a:p>
          <a:p>
            <a:pPr marL="374650" marR="801370" indent="-343535">
              <a:lnSpc>
                <a:spcPts val="1730"/>
              </a:lnSpc>
              <a:buAutoNum type="arabicParenR"/>
              <a:tabLst>
                <a:tab pos="374650" algn="l"/>
                <a:tab pos="375285" algn="l"/>
              </a:tabLst>
            </a:pPr>
            <a:r>
              <a:rPr sz="1550" spc="-10" dirty="0">
                <a:latin typeface="Calibri"/>
                <a:cs typeface="Calibri"/>
              </a:rPr>
              <a:t>Госпитализация </a:t>
            </a:r>
            <a:r>
              <a:rPr sz="1550" spc="10" dirty="0">
                <a:latin typeface="Calibri"/>
                <a:cs typeface="Calibri"/>
              </a:rPr>
              <a:t>в </a:t>
            </a:r>
            <a:r>
              <a:rPr sz="1550" dirty="0">
                <a:latin typeface="Calibri"/>
                <a:cs typeface="Calibri"/>
              </a:rPr>
              <a:t>день выявления ухудшения  состояния.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32601" y="1223957"/>
            <a:ext cx="5380990" cy="541909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R="202565" algn="ctr">
              <a:lnSpc>
                <a:spcPct val="100000"/>
              </a:lnSpc>
              <a:spcBef>
                <a:spcPts val="395"/>
              </a:spcBef>
            </a:pPr>
            <a:r>
              <a:rPr sz="2400" b="1" spc="-10" dirty="0">
                <a:solidFill>
                  <a:srgbClr val="333E50"/>
                </a:solidFill>
                <a:latin typeface="Calibri"/>
                <a:cs typeface="Calibri"/>
              </a:rPr>
              <a:t>НА </a:t>
            </a:r>
            <a:r>
              <a:rPr sz="2400" b="1" spc="-20" dirty="0">
                <a:solidFill>
                  <a:srgbClr val="333E50"/>
                </a:solidFill>
                <a:latin typeface="Calibri"/>
                <a:cs typeface="Calibri"/>
              </a:rPr>
              <a:t>ГОСПИТАЛЬНОМ</a:t>
            </a:r>
            <a:r>
              <a:rPr sz="2400" b="1" spc="-65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2400" b="1" spc="-55" dirty="0">
                <a:solidFill>
                  <a:srgbClr val="333E50"/>
                </a:solidFill>
                <a:latin typeface="Calibri"/>
                <a:cs typeface="Calibri"/>
              </a:rPr>
              <a:t>ЭТАПЕ</a:t>
            </a:r>
            <a:endParaRPr sz="2400">
              <a:latin typeface="Calibri"/>
              <a:cs typeface="Calibri"/>
            </a:endParaRPr>
          </a:p>
          <a:p>
            <a:pPr marL="12700" marR="243204">
              <a:lnSpc>
                <a:spcPct val="71100"/>
              </a:lnSpc>
              <a:spcBef>
                <a:spcPts val="900"/>
              </a:spcBef>
            </a:pPr>
            <a:r>
              <a:rPr sz="1850" b="1" spc="25" dirty="0">
                <a:latin typeface="Calibri"/>
                <a:cs typeface="Calibri"/>
              </a:rPr>
              <a:t>Ведение </a:t>
            </a:r>
            <a:r>
              <a:rPr sz="1850" b="1" spc="10" dirty="0">
                <a:latin typeface="Calibri"/>
                <a:cs typeface="Calibri"/>
              </a:rPr>
              <a:t>пациента </a:t>
            </a:r>
            <a:r>
              <a:rPr sz="1850" b="1" spc="-5" dirty="0">
                <a:latin typeface="Calibri"/>
                <a:cs typeface="Calibri"/>
              </a:rPr>
              <a:t>строго </a:t>
            </a:r>
            <a:r>
              <a:rPr sz="1850" b="1" spc="10" dirty="0">
                <a:latin typeface="Calibri"/>
                <a:cs typeface="Calibri"/>
              </a:rPr>
              <a:t>в </a:t>
            </a:r>
            <a:r>
              <a:rPr sz="1850" b="1" dirty="0">
                <a:latin typeface="Calibri"/>
                <a:cs typeface="Calibri"/>
              </a:rPr>
              <a:t>соответствии </a:t>
            </a:r>
            <a:r>
              <a:rPr sz="1850" b="1" spc="10" dirty="0">
                <a:latin typeface="Calibri"/>
                <a:cs typeface="Calibri"/>
              </a:rPr>
              <a:t>с  </a:t>
            </a:r>
            <a:r>
              <a:rPr sz="1850" b="1" spc="20" dirty="0">
                <a:latin typeface="Calibri"/>
                <a:cs typeface="Calibri"/>
              </a:rPr>
              <a:t>временными </a:t>
            </a:r>
            <a:r>
              <a:rPr sz="1850" b="1" spc="5" dirty="0">
                <a:latin typeface="Calibri"/>
                <a:cs typeface="Calibri"/>
              </a:rPr>
              <a:t>методическими</a:t>
            </a:r>
            <a:r>
              <a:rPr sz="1850" b="1" spc="160" dirty="0">
                <a:latin typeface="Calibri"/>
                <a:cs typeface="Calibri"/>
              </a:rPr>
              <a:t> </a:t>
            </a:r>
            <a:r>
              <a:rPr sz="1850" b="1" spc="10" dirty="0">
                <a:latin typeface="Calibri"/>
                <a:cs typeface="Calibri"/>
              </a:rPr>
              <a:t>рекомендациями:</a:t>
            </a:r>
            <a:endParaRPr sz="1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Times New Roman"/>
              <a:cs typeface="Times New Roman"/>
            </a:endParaRPr>
          </a:p>
          <a:p>
            <a:pPr marL="469900" marR="252729" indent="-457834">
              <a:lnSpc>
                <a:spcPct val="72700"/>
              </a:lnSpc>
              <a:buAutoNum type="arabicParenR"/>
              <a:tabLst>
                <a:tab pos="469900" algn="l"/>
                <a:tab pos="470534" algn="l"/>
              </a:tabLst>
            </a:pPr>
            <a:r>
              <a:rPr sz="1550" spc="-5" dirty="0">
                <a:latin typeface="Calibri"/>
                <a:cs typeface="Calibri"/>
              </a:rPr>
              <a:t>Обеспечение </a:t>
            </a:r>
            <a:r>
              <a:rPr sz="1550" b="1" spc="-5" dirty="0">
                <a:latin typeface="Calibri"/>
                <a:cs typeface="Calibri"/>
              </a:rPr>
              <a:t>лабораторного мониторинга </a:t>
            </a:r>
            <a:r>
              <a:rPr sz="1550" dirty="0">
                <a:latin typeface="Calibri"/>
                <a:cs typeface="Calibri"/>
              </a:rPr>
              <a:t>состояния  </a:t>
            </a:r>
            <a:r>
              <a:rPr sz="1550" spc="-5" dirty="0">
                <a:latin typeface="Calibri"/>
                <a:cs typeface="Calibri"/>
              </a:rPr>
              <a:t>пациента </a:t>
            </a:r>
            <a:r>
              <a:rPr sz="1550" spc="20" dirty="0">
                <a:latin typeface="Calibri"/>
                <a:cs typeface="Calibri"/>
              </a:rPr>
              <a:t>для </a:t>
            </a:r>
            <a:r>
              <a:rPr sz="1550" spc="-5" dirty="0">
                <a:latin typeface="Calibri"/>
                <a:cs typeface="Calibri"/>
              </a:rPr>
              <a:t>своевременного</a:t>
            </a:r>
            <a:r>
              <a:rPr sz="1550" spc="215" dirty="0">
                <a:latin typeface="Calibri"/>
                <a:cs typeface="Calibri"/>
              </a:rPr>
              <a:t> </a:t>
            </a:r>
            <a:r>
              <a:rPr sz="1550" spc="-5" dirty="0">
                <a:latin typeface="Calibri"/>
                <a:cs typeface="Calibri"/>
              </a:rPr>
              <a:t>назначения</a:t>
            </a:r>
            <a:endParaRPr sz="1550">
              <a:latin typeface="Calibri"/>
              <a:cs typeface="Calibri"/>
            </a:endParaRPr>
          </a:p>
          <a:p>
            <a:pPr marL="469900">
              <a:lnSpc>
                <a:spcPts val="1100"/>
              </a:lnSpc>
            </a:pPr>
            <a:r>
              <a:rPr sz="1550" spc="-5" dirty="0">
                <a:latin typeface="Calibri"/>
                <a:cs typeface="Calibri"/>
              </a:rPr>
              <a:t>патогенетической терапии: </a:t>
            </a:r>
            <a:r>
              <a:rPr sz="1550" dirty="0">
                <a:latin typeface="Calibri"/>
                <a:cs typeface="Calibri"/>
              </a:rPr>
              <a:t>СРБ, </a:t>
            </a:r>
            <a:r>
              <a:rPr sz="1550" spc="-5" dirty="0">
                <a:latin typeface="Calibri"/>
                <a:cs typeface="Calibri"/>
              </a:rPr>
              <a:t>ферритин,</a:t>
            </a:r>
            <a:r>
              <a:rPr sz="1550" spc="170" dirty="0">
                <a:latin typeface="Calibri"/>
                <a:cs typeface="Calibri"/>
              </a:rPr>
              <a:t> </a:t>
            </a:r>
            <a:r>
              <a:rPr sz="1550" spc="-5" dirty="0">
                <a:latin typeface="Calibri"/>
                <a:cs typeface="Calibri"/>
              </a:rPr>
              <a:t>D-димер,</a:t>
            </a:r>
            <a:endParaRPr sz="1550">
              <a:latin typeface="Calibri"/>
              <a:cs typeface="Calibri"/>
            </a:endParaRPr>
          </a:p>
          <a:p>
            <a:pPr marL="469900">
              <a:lnSpc>
                <a:spcPts val="1605"/>
              </a:lnSpc>
            </a:pPr>
            <a:r>
              <a:rPr sz="1550" spc="5" dirty="0">
                <a:latin typeface="Calibri"/>
                <a:cs typeface="Calibri"/>
              </a:rPr>
              <a:t>прокальцитонин </a:t>
            </a:r>
            <a:r>
              <a:rPr sz="1550" spc="10" dirty="0">
                <a:latin typeface="Calibri"/>
                <a:cs typeface="Calibri"/>
              </a:rPr>
              <a:t>и</a:t>
            </a:r>
            <a:r>
              <a:rPr sz="1550" spc="229" dirty="0">
                <a:latin typeface="Calibri"/>
                <a:cs typeface="Calibri"/>
              </a:rPr>
              <a:t> </a:t>
            </a:r>
            <a:r>
              <a:rPr sz="1550" spc="10" dirty="0">
                <a:latin typeface="Calibri"/>
                <a:cs typeface="Calibri"/>
              </a:rPr>
              <a:t>др.</a:t>
            </a:r>
            <a:endParaRPr sz="15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50">
              <a:latin typeface="Times New Roman"/>
              <a:cs typeface="Times New Roman"/>
            </a:endParaRPr>
          </a:p>
          <a:p>
            <a:pPr marL="469900" marR="5080" indent="-457834">
              <a:lnSpc>
                <a:spcPct val="71400"/>
              </a:lnSpc>
              <a:buAutoNum type="arabicParenR" startAt="2"/>
              <a:tabLst>
                <a:tab pos="469900" algn="l"/>
                <a:tab pos="470534" algn="l"/>
              </a:tabLst>
            </a:pPr>
            <a:r>
              <a:rPr sz="1550" dirty="0">
                <a:latin typeface="Calibri"/>
                <a:cs typeface="Calibri"/>
              </a:rPr>
              <a:t>Назначение </a:t>
            </a:r>
            <a:r>
              <a:rPr sz="1550" b="1" spc="-10" dirty="0">
                <a:latin typeface="Calibri"/>
                <a:cs typeface="Calibri"/>
              </a:rPr>
              <a:t>антикоагулянтной </a:t>
            </a:r>
            <a:r>
              <a:rPr sz="1550" b="1" spc="5" dirty="0">
                <a:latin typeface="Calibri"/>
                <a:cs typeface="Calibri"/>
              </a:rPr>
              <a:t>терапии </a:t>
            </a:r>
            <a:r>
              <a:rPr sz="1550" dirty="0">
                <a:latin typeface="Calibri"/>
                <a:cs typeface="Calibri"/>
              </a:rPr>
              <a:t>соответствовало  </a:t>
            </a:r>
            <a:r>
              <a:rPr sz="1550" spc="15" dirty="0">
                <a:latin typeface="Calibri"/>
                <a:cs typeface="Calibri"/>
              </a:rPr>
              <a:t>актуальным </a:t>
            </a:r>
            <a:r>
              <a:rPr sz="1550" spc="-5" dirty="0">
                <a:latin typeface="Calibri"/>
                <a:cs typeface="Calibri"/>
              </a:rPr>
              <a:t>временным методическим </a:t>
            </a:r>
            <a:r>
              <a:rPr sz="1550" dirty="0">
                <a:latin typeface="Calibri"/>
                <a:cs typeface="Calibri"/>
              </a:rPr>
              <a:t>рекомендациям  </a:t>
            </a:r>
            <a:r>
              <a:rPr sz="1550" spc="-5" dirty="0">
                <a:latin typeface="Calibri"/>
                <a:cs typeface="Calibri"/>
              </a:rPr>
              <a:t>(своевременный </a:t>
            </a:r>
            <a:r>
              <a:rPr sz="1550" spc="-15" dirty="0">
                <a:latin typeface="Calibri"/>
                <a:cs typeface="Calibri"/>
              </a:rPr>
              <a:t>переход </a:t>
            </a:r>
            <a:r>
              <a:rPr sz="1550" spc="10" dirty="0">
                <a:latin typeface="Calibri"/>
                <a:cs typeface="Calibri"/>
              </a:rPr>
              <a:t>с </a:t>
            </a:r>
            <a:r>
              <a:rPr sz="1550" spc="5" dirty="0">
                <a:latin typeface="Calibri"/>
                <a:cs typeface="Calibri"/>
              </a:rPr>
              <a:t>профилактических </a:t>
            </a:r>
            <a:r>
              <a:rPr sz="1550" dirty="0">
                <a:latin typeface="Calibri"/>
                <a:cs typeface="Calibri"/>
              </a:rPr>
              <a:t>на  лечебные</a:t>
            </a:r>
            <a:r>
              <a:rPr sz="1550" spc="130" dirty="0">
                <a:latin typeface="Calibri"/>
                <a:cs typeface="Calibri"/>
              </a:rPr>
              <a:t> </a:t>
            </a:r>
            <a:r>
              <a:rPr sz="1550" spc="5" dirty="0">
                <a:latin typeface="Calibri"/>
                <a:cs typeface="Calibri"/>
              </a:rPr>
              <a:t>дозы);</a:t>
            </a:r>
            <a:endParaRPr sz="15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Calibri"/>
              <a:buAutoNum type="arabicParenR" startAt="2"/>
            </a:pPr>
            <a:endParaRPr sz="1750">
              <a:latin typeface="Times New Roman"/>
              <a:cs typeface="Times New Roman"/>
            </a:endParaRPr>
          </a:p>
          <a:p>
            <a:pPr marL="469900" marR="579120" indent="-457834">
              <a:lnSpc>
                <a:spcPct val="72700"/>
              </a:lnSpc>
              <a:buAutoNum type="arabicParenR" startAt="2"/>
              <a:tabLst>
                <a:tab pos="469900" algn="l"/>
                <a:tab pos="470534" algn="l"/>
              </a:tabLst>
            </a:pPr>
            <a:r>
              <a:rPr sz="1550" dirty="0">
                <a:latin typeface="Calibri"/>
                <a:cs typeface="Calibri"/>
              </a:rPr>
              <a:t>Назначение </a:t>
            </a:r>
            <a:r>
              <a:rPr sz="1550" b="1" spc="10" dirty="0">
                <a:latin typeface="Calibri"/>
                <a:cs typeface="Calibri"/>
              </a:rPr>
              <a:t>системной </a:t>
            </a:r>
            <a:r>
              <a:rPr sz="1550" b="1" dirty="0">
                <a:latin typeface="Calibri"/>
                <a:cs typeface="Calibri"/>
              </a:rPr>
              <a:t>противовоспалительной  </a:t>
            </a:r>
            <a:r>
              <a:rPr sz="1550" b="1" spc="5" dirty="0">
                <a:latin typeface="Calibri"/>
                <a:cs typeface="Calibri"/>
              </a:rPr>
              <a:t>терапии </a:t>
            </a:r>
            <a:r>
              <a:rPr sz="1550" dirty="0">
                <a:latin typeface="Calibri"/>
                <a:cs typeface="Calibri"/>
              </a:rPr>
              <a:t>соответствовало </a:t>
            </a:r>
            <a:r>
              <a:rPr sz="1550" spc="15" dirty="0">
                <a:latin typeface="Calibri"/>
                <a:cs typeface="Calibri"/>
              </a:rPr>
              <a:t>актуальным </a:t>
            </a:r>
            <a:r>
              <a:rPr sz="1550" spc="-5" dirty="0">
                <a:latin typeface="Calibri"/>
                <a:cs typeface="Calibri"/>
              </a:rPr>
              <a:t>временным  методическим</a:t>
            </a:r>
            <a:r>
              <a:rPr sz="1550" spc="3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рекомендациям;</a:t>
            </a:r>
            <a:endParaRPr sz="15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Calibri"/>
              <a:buAutoNum type="arabicParenR" startAt="2"/>
            </a:pPr>
            <a:endParaRPr sz="1700">
              <a:latin typeface="Times New Roman"/>
              <a:cs typeface="Times New Roman"/>
            </a:endParaRPr>
          </a:p>
          <a:p>
            <a:pPr marL="469900" marR="882650" indent="-457834">
              <a:lnSpc>
                <a:spcPct val="72600"/>
              </a:lnSpc>
              <a:buAutoNum type="arabicParenR" startAt="2"/>
              <a:tabLst>
                <a:tab pos="469900" algn="l"/>
                <a:tab pos="470534" algn="l"/>
              </a:tabLst>
            </a:pPr>
            <a:r>
              <a:rPr sz="1550" dirty="0">
                <a:latin typeface="Calibri"/>
                <a:cs typeface="Calibri"/>
              </a:rPr>
              <a:t>Назначение </a:t>
            </a:r>
            <a:r>
              <a:rPr sz="1550" b="1" spc="-5" dirty="0">
                <a:latin typeface="Calibri"/>
                <a:cs typeface="Calibri"/>
              </a:rPr>
              <a:t>антибактериальной </a:t>
            </a:r>
            <a:r>
              <a:rPr sz="1550" b="1" spc="5" dirty="0">
                <a:latin typeface="Calibri"/>
                <a:cs typeface="Calibri"/>
              </a:rPr>
              <a:t>терапии  </a:t>
            </a:r>
            <a:r>
              <a:rPr sz="1550" spc="5" dirty="0">
                <a:latin typeface="Calibri"/>
                <a:cs typeface="Calibri"/>
              </a:rPr>
              <a:t>соответствовала </a:t>
            </a:r>
            <a:r>
              <a:rPr sz="1550" spc="10" dirty="0">
                <a:latin typeface="Calibri"/>
                <a:cs typeface="Calibri"/>
              </a:rPr>
              <a:t>с актуальными </a:t>
            </a:r>
            <a:r>
              <a:rPr sz="1550" dirty="0">
                <a:latin typeface="Calibri"/>
                <a:cs typeface="Calibri"/>
              </a:rPr>
              <a:t>клиническими  рекомендациями</a:t>
            </a:r>
            <a:endParaRPr sz="15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Calibri"/>
              <a:buAutoNum type="arabicParenR" startAt="2"/>
            </a:pPr>
            <a:endParaRPr sz="1750">
              <a:latin typeface="Times New Roman"/>
              <a:cs typeface="Times New Roman"/>
            </a:endParaRPr>
          </a:p>
          <a:p>
            <a:pPr marL="469900" marR="1022350" indent="-457834">
              <a:lnSpc>
                <a:spcPct val="72700"/>
              </a:lnSpc>
              <a:buAutoNum type="arabicParenR" startAt="2"/>
              <a:tabLst>
                <a:tab pos="469900" algn="l"/>
                <a:tab pos="470534" algn="l"/>
              </a:tabLst>
            </a:pPr>
            <a:r>
              <a:rPr sz="1550" dirty="0">
                <a:latin typeface="Calibri"/>
                <a:cs typeface="Calibri"/>
              </a:rPr>
              <a:t>Выбор </a:t>
            </a:r>
            <a:r>
              <a:rPr sz="1550" b="1" spc="-5" dirty="0">
                <a:latin typeface="Calibri"/>
                <a:cs typeface="Calibri"/>
              </a:rPr>
              <a:t>метода </a:t>
            </a:r>
            <a:r>
              <a:rPr sz="1550" b="1" dirty="0">
                <a:latin typeface="Calibri"/>
                <a:cs typeface="Calibri"/>
              </a:rPr>
              <a:t>респираторной </a:t>
            </a:r>
            <a:r>
              <a:rPr sz="1550" b="1" spc="-15" dirty="0">
                <a:latin typeface="Calibri"/>
                <a:cs typeface="Calibri"/>
              </a:rPr>
              <a:t>поддержки </a:t>
            </a:r>
            <a:r>
              <a:rPr sz="1550" spc="10" dirty="0">
                <a:latin typeface="Calibri"/>
                <a:cs typeface="Calibri"/>
              </a:rPr>
              <a:t>в  </a:t>
            </a:r>
            <a:r>
              <a:rPr sz="1550" dirty="0">
                <a:latin typeface="Calibri"/>
                <a:cs typeface="Calibri"/>
              </a:rPr>
              <a:t>соответствии </a:t>
            </a:r>
            <a:r>
              <a:rPr sz="1550" spc="10" dirty="0">
                <a:latin typeface="Calibri"/>
                <a:cs typeface="Calibri"/>
              </a:rPr>
              <a:t>с актуальными </a:t>
            </a:r>
            <a:r>
              <a:rPr sz="1550" spc="-5" dirty="0">
                <a:latin typeface="Calibri"/>
                <a:cs typeface="Calibri"/>
              </a:rPr>
              <a:t>временными  методическими</a:t>
            </a:r>
            <a:r>
              <a:rPr sz="1550" spc="290" dirty="0">
                <a:latin typeface="Calibri"/>
                <a:cs typeface="Calibri"/>
              </a:rPr>
              <a:t> </a:t>
            </a:r>
            <a:r>
              <a:rPr sz="1550" spc="-5" dirty="0">
                <a:latin typeface="Calibri"/>
                <a:cs typeface="Calibri"/>
              </a:rPr>
              <a:t>рекомендациями.</a:t>
            </a:r>
            <a:endParaRPr sz="1550">
              <a:latin typeface="Calibri"/>
              <a:cs typeface="Calibri"/>
            </a:endParaRPr>
          </a:p>
          <a:p>
            <a:pPr marR="432434" algn="r">
              <a:lnSpc>
                <a:spcPct val="100000"/>
              </a:lnSpc>
              <a:spcBef>
                <a:spcPts val="660"/>
              </a:spcBef>
            </a:pPr>
            <a:r>
              <a:rPr sz="1200" spc="-10" dirty="0">
                <a:solidFill>
                  <a:srgbClr val="888888"/>
                </a:solidFill>
                <a:latin typeface="Calibri"/>
                <a:cs typeface="Calibri"/>
              </a:rPr>
              <a:t>13</a:t>
            </a:r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24900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924" y="94892"/>
            <a:ext cx="2232600" cy="6921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7163" y="1084992"/>
            <a:ext cx="11758702" cy="1111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6700" y="1114425"/>
            <a:ext cx="11682095" cy="0"/>
          </a:xfrm>
          <a:custGeom>
            <a:avLst/>
            <a:gdLst/>
            <a:ahLst/>
            <a:cxnLst/>
            <a:rect l="l" t="t" r="r" b="b"/>
            <a:pathLst>
              <a:path w="11682095">
                <a:moveTo>
                  <a:pt x="0" y="0"/>
                </a:moveTo>
                <a:lnTo>
                  <a:pt x="11682095" y="0"/>
                </a:lnTo>
              </a:path>
            </a:pathLst>
          </a:custGeom>
          <a:ln w="38100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36905" y="1608137"/>
            <a:ext cx="11247120" cy="399732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41300" marR="5080" indent="-229235" algn="just">
              <a:lnSpc>
                <a:spcPct val="89200"/>
              </a:lnSpc>
              <a:spcBef>
                <a:spcPts val="385"/>
              </a:spcBef>
              <a:buFont typeface="Arial"/>
              <a:buChar char="•"/>
              <a:tabLst>
                <a:tab pos="241935" algn="l"/>
              </a:tabLst>
            </a:pPr>
            <a:r>
              <a:rPr sz="2000" spc="5" dirty="0">
                <a:latin typeface="Calibri"/>
                <a:cs typeface="Calibri"/>
              </a:rPr>
              <a:t>Актуализация </a:t>
            </a:r>
            <a:r>
              <a:rPr sz="2000" dirty="0">
                <a:latin typeface="Calibri"/>
                <a:cs typeface="Calibri"/>
              </a:rPr>
              <a:t>порядков </a:t>
            </a:r>
            <a:r>
              <a:rPr sz="2000" spc="-5" dirty="0">
                <a:latin typeface="Calibri"/>
                <a:cs typeface="Calibri"/>
              </a:rPr>
              <a:t>маршрутизации пациентов </a:t>
            </a:r>
            <a:r>
              <a:rPr sz="2000" spc="10" dirty="0">
                <a:latin typeface="Calibri"/>
                <a:cs typeface="Calibri"/>
              </a:rPr>
              <a:t>с </a:t>
            </a:r>
            <a:r>
              <a:rPr sz="2000" dirty="0">
                <a:latin typeface="Calibri"/>
                <a:cs typeface="Calibri"/>
              </a:rPr>
              <a:t>CОVID-19 </a:t>
            </a:r>
            <a:r>
              <a:rPr sz="2000" spc="10" dirty="0">
                <a:latin typeface="Calibri"/>
                <a:cs typeface="Calibri"/>
              </a:rPr>
              <a:t>в </a:t>
            </a:r>
            <a:r>
              <a:rPr sz="2000" spc="-5" dirty="0">
                <a:latin typeface="Calibri"/>
                <a:cs typeface="Calibri"/>
              </a:rPr>
              <a:t>зависимости </a:t>
            </a:r>
            <a:r>
              <a:rPr sz="2000" spc="-10" dirty="0">
                <a:latin typeface="Calibri"/>
                <a:cs typeface="Calibri"/>
              </a:rPr>
              <a:t>от  эпидемиологической </a:t>
            </a:r>
            <a:r>
              <a:rPr sz="2000" spc="-5" dirty="0">
                <a:latin typeface="Calibri"/>
                <a:cs typeface="Calibri"/>
              </a:rPr>
              <a:t>ситуации, </a:t>
            </a:r>
            <a:r>
              <a:rPr sz="2000" dirty="0">
                <a:latin typeface="Calibri"/>
                <a:cs typeface="Calibri"/>
              </a:rPr>
              <a:t>развертывание коечного </a:t>
            </a:r>
            <a:r>
              <a:rPr sz="2000" spc="-10" dirty="0">
                <a:latin typeface="Calibri"/>
                <a:cs typeface="Calibri"/>
              </a:rPr>
              <a:t>фонда, организация </a:t>
            </a:r>
            <a:r>
              <a:rPr sz="2000" spc="-15" dirty="0">
                <a:latin typeface="Calibri"/>
                <a:cs typeface="Calibri"/>
              </a:rPr>
              <a:t>лабораторной  </a:t>
            </a:r>
            <a:r>
              <a:rPr sz="2000" spc="5" dirty="0">
                <a:latin typeface="Calibri"/>
                <a:cs typeface="Calibri"/>
              </a:rPr>
              <a:t>диагностики </a:t>
            </a:r>
            <a:r>
              <a:rPr sz="2000" spc="10" dirty="0">
                <a:latin typeface="Calibri"/>
                <a:cs typeface="Calibri"/>
              </a:rPr>
              <a:t>и </a:t>
            </a:r>
            <a:r>
              <a:rPr sz="2000" spc="5" dirty="0">
                <a:latin typeface="Calibri"/>
                <a:cs typeface="Calibri"/>
              </a:rPr>
              <a:t>использование </a:t>
            </a:r>
            <a:r>
              <a:rPr sz="2000" spc="-5" dirty="0">
                <a:latin typeface="Calibri"/>
                <a:cs typeface="Calibri"/>
              </a:rPr>
              <a:t>инструментальных </a:t>
            </a:r>
            <a:r>
              <a:rPr sz="2000" spc="-20" dirty="0">
                <a:latin typeface="Calibri"/>
                <a:cs typeface="Calibri"/>
              </a:rPr>
              <a:t>методов</a:t>
            </a:r>
            <a:r>
              <a:rPr sz="2000" spc="-315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исследования;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2100">
              <a:latin typeface="Times New Roman"/>
              <a:cs typeface="Times New Roman"/>
            </a:endParaRPr>
          </a:p>
          <a:p>
            <a:pPr marL="241300" marR="10160" indent="-229235" algn="just">
              <a:lnSpc>
                <a:spcPts val="2180"/>
              </a:lnSpc>
              <a:spcBef>
                <a:spcPts val="5"/>
              </a:spcBef>
              <a:buFont typeface="Arial"/>
              <a:buChar char="•"/>
              <a:tabLst>
                <a:tab pos="241935" algn="l"/>
              </a:tabLst>
            </a:pPr>
            <a:r>
              <a:rPr sz="2000" dirty="0">
                <a:latin typeface="Calibri"/>
                <a:cs typeface="Calibri"/>
              </a:rPr>
              <a:t>Оснащение медицинских </a:t>
            </a:r>
            <a:r>
              <a:rPr sz="2000" spc="-10" dirty="0">
                <a:latin typeface="Calibri"/>
                <a:cs typeface="Calibri"/>
              </a:rPr>
              <a:t>организаций </a:t>
            </a:r>
            <a:r>
              <a:rPr sz="2000" spc="-5" dirty="0">
                <a:latin typeface="Calibri"/>
                <a:cs typeface="Calibri"/>
              </a:rPr>
              <a:t>достаточным количеством </a:t>
            </a:r>
            <a:r>
              <a:rPr sz="2000" spc="-15" dirty="0">
                <a:latin typeface="Calibri"/>
                <a:cs typeface="Calibri"/>
              </a:rPr>
              <a:t>оборудования </a:t>
            </a:r>
            <a:r>
              <a:rPr sz="2000" spc="-10" dirty="0">
                <a:latin typeface="Calibri"/>
                <a:cs typeface="Calibri"/>
              </a:rPr>
              <a:t>для </a:t>
            </a:r>
            <a:r>
              <a:rPr sz="2000" spc="-5" dirty="0">
                <a:latin typeface="Calibri"/>
                <a:cs typeface="Calibri"/>
              </a:rPr>
              <a:t>диагностики  </a:t>
            </a:r>
            <a:r>
              <a:rPr sz="2000" spc="-10" dirty="0">
                <a:latin typeface="Calibri"/>
                <a:cs typeface="Calibri"/>
              </a:rPr>
              <a:t>(компьютерные </a:t>
            </a:r>
            <a:r>
              <a:rPr sz="2000" spc="-5" dirty="0">
                <a:latin typeface="Calibri"/>
                <a:cs typeface="Calibri"/>
              </a:rPr>
              <a:t>томографы), </a:t>
            </a:r>
            <a:r>
              <a:rPr sz="2000" dirty="0">
                <a:latin typeface="Calibri"/>
                <a:cs typeface="Calibri"/>
              </a:rPr>
              <a:t>обеспечение коечного </a:t>
            </a:r>
            <a:r>
              <a:rPr sz="2000" spc="5" dirty="0">
                <a:latin typeface="Calibri"/>
                <a:cs typeface="Calibri"/>
              </a:rPr>
              <a:t>фонда </a:t>
            </a:r>
            <a:r>
              <a:rPr sz="2000" spc="-5" dirty="0">
                <a:latin typeface="Calibri"/>
                <a:cs typeface="Calibri"/>
              </a:rPr>
              <a:t>медицинскими </a:t>
            </a:r>
            <a:r>
              <a:rPr sz="2000" dirty="0">
                <a:latin typeface="Calibri"/>
                <a:cs typeface="Calibri"/>
              </a:rPr>
              <a:t>газами </a:t>
            </a:r>
            <a:r>
              <a:rPr sz="2000" spc="10" dirty="0">
                <a:latin typeface="Calibri"/>
                <a:cs typeface="Calibri"/>
              </a:rPr>
              <a:t>и  </a:t>
            </a:r>
            <a:r>
              <a:rPr sz="2000" spc="5" dirty="0">
                <a:latin typeface="Calibri"/>
                <a:cs typeface="Calibri"/>
              </a:rPr>
              <a:t>реанимационным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оборудованием;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1850">
              <a:latin typeface="Times New Roman"/>
              <a:cs typeface="Times New Roman"/>
            </a:endParaRPr>
          </a:p>
          <a:p>
            <a:pPr marL="241300" indent="-229235">
              <a:lnSpc>
                <a:spcPts val="2255"/>
              </a:lnSpc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000" spc="-5" dirty="0">
                <a:latin typeface="Calibri"/>
                <a:cs typeface="Calibri"/>
              </a:rPr>
              <a:t>Своевременные телемедецинские </a:t>
            </a:r>
            <a:r>
              <a:rPr sz="2000" spc="-15" dirty="0">
                <a:latin typeface="Calibri"/>
                <a:cs typeface="Calibri"/>
              </a:rPr>
              <a:t>консультации пациентов </a:t>
            </a:r>
            <a:r>
              <a:rPr sz="2000" spc="10" dirty="0">
                <a:latin typeface="Calibri"/>
                <a:cs typeface="Calibri"/>
              </a:rPr>
              <a:t>с </a:t>
            </a:r>
            <a:r>
              <a:rPr sz="2000" spc="-5" dirty="0">
                <a:latin typeface="Calibri"/>
                <a:cs typeface="Calibri"/>
              </a:rPr>
              <a:t>тяжелым </a:t>
            </a:r>
            <a:r>
              <a:rPr sz="2000" spc="15" dirty="0">
                <a:latin typeface="Calibri"/>
                <a:cs typeface="Calibri"/>
              </a:rPr>
              <a:t>и </a:t>
            </a:r>
            <a:r>
              <a:rPr sz="2000" spc="-10" dirty="0">
                <a:latin typeface="Calibri"/>
                <a:cs typeface="Calibri"/>
              </a:rPr>
              <a:t>осложненным</a:t>
            </a:r>
            <a:r>
              <a:rPr sz="2000" spc="-1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течением</a:t>
            </a:r>
            <a:endParaRPr sz="2000">
              <a:latin typeface="Calibri"/>
              <a:cs typeface="Calibri"/>
            </a:endParaRPr>
          </a:p>
          <a:p>
            <a:pPr marL="241300">
              <a:lnSpc>
                <a:spcPts val="2255"/>
              </a:lnSpc>
            </a:pPr>
            <a:r>
              <a:rPr sz="2000" dirty="0">
                <a:latin typeface="Calibri"/>
                <a:cs typeface="Calibri"/>
              </a:rPr>
              <a:t>заболевания </a:t>
            </a:r>
            <a:r>
              <a:rPr sz="2000" spc="10" dirty="0">
                <a:latin typeface="Calibri"/>
                <a:cs typeface="Calibri"/>
              </a:rPr>
              <a:t>в </a:t>
            </a:r>
            <a:r>
              <a:rPr sz="2000" spc="5" dirty="0">
                <a:latin typeface="Calibri"/>
                <a:cs typeface="Calibri"/>
              </a:rPr>
              <a:t>федеральных </a:t>
            </a:r>
            <a:r>
              <a:rPr sz="2000" spc="-10" dirty="0">
                <a:latin typeface="Calibri"/>
                <a:cs typeface="Calibri"/>
              </a:rPr>
              <a:t>консультативных</a:t>
            </a:r>
            <a:r>
              <a:rPr sz="2000" spc="-3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центрах;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241300" marR="10160" indent="-229235" algn="just">
              <a:lnSpc>
                <a:spcPct val="90800"/>
              </a:lnSpc>
              <a:buFont typeface="Arial"/>
              <a:buChar char="•"/>
              <a:tabLst>
                <a:tab pos="241935" algn="l"/>
              </a:tabLst>
            </a:pPr>
            <a:r>
              <a:rPr sz="2000" spc="-5" dirty="0">
                <a:latin typeface="Calibri"/>
                <a:cs typeface="Calibri"/>
              </a:rPr>
              <a:t>Обеспечение противоэпидемического режима </a:t>
            </a:r>
            <a:r>
              <a:rPr sz="2000" spc="10" dirty="0">
                <a:latin typeface="Calibri"/>
                <a:cs typeface="Calibri"/>
              </a:rPr>
              <a:t>и </a:t>
            </a:r>
            <a:r>
              <a:rPr sz="2000" spc="-5" dirty="0">
                <a:latin typeface="Calibri"/>
                <a:cs typeface="Calibri"/>
              </a:rPr>
              <a:t>мер </a:t>
            </a:r>
            <a:r>
              <a:rPr sz="2000" dirty="0">
                <a:latin typeface="Calibri"/>
                <a:cs typeface="Calibri"/>
              </a:rPr>
              <a:t>инфекционного контроля </a:t>
            </a:r>
            <a:r>
              <a:rPr sz="2000" spc="10" dirty="0">
                <a:latin typeface="Calibri"/>
                <a:cs typeface="Calibri"/>
              </a:rPr>
              <a:t>в </a:t>
            </a:r>
            <a:r>
              <a:rPr sz="2000" spc="-10" dirty="0">
                <a:latin typeface="Calibri"/>
                <a:cs typeface="Calibri"/>
              </a:rPr>
              <a:t>медицинских  </a:t>
            </a:r>
            <a:r>
              <a:rPr sz="2000" spc="-5" dirty="0">
                <a:latin typeface="Calibri"/>
                <a:cs typeface="Calibri"/>
              </a:rPr>
              <a:t>организациях, </a:t>
            </a:r>
            <a:r>
              <a:rPr sz="2000" spc="10" dirty="0">
                <a:latin typeface="Calibri"/>
                <a:cs typeface="Calibri"/>
              </a:rPr>
              <a:t>в </a:t>
            </a:r>
            <a:r>
              <a:rPr sz="2000" spc="-5" dirty="0">
                <a:latin typeface="Calibri"/>
                <a:cs typeface="Calibri"/>
              </a:rPr>
              <a:t>том </a:t>
            </a:r>
            <a:r>
              <a:rPr sz="2000" spc="15" dirty="0">
                <a:latin typeface="Calibri"/>
                <a:cs typeface="Calibri"/>
              </a:rPr>
              <a:t>числе </a:t>
            </a:r>
            <a:r>
              <a:rPr sz="2000" spc="10" dirty="0">
                <a:latin typeface="Calibri"/>
                <a:cs typeface="Calibri"/>
              </a:rPr>
              <a:t>для </a:t>
            </a:r>
            <a:r>
              <a:rPr sz="2000" dirty="0">
                <a:latin typeface="Calibri"/>
                <a:cs typeface="Calibri"/>
              </a:rPr>
              <a:t>профилактики </a:t>
            </a:r>
            <a:r>
              <a:rPr sz="2000" spc="-5" dirty="0">
                <a:latin typeface="Calibri"/>
                <a:cs typeface="Calibri"/>
              </a:rPr>
              <a:t>внутрибольничных вспышек </a:t>
            </a:r>
            <a:r>
              <a:rPr sz="2000" dirty="0">
                <a:latin typeface="Calibri"/>
                <a:cs typeface="Calibri"/>
              </a:rPr>
              <a:t>COVID-19 </a:t>
            </a:r>
            <a:r>
              <a:rPr sz="2000" spc="10" dirty="0">
                <a:latin typeface="Calibri"/>
                <a:cs typeface="Calibri"/>
              </a:rPr>
              <a:t>и  </a:t>
            </a:r>
            <a:r>
              <a:rPr sz="2000" spc="-5" dirty="0">
                <a:latin typeface="Calibri"/>
                <a:cs typeface="Calibri"/>
              </a:rPr>
              <a:t>заболеваемости </a:t>
            </a:r>
            <a:r>
              <a:rPr sz="2000" spc="10" dirty="0">
                <a:latin typeface="Calibri"/>
                <a:cs typeface="Calibri"/>
              </a:rPr>
              <a:t>медицинских</a:t>
            </a:r>
            <a:r>
              <a:rPr sz="2000" spc="-1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работников.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129026" y="-136186"/>
            <a:ext cx="7841615" cy="130869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indent="1010285">
              <a:lnSpc>
                <a:spcPct val="100000"/>
              </a:lnSpc>
              <a:spcBef>
                <a:spcPts val="125"/>
              </a:spcBef>
            </a:pPr>
            <a:r>
              <a:rPr sz="2800" spc="10" dirty="0">
                <a:solidFill>
                  <a:srgbClr val="252525"/>
                </a:solidFill>
              </a:rPr>
              <a:t>Первоочередные меры </a:t>
            </a:r>
            <a:r>
              <a:rPr sz="2800" spc="-5" dirty="0">
                <a:solidFill>
                  <a:srgbClr val="252525"/>
                </a:solidFill>
              </a:rPr>
              <a:t>по </a:t>
            </a:r>
            <a:r>
              <a:rPr sz="2800" spc="20" dirty="0">
                <a:solidFill>
                  <a:srgbClr val="252525"/>
                </a:solidFill>
              </a:rPr>
              <a:t>снижению </a:t>
            </a:r>
            <a:r>
              <a:rPr sz="2800" spc="10" dirty="0">
                <a:solidFill>
                  <a:srgbClr val="252525"/>
                </a:solidFill>
              </a:rPr>
              <a:t>риска  прогрессирования</a:t>
            </a:r>
            <a:r>
              <a:rPr sz="2800" spc="-250" dirty="0">
                <a:solidFill>
                  <a:srgbClr val="252525"/>
                </a:solidFill>
              </a:rPr>
              <a:t> </a:t>
            </a:r>
            <a:r>
              <a:rPr sz="2800" spc="15" dirty="0">
                <a:solidFill>
                  <a:srgbClr val="252525"/>
                </a:solidFill>
              </a:rPr>
              <a:t>заболевания</a:t>
            </a:r>
            <a:r>
              <a:rPr sz="2800" spc="-175" dirty="0">
                <a:solidFill>
                  <a:srgbClr val="252525"/>
                </a:solidFill>
              </a:rPr>
              <a:t> </a:t>
            </a:r>
            <a:r>
              <a:rPr sz="2800" spc="15" dirty="0">
                <a:solidFill>
                  <a:srgbClr val="252525"/>
                </a:solidFill>
              </a:rPr>
              <a:t>и</a:t>
            </a:r>
            <a:r>
              <a:rPr sz="2800" spc="-30" dirty="0">
                <a:solidFill>
                  <a:srgbClr val="252525"/>
                </a:solidFill>
              </a:rPr>
              <a:t> </a:t>
            </a:r>
            <a:r>
              <a:rPr sz="2800" spc="10" dirty="0">
                <a:solidFill>
                  <a:srgbClr val="252525"/>
                </a:solidFill>
              </a:rPr>
              <a:t>смертности</a:t>
            </a:r>
            <a:r>
              <a:rPr sz="2800" spc="-185" dirty="0">
                <a:solidFill>
                  <a:srgbClr val="252525"/>
                </a:solidFill>
              </a:rPr>
              <a:t> </a:t>
            </a:r>
            <a:r>
              <a:rPr sz="2800" spc="25" dirty="0">
                <a:solidFill>
                  <a:srgbClr val="252525"/>
                </a:solidFill>
              </a:rPr>
              <a:t>от</a:t>
            </a:r>
            <a:r>
              <a:rPr sz="2800" spc="-15" dirty="0">
                <a:solidFill>
                  <a:srgbClr val="252525"/>
                </a:solidFill>
              </a:rPr>
              <a:t> </a:t>
            </a:r>
            <a:r>
              <a:rPr sz="2800" spc="5" dirty="0">
                <a:solidFill>
                  <a:srgbClr val="252525"/>
                </a:solidFill>
              </a:rPr>
              <a:t>COVID-19</a:t>
            </a:r>
          </a:p>
        </p:txBody>
      </p:sp>
    </p:spTree>
    <p:extLst>
      <p:ext uri="{BB962C8B-B14F-4D97-AF65-F5344CB8AC3E}">
        <p14:creationId xmlns:p14="http://schemas.microsoft.com/office/powerpoint/2010/main" val="3585222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894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97742" y="6466657"/>
            <a:ext cx="194255" cy="2807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895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Коронавирус SARS-CoV-2</a:t>
            </a:r>
          </a:p>
        </p:txBody>
      </p:sp>
      <p:sp>
        <p:nvSpPr>
          <p:cNvPr id="896" name="Текст 1"/>
          <p:cNvSpPr txBox="1">
            <a:spLocks noGrp="1"/>
          </p:cNvSpPr>
          <p:nvPr>
            <p:ph type="body" sz="half" idx="1"/>
          </p:nvPr>
        </p:nvSpPr>
        <p:spPr>
          <a:xfrm>
            <a:off x="636849" y="1295798"/>
            <a:ext cx="5019368" cy="556220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14884" indent="-214884" defTabSz="859536">
              <a:spcBef>
                <a:spcPts val="900"/>
              </a:spcBef>
              <a:buFontTx/>
              <a:buChar char="▪"/>
              <a:defRPr sz="1879"/>
            </a:pPr>
            <a:r>
              <a:rPr dirty="0"/>
              <a:t>7-й </a:t>
            </a:r>
            <a:r>
              <a:rPr dirty="0" err="1"/>
              <a:t>выявленный</a:t>
            </a:r>
            <a:r>
              <a:rPr dirty="0"/>
              <a:t> </a:t>
            </a:r>
            <a:r>
              <a:rPr dirty="0" err="1"/>
              <a:t>коронавирус</a:t>
            </a:r>
            <a:r>
              <a:rPr dirty="0"/>
              <a:t>, </a:t>
            </a:r>
            <a:r>
              <a:rPr dirty="0" err="1"/>
              <a:t>патогенный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человека</a:t>
            </a:r>
            <a:r>
              <a:rPr dirty="0"/>
              <a:t> </a:t>
            </a:r>
          </a:p>
          <a:p>
            <a:pPr marL="214884" indent="-214884" defTabSz="859536">
              <a:spcBef>
                <a:spcPts val="900"/>
              </a:spcBef>
              <a:buFontTx/>
              <a:buChar char="▪"/>
              <a:defRPr sz="1879"/>
            </a:pPr>
            <a:r>
              <a:rPr dirty="0"/>
              <a:t>3-й </a:t>
            </a:r>
            <a:r>
              <a:rPr dirty="0" err="1"/>
              <a:t>выявленный</a:t>
            </a:r>
            <a:r>
              <a:rPr dirty="0"/>
              <a:t> </a:t>
            </a:r>
            <a:r>
              <a:rPr dirty="0" err="1"/>
              <a:t>коронавирус</a:t>
            </a:r>
            <a:r>
              <a:rPr dirty="0"/>
              <a:t>, </a:t>
            </a:r>
            <a:r>
              <a:rPr dirty="0" err="1"/>
              <a:t>вызывающий</a:t>
            </a:r>
            <a:r>
              <a:rPr dirty="0"/>
              <a:t> </a:t>
            </a:r>
            <a:r>
              <a:rPr dirty="0" err="1"/>
              <a:t>летальную</a:t>
            </a:r>
            <a:r>
              <a:rPr dirty="0"/>
              <a:t> </a:t>
            </a:r>
            <a:r>
              <a:rPr dirty="0" err="1"/>
              <a:t>пневмонию</a:t>
            </a:r>
            <a:r>
              <a:rPr dirty="0"/>
              <a:t> (</a:t>
            </a:r>
            <a:r>
              <a:rPr dirty="0" err="1"/>
              <a:t>после</a:t>
            </a:r>
            <a:r>
              <a:rPr dirty="0"/>
              <a:t> SARS и MERS)</a:t>
            </a:r>
          </a:p>
          <a:p>
            <a:pPr marL="214884" indent="-214884" defTabSz="859536">
              <a:spcBef>
                <a:spcPts val="900"/>
              </a:spcBef>
              <a:buFontTx/>
              <a:buChar char="▪"/>
              <a:defRPr sz="1879"/>
            </a:pPr>
            <a:r>
              <a:rPr dirty="0" err="1"/>
              <a:t>средняя</a:t>
            </a:r>
            <a:r>
              <a:rPr dirty="0"/>
              <a:t> </a:t>
            </a:r>
            <a:r>
              <a:rPr dirty="0" err="1" smtClean="0"/>
              <a:t>контагиозность</a:t>
            </a:r>
            <a:r>
              <a:rPr lang="ru-RU" dirty="0" smtClean="0"/>
              <a:t>.</a:t>
            </a:r>
            <a:r>
              <a:rPr lang="ru-RU" sz="1879" dirty="0"/>
              <a:t> Учитывая высокую патогенность, вирусы SARS-</a:t>
            </a:r>
            <a:r>
              <a:rPr lang="ru-RU" sz="1879" dirty="0" err="1"/>
              <a:t>CoV</a:t>
            </a:r>
            <a:r>
              <a:rPr lang="ru-RU" sz="1879" dirty="0"/>
              <a:t>, </a:t>
            </a:r>
            <a:r>
              <a:rPr lang="ru-RU" sz="1879" dirty="0" smtClean="0"/>
              <a:t>SARS-CoV-2 и </a:t>
            </a:r>
            <a:r>
              <a:rPr lang="ru-RU" sz="1879" dirty="0"/>
              <a:t>MERS-</a:t>
            </a:r>
            <a:r>
              <a:rPr lang="ru-RU" sz="1879" dirty="0" err="1"/>
              <a:t>CoV</a:t>
            </a:r>
            <a:r>
              <a:rPr lang="ru-RU" sz="1879" dirty="0"/>
              <a:t> отнесены ко II группе патогенности.</a:t>
            </a:r>
            <a:r>
              <a:rPr lang="ru-RU" dirty="0"/>
              <a:t> </a:t>
            </a:r>
            <a:br>
              <a:rPr lang="ru-RU" dirty="0"/>
            </a:br>
            <a:endParaRPr dirty="0"/>
          </a:p>
          <a:p>
            <a:pPr marL="214884" indent="-214884" defTabSz="859536">
              <a:spcBef>
                <a:spcPts val="900"/>
              </a:spcBef>
              <a:buFontTx/>
              <a:buChar char="▪"/>
              <a:defRPr sz="1879"/>
            </a:pPr>
            <a:r>
              <a:rPr dirty="0" err="1"/>
              <a:t>относительно</a:t>
            </a:r>
            <a:r>
              <a:rPr dirty="0"/>
              <a:t> </a:t>
            </a:r>
            <a:r>
              <a:rPr dirty="0" err="1"/>
              <a:t>низкая</a:t>
            </a:r>
            <a:r>
              <a:rPr dirty="0"/>
              <a:t> </a:t>
            </a:r>
            <a:r>
              <a:rPr dirty="0" err="1"/>
              <a:t>общая</a:t>
            </a:r>
            <a:r>
              <a:rPr dirty="0"/>
              <a:t> </a:t>
            </a:r>
            <a:r>
              <a:rPr dirty="0" err="1"/>
              <a:t>летальность</a:t>
            </a:r>
            <a:r>
              <a:rPr dirty="0"/>
              <a:t> (1-3,5%), </a:t>
            </a:r>
            <a:r>
              <a:rPr dirty="0" err="1"/>
              <a:t>но</a:t>
            </a:r>
            <a:r>
              <a:rPr dirty="0"/>
              <a:t> в </a:t>
            </a:r>
            <a:r>
              <a:rPr dirty="0" err="1"/>
              <a:t>возрастной</a:t>
            </a:r>
            <a:r>
              <a:rPr dirty="0"/>
              <a:t> </a:t>
            </a:r>
            <a:r>
              <a:rPr dirty="0" err="1"/>
              <a:t>группе</a:t>
            </a:r>
            <a:r>
              <a:rPr dirty="0"/>
              <a:t> &gt;70 </a:t>
            </a:r>
            <a:r>
              <a:rPr dirty="0" err="1"/>
              <a:t>лет</a:t>
            </a:r>
            <a:r>
              <a:rPr dirty="0"/>
              <a:t> </a:t>
            </a:r>
            <a:r>
              <a:rPr dirty="0" err="1"/>
              <a:t>возрастает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&gt;30%</a:t>
            </a:r>
          </a:p>
          <a:p>
            <a:pPr marL="214884" indent="-214884" defTabSz="859536">
              <a:spcBef>
                <a:spcPts val="900"/>
              </a:spcBef>
              <a:buFontTx/>
              <a:buChar char="▪"/>
              <a:defRPr sz="1879"/>
            </a:pPr>
            <a:r>
              <a:rPr dirty="0" err="1"/>
              <a:t>пневмония</a:t>
            </a:r>
            <a:r>
              <a:rPr dirty="0"/>
              <a:t> </a:t>
            </a:r>
            <a:r>
              <a:rPr dirty="0" err="1"/>
              <a:t>развивается</a:t>
            </a:r>
            <a:r>
              <a:rPr dirty="0"/>
              <a:t> у 15-20% </a:t>
            </a:r>
            <a:r>
              <a:rPr dirty="0" err="1"/>
              <a:t>заболевших</a:t>
            </a:r>
            <a:endParaRPr dirty="0"/>
          </a:p>
          <a:p>
            <a:pPr marL="214884" indent="-214884" defTabSz="859536">
              <a:spcBef>
                <a:spcPts val="900"/>
              </a:spcBef>
              <a:buFontTx/>
              <a:buChar char="▪"/>
              <a:defRPr sz="1879"/>
            </a:pPr>
            <a:r>
              <a:rPr dirty="0" err="1"/>
              <a:t>от</a:t>
            </a:r>
            <a:r>
              <a:rPr dirty="0"/>
              <a:t> 5 </a:t>
            </a:r>
            <a:r>
              <a:rPr dirty="0" err="1"/>
              <a:t>до</a:t>
            </a:r>
            <a:r>
              <a:rPr dirty="0"/>
              <a:t> 30% </a:t>
            </a:r>
            <a:r>
              <a:rPr dirty="0" err="1"/>
              <a:t>больных</a:t>
            </a:r>
            <a:r>
              <a:rPr dirty="0"/>
              <a:t> </a:t>
            </a:r>
            <a:r>
              <a:rPr dirty="0" err="1"/>
              <a:t>требуют</a:t>
            </a:r>
            <a:r>
              <a:rPr dirty="0"/>
              <a:t> </a:t>
            </a:r>
            <a:r>
              <a:rPr dirty="0" err="1"/>
              <a:t>лечения</a:t>
            </a:r>
            <a:r>
              <a:rPr dirty="0"/>
              <a:t> в </a:t>
            </a:r>
            <a:r>
              <a:rPr dirty="0" err="1"/>
              <a:t>условиях</a:t>
            </a:r>
            <a:r>
              <a:rPr dirty="0"/>
              <a:t> ОРИТ</a:t>
            </a:r>
          </a:p>
        </p:txBody>
      </p:sp>
      <p:pic>
        <p:nvPicPr>
          <p:cNvPr id="897" name="1EA7F076-3843-4CEC-86B7-37EF8C9BCA9B-L0-001.png" descr="1EA7F076-3843-4CEC-86B7-37EF8C9BCA9B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6000" y="475374"/>
            <a:ext cx="4300512" cy="2421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898" name="89CFEA50-A8C4-4FAE-B1C8-FC270C1DC79F-L0-001.jpeg" descr="89CFEA50-A8C4-4FAE-B1C8-FC270C1DC79F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38477" y="3317173"/>
            <a:ext cx="4615558" cy="30770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972242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 txBox="1"/>
          <p:nvPr/>
        </p:nvSpPr>
        <p:spPr>
          <a:xfrm>
            <a:off x="2182220" y="242168"/>
            <a:ext cx="4672988" cy="632240"/>
          </a:xfrm>
          <a:prstGeom prst="rect">
            <a:avLst/>
          </a:prstGeom>
        </p:spPr>
        <p:txBody>
          <a:bodyPr vert="horz" wrap="square" lIns="0" tIns="41925" rIns="0" bIns="0" rtlCol="0">
            <a:spAutoFit/>
          </a:bodyPr>
          <a:lstStyle/>
          <a:p>
            <a:pPr marL="6120" marR="2448">
              <a:lnSpc>
                <a:spcPts val="2255"/>
              </a:lnSpc>
              <a:spcBef>
                <a:spcPts val="330"/>
              </a:spcBef>
            </a:pPr>
            <a:r>
              <a:rPr sz="2072" b="1" spc="5" dirty="0">
                <a:solidFill>
                  <a:srgbClr val="D20001"/>
                </a:solidFill>
                <a:latin typeface="Arial"/>
                <a:cs typeface="Arial"/>
              </a:rPr>
              <a:t>Возникновение </a:t>
            </a:r>
            <a:r>
              <a:rPr sz="2072" b="1" spc="7" dirty="0">
                <a:solidFill>
                  <a:srgbClr val="D20001"/>
                </a:solidFill>
                <a:latin typeface="Arial"/>
                <a:cs typeface="Arial"/>
              </a:rPr>
              <a:t>и распространение  </a:t>
            </a:r>
            <a:r>
              <a:rPr sz="2072" b="1" spc="10" dirty="0">
                <a:solidFill>
                  <a:srgbClr val="353535"/>
                </a:solidFill>
                <a:latin typeface="Arial"/>
                <a:cs typeface="Arial"/>
              </a:rPr>
              <a:t>новой </a:t>
            </a:r>
            <a:r>
              <a:rPr sz="2072" b="1" spc="7" dirty="0">
                <a:solidFill>
                  <a:srgbClr val="353535"/>
                </a:solidFill>
                <a:latin typeface="Arial"/>
                <a:cs typeface="Arial"/>
              </a:rPr>
              <a:t>коронавирусной</a:t>
            </a:r>
            <a:r>
              <a:rPr sz="2072" b="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2072" b="1" spc="10" dirty="0">
                <a:solidFill>
                  <a:srgbClr val="353535"/>
                </a:solidFill>
                <a:latin typeface="Arial"/>
                <a:cs typeface="Arial"/>
              </a:rPr>
              <a:t>инфекции</a:t>
            </a:r>
            <a:endParaRPr sz="2072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33102" y="974706"/>
            <a:ext cx="5236684" cy="0"/>
          </a:xfrm>
          <a:custGeom>
            <a:avLst/>
            <a:gdLst/>
            <a:ahLst/>
            <a:cxnLst/>
            <a:rect l="l" t="t" r="r" b="b"/>
            <a:pathLst>
              <a:path w="10866120">
                <a:moveTo>
                  <a:pt x="0" y="0"/>
                </a:moveTo>
                <a:lnTo>
                  <a:pt x="10865593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83168" y="266590"/>
            <a:ext cx="391099" cy="273486"/>
          </a:xfrm>
          <a:prstGeom prst="rect">
            <a:avLst/>
          </a:prstGeom>
        </p:spPr>
        <p:txBody>
          <a:bodyPr vert="horz" wrap="square" lIns="0" tIns="6427" rIns="0" bIns="0" rtlCol="0" anchor="ctr">
            <a:spAutoFit/>
          </a:bodyPr>
          <a:lstStyle/>
          <a:p>
            <a:pPr marL="6120">
              <a:lnSpc>
                <a:spcPct val="100000"/>
              </a:lnSpc>
              <a:spcBef>
                <a:spcPts val="51"/>
              </a:spcBef>
            </a:pPr>
            <a:r>
              <a:rPr sz="1735" dirty="0">
                <a:solidFill>
                  <a:srgbClr val="353535"/>
                </a:solidFill>
              </a:rPr>
              <a:t>п.1.</a:t>
            </a:r>
            <a:endParaRPr sz="1735"/>
          </a:p>
        </p:txBody>
      </p:sp>
      <p:sp>
        <p:nvSpPr>
          <p:cNvPr id="7" name="object 7"/>
          <p:cNvSpPr/>
          <p:nvPr/>
        </p:nvSpPr>
        <p:spPr>
          <a:xfrm>
            <a:off x="7453163" y="1046623"/>
            <a:ext cx="3088395" cy="1867359"/>
          </a:xfrm>
          <a:custGeom>
            <a:avLst/>
            <a:gdLst/>
            <a:ahLst/>
            <a:cxnLst/>
            <a:rect l="l" t="t" r="r" b="b"/>
            <a:pathLst>
              <a:path w="6408419" h="3874770">
                <a:moveTo>
                  <a:pt x="6228117" y="0"/>
                </a:moveTo>
                <a:lnTo>
                  <a:pt x="179832" y="0"/>
                </a:lnTo>
                <a:lnTo>
                  <a:pt x="132007" y="6420"/>
                </a:lnTo>
                <a:lnTo>
                  <a:pt x="89043" y="24540"/>
                </a:lnTo>
                <a:lnTo>
                  <a:pt x="52651" y="52651"/>
                </a:lnTo>
                <a:lnTo>
                  <a:pt x="24540" y="89043"/>
                </a:lnTo>
                <a:lnTo>
                  <a:pt x="6420" y="132007"/>
                </a:lnTo>
                <a:lnTo>
                  <a:pt x="0" y="179832"/>
                </a:lnTo>
                <a:lnTo>
                  <a:pt x="0" y="3694645"/>
                </a:lnTo>
                <a:lnTo>
                  <a:pt x="6420" y="3742470"/>
                </a:lnTo>
                <a:lnTo>
                  <a:pt x="24540" y="3785434"/>
                </a:lnTo>
                <a:lnTo>
                  <a:pt x="52651" y="3821826"/>
                </a:lnTo>
                <a:lnTo>
                  <a:pt x="89043" y="3849937"/>
                </a:lnTo>
                <a:lnTo>
                  <a:pt x="132007" y="3868058"/>
                </a:lnTo>
                <a:lnTo>
                  <a:pt x="179832" y="3874478"/>
                </a:lnTo>
                <a:lnTo>
                  <a:pt x="6228117" y="3874478"/>
                </a:lnTo>
                <a:lnTo>
                  <a:pt x="6275942" y="3868058"/>
                </a:lnTo>
                <a:lnTo>
                  <a:pt x="6318905" y="3849937"/>
                </a:lnTo>
                <a:lnTo>
                  <a:pt x="6355297" y="3821826"/>
                </a:lnTo>
                <a:lnTo>
                  <a:pt x="6383409" y="3785434"/>
                </a:lnTo>
                <a:lnTo>
                  <a:pt x="6401529" y="3742470"/>
                </a:lnTo>
                <a:lnTo>
                  <a:pt x="6407949" y="3694645"/>
                </a:lnTo>
                <a:lnTo>
                  <a:pt x="6407949" y="179832"/>
                </a:lnTo>
                <a:lnTo>
                  <a:pt x="6401529" y="132007"/>
                </a:lnTo>
                <a:lnTo>
                  <a:pt x="6383409" y="89043"/>
                </a:lnTo>
                <a:lnTo>
                  <a:pt x="6355297" y="52651"/>
                </a:lnTo>
                <a:lnTo>
                  <a:pt x="6318905" y="24540"/>
                </a:lnTo>
                <a:lnTo>
                  <a:pt x="6275942" y="6420"/>
                </a:lnTo>
                <a:lnTo>
                  <a:pt x="6228117" y="0"/>
                </a:lnTo>
                <a:close/>
              </a:path>
            </a:pathLst>
          </a:custGeom>
          <a:solidFill>
            <a:srgbClr val="FFDDD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/>
          <p:nvPr/>
        </p:nvSpPr>
        <p:spPr>
          <a:xfrm>
            <a:off x="7453163" y="3410308"/>
            <a:ext cx="3088395" cy="3008829"/>
          </a:xfrm>
          <a:custGeom>
            <a:avLst/>
            <a:gdLst/>
            <a:ahLst/>
            <a:cxnLst/>
            <a:rect l="l" t="t" r="r" b="b"/>
            <a:pathLst>
              <a:path w="6408419" h="6243319">
                <a:moveTo>
                  <a:pt x="6118200" y="0"/>
                </a:moveTo>
                <a:lnTo>
                  <a:pt x="289749" y="0"/>
                </a:lnTo>
                <a:lnTo>
                  <a:pt x="242755" y="3792"/>
                </a:lnTo>
                <a:lnTo>
                  <a:pt x="198173" y="14773"/>
                </a:lnTo>
                <a:lnTo>
                  <a:pt x="156601" y="32345"/>
                </a:lnTo>
                <a:lnTo>
                  <a:pt x="118635" y="55910"/>
                </a:lnTo>
                <a:lnTo>
                  <a:pt x="84873" y="84873"/>
                </a:lnTo>
                <a:lnTo>
                  <a:pt x="55910" y="118635"/>
                </a:lnTo>
                <a:lnTo>
                  <a:pt x="32345" y="156601"/>
                </a:lnTo>
                <a:lnTo>
                  <a:pt x="14773" y="198173"/>
                </a:lnTo>
                <a:lnTo>
                  <a:pt x="3792" y="242755"/>
                </a:lnTo>
                <a:lnTo>
                  <a:pt x="0" y="289749"/>
                </a:lnTo>
                <a:lnTo>
                  <a:pt x="0" y="5953153"/>
                </a:lnTo>
                <a:lnTo>
                  <a:pt x="3792" y="6000152"/>
                </a:lnTo>
                <a:lnTo>
                  <a:pt x="14773" y="6044737"/>
                </a:lnTo>
                <a:lnTo>
                  <a:pt x="32345" y="6086311"/>
                </a:lnTo>
                <a:lnTo>
                  <a:pt x="55910" y="6124276"/>
                </a:lnTo>
                <a:lnTo>
                  <a:pt x="84873" y="6158038"/>
                </a:lnTo>
                <a:lnTo>
                  <a:pt x="118635" y="6186998"/>
                </a:lnTo>
                <a:lnTo>
                  <a:pt x="156601" y="6210561"/>
                </a:lnTo>
                <a:lnTo>
                  <a:pt x="198173" y="6228131"/>
                </a:lnTo>
                <a:lnTo>
                  <a:pt x="242755" y="6239110"/>
                </a:lnTo>
                <a:lnTo>
                  <a:pt x="289749" y="6242902"/>
                </a:lnTo>
                <a:lnTo>
                  <a:pt x="6118200" y="6242902"/>
                </a:lnTo>
                <a:lnTo>
                  <a:pt x="6165194" y="6239110"/>
                </a:lnTo>
                <a:lnTo>
                  <a:pt x="6209775" y="6228131"/>
                </a:lnTo>
                <a:lnTo>
                  <a:pt x="6251348" y="6210561"/>
                </a:lnTo>
                <a:lnTo>
                  <a:pt x="6289313" y="6186998"/>
                </a:lnTo>
                <a:lnTo>
                  <a:pt x="6323076" y="6158038"/>
                </a:lnTo>
                <a:lnTo>
                  <a:pt x="6352039" y="6124276"/>
                </a:lnTo>
                <a:lnTo>
                  <a:pt x="6375604" y="6086311"/>
                </a:lnTo>
                <a:lnTo>
                  <a:pt x="6393176" y="6044737"/>
                </a:lnTo>
                <a:lnTo>
                  <a:pt x="6404156" y="6000152"/>
                </a:lnTo>
                <a:lnTo>
                  <a:pt x="6407949" y="5953153"/>
                </a:lnTo>
                <a:lnTo>
                  <a:pt x="6407949" y="289749"/>
                </a:lnTo>
                <a:lnTo>
                  <a:pt x="6404156" y="242755"/>
                </a:lnTo>
                <a:lnTo>
                  <a:pt x="6393176" y="198173"/>
                </a:lnTo>
                <a:lnTo>
                  <a:pt x="6375604" y="156601"/>
                </a:lnTo>
                <a:lnTo>
                  <a:pt x="6352039" y="118635"/>
                </a:lnTo>
                <a:lnTo>
                  <a:pt x="6323076" y="84873"/>
                </a:lnTo>
                <a:lnTo>
                  <a:pt x="6289313" y="55910"/>
                </a:lnTo>
                <a:lnTo>
                  <a:pt x="6251348" y="32345"/>
                </a:lnTo>
                <a:lnTo>
                  <a:pt x="6209775" y="14773"/>
                </a:lnTo>
                <a:lnTo>
                  <a:pt x="6165194" y="3792"/>
                </a:lnTo>
                <a:lnTo>
                  <a:pt x="6118200" y="0"/>
                </a:lnTo>
                <a:close/>
              </a:path>
            </a:pathLst>
          </a:custGeom>
          <a:solidFill>
            <a:srgbClr val="DFE3F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 txBox="1"/>
          <p:nvPr/>
        </p:nvSpPr>
        <p:spPr>
          <a:xfrm>
            <a:off x="2182220" y="1348337"/>
            <a:ext cx="4566798" cy="969724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>
              <a:spcBef>
                <a:spcPts val="46"/>
              </a:spcBef>
            </a:pP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Коронавирусы </a:t>
            </a:r>
            <a:r>
              <a:rPr sz="1566" dirty="0">
                <a:solidFill>
                  <a:srgbClr val="565656"/>
                </a:solidFill>
                <a:latin typeface="Arial"/>
                <a:cs typeface="Arial"/>
              </a:rPr>
              <a:t>(</a:t>
            </a:r>
            <a:r>
              <a:rPr sz="1566" i="1" dirty="0">
                <a:solidFill>
                  <a:srgbClr val="565656"/>
                </a:solidFill>
                <a:latin typeface="Arial"/>
                <a:cs typeface="Arial"/>
              </a:rPr>
              <a:t>Coronaviridae</a:t>
            </a:r>
            <a:r>
              <a:rPr sz="1566" dirty="0">
                <a:solidFill>
                  <a:srgbClr val="565656"/>
                </a:solidFill>
                <a:latin typeface="Arial"/>
                <a:cs typeface="Arial"/>
              </a:rPr>
              <a:t>)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– это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большое 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семейство РНК-содержащих вирусов,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способных  инфицировать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человека и некоторых</a:t>
            </a:r>
            <a:r>
              <a:rPr sz="1566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животных</a:t>
            </a:r>
            <a:endParaRPr sz="1566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82220" y="2498087"/>
            <a:ext cx="4520588" cy="528823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6120" marR="2448">
              <a:spcBef>
                <a:spcPts val="48"/>
              </a:spcBef>
            </a:pP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до 2002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года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коронавирусы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рассматривались в качестве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агентов,  вызывающих нетяжелые заболевания верхних дыхательных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путей  с крайне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редкими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летальными</a:t>
            </a:r>
            <a:r>
              <a:rPr sz="1132" spc="-34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исходами.</a:t>
            </a:r>
            <a:endParaRPr sz="1132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82221" y="3187550"/>
            <a:ext cx="4853236" cy="713681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6120" marR="2448">
              <a:spcBef>
                <a:spcPts val="48"/>
              </a:spcBef>
            </a:pP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эпидемия атипичной пневмонии, вызванная коронавирусом </a:t>
            </a:r>
            <a:r>
              <a:rPr sz="1132" b="1" spc="-2" dirty="0">
                <a:solidFill>
                  <a:srgbClr val="565656"/>
                </a:solidFill>
                <a:latin typeface="Arial"/>
                <a:cs typeface="Arial"/>
              </a:rPr>
              <a:t>SARS-CoV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. 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За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период эпидемии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в 37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странах зарегистрировано &gt;8000 случаев,</a:t>
            </a:r>
            <a:endParaRPr sz="1132">
              <a:latin typeface="Arial"/>
              <a:cs typeface="Arial"/>
            </a:endParaRPr>
          </a:p>
          <a:p>
            <a:pPr marL="6120" marR="486856">
              <a:lnSpc>
                <a:spcPts val="1359"/>
              </a:lnSpc>
              <a:spcBef>
                <a:spcPts val="41"/>
              </a:spcBef>
            </a:pP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из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них 774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со смертельным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исходом.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С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2004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г.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новых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случаев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не  зарегистрировано</a:t>
            </a:r>
            <a:endParaRPr sz="1132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82220" y="4049241"/>
            <a:ext cx="4519364" cy="713681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6120" marR="2448">
              <a:spcBef>
                <a:spcPts val="48"/>
              </a:spcBef>
            </a:pP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появился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коронавирус </a:t>
            </a:r>
            <a:r>
              <a:rPr sz="1132" b="1" dirty="0">
                <a:solidFill>
                  <a:srgbClr val="565656"/>
                </a:solidFill>
                <a:latin typeface="Arial"/>
                <a:cs typeface="Arial"/>
              </a:rPr>
              <a:t>MERS-CoV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,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возбудитель</a:t>
            </a:r>
            <a:r>
              <a:rPr sz="1132" spc="-60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ближневосточного  респираторного синдрома (MERS). Циркулирует по</a:t>
            </a:r>
            <a:r>
              <a:rPr sz="1132" spc="-65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н.в.</a:t>
            </a:r>
            <a:endParaRPr sz="1132">
              <a:latin typeface="Arial"/>
              <a:cs typeface="Arial"/>
            </a:endParaRPr>
          </a:p>
          <a:p>
            <a:pPr marL="6120" marR="14688">
              <a:lnSpc>
                <a:spcPts val="1359"/>
              </a:lnSpc>
              <a:spcBef>
                <a:spcPts val="41"/>
              </a:spcBef>
            </a:pP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Зарегистрировано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2519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случаев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заболеваний,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из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них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более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866</a:t>
            </a:r>
            <a:r>
              <a:rPr sz="1132" spc="-67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со  смертельным</a:t>
            </a:r>
            <a:r>
              <a:rPr sz="1132" spc="-14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исходом.</a:t>
            </a:r>
            <a:endParaRPr sz="1132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82220" y="4911098"/>
            <a:ext cx="5104482" cy="1239466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6120" marR="133419">
              <a:spcBef>
                <a:spcPts val="48"/>
              </a:spcBef>
            </a:pP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появился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коронавирус </a:t>
            </a:r>
            <a:r>
              <a:rPr sz="1132" b="1" spc="-2" dirty="0">
                <a:solidFill>
                  <a:srgbClr val="565656"/>
                </a:solidFill>
                <a:latin typeface="Arial"/>
                <a:cs typeface="Arial"/>
              </a:rPr>
              <a:t>SARS-CoV-2,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первоначальный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источник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инфекции  не установлен. Первые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случаи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заболевания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могли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быть</a:t>
            </a:r>
            <a:r>
              <a:rPr sz="1132" spc="-34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связаны</a:t>
            </a:r>
            <a:endParaRPr sz="1132">
              <a:latin typeface="Arial"/>
              <a:cs typeface="Arial"/>
            </a:endParaRPr>
          </a:p>
          <a:p>
            <a:pPr marL="6120">
              <a:lnSpc>
                <a:spcPts val="1354"/>
              </a:lnSpc>
            </a:pP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с посещением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рынка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морепродуктов в г. Ухань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(провинция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Хубэй,</a:t>
            </a:r>
            <a:r>
              <a:rPr sz="1132" spc="-67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КНР).</a:t>
            </a:r>
            <a:endParaRPr sz="1132">
              <a:latin typeface="Arial"/>
              <a:cs typeface="Arial"/>
            </a:endParaRPr>
          </a:p>
          <a:p>
            <a:pPr marL="6120" marR="2448">
              <a:lnSpc>
                <a:spcPts val="1359"/>
              </a:lnSpc>
              <a:spcBef>
                <a:spcPts val="43"/>
              </a:spcBef>
            </a:pP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В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настоящее время основным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источником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инфекции является больной  человек,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в том числе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находящийся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в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инкубационном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периоде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заболевания.  Установлена роль инфекции, вызванной</a:t>
            </a:r>
            <a:r>
              <a:rPr sz="1132" spc="-24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SARS-CoV-2,</a:t>
            </a:r>
            <a:endParaRPr sz="1132">
              <a:latin typeface="Arial"/>
              <a:cs typeface="Arial"/>
            </a:endParaRPr>
          </a:p>
          <a:p>
            <a:pPr marL="6120">
              <a:lnSpc>
                <a:spcPts val="1308"/>
              </a:lnSpc>
            </a:pP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как инфекции,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связанной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с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оказанием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медицинской</a:t>
            </a:r>
            <a:r>
              <a:rPr sz="1132" spc="-46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помощи</a:t>
            </a:r>
            <a:endParaRPr sz="1132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27998" y="1144569"/>
            <a:ext cx="1152181" cy="192852"/>
          </a:xfrm>
          <a:prstGeom prst="rect">
            <a:avLst/>
          </a:prstGeom>
        </p:spPr>
        <p:txBody>
          <a:bodyPr vert="horz" wrap="square" lIns="0" tIns="7345" rIns="0" bIns="0" rtlCol="0">
            <a:spAutoFit/>
          </a:bodyPr>
          <a:lstStyle/>
          <a:p>
            <a:pPr marL="6120">
              <a:spcBef>
                <a:spcPts val="58"/>
              </a:spcBef>
            </a:pPr>
            <a:r>
              <a:rPr sz="1205" b="1" dirty="0">
                <a:solidFill>
                  <a:srgbClr val="D20001"/>
                </a:solidFill>
                <a:latin typeface="Arial"/>
                <a:cs typeface="Arial"/>
              </a:rPr>
              <a:t>Пути</a:t>
            </a:r>
            <a:r>
              <a:rPr sz="1205" b="1" spc="5" dirty="0">
                <a:solidFill>
                  <a:srgbClr val="D20001"/>
                </a:solidFill>
                <a:latin typeface="Arial"/>
                <a:cs typeface="Arial"/>
              </a:rPr>
              <a:t> передачи</a:t>
            </a:r>
            <a:endParaRPr sz="1205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27998" y="1237366"/>
            <a:ext cx="82014" cy="814491"/>
          </a:xfrm>
          <a:prstGeom prst="rect">
            <a:avLst/>
          </a:prstGeom>
        </p:spPr>
        <p:txBody>
          <a:bodyPr vert="horz" wrap="square" lIns="0" tIns="85381" rIns="0" bIns="0" rtlCol="0">
            <a:spAutoFit/>
          </a:bodyPr>
          <a:lstStyle/>
          <a:p>
            <a:pPr marL="6120">
              <a:spcBef>
                <a:spcPts val="672"/>
              </a:spcBef>
            </a:pPr>
            <a:r>
              <a:rPr sz="1566" spc="-2" dirty="0">
                <a:solidFill>
                  <a:srgbClr val="D20001"/>
                </a:solidFill>
                <a:latin typeface="Arial"/>
                <a:cs typeface="Arial"/>
              </a:rPr>
              <a:t>•</a:t>
            </a:r>
            <a:endParaRPr sz="1566">
              <a:latin typeface="Arial"/>
              <a:cs typeface="Arial"/>
            </a:endParaRPr>
          </a:p>
          <a:p>
            <a:pPr marL="6120">
              <a:lnSpc>
                <a:spcPts val="1566"/>
              </a:lnSpc>
              <a:spcBef>
                <a:spcPts val="626"/>
              </a:spcBef>
            </a:pPr>
            <a:r>
              <a:rPr sz="1566" spc="-2" dirty="0">
                <a:solidFill>
                  <a:srgbClr val="D20001"/>
                </a:solidFill>
                <a:latin typeface="Arial"/>
                <a:cs typeface="Arial"/>
              </a:rPr>
              <a:t>•</a:t>
            </a:r>
            <a:endParaRPr sz="1566">
              <a:latin typeface="Arial"/>
              <a:cs typeface="Arial"/>
            </a:endParaRPr>
          </a:p>
          <a:p>
            <a:pPr marL="6120">
              <a:lnSpc>
                <a:spcPts val="1566"/>
              </a:lnSpc>
            </a:pPr>
            <a:r>
              <a:rPr sz="1566" dirty="0">
                <a:solidFill>
                  <a:srgbClr val="D20001"/>
                </a:solidFill>
                <a:latin typeface="Arial"/>
                <a:cs typeface="Arial"/>
              </a:rPr>
              <a:t>•</a:t>
            </a:r>
            <a:endParaRPr sz="1566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95696" y="1359991"/>
            <a:ext cx="2018535" cy="647923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 marL="6120">
              <a:spcBef>
                <a:spcPts val="55"/>
              </a:spcBef>
            </a:pP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воздушно-капельный</a:t>
            </a:r>
            <a:endParaRPr sz="1036">
              <a:latin typeface="Arial"/>
              <a:cs typeface="Arial"/>
            </a:endParaRPr>
          </a:p>
          <a:p>
            <a:pPr marL="6120" marR="2448">
              <a:lnSpc>
                <a:spcPct val="100699"/>
              </a:lnSpc>
            </a:pP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(при кашле,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чихании, разговоре) 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воздушно-пылевой</a:t>
            </a:r>
            <a:endParaRPr sz="1036">
              <a:latin typeface="Arial"/>
              <a:cs typeface="Arial"/>
            </a:endParaRPr>
          </a:p>
          <a:p>
            <a:pPr marL="6120">
              <a:spcBef>
                <a:spcPts val="10"/>
              </a:spcBef>
            </a:pP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контактный</a:t>
            </a:r>
            <a:endParaRPr sz="1036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627998" y="2059476"/>
            <a:ext cx="1823291" cy="743153"/>
          </a:xfrm>
          <a:prstGeom prst="rect">
            <a:avLst/>
          </a:prstGeom>
        </p:spPr>
        <p:txBody>
          <a:bodyPr vert="horz" wrap="square" lIns="0" tIns="28766" rIns="0" bIns="0" rtlCol="0">
            <a:spAutoFit/>
          </a:bodyPr>
          <a:lstStyle/>
          <a:p>
            <a:pPr marL="6120" marR="143517">
              <a:lnSpc>
                <a:spcPct val="110000"/>
              </a:lnSpc>
              <a:spcBef>
                <a:spcPts val="226"/>
              </a:spcBef>
            </a:pPr>
            <a:r>
              <a:rPr sz="1205" b="1" spc="2" dirty="0">
                <a:solidFill>
                  <a:srgbClr val="D20001"/>
                </a:solidFill>
                <a:latin typeface="Arial"/>
                <a:cs typeface="Arial"/>
              </a:rPr>
              <a:t>Факторы </a:t>
            </a:r>
            <a:r>
              <a:rPr sz="1205" b="1" spc="5" dirty="0">
                <a:solidFill>
                  <a:srgbClr val="D20001"/>
                </a:solidFill>
                <a:latin typeface="Arial"/>
                <a:cs typeface="Arial"/>
              </a:rPr>
              <a:t>передачи 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воздух,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пищевые продукты  и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предметы</a:t>
            </a:r>
            <a:r>
              <a:rPr sz="1036" spc="-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обихода,</a:t>
            </a:r>
            <a:endParaRPr sz="1036">
              <a:latin typeface="Arial"/>
              <a:cs typeface="Arial"/>
            </a:endParaRPr>
          </a:p>
          <a:p>
            <a:pPr marL="6120">
              <a:spcBef>
                <a:spcPts val="10"/>
              </a:spcBef>
            </a:pP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контаминированные</a:t>
            </a:r>
            <a:r>
              <a:rPr sz="1036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вирусом</a:t>
            </a:r>
            <a:endParaRPr sz="1036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935689" y="2508184"/>
            <a:ext cx="75588" cy="3654540"/>
          </a:xfrm>
          <a:custGeom>
            <a:avLst/>
            <a:gdLst/>
            <a:ahLst/>
            <a:cxnLst/>
            <a:rect l="l" t="t" r="r" b="b"/>
            <a:pathLst>
              <a:path w="156844" h="7583170">
                <a:moveTo>
                  <a:pt x="52264" y="7426197"/>
                </a:moveTo>
                <a:lnTo>
                  <a:pt x="0" y="7426197"/>
                </a:lnTo>
                <a:lnTo>
                  <a:pt x="78397" y="7582992"/>
                </a:lnTo>
                <a:lnTo>
                  <a:pt x="143728" y="7452330"/>
                </a:lnTo>
                <a:lnTo>
                  <a:pt x="52264" y="7452330"/>
                </a:lnTo>
                <a:lnTo>
                  <a:pt x="52264" y="7426197"/>
                </a:lnTo>
                <a:close/>
              </a:path>
              <a:path w="156844" h="7583170">
                <a:moveTo>
                  <a:pt x="104529" y="0"/>
                </a:moveTo>
                <a:lnTo>
                  <a:pt x="52264" y="0"/>
                </a:lnTo>
                <a:lnTo>
                  <a:pt x="52264" y="7452330"/>
                </a:lnTo>
                <a:lnTo>
                  <a:pt x="104529" y="7452330"/>
                </a:lnTo>
                <a:lnTo>
                  <a:pt x="104529" y="0"/>
                </a:lnTo>
                <a:close/>
              </a:path>
              <a:path w="156844" h="7583170">
                <a:moveTo>
                  <a:pt x="156794" y="7426197"/>
                </a:moveTo>
                <a:lnTo>
                  <a:pt x="104529" y="7426197"/>
                </a:lnTo>
                <a:lnTo>
                  <a:pt x="104529" y="7452330"/>
                </a:lnTo>
                <a:lnTo>
                  <a:pt x="143728" y="7452330"/>
                </a:lnTo>
                <a:lnTo>
                  <a:pt x="156794" y="7426197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9" name="object 19"/>
          <p:cNvSpPr/>
          <p:nvPr/>
        </p:nvSpPr>
        <p:spPr>
          <a:xfrm>
            <a:off x="1884981" y="3086512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368935" h="368934">
                <a:moveTo>
                  <a:pt x="184302" y="0"/>
                </a:moveTo>
                <a:lnTo>
                  <a:pt x="135310" y="6584"/>
                </a:lnTo>
                <a:lnTo>
                  <a:pt x="91285" y="25164"/>
                </a:lnTo>
                <a:lnTo>
                  <a:pt x="53984" y="53984"/>
                </a:lnTo>
                <a:lnTo>
                  <a:pt x="25164" y="91285"/>
                </a:lnTo>
                <a:lnTo>
                  <a:pt x="6584" y="135310"/>
                </a:lnTo>
                <a:lnTo>
                  <a:pt x="0" y="184302"/>
                </a:lnTo>
                <a:lnTo>
                  <a:pt x="6584" y="233294"/>
                </a:lnTo>
                <a:lnTo>
                  <a:pt x="25164" y="277319"/>
                </a:lnTo>
                <a:lnTo>
                  <a:pt x="53984" y="314620"/>
                </a:lnTo>
                <a:lnTo>
                  <a:pt x="91285" y="343440"/>
                </a:lnTo>
                <a:lnTo>
                  <a:pt x="135310" y="362020"/>
                </a:lnTo>
                <a:lnTo>
                  <a:pt x="184302" y="368604"/>
                </a:lnTo>
                <a:lnTo>
                  <a:pt x="233294" y="362020"/>
                </a:lnTo>
                <a:lnTo>
                  <a:pt x="277319" y="343440"/>
                </a:lnTo>
                <a:lnTo>
                  <a:pt x="314620" y="314620"/>
                </a:lnTo>
                <a:lnTo>
                  <a:pt x="343440" y="277319"/>
                </a:lnTo>
                <a:lnTo>
                  <a:pt x="362020" y="233294"/>
                </a:lnTo>
                <a:lnTo>
                  <a:pt x="368604" y="184302"/>
                </a:lnTo>
                <a:lnTo>
                  <a:pt x="362020" y="135310"/>
                </a:lnTo>
                <a:lnTo>
                  <a:pt x="343440" y="91285"/>
                </a:lnTo>
                <a:lnTo>
                  <a:pt x="314620" y="53984"/>
                </a:lnTo>
                <a:lnTo>
                  <a:pt x="277319" y="25164"/>
                </a:lnTo>
                <a:lnTo>
                  <a:pt x="233294" y="6584"/>
                </a:lnTo>
                <a:lnTo>
                  <a:pt x="18430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0" name="object 20"/>
          <p:cNvSpPr/>
          <p:nvPr/>
        </p:nvSpPr>
        <p:spPr>
          <a:xfrm>
            <a:off x="1884981" y="3086512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368935" h="368934">
                <a:moveTo>
                  <a:pt x="0" y="184302"/>
                </a:moveTo>
                <a:lnTo>
                  <a:pt x="6584" y="135310"/>
                </a:lnTo>
                <a:lnTo>
                  <a:pt x="25164" y="91285"/>
                </a:lnTo>
                <a:lnTo>
                  <a:pt x="53984" y="53984"/>
                </a:lnTo>
                <a:lnTo>
                  <a:pt x="91285" y="25164"/>
                </a:lnTo>
                <a:lnTo>
                  <a:pt x="135310" y="6584"/>
                </a:lnTo>
                <a:lnTo>
                  <a:pt x="184302" y="0"/>
                </a:lnTo>
                <a:lnTo>
                  <a:pt x="233294" y="6584"/>
                </a:lnTo>
                <a:lnTo>
                  <a:pt x="277319" y="25164"/>
                </a:lnTo>
                <a:lnTo>
                  <a:pt x="314620" y="53984"/>
                </a:lnTo>
                <a:lnTo>
                  <a:pt x="343440" y="91285"/>
                </a:lnTo>
                <a:lnTo>
                  <a:pt x="362020" y="135310"/>
                </a:lnTo>
                <a:lnTo>
                  <a:pt x="368604" y="184302"/>
                </a:lnTo>
                <a:lnTo>
                  <a:pt x="362020" y="233294"/>
                </a:lnTo>
                <a:lnTo>
                  <a:pt x="343440" y="277319"/>
                </a:lnTo>
                <a:lnTo>
                  <a:pt x="314620" y="314620"/>
                </a:lnTo>
                <a:lnTo>
                  <a:pt x="277319" y="343440"/>
                </a:lnTo>
                <a:lnTo>
                  <a:pt x="233294" y="362020"/>
                </a:lnTo>
                <a:lnTo>
                  <a:pt x="184302" y="368604"/>
                </a:lnTo>
                <a:lnTo>
                  <a:pt x="135310" y="362020"/>
                </a:lnTo>
                <a:lnTo>
                  <a:pt x="91285" y="343440"/>
                </a:lnTo>
                <a:lnTo>
                  <a:pt x="53984" y="314620"/>
                </a:lnTo>
                <a:lnTo>
                  <a:pt x="25164" y="277319"/>
                </a:lnTo>
                <a:lnTo>
                  <a:pt x="6584" y="233294"/>
                </a:lnTo>
                <a:lnTo>
                  <a:pt x="0" y="184302"/>
                </a:lnTo>
                <a:close/>
              </a:path>
            </a:pathLst>
          </a:custGeom>
          <a:ln w="3988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1" name="object 21"/>
          <p:cNvSpPr/>
          <p:nvPr/>
        </p:nvSpPr>
        <p:spPr>
          <a:xfrm>
            <a:off x="1884981" y="4258412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368935" h="368934">
                <a:moveTo>
                  <a:pt x="184302" y="0"/>
                </a:moveTo>
                <a:lnTo>
                  <a:pt x="135310" y="6584"/>
                </a:lnTo>
                <a:lnTo>
                  <a:pt x="91285" y="25164"/>
                </a:lnTo>
                <a:lnTo>
                  <a:pt x="53984" y="53984"/>
                </a:lnTo>
                <a:lnTo>
                  <a:pt x="25164" y="91285"/>
                </a:lnTo>
                <a:lnTo>
                  <a:pt x="6584" y="135310"/>
                </a:lnTo>
                <a:lnTo>
                  <a:pt x="0" y="184302"/>
                </a:lnTo>
                <a:lnTo>
                  <a:pt x="6584" y="233294"/>
                </a:lnTo>
                <a:lnTo>
                  <a:pt x="25164" y="277319"/>
                </a:lnTo>
                <a:lnTo>
                  <a:pt x="53984" y="314620"/>
                </a:lnTo>
                <a:lnTo>
                  <a:pt x="91285" y="343440"/>
                </a:lnTo>
                <a:lnTo>
                  <a:pt x="135310" y="362020"/>
                </a:lnTo>
                <a:lnTo>
                  <a:pt x="184302" y="368604"/>
                </a:lnTo>
                <a:lnTo>
                  <a:pt x="233294" y="362020"/>
                </a:lnTo>
                <a:lnTo>
                  <a:pt x="277319" y="343440"/>
                </a:lnTo>
                <a:lnTo>
                  <a:pt x="314620" y="314620"/>
                </a:lnTo>
                <a:lnTo>
                  <a:pt x="343440" y="277319"/>
                </a:lnTo>
                <a:lnTo>
                  <a:pt x="362020" y="233294"/>
                </a:lnTo>
                <a:lnTo>
                  <a:pt x="368604" y="184302"/>
                </a:lnTo>
                <a:lnTo>
                  <a:pt x="362020" y="135310"/>
                </a:lnTo>
                <a:lnTo>
                  <a:pt x="343440" y="91285"/>
                </a:lnTo>
                <a:lnTo>
                  <a:pt x="314620" y="53984"/>
                </a:lnTo>
                <a:lnTo>
                  <a:pt x="277319" y="25164"/>
                </a:lnTo>
                <a:lnTo>
                  <a:pt x="233294" y="6584"/>
                </a:lnTo>
                <a:lnTo>
                  <a:pt x="18430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2" name="object 22"/>
          <p:cNvSpPr/>
          <p:nvPr/>
        </p:nvSpPr>
        <p:spPr>
          <a:xfrm>
            <a:off x="1884981" y="4258412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368935" h="368934">
                <a:moveTo>
                  <a:pt x="0" y="184302"/>
                </a:moveTo>
                <a:lnTo>
                  <a:pt x="6584" y="135310"/>
                </a:lnTo>
                <a:lnTo>
                  <a:pt x="25164" y="91285"/>
                </a:lnTo>
                <a:lnTo>
                  <a:pt x="53984" y="53984"/>
                </a:lnTo>
                <a:lnTo>
                  <a:pt x="91285" y="25164"/>
                </a:lnTo>
                <a:lnTo>
                  <a:pt x="135310" y="6584"/>
                </a:lnTo>
                <a:lnTo>
                  <a:pt x="184302" y="0"/>
                </a:lnTo>
                <a:lnTo>
                  <a:pt x="233294" y="6584"/>
                </a:lnTo>
                <a:lnTo>
                  <a:pt x="277319" y="25164"/>
                </a:lnTo>
                <a:lnTo>
                  <a:pt x="314620" y="53984"/>
                </a:lnTo>
                <a:lnTo>
                  <a:pt x="343440" y="91285"/>
                </a:lnTo>
                <a:lnTo>
                  <a:pt x="362020" y="135310"/>
                </a:lnTo>
                <a:lnTo>
                  <a:pt x="368604" y="184302"/>
                </a:lnTo>
                <a:lnTo>
                  <a:pt x="362020" y="233294"/>
                </a:lnTo>
                <a:lnTo>
                  <a:pt x="343440" y="277319"/>
                </a:lnTo>
                <a:lnTo>
                  <a:pt x="314620" y="314620"/>
                </a:lnTo>
                <a:lnTo>
                  <a:pt x="277319" y="343440"/>
                </a:lnTo>
                <a:lnTo>
                  <a:pt x="233294" y="362020"/>
                </a:lnTo>
                <a:lnTo>
                  <a:pt x="184302" y="368604"/>
                </a:lnTo>
                <a:lnTo>
                  <a:pt x="135310" y="362020"/>
                </a:lnTo>
                <a:lnTo>
                  <a:pt x="91285" y="343440"/>
                </a:lnTo>
                <a:lnTo>
                  <a:pt x="53984" y="314620"/>
                </a:lnTo>
                <a:lnTo>
                  <a:pt x="25164" y="277319"/>
                </a:lnTo>
                <a:lnTo>
                  <a:pt x="6584" y="233294"/>
                </a:lnTo>
                <a:lnTo>
                  <a:pt x="0" y="184302"/>
                </a:lnTo>
                <a:close/>
              </a:path>
            </a:pathLst>
          </a:custGeom>
          <a:ln w="3988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3" name="object 23"/>
          <p:cNvSpPr/>
          <p:nvPr/>
        </p:nvSpPr>
        <p:spPr>
          <a:xfrm>
            <a:off x="1884981" y="5228808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368935" h="368934">
                <a:moveTo>
                  <a:pt x="184302" y="0"/>
                </a:moveTo>
                <a:lnTo>
                  <a:pt x="135310" y="6584"/>
                </a:lnTo>
                <a:lnTo>
                  <a:pt x="91285" y="25164"/>
                </a:lnTo>
                <a:lnTo>
                  <a:pt x="53984" y="53984"/>
                </a:lnTo>
                <a:lnTo>
                  <a:pt x="25164" y="91285"/>
                </a:lnTo>
                <a:lnTo>
                  <a:pt x="6584" y="135310"/>
                </a:lnTo>
                <a:lnTo>
                  <a:pt x="0" y="184302"/>
                </a:lnTo>
                <a:lnTo>
                  <a:pt x="6584" y="233294"/>
                </a:lnTo>
                <a:lnTo>
                  <a:pt x="25164" y="277319"/>
                </a:lnTo>
                <a:lnTo>
                  <a:pt x="53984" y="314620"/>
                </a:lnTo>
                <a:lnTo>
                  <a:pt x="91285" y="343440"/>
                </a:lnTo>
                <a:lnTo>
                  <a:pt x="135310" y="362020"/>
                </a:lnTo>
                <a:lnTo>
                  <a:pt x="184302" y="368604"/>
                </a:lnTo>
                <a:lnTo>
                  <a:pt x="233294" y="362020"/>
                </a:lnTo>
                <a:lnTo>
                  <a:pt x="277319" y="343440"/>
                </a:lnTo>
                <a:lnTo>
                  <a:pt x="314620" y="314620"/>
                </a:lnTo>
                <a:lnTo>
                  <a:pt x="343440" y="277319"/>
                </a:lnTo>
                <a:lnTo>
                  <a:pt x="362020" y="233294"/>
                </a:lnTo>
                <a:lnTo>
                  <a:pt x="368604" y="184302"/>
                </a:lnTo>
                <a:lnTo>
                  <a:pt x="362020" y="135310"/>
                </a:lnTo>
                <a:lnTo>
                  <a:pt x="343440" y="91285"/>
                </a:lnTo>
                <a:lnTo>
                  <a:pt x="314620" y="53984"/>
                </a:lnTo>
                <a:lnTo>
                  <a:pt x="277319" y="25164"/>
                </a:lnTo>
                <a:lnTo>
                  <a:pt x="233294" y="6584"/>
                </a:lnTo>
                <a:lnTo>
                  <a:pt x="18430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4" name="object 24"/>
          <p:cNvSpPr/>
          <p:nvPr/>
        </p:nvSpPr>
        <p:spPr>
          <a:xfrm>
            <a:off x="1884981" y="5228808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368935" h="368934">
                <a:moveTo>
                  <a:pt x="0" y="184302"/>
                </a:moveTo>
                <a:lnTo>
                  <a:pt x="6584" y="135310"/>
                </a:lnTo>
                <a:lnTo>
                  <a:pt x="25164" y="91285"/>
                </a:lnTo>
                <a:lnTo>
                  <a:pt x="53984" y="53984"/>
                </a:lnTo>
                <a:lnTo>
                  <a:pt x="91285" y="25164"/>
                </a:lnTo>
                <a:lnTo>
                  <a:pt x="135310" y="6584"/>
                </a:lnTo>
                <a:lnTo>
                  <a:pt x="184302" y="0"/>
                </a:lnTo>
                <a:lnTo>
                  <a:pt x="233294" y="6584"/>
                </a:lnTo>
                <a:lnTo>
                  <a:pt x="277319" y="25164"/>
                </a:lnTo>
                <a:lnTo>
                  <a:pt x="314620" y="53984"/>
                </a:lnTo>
                <a:lnTo>
                  <a:pt x="343440" y="91285"/>
                </a:lnTo>
                <a:lnTo>
                  <a:pt x="362020" y="135310"/>
                </a:lnTo>
                <a:lnTo>
                  <a:pt x="368604" y="184302"/>
                </a:lnTo>
                <a:lnTo>
                  <a:pt x="362020" y="233294"/>
                </a:lnTo>
                <a:lnTo>
                  <a:pt x="343440" y="277319"/>
                </a:lnTo>
                <a:lnTo>
                  <a:pt x="314620" y="314620"/>
                </a:lnTo>
                <a:lnTo>
                  <a:pt x="277319" y="343440"/>
                </a:lnTo>
                <a:lnTo>
                  <a:pt x="233294" y="362020"/>
                </a:lnTo>
                <a:lnTo>
                  <a:pt x="184302" y="368604"/>
                </a:lnTo>
                <a:lnTo>
                  <a:pt x="135310" y="362020"/>
                </a:lnTo>
                <a:lnTo>
                  <a:pt x="91285" y="343440"/>
                </a:lnTo>
                <a:lnTo>
                  <a:pt x="53984" y="314620"/>
                </a:lnTo>
                <a:lnTo>
                  <a:pt x="25164" y="277319"/>
                </a:lnTo>
                <a:lnTo>
                  <a:pt x="6584" y="233294"/>
                </a:lnTo>
                <a:lnTo>
                  <a:pt x="0" y="184302"/>
                </a:lnTo>
                <a:close/>
              </a:path>
            </a:pathLst>
          </a:custGeom>
          <a:ln w="3988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5" name="object 25"/>
          <p:cNvSpPr/>
          <p:nvPr/>
        </p:nvSpPr>
        <p:spPr>
          <a:xfrm>
            <a:off x="7460455" y="3208805"/>
            <a:ext cx="3089007" cy="264099"/>
          </a:xfrm>
          <a:custGeom>
            <a:avLst/>
            <a:gdLst/>
            <a:ahLst/>
            <a:cxnLst/>
            <a:rect l="l" t="t" r="r" b="b"/>
            <a:pathLst>
              <a:path w="6409690" h="548004">
                <a:moveTo>
                  <a:pt x="6318090" y="0"/>
                </a:moveTo>
                <a:lnTo>
                  <a:pt x="0" y="0"/>
                </a:lnTo>
                <a:lnTo>
                  <a:pt x="0" y="547405"/>
                </a:lnTo>
                <a:lnTo>
                  <a:pt x="6409325" y="547405"/>
                </a:lnTo>
                <a:lnTo>
                  <a:pt x="6409325" y="91234"/>
                </a:lnTo>
                <a:lnTo>
                  <a:pt x="631809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6" name="object 26"/>
          <p:cNvSpPr txBox="1"/>
          <p:nvPr/>
        </p:nvSpPr>
        <p:spPr>
          <a:xfrm>
            <a:off x="7627998" y="3219366"/>
            <a:ext cx="2737998" cy="3038123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6120">
              <a:spcBef>
                <a:spcPts val="43"/>
              </a:spcBef>
            </a:pPr>
            <a:r>
              <a:rPr sz="1398" b="1" spc="-5" dirty="0">
                <a:solidFill>
                  <a:srgbClr val="FFFFFF"/>
                </a:solidFill>
                <a:latin typeface="Arial"/>
                <a:cs typeface="Arial"/>
              </a:rPr>
              <a:t>Коронавирус</a:t>
            </a:r>
            <a:r>
              <a:rPr sz="1398" b="1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98" b="1" spc="-5" dirty="0">
                <a:solidFill>
                  <a:srgbClr val="FFFFFF"/>
                </a:solidFill>
                <a:latin typeface="Arial"/>
                <a:cs typeface="Arial"/>
              </a:rPr>
              <a:t>SARS-CoV-2</a:t>
            </a:r>
            <a:endParaRPr sz="1398">
              <a:latin typeface="Arial"/>
              <a:cs typeface="Arial"/>
            </a:endParaRPr>
          </a:p>
          <a:p>
            <a:pPr marL="6120">
              <a:spcBef>
                <a:spcPts val="802"/>
              </a:spcBef>
            </a:pPr>
            <a:r>
              <a:rPr sz="1036" b="1" dirty="0">
                <a:solidFill>
                  <a:srgbClr val="353535"/>
                </a:solidFill>
                <a:latin typeface="Arial"/>
                <a:cs typeface="Arial"/>
              </a:rPr>
              <a:t>Представляет </a:t>
            </a:r>
            <a:r>
              <a:rPr sz="1036" b="1" spc="2" dirty="0">
                <a:solidFill>
                  <a:srgbClr val="353535"/>
                </a:solidFill>
                <a:latin typeface="Arial"/>
                <a:cs typeface="Arial"/>
              </a:rPr>
              <a:t>собой</a:t>
            </a:r>
            <a:r>
              <a:rPr sz="1036" b="1" spc="1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b="1" spc="2" dirty="0">
                <a:solidFill>
                  <a:srgbClr val="353535"/>
                </a:solidFill>
                <a:latin typeface="Arial"/>
                <a:cs typeface="Arial"/>
              </a:rPr>
              <a:t>одноцепочечный</a:t>
            </a:r>
            <a:endParaRPr sz="1036">
              <a:latin typeface="Arial"/>
              <a:cs typeface="Arial"/>
            </a:endParaRPr>
          </a:p>
          <a:p>
            <a:pPr marL="6120">
              <a:spcBef>
                <a:spcPts val="12"/>
              </a:spcBef>
            </a:pPr>
            <a:r>
              <a:rPr sz="1036" b="1" spc="2" dirty="0">
                <a:solidFill>
                  <a:srgbClr val="353535"/>
                </a:solidFill>
                <a:latin typeface="Arial"/>
                <a:cs typeface="Arial"/>
              </a:rPr>
              <a:t>РНК-содержащий</a:t>
            </a:r>
            <a:r>
              <a:rPr sz="1036" b="1" dirty="0">
                <a:solidFill>
                  <a:srgbClr val="353535"/>
                </a:solidFill>
                <a:latin typeface="Arial"/>
                <a:cs typeface="Arial"/>
              </a:rPr>
              <a:t> вирус,</a:t>
            </a:r>
            <a:endParaRPr sz="1036">
              <a:latin typeface="Arial"/>
              <a:cs typeface="Arial"/>
            </a:endParaRPr>
          </a:p>
          <a:p>
            <a:pPr marL="6120" marR="735640">
              <a:lnSpc>
                <a:spcPct val="100699"/>
              </a:lnSpc>
            </a:pPr>
            <a:r>
              <a:rPr sz="1036" b="1" dirty="0">
                <a:solidFill>
                  <a:srgbClr val="353535"/>
                </a:solidFill>
                <a:latin typeface="Arial"/>
                <a:cs typeface="Arial"/>
              </a:rPr>
              <a:t>относится </a:t>
            </a:r>
            <a:r>
              <a:rPr sz="1036" b="1" spc="2" dirty="0">
                <a:solidFill>
                  <a:srgbClr val="353535"/>
                </a:solidFill>
                <a:latin typeface="Arial"/>
                <a:cs typeface="Arial"/>
              </a:rPr>
              <a:t>к линии Beta-CoV </a:t>
            </a:r>
            <a:r>
              <a:rPr sz="1036" b="1" spc="5" dirty="0">
                <a:solidFill>
                  <a:srgbClr val="353535"/>
                </a:solidFill>
                <a:latin typeface="Arial"/>
                <a:cs typeface="Arial"/>
              </a:rPr>
              <a:t>B  </a:t>
            </a:r>
            <a:r>
              <a:rPr sz="1036" b="1" dirty="0">
                <a:solidFill>
                  <a:srgbClr val="353535"/>
                </a:solidFill>
                <a:latin typeface="Arial"/>
                <a:cs typeface="Arial"/>
              </a:rPr>
              <a:t>семейства</a:t>
            </a:r>
            <a:r>
              <a:rPr sz="1036" b="1" spc="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b="1" i="1" spc="2" dirty="0">
                <a:solidFill>
                  <a:srgbClr val="353535"/>
                </a:solidFill>
                <a:latin typeface="Arial"/>
                <a:cs typeface="Arial"/>
              </a:rPr>
              <a:t>Coronaviridae</a:t>
            </a:r>
            <a:r>
              <a:rPr sz="1036" b="1" spc="2" dirty="0">
                <a:solidFill>
                  <a:srgbClr val="353535"/>
                </a:solidFill>
                <a:latin typeface="Arial"/>
                <a:cs typeface="Arial"/>
              </a:rPr>
              <a:t>;</a:t>
            </a:r>
            <a:endParaRPr sz="1036">
              <a:latin typeface="Arial"/>
              <a:cs typeface="Arial"/>
            </a:endParaRPr>
          </a:p>
          <a:p>
            <a:pPr marL="6120">
              <a:spcBef>
                <a:spcPts val="10"/>
              </a:spcBef>
            </a:pPr>
            <a:r>
              <a:rPr sz="1036" b="1" dirty="0">
                <a:solidFill>
                  <a:srgbClr val="353535"/>
                </a:solidFill>
                <a:latin typeface="Arial"/>
                <a:cs typeface="Arial"/>
              </a:rPr>
              <a:t>II группа</a:t>
            </a:r>
            <a:r>
              <a:rPr sz="1036" b="1" spc="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b="1" dirty="0">
                <a:solidFill>
                  <a:srgbClr val="353535"/>
                </a:solidFill>
                <a:latin typeface="Arial"/>
                <a:cs typeface="Arial"/>
              </a:rPr>
              <a:t>патогенности</a:t>
            </a:r>
            <a:endParaRPr sz="1036">
              <a:latin typeface="Arial"/>
              <a:cs typeface="Arial"/>
            </a:endParaRPr>
          </a:p>
          <a:p>
            <a:pPr marL="6120">
              <a:spcBef>
                <a:spcPts val="10"/>
              </a:spcBef>
            </a:pPr>
            <a:r>
              <a:rPr sz="1036" b="1" spc="2" dirty="0">
                <a:solidFill>
                  <a:srgbClr val="565656"/>
                </a:solidFill>
                <a:latin typeface="Arial"/>
                <a:cs typeface="Arial"/>
              </a:rPr>
              <a:t>(как SARS-CoV и MERS-</a:t>
            </a:r>
            <a:r>
              <a:rPr sz="1036" b="1" spc="7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036" b="1" spc="2" dirty="0">
                <a:solidFill>
                  <a:srgbClr val="565656"/>
                </a:solidFill>
                <a:latin typeface="Arial"/>
                <a:cs typeface="Arial"/>
              </a:rPr>
              <a:t>CoV)</a:t>
            </a:r>
            <a:endParaRPr sz="1036">
              <a:latin typeface="Arial"/>
              <a:cs typeface="Arial"/>
            </a:endParaRPr>
          </a:p>
          <a:p>
            <a:pPr marL="155145" marR="508583" indent="-149331">
              <a:lnSpc>
                <a:spcPct val="100699"/>
              </a:lnSpc>
              <a:spcBef>
                <a:spcPts val="752"/>
              </a:spcBef>
              <a:buClr>
                <a:srgbClr val="006FC0"/>
              </a:buClr>
              <a:buSzPct val="125581"/>
              <a:buFont typeface="Wingdings"/>
              <a:buChar char=""/>
              <a:tabLst>
                <a:tab pos="155145" algn="l"/>
                <a:tab pos="155451" algn="l"/>
              </a:tabLst>
            </a:pP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Патогенез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новой коронавирусной 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инфекции изучен</a:t>
            </a:r>
            <a:r>
              <a:rPr sz="1036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недостаточно</a:t>
            </a:r>
            <a:endParaRPr sz="1036">
              <a:latin typeface="Arial"/>
              <a:cs typeface="Arial"/>
            </a:endParaRPr>
          </a:p>
          <a:p>
            <a:pPr marL="155145" marR="2448" indent="-149331">
              <a:lnSpc>
                <a:spcPct val="100699"/>
              </a:lnSpc>
              <a:spcBef>
                <a:spcPts val="783"/>
              </a:spcBef>
              <a:buClr>
                <a:srgbClr val="006FC0"/>
              </a:buClr>
              <a:buSzPct val="125581"/>
              <a:buFont typeface="Wingdings"/>
              <a:buChar char=""/>
              <a:tabLst>
                <a:tab pos="155145" algn="l"/>
                <a:tab pos="155451" algn="l"/>
              </a:tabLst>
            </a:pP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Данные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о длительности и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напряженности 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иммунитета в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отношении</a:t>
            </a:r>
            <a:r>
              <a:rPr sz="1036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SARS-CoV-2</a:t>
            </a:r>
            <a:endParaRPr sz="1036">
              <a:latin typeface="Arial"/>
              <a:cs typeface="Arial"/>
            </a:endParaRPr>
          </a:p>
          <a:p>
            <a:pPr marL="155145">
              <a:spcBef>
                <a:spcPts val="10"/>
              </a:spcBef>
            </a:pP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в настоящее время</a:t>
            </a:r>
            <a:r>
              <a:rPr sz="1036" spc="-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отсутствуют</a:t>
            </a:r>
            <a:endParaRPr sz="1036">
              <a:latin typeface="Arial"/>
              <a:cs typeface="Arial"/>
            </a:endParaRPr>
          </a:p>
          <a:p>
            <a:pPr marL="155145" marR="167386" indent="-149331">
              <a:lnSpc>
                <a:spcPct val="100699"/>
              </a:lnSpc>
              <a:spcBef>
                <a:spcPts val="783"/>
              </a:spcBef>
              <a:buClr>
                <a:srgbClr val="006FC0"/>
              </a:buClr>
              <a:buSzPct val="125581"/>
              <a:buFont typeface="Wingdings"/>
              <a:buChar char=""/>
              <a:tabLst>
                <a:tab pos="155145" algn="l"/>
                <a:tab pos="155451" algn="l"/>
              </a:tabLst>
            </a:pP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Иммунитет при инфекциях,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вызванных 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другими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представителями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семейства 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коронавирусов,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не стойкий и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возможно  повторное</a:t>
            </a:r>
            <a:r>
              <a:rPr sz="1036" spc="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заражение</a:t>
            </a:r>
            <a:endParaRPr sz="1036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653981" y="6527414"/>
            <a:ext cx="110475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pPr marL="12240">
                <a:lnSpc>
                  <a:spcPts val="1390"/>
                </a:lnSpc>
              </a:pPr>
              <a:t>30</a:t>
            </a:fld>
            <a:endParaRPr sz="1205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510521" y="3086578"/>
            <a:ext cx="306636" cy="166509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 marL="6120">
              <a:spcBef>
                <a:spcPts val="55"/>
              </a:spcBef>
            </a:pPr>
            <a:r>
              <a:rPr sz="1036" b="1" dirty="0">
                <a:solidFill>
                  <a:srgbClr val="565656"/>
                </a:solidFill>
                <a:latin typeface="Arial"/>
                <a:cs typeface="Arial"/>
              </a:rPr>
              <a:t>2002</a:t>
            </a:r>
            <a:endParaRPr sz="1036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96999" y="4269083"/>
            <a:ext cx="306636" cy="166509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 marL="6120">
              <a:spcBef>
                <a:spcPts val="55"/>
              </a:spcBef>
            </a:pPr>
            <a:r>
              <a:rPr sz="1036" b="1" dirty="0">
                <a:solidFill>
                  <a:srgbClr val="565656"/>
                </a:solidFill>
                <a:latin typeface="Arial"/>
                <a:cs typeface="Arial"/>
              </a:rPr>
              <a:t>2012</a:t>
            </a:r>
            <a:endParaRPr sz="1036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508268" y="5227659"/>
            <a:ext cx="306636" cy="166509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 marL="6120">
              <a:spcBef>
                <a:spcPts val="55"/>
              </a:spcBef>
            </a:pPr>
            <a:r>
              <a:rPr sz="1036" b="1" dirty="0">
                <a:solidFill>
                  <a:srgbClr val="565656"/>
                </a:solidFill>
                <a:latin typeface="Arial"/>
                <a:cs typeface="Arial"/>
              </a:rPr>
              <a:t>2019</a:t>
            </a:r>
            <a:endParaRPr sz="1036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899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ЭТИОЛОГИЯ, ПАТОГЕНЕЗ И ПАТОМОРФОЛОГИЯ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8823" y="1097280"/>
            <a:ext cx="10974977" cy="6165669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Входные ворота возбудителя – эпителий верхних дыхательных </a:t>
            </a:r>
            <a:r>
              <a:rPr lang="ru-RU" dirty="0" smtClean="0"/>
              <a:t>путей и </a:t>
            </a:r>
            <a:r>
              <a:rPr lang="ru-RU" dirty="0" err="1"/>
              <a:t>эпителиоциты</a:t>
            </a:r>
            <a:r>
              <a:rPr lang="ru-RU" dirty="0"/>
              <a:t> желудка и кишечника. Начальным этапом заражения </a:t>
            </a:r>
            <a:r>
              <a:rPr lang="ru-RU" dirty="0" smtClean="0"/>
              <a:t>является проникновение </a:t>
            </a:r>
            <a:r>
              <a:rPr lang="ru-RU" dirty="0"/>
              <a:t>SARS-CoV-2 в клетки-мишени, имеющие </a:t>
            </a:r>
            <a:r>
              <a:rPr lang="ru-RU" dirty="0" smtClean="0"/>
              <a:t>рецепторы </a:t>
            </a:r>
            <a:r>
              <a:rPr lang="ru-RU" dirty="0" err="1" smtClean="0"/>
              <a:t>ангиотензинпревращающего</a:t>
            </a:r>
            <a:r>
              <a:rPr lang="ru-RU" dirty="0" smtClean="0"/>
              <a:t> </a:t>
            </a:r>
            <a:r>
              <a:rPr lang="ru-RU" dirty="0"/>
              <a:t>фермента II типа (АПФ2). </a:t>
            </a:r>
            <a:endParaRPr lang="ru-RU" dirty="0" smtClean="0"/>
          </a:p>
          <a:p>
            <a:r>
              <a:rPr lang="ru-RU" dirty="0" smtClean="0"/>
              <a:t>Клеточная трансмембранная </a:t>
            </a:r>
            <a:r>
              <a:rPr lang="ru-RU" dirty="0" err="1" smtClean="0"/>
              <a:t>сериновая</a:t>
            </a:r>
            <a:r>
              <a:rPr lang="ru-RU" dirty="0" smtClean="0"/>
              <a:t> </a:t>
            </a:r>
            <a:r>
              <a:rPr lang="ru-RU" dirty="0"/>
              <a:t>протеаза типа 2 (ТСП2) способствует связыванию вируса с </a:t>
            </a:r>
            <a:r>
              <a:rPr lang="ru-RU" dirty="0" smtClean="0"/>
              <a:t>АПФ-2, активируя </a:t>
            </a:r>
            <a:r>
              <a:rPr lang="ru-RU" dirty="0"/>
              <a:t>его S-протеин, необходимый для проникновения SARS‑CoV‑2 в клетку</a:t>
            </a:r>
            <a:r>
              <a:rPr lang="ru-RU" dirty="0" smtClean="0"/>
              <a:t>.</a:t>
            </a:r>
          </a:p>
          <a:p>
            <a:r>
              <a:rPr lang="ru-RU" dirty="0" smtClean="0"/>
              <a:t>В </a:t>
            </a:r>
            <a:r>
              <a:rPr lang="ru-RU" dirty="0"/>
              <a:t>соответствии с современными представлениями АПФ2 и ТСП2 </a:t>
            </a:r>
            <a:r>
              <a:rPr lang="ru-RU" dirty="0" err="1"/>
              <a:t>экспрессированы</a:t>
            </a:r>
            <a:r>
              <a:rPr lang="ru-RU" dirty="0"/>
              <a:t> </a:t>
            </a:r>
            <a:r>
              <a:rPr lang="ru-RU" dirty="0" smtClean="0"/>
              <a:t>на поверхности </a:t>
            </a:r>
            <a:r>
              <a:rPr lang="ru-RU" dirty="0"/>
              <a:t>различных клеток органов дыхания, пищевода, кишечника, </a:t>
            </a:r>
            <a:r>
              <a:rPr lang="ru-RU" dirty="0" smtClean="0"/>
              <a:t>сердца, надпочечников</a:t>
            </a:r>
            <a:r>
              <a:rPr lang="ru-RU" dirty="0"/>
              <a:t>, мочевого пузыря, головного мозга (гипоталамуса) и гипофиза, а </a:t>
            </a:r>
            <a:r>
              <a:rPr lang="ru-RU" dirty="0" smtClean="0"/>
              <a:t>также эндотелия </a:t>
            </a:r>
            <a:r>
              <a:rPr lang="ru-RU" dirty="0"/>
              <a:t>и макрофагов. </a:t>
            </a:r>
            <a:endParaRPr lang="ru-RU" dirty="0" smtClean="0"/>
          </a:p>
          <a:p>
            <a:r>
              <a:rPr lang="ru-RU" dirty="0"/>
              <a:t>Есть </a:t>
            </a:r>
            <a:r>
              <a:rPr lang="ru-RU" dirty="0" smtClean="0"/>
              <a:t>данные о </a:t>
            </a:r>
            <a:r>
              <a:rPr lang="ru-RU" dirty="0"/>
              <a:t>специфическом поражении сосудов (эндотелия), а также миокарда, почек и </a:t>
            </a:r>
            <a:r>
              <a:rPr lang="ru-RU" dirty="0" smtClean="0"/>
              <a:t>других органов</a:t>
            </a:r>
            <a:r>
              <a:rPr lang="ru-RU" dirty="0"/>
              <a:t>. Изменения иммунокомпетентных органов изучены недостаточно</a:t>
            </a:r>
            <a:r>
              <a:rPr lang="ru-RU" dirty="0" smtClean="0"/>
              <a:t>,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обсуждается возможность специфического поражения лимфоцитов с их </a:t>
            </a:r>
            <a:r>
              <a:rPr lang="ru-RU" dirty="0" err="1"/>
              <a:t>апоптозом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и </a:t>
            </a:r>
            <a:r>
              <a:rPr lang="ru-RU" dirty="0" err="1"/>
              <a:t>пироптозом</a:t>
            </a:r>
            <a:r>
              <a:rPr lang="ru-RU" dirty="0"/>
              <a:t> (лежит в основе характерной и </a:t>
            </a:r>
            <a:r>
              <a:rPr lang="ru-RU" dirty="0" err="1"/>
              <a:t>прогностически</a:t>
            </a:r>
            <a:r>
              <a:rPr lang="ru-RU" dirty="0"/>
              <a:t> неблагоприятной</a:t>
            </a:r>
            <a:br>
              <a:rPr lang="ru-RU" dirty="0"/>
            </a:br>
            <a:r>
              <a:rPr lang="ru-RU" dirty="0" err="1"/>
              <a:t>лимфопении</a:t>
            </a:r>
            <a:r>
              <a:rPr lang="ru-RU" dirty="0"/>
              <a:t>), синдрома </a:t>
            </a:r>
            <a:r>
              <a:rPr lang="ru-RU" dirty="0" err="1"/>
              <a:t>гиперактивности</a:t>
            </a:r>
            <a:r>
              <a:rPr lang="ru-RU" dirty="0"/>
              <a:t> макрофагов и </a:t>
            </a:r>
            <a:r>
              <a:rPr lang="ru-RU" dirty="0" err="1"/>
              <a:t>гемофагоцитраного</a:t>
            </a:r>
            <a:r>
              <a:rPr lang="ru-RU" dirty="0"/>
              <a:t> </a:t>
            </a:r>
            <a:r>
              <a:rPr lang="ru-RU" dirty="0" smtClean="0"/>
              <a:t>синдрома, </a:t>
            </a:r>
            <a:r>
              <a:rPr lang="ru-RU" dirty="0" err="1" smtClean="0"/>
              <a:t>нетоза</a:t>
            </a:r>
            <a:r>
              <a:rPr lang="ru-RU" dirty="0" smtClean="0"/>
              <a:t> </a:t>
            </a:r>
            <a:r>
              <a:rPr lang="ru-RU" dirty="0" err="1"/>
              <a:t>нейтрофильных</a:t>
            </a:r>
            <a:r>
              <a:rPr lang="ru-RU" dirty="0"/>
              <a:t> лейкоцитов (как одной из причин синдрома</a:t>
            </a:r>
            <a:br>
              <a:rPr lang="ru-RU" dirty="0"/>
            </a:br>
            <a:r>
              <a:rPr lang="ru-RU" dirty="0"/>
              <a:t>диссеминированного внутрисосудистого свертывания (ДВС)) </a:t>
            </a:r>
            <a:endParaRPr lang="ru-RU" dirty="0" smtClean="0"/>
          </a:p>
          <a:p>
            <a:r>
              <a:rPr lang="ru-RU" dirty="0"/>
              <a:t>При патологоанатомическом исследовании ткани легкого </a:t>
            </a:r>
            <a:r>
              <a:rPr lang="ru-RU" dirty="0" smtClean="0"/>
              <a:t>специфические макроскопические </a:t>
            </a:r>
            <a:r>
              <a:rPr lang="ru-RU" dirty="0"/>
              <a:t>признаки COVID-19 не установлены, хотя морфологическая </a:t>
            </a:r>
            <a:r>
              <a:rPr lang="ru-RU" dirty="0" smtClean="0"/>
              <a:t>картина может </a:t>
            </a:r>
            <a:r>
              <a:rPr lang="ru-RU" dirty="0"/>
              <a:t>рассматриваться как характерная. В наблюдениях, в которых резко </a:t>
            </a:r>
            <a:r>
              <a:rPr lang="ru-RU" dirty="0" smtClean="0"/>
              <a:t>преобладают признаки </a:t>
            </a:r>
            <a:r>
              <a:rPr lang="ru-RU" dirty="0"/>
              <a:t>тяжелой дыхательной недостаточности, отмечается картина </a:t>
            </a:r>
            <a:r>
              <a:rPr lang="ru-RU" dirty="0" smtClean="0"/>
              <a:t>ОРДС</a:t>
            </a:r>
            <a:br>
              <a:rPr lang="ru-RU" dirty="0" smtClean="0"/>
            </a:br>
            <a:r>
              <a:rPr lang="ru-RU" dirty="0" smtClean="0"/>
              <a:t>(«</a:t>
            </a:r>
            <a:r>
              <a:rPr lang="ru-RU" dirty="0"/>
              <a:t>шокового легкого» или диффузного альвеолярного повреждения): </a:t>
            </a:r>
            <a:r>
              <a:rPr lang="ru-RU" dirty="0" smtClean="0"/>
              <a:t>резкое полнокровие </a:t>
            </a:r>
            <a:r>
              <a:rPr lang="ru-RU" dirty="0"/>
              <a:t>и диффузное уплотнение легких, практически неотличимое </a:t>
            </a:r>
            <a:r>
              <a:rPr lang="ru-RU" dirty="0" smtClean="0"/>
              <a:t>от наблюдавшегося </a:t>
            </a:r>
            <a:r>
              <a:rPr lang="ru-RU" dirty="0"/>
              <a:t>при «свином» гриппе А/H1N1pdm (в 2009 г. и в последующие годы</a:t>
            </a:r>
            <a:r>
              <a:rPr lang="ru-RU" dirty="0" smtClean="0"/>
              <a:t>), кроме </a:t>
            </a:r>
            <a:r>
              <a:rPr lang="ru-RU" dirty="0"/>
              <a:t>типичных для SARS‑CoV‑2 поражения сосудистой системы легких (</a:t>
            </a:r>
            <a:r>
              <a:rPr lang="ru-RU" dirty="0" err="1" smtClean="0"/>
              <a:t>эндотелиит</a:t>
            </a:r>
            <a:r>
              <a:rPr lang="ru-RU" dirty="0" smtClean="0"/>
              <a:t>)и </a:t>
            </a:r>
            <a:r>
              <a:rPr lang="ru-RU" dirty="0"/>
              <a:t>выраженного альвеолярно-геморрагического синдрома.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4508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35578" y="46424"/>
            <a:ext cx="11254192" cy="643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Критическая форма COVID-19 является разновидностью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цитокинового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шторма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Ее проявления сходны с течением первичного и вторичного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гемофагоцитарного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лимфогистиоцитоза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(ГЛГ) или синдрома активации макрофагов (САМ). При</a:t>
            </a:r>
            <a:r>
              <a:rPr kumimoji="0" lang="ru-RU" alt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критическом течении COVID-19 развивается патологическая активация врожденного</a:t>
            </a:r>
            <a:r>
              <a:rPr kumimoji="0" lang="ru-RU" alt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приобретенного (Th1- и Th17-типы) иммунитета,</a:t>
            </a:r>
            <a:r>
              <a:rPr kumimoji="0" lang="ru-RU" alt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дисрегуляция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синтеза</a:t>
            </a:r>
            <a:r>
              <a:rPr kumimoji="0" lang="ru-RU" alt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провоспалительных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иммунорегуляторных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антивоспалительных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цитокинов</a:t>
            </a:r>
            <a:r>
              <a:rPr kumimoji="0" lang="ru-RU" alt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хемокинов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ИЛ1, ИЛ2, ИЛ6, ИЛ7, ИЛ8, ИЛ9, ИЛ10, ИЛ12, ИЛ17, ИЛ18,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хемоаттрактантный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белок 1 (МХБ1), макрофагальный воспалительный белок 1α</a:t>
            </a:r>
            <a:r>
              <a:rPr kumimoji="0" lang="ru-RU" alt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(МВБ1α), а также маркеров воспаления (СРБ,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ферритин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пациентов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критическим течением COVID-19 развивается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васкулярная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эндотелиальная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дисфункция,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коагулопатия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тромбозы с наличием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антител 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фосфолипидам, с клинической картиной, напоминающей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катастрофический антифосфолипидный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синдром. Клинические и патологические изменения трудно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дифференцировать 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полиорганным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тромбозом, развивающимся при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ДВС 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тромботической микроангиопатии (ТМА).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Цитокиновый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шторм при COVID-19, как правило, приводит к развитию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ОРДС,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полиорганной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недостаточности и может быть причиной летального исхода.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0543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Поражение легких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Для поражения легких при COVID-19 характерны выраженное</a:t>
            </a:r>
            <a:br>
              <a:rPr lang="ru-RU" dirty="0"/>
            </a:br>
            <a:r>
              <a:rPr lang="ru-RU" dirty="0"/>
              <a:t>полнокровие капилляров </a:t>
            </a:r>
            <a:r>
              <a:rPr lang="ru-RU" dirty="0" err="1"/>
              <a:t>межальвеолярных</a:t>
            </a:r>
            <a:r>
              <a:rPr lang="ru-RU" dirty="0"/>
              <a:t> перегородок, а также ветвей </a:t>
            </a:r>
            <a:r>
              <a:rPr lang="ru-RU" dirty="0" smtClean="0"/>
              <a:t>легочных артерий </a:t>
            </a:r>
            <a:r>
              <a:rPr lang="ru-RU" dirty="0"/>
              <a:t>и вен, со </a:t>
            </a:r>
            <a:r>
              <a:rPr lang="ru-RU" dirty="0" err="1"/>
              <a:t>сладжами</a:t>
            </a:r>
            <a:r>
              <a:rPr lang="ru-RU" dirty="0"/>
              <a:t> эритроцитов, свежими фибриновыми и </a:t>
            </a:r>
            <a:r>
              <a:rPr lang="ru-RU" dirty="0" smtClean="0"/>
              <a:t>организующимися тромбами</a:t>
            </a:r>
            <a:r>
              <a:rPr lang="ru-RU" dirty="0"/>
              <a:t>; </a:t>
            </a:r>
            <a:r>
              <a:rPr lang="ru-RU" dirty="0" smtClean="0"/>
              <a:t>внутрибронхиальные, </a:t>
            </a:r>
            <a:r>
              <a:rPr lang="ru-RU" dirty="0" err="1" smtClean="0"/>
              <a:t>внутрибронхиолярные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err="1" smtClean="0"/>
              <a:t>интраальвеолярные</a:t>
            </a:r>
            <a:r>
              <a:rPr lang="ru-RU" dirty="0"/>
              <a:t> </a:t>
            </a:r>
            <a:r>
              <a:rPr lang="ru-RU" dirty="0" smtClean="0"/>
              <a:t>кровоизлияния</a:t>
            </a:r>
            <a:r>
              <a:rPr lang="ru-RU" dirty="0"/>
              <a:t>, являющиеся субстратом для кровохарканья, а также </a:t>
            </a:r>
            <a:r>
              <a:rPr lang="ru-RU" dirty="0" err="1" smtClean="0"/>
              <a:t>периваскулярные</a:t>
            </a:r>
            <a:r>
              <a:rPr lang="ru-RU" dirty="0"/>
              <a:t> </a:t>
            </a:r>
            <a:r>
              <a:rPr lang="ru-RU" dirty="0" smtClean="0"/>
              <a:t>кровоизлияния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Тромбы сосудов легких </a:t>
            </a:r>
            <a:r>
              <a:rPr lang="ru-RU" dirty="0"/>
              <a:t>важно отличать от </a:t>
            </a:r>
            <a:r>
              <a:rPr lang="ru-RU" dirty="0" err="1"/>
              <a:t>тромбоэмболов</a:t>
            </a:r>
            <a:r>
              <a:rPr lang="ru-RU" dirty="0"/>
              <a:t>, так как тромбоэмболия легочной </a:t>
            </a:r>
            <a:r>
              <a:rPr lang="ru-RU" dirty="0" smtClean="0"/>
              <a:t>артерии (ТЭЛА</a:t>
            </a:r>
            <a:r>
              <a:rPr lang="ru-RU" dirty="0"/>
              <a:t>) также характерна для COVID-19. Тромбоз легочных артерий </a:t>
            </a:r>
            <a:r>
              <a:rPr lang="ru-RU" dirty="0" smtClean="0"/>
              <a:t>иногда прогрессирует </a:t>
            </a:r>
            <a:r>
              <a:rPr lang="ru-RU" dirty="0"/>
              <a:t>до правых отделов сердца, описан тромбоз артерий разных </a:t>
            </a:r>
            <a:r>
              <a:rPr lang="ru-RU" dirty="0" smtClean="0"/>
              <a:t>органов с </a:t>
            </a:r>
            <a:r>
              <a:rPr lang="ru-RU" dirty="0"/>
              <a:t>развитием их инфарктов (миокарда, головного мозга, кишечника, почек, селезенки),</a:t>
            </a:r>
            <a:br>
              <a:rPr lang="ru-RU" dirty="0"/>
            </a:br>
            <a:r>
              <a:rPr lang="ru-RU" dirty="0"/>
              <a:t>описана также гангрена конечностей.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60514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Патоморфология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528354"/>
            <a:ext cx="10853057" cy="559090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/>
              <a:t>На основании исследований </a:t>
            </a:r>
            <a:r>
              <a:rPr lang="ru-RU" dirty="0" err="1"/>
              <a:t>аутопсийного</a:t>
            </a:r>
            <a:r>
              <a:rPr lang="ru-RU" dirty="0"/>
              <a:t> материала с учетом клинической</a:t>
            </a:r>
            <a:br>
              <a:rPr lang="ru-RU" dirty="0"/>
            </a:br>
            <a:r>
              <a:rPr lang="ru-RU" dirty="0"/>
              <a:t>картины заболевания можно выделить, как минимум, следующие клинические</a:t>
            </a:r>
            <a:br>
              <a:rPr lang="ru-RU" dirty="0"/>
            </a:br>
            <a:r>
              <a:rPr lang="ru-RU" dirty="0"/>
              <a:t>и морфологические маски COVID-19: сердечную, мозговую, кишечную, почечную,</a:t>
            </a:r>
            <a:br>
              <a:rPr lang="ru-RU" dirty="0"/>
            </a:br>
            <a:r>
              <a:rPr lang="ru-RU" dirty="0"/>
              <a:t>печеночную, диабетическую, тромбоэмболическую (при тромбоэмболии легочной</a:t>
            </a:r>
            <a:br>
              <a:rPr lang="ru-RU" dirty="0"/>
            </a:br>
            <a:r>
              <a:rPr lang="ru-RU" dirty="0"/>
              <a:t>артерии), септическую (при отсутствии бактериального или </a:t>
            </a:r>
            <a:r>
              <a:rPr lang="ru-RU" dirty="0" err="1"/>
              <a:t>микотического</a:t>
            </a:r>
            <a:r>
              <a:rPr lang="ru-RU" dirty="0"/>
              <a:t> сепсиса),</a:t>
            </a:r>
            <a:br>
              <a:rPr lang="ru-RU" dirty="0"/>
            </a:br>
            <a:r>
              <a:rPr lang="ru-RU" dirty="0" err="1"/>
              <a:t>микроангиопатическую</a:t>
            </a:r>
            <a:r>
              <a:rPr lang="ru-RU" dirty="0"/>
              <a:t> (с системной микроангиопатией), кожную</a:t>
            </a:r>
            <a:r>
              <a:rPr lang="ru-RU" dirty="0" smtClean="0"/>
              <a:t>.</a:t>
            </a:r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Таким </a:t>
            </a:r>
            <a:r>
              <a:rPr lang="ru-RU" dirty="0"/>
              <a:t>образом, как и при других </a:t>
            </a:r>
            <a:r>
              <a:rPr lang="ru-RU" dirty="0" err="1"/>
              <a:t>коронавирусных</a:t>
            </a:r>
            <a:r>
              <a:rPr lang="ru-RU" dirty="0"/>
              <a:t> инфекциях, а также гриппе</a:t>
            </a:r>
            <a:br>
              <a:rPr lang="ru-RU" dirty="0"/>
            </a:br>
            <a:r>
              <a:rPr lang="ru-RU" dirty="0"/>
              <a:t>А/H1N1 в большинстве наблюдений основным морфологическим субстратом COVID-</a:t>
            </a:r>
            <a:br>
              <a:rPr lang="ru-RU" dirty="0"/>
            </a:br>
            <a:r>
              <a:rPr lang="ru-RU" dirty="0"/>
              <a:t>19 является диффузное альвеолярное повреждение, но, в отличие от них,</a:t>
            </a:r>
            <a:br>
              <a:rPr lang="ru-RU" dirty="0"/>
            </a:br>
            <a:r>
              <a:rPr lang="ru-RU" dirty="0"/>
              <a:t>с одновременным тяжелым поражением сосудистого русла и у ряда больных </a:t>
            </a:r>
            <a:r>
              <a:rPr lang="ru-RU" dirty="0" smtClean="0"/>
              <a:t>различных органов </a:t>
            </a:r>
            <a:r>
              <a:rPr lang="ru-RU" dirty="0"/>
              <a:t>и систем. </a:t>
            </a:r>
            <a:endParaRPr lang="ru-RU" dirty="0" smtClean="0"/>
          </a:p>
          <a:p>
            <a:pPr algn="just"/>
            <a:r>
              <a:rPr lang="ru-RU" dirty="0" smtClean="0"/>
              <a:t>Термин </a:t>
            </a:r>
            <a:r>
              <a:rPr lang="ru-RU" dirty="0"/>
              <a:t>вирусной (интерстициальной) пневмонии, широко</a:t>
            </a:r>
            <a:br>
              <a:rPr lang="ru-RU" dirty="0"/>
            </a:br>
            <a:r>
              <a:rPr lang="ru-RU" dirty="0"/>
              <a:t>используемый в клинике, по сути своей отражает именно развитие диффузного</a:t>
            </a:r>
            <a:br>
              <a:rPr lang="ru-RU" dirty="0"/>
            </a:br>
            <a:r>
              <a:rPr lang="ru-RU" dirty="0"/>
              <a:t>альвеолярного повреждения. В свою очередь, тяжелое диффузное альвеолярное</a:t>
            </a:r>
            <a:br>
              <a:rPr lang="ru-RU" dirty="0"/>
            </a:br>
            <a:r>
              <a:rPr lang="ru-RU" dirty="0"/>
              <a:t>повреждение является синонимом клинического понятия «острый респираторный</a:t>
            </a:r>
            <a:br>
              <a:rPr lang="ru-RU" dirty="0"/>
            </a:br>
            <a:r>
              <a:rPr lang="ru-RU" dirty="0" err="1"/>
              <a:t>дисстресс</a:t>
            </a:r>
            <a:r>
              <a:rPr lang="ru-RU" dirty="0"/>
              <a:t>-синдром» (ОРДС).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44928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 txBox="1"/>
          <p:nvPr/>
        </p:nvSpPr>
        <p:spPr>
          <a:xfrm>
            <a:off x="2182220" y="242168"/>
            <a:ext cx="3019540" cy="632240"/>
          </a:xfrm>
          <a:prstGeom prst="rect">
            <a:avLst/>
          </a:prstGeom>
        </p:spPr>
        <p:txBody>
          <a:bodyPr vert="horz" wrap="square" lIns="0" tIns="41925" rIns="0" bIns="0" rtlCol="0">
            <a:spAutoFit/>
          </a:bodyPr>
          <a:lstStyle/>
          <a:p>
            <a:pPr marL="6120" marR="2448">
              <a:lnSpc>
                <a:spcPts val="2255"/>
              </a:lnSpc>
              <a:spcBef>
                <a:spcPts val="330"/>
              </a:spcBef>
            </a:pPr>
            <a:r>
              <a:rPr sz="2072" b="1" spc="7" dirty="0">
                <a:solidFill>
                  <a:srgbClr val="D20001"/>
                </a:solidFill>
                <a:latin typeface="Arial"/>
                <a:cs typeface="Arial"/>
              </a:rPr>
              <a:t>Определение </a:t>
            </a:r>
            <a:r>
              <a:rPr sz="2072" b="1" spc="5" dirty="0">
                <a:solidFill>
                  <a:srgbClr val="D20001"/>
                </a:solidFill>
                <a:latin typeface="Arial"/>
                <a:cs typeface="Arial"/>
              </a:rPr>
              <a:t>случая  заболевания</a:t>
            </a:r>
            <a:r>
              <a:rPr sz="2072" b="1" spc="7" dirty="0">
                <a:solidFill>
                  <a:srgbClr val="D20001"/>
                </a:solidFill>
                <a:latin typeface="Arial"/>
                <a:cs typeface="Arial"/>
              </a:rPr>
              <a:t> </a:t>
            </a:r>
            <a:r>
              <a:rPr sz="2072" b="1" spc="7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endParaRPr sz="2072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33102" y="974706"/>
            <a:ext cx="5236684" cy="0"/>
          </a:xfrm>
          <a:custGeom>
            <a:avLst/>
            <a:gdLst/>
            <a:ahLst/>
            <a:cxnLst/>
            <a:rect l="l" t="t" r="r" b="b"/>
            <a:pathLst>
              <a:path w="10866120">
                <a:moveTo>
                  <a:pt x="0" y="0"/>
                </a:moveTo>
                <a:lnTo>
                  <a:pt x="10865593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83168" y="266590"/>
            <a:ext cx="391099" cy="273486"/>
          </a:xfrm>
          <a:prstGeom prst="rect">
            <a:avLst/>
          </a:prstGeom>
        </p:spPr>
        <p:txBody>
          <a:bodyPr vert="horz" wrap="square" lIns="0" tIns="6427" rIns="0" bIns="0" rtlCol="0" anchor="ctr">
            <a:spAutoFit/>
          </a:bodyPr>
          <a:lstStyle/>
          <a:p>
            <a:pPr marL="6120">
              <a:lnSpc>
                <a:spcPct val="100000"/>
              </a:lnSpc>
              <a:spcBef>
                <a:spcPts val="51"/>
              </a:spcBef>
            </a:pPr>
            <a:r>
              <a:rPr sz="1735" dirty="0">
                <a:solidFill>
                  <a:srgbClr val="353535"/>
                </a:solidFill>
              </a:rPr>
              <a:t>п.2.</a:t>
            </a:r>
            <a:endParaRPr sz="1735"/>
          </a:p>
        </p:txBody>
      </p:sp>
      <p:sp>
        <p:nvSpPr>
          <p:cNvPr id="7" name="object 7"/>
          <p:cNvSpPr/>
          <p:nvPr/>
        </p:nvSpPr>
        <p:spPr>
          <a:xfrm>
            <a:off x="7934385" y="4692903"/>
            <a:ext cx="2279573" cy="1151569"/>
          </a:xfrm>
          <a:custGeom>
            <a:avLst/>
            <a:gdLst/>
            <a:ahLst/>
            <a:cxnLst/>
            <a:rect l="l" t="t" r="r" b="b"/>
            <a:pathLst>
              <a:path w="4730115" h="2389504">
                <a:moveTo>
                  <a:pt x="4619138" y="0"/>
                </a:moveTo>
                <a:lnTo>
                  <a:pt x="110833" y="0"/>
                </a:lnTo>
                <a:lnTo>
                  <a:pt x="67695" y="8710"/>
                </a:lnTo>
                <a:lnTo>
                  <a:pt x="32464" y="32464"/>
                </a:lnTo>
                <a:lnTo>
                  <a:pt x="8710" y="67695"/>
                </a:lnTo>
                <a:lnTo>
                  <a:pt x="0" y="110833"/>
                </a:lnTo>
                <a:lnTo>
                  <a:pt x="0" y="2278221"/>
                </a:lnTo>
                <a:lnTo>
                  <a:pt x="8710" y="2321360"/>
                </a:lnTo>
                <a:lnTo>
                  <a:pt x="32464" y="2356590"/>
                </a:lnTo>
                <a:lnTo>
                  <a:pt x="67695" y="2380344"/>
                </a:lnTo>
                <a:lnTo>
                  <a:pt x="110833" y="2389055"/>
                </a:lnTo>
                <a:lnTo>
                  <a:pt x="4619138" y="2389055"/>
                </a:lnTo>
                <a:lnTo>
                  <a:pt x="4662276" y="2380344"/>
                </a:lnTo>
                <a:lnTo>
                  <a:pt x="4697506" y="2356590"/>
                </a:lnTo>
                <a:lnTo>
                  <a:pt x="4721261" y="2321360"/>
                </a:lnTo>
                <a:lnTo>
                  <a:pt x="4729971" y="2278221"/>
                </a:lnTo>
                <a:lnTo>
                  <a:pt x="4729971" y="110833"/>
                </a:lnTo>
                <a:lnTo>
                  <a:pt x="4721261" y="67695"/>
                </a:lnTo>
                <a:lnTo>
                  <a:pt x="4697506" y="32464"/>
                </a:lnTo>
                <a:lnTo>
                  <a:pt x="4662276" y="8710"/>
                </a:lnTo>
                <a:lnTo>
                  <a:pt x="4619138" y="0"/>
                </a:lnTo>
                <a:close/>
              </a:path>
            </a:pathLst>
          </a:custGeom>
          <a:solidFill>
            <a:srgbClr val="FFDDD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 txBox="1"/>
          <p:nvPr/>
        </p:nvSpPr>
        <p:spPr>
          <a:xfrm>
            <a:off x="1620817" y="1328562"/>
            <a:ext cx="1924892" cy="27348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dirty="0">
                <a:solidFill>
                  <a:srgbClr val="565656"/>
                </a:solidFill>
                <a:latin typeface="Arial"/>
                <a:cs typeface="Arial"/>
              </a:rPr>
              <a:t>Подозрительный</a:t>
            </a:r>
            <a:endParaRPr sz="1735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18023" y="1356125"/>
            <a:ext cx="1257147" cy="27348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spc="-2" dirty="0">
                <a:solidFill>
                  <a:srgbClr val="565656"/>
                </a:solidFill>
                <a:latin typeface="Arial"/>
                <a:cs typeface="Arial"/>
              </a:rPr>
              <a:t>Вероятный</a:t>
            </a:r>
            <a:endParaRPr sz="1735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12355" y="1336240"/>
            <a:ext cx="1956412" cy="27348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dirty="0">
                <a:solidFill>
                  <a:srgbClr val="565656"/>
                </a:solidFill>
                <a:latin typeface="Arial"/>
                <a:cs typeface="Arial"/>
              </a:rPr>
              <a:t>По</a:t>
            </a:r>
            <a:r>
              <a:rPr sz="1735" b="1" spc="-7" dirty="0">
                <a:solidFill>
                  <a:srgbClr val="565656"/>
                </a:solidFill>
                <a:latin typeface="Arial"/>
                <a:cs typeface="Arial"/>
              </a:rPr>
              <a:t>д</a:t>
            </a:r>
            <a:r>
              <a:rPr sz="1735" b="1" dirty="0">
                <a:solidFill>
                  <a:srgbClr val="565656"/>
                </a:solidFill>
                <a:latin typeface="Arial"/>
                <a:cs typeface="Arial"/>
              </a:rPr>
              <a:t>тверж</a:t>
            </a:r>
            <a:r>
              <a:rPr sz="1735" b="1" spc="-5" dirty="0">
                <a:solidFill>
                  <a:srgbClr val="565656"/>
                </a:solidFill>
                <a:latin typeface="Arial"/>
                <a:cs typeface="Arial"/>
              </a:rPr>
              <a:t>д</a:t>
            </a:r>
            <a:r>
              <a:rPr sz="1735" b="1" spc="-2" dirty="0">
                <a:solidFill>
                  <a:srgbClr val="565656"/>
                </a:solidFill>
                <a:latin typeface="Arial"/>
                <a:cs typeface="Arial"/>
              </a:rPr>
              <a:t>енный</a:t>
            </a:r>
            <a:endParaRPr sz="1735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00269" y="1730132"/>
            <a:ext cx="2754217" cy="972417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>
              <a:spcBef>
                <a:spcPts val="46"/>
              </a:spcBef>
            </a:pPr>
            <a:r>
              <a:rPr sz="1566" spc="-2" dirty="0" err="1" smtClean="0">
                <a:solidFill>
                  <a:srgbClr val="353535"/>
                </a:solidFill>
                <a:latin typeface="Arial"/>
                <a:cs typeface="Arial"/>
              </a:rPr>
              <a:t>наличие</a:t>
            </a:r>
            <a:r>
              <a:rPr sz="1566" spc="-2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spc="-2" dirty="0" err="1" smtClean="0">
                <a:solidFill>
                  <a:srgbClr val="353535"/>
                </a:solidFill>
                <a:latin typeface="Arial"/>
                <a:cs typeface="Arial"/>
              </a:rPr>
              <a:t>клинических</a:t>
            </a:r>
            <a:r>
              <a:rPr sz="1566" spc="-2" dirty="0" smtClean="0">
                <a:solidFill>
                  <a:srgbClr val="353535"/>
                </a:solidFill>
                <a:latin typeface="Arial"/>
                <a:cs typeface="Arial"/>
              </a:rPr>
              <a:t>  </a:t>
            </a:r>
            <a:r>
              <a:rPr sz="1566" spc="-2" dirty="0" err="1" smtClean="0">
                <a:solidFill>
                  <a:srgbClr val="353535"/>
                </a:solidFill>
                <a:latin typeface="Arial"/>
                <a:cs typeface="Arial"/>
              </a:rPr>
              <a:t>проявлений</a:t>
            </a:r>
            <a:r>
              <a:rPr sz="1566" spc="-2" dirty="0" smtClean="0">
                <a:solidFill>
                  <a:srgbClr val="353535"/>
                </a:solidFill>
                <a:latin typeface="Arial"/>
                <a:cs typeface="Arial"/>
              </a:rPr>
              <a:t> ОРВИ,</a:t>
            </a:r>
            <a:r>
              <a:rPr sz="1566" spc="-36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dirty="0" err="1" smtClean="0">
                <a:solidFill>
                  <a:srgbClr val="353535"/>
                </a:solidFill>
                <a:latin typeface="Arial"/>
                <a:cs typeface="Arial"/>
              </a:rPr>
              <a:t>бронхита</a:t>
            </a:r>
            <a:r>
              <a:rPr sz="1566" dirty="0" smtClean="0">
                <a:solidFill>
                  <a:srgbClr val="353535"/>
                </a:solidFill>
                <a:latin typeface="Arial"/>
                <a:cs typeface="Arial"/>
              </a:rPr>
              <a:t>,  </a:t>
            </a:r>
            <a:r>
              <a:rPr sz="1566" spc="-2" dirty="0" err="1" smtClean="0">
                <a:solidFill>
                  <a:srgbClr val="353535"/>
                </a:solidFill>
                <a:latin typeface="Arial"/>
                <a:cs typeface="Arial"/>
              </a:rPr>
              <a:t>пневмонии</a:t>
            </a:r>
            <a:r>
              <a:rPr sz="1566" spc="-2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r>
              <a:rPr sz="1566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сочетании</a:t>
            </a:r>
            <a:endParaRPr sz="1566" dirty="0">
              <a:latin typeface="Arial"/>
              <a:cs typeface="Arial"/>
            </a:endParaRPr>
          </a:p>
          <a:p>
            <a:pPr marL="6120">
              <a:lnSpc>
                <a:spcPts val="1877"/>
              </a:lnSpc>
            </a:pP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с эпид.анамнезом</a:t>
            </a:r>
            <a:endParaRPr sz="1566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18023" y="1730132"/>
            <a:ext cx="2624157" cy="1083089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>
              <a:spcBef>
                <a:spcPts val="46"/>
              </a:spcBef>
            </a:pPr>
            <a:r>
              <a:rPr sz="1400" spc="-2" dirty="0" err="1" smtClean="0">
                <a:solidFill>
                  <a:srgbClr val="353535"/>
                </a:solidFill>
                <a:latin typeface="Arial"/>
                <a:cs typeface="Arial"/>
              </a:rPr>
              <a:t>наличие</a:t>
            </a:r>
            <a:r>
              <a:rPr sz="1400" spc="-2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400" spc="-2" dirty="0" err="1" smtClean="0">
                <a:solidFill>
                  <a:srgbClr val="353535"/>
                </a:solidFill>
                <a:latin typeface="Arial"/>
                <a:cs typeface="Arial"/>
              </a:rPr>
              <a:t>клинических</a:t>
            </a:r>
            <a:r>
              <a:rPr sz="1400" spc="-2" dirty="0" smtClean="0">
                <a:solidFill>
                  <a:srgbClr val="353535"/>
                </a:solidFill>
                <a:latin typeface="Arial"/>
                <a:cs typeface="Arial"/>
              </a:rPr>
              <a:t>  </a:t>
            </a:r>
            <a:r>
              <a:rPr sz="1400" spc="-2" dirty="0" err="1" smtClean="0">
                <a:solidFill>
                  <a:srgbClr val="353535"/>
                </a:solidFill>
                <a:latin typeface="Arial"/>
                <a:cs typeface="Arial"/>
              </a:rPr>
              <a:t>проявлений</a:t>
            </a:r>
            <a:r>
              <a:rPr sz="1400" spc="-2" dirty="0" smtClean="0">
                <a:solidFill>
                  <a:srgbClr val="353535"/>
                </a:solidFill>
                <a:latin typeface="Arial"/>
                <a:cs typeface="Arial"/>
              </a:rPr>
              <a:t> ОРДС, </a:t>
            </a:r>
            <a:r>
              <a:rPr sz="1400" spc="-2" dirty="0" err="1" smtClean="0">
                <a:solidFill>
                  <a:srgbClr val="353535"/>
                </a:solidFill>
                <a:latin typeface="Arial"/>
                <a:cs typeface="Arial"/>
              </a:rPr>
              <a:t>тяжелой</a:t>
            </a:r>
            <a:r>
              <a:rPr sz="1400" spc="-2" dirty="0" smtClean="0">
                <a:solidFill>
                  <a:srgbClr val="353535"/>
                </a:solidFill>
                <a:latin typeface="Arial"/>
                <a:cs typeface="Arial"/>
              </a:rPr>
              <a:t>  </a:t>
            </a:r>
            <a:r>
              <a:rPr sz="1400" spc="-2" dirty="0" err="1" smtClean="0">
                <a:solidFill>
                  <a:srgbClr val="353535"/>
                </a:solidFill>
                <a:latin typeface="Arial"/>
                <a:cs typeface="Arial"/>
              </a:rPr>
              <a:t>пневмонии</a:t>
            </a:r>
            <a:r>
              <a:rPr sz="1400" spc="-2" dirty="0" smtClean="0">
                <a:solidFill>
                  <a:srgbClr val="353535"/>
                </a:solidFill>
                <a:latin typeface="Arial"/>
                <a:cs typeface="Arial"/>
              </a:rPr>
              <a:t>,</a:t>
            </a:r>
            <a:r>
              <a:rPr lang="ru-RU" sz="1400" spc="-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lang="ru-RU" sz="1400" dirty="0"/>
              <a:t>вне зависимости </a:t>
            </a:r>
            <a:r>
              <a:rPr lang="ru-RU" sz="1400" dirty="0" smtClean="0"/>
              <a:t>от результата анализа и </a:t>
            </a:r>
            <a:r>
              <a:rPr sz="1400" spc="-2" dirty="0" err="1" smtClean="0">
                <a:solidFill>
                  <a:srgbClr val="353535"/>
                </a:solidFill>
                <a:latin typeface="Arial"/>
                <a:cs typeface="Arial"/>
              </a:rPr>
              <a:t>эпид.анамнез</a:t>
            </a:r>
            <a:r>
              <a:rPr lang="ru-RU" sz="1400" spc="-2" dirty="0" smtClean="0">
                <a:solidFill>
                  <a:srgbClr val="353535"/>
                </a:solidFill>
                <a:latin typeface="Arial"/>
                <a:cs typeface="Arial"/>
              </a:rPr>
              <a:t>а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12356" y="1730132"/>
            <a:ext cx="2199701" cy="2185314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678110">
              <a:spcBef>
                <a:spcPts val="46"/>
              </a:spcBef>
            </a:pP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Поло</a:t>
            </a:r>
            <a:r>
              <a:rPr sz="1566" spc="2" dirty="0">
                <a:solidFill>
                  <a:srgbClr val="353535"/>
                </a:solidFill>
                <a:latin typeface="Arial"/>
                <a:cs typeface="Arial"/>
              </a:rPr>
              <a:t>ж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ительный  результат 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лабораторного 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исследования</a:t>
            </a:r>
            <a:endParaRPr sz="1566">
              <a:latin typeface="Arial"/>
              <a:cs typeface="Arial"/>
            </a:endParaRPr>
          </a:p>
          <a:p>
            <a:pPr marL="6120" marR="2448">
              <a:lnSpc>
                <a:spcPts val="1879"/>
              </a:lnSpc>
              <a:spcBef>
                <a:spcPts val="60"/>
              </a:spcBef>
            </a:pP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на наличие РНК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вируса 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SARS-CoV-2 методом 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ПЦР вне</a:t>
            </a:r>
            <a:r>
              <a:rPr sz="1566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зависимости</a:t>
            </a:r>
            <a:endParaRPr sz="1566">
              <a:latin typeface="Arial"/>
              <a:cs typeface="Arial"/>
            </a:endParaRPr>
          </a:p>
          <a:p>
            <a:pPr marL="6120">
              <a:lnSpc>
                <a:spcPts val="1814"/>
              </a:lnSpc>
            </a:pP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от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клинических</a:t>
            </a:r>
            <a:endParaRPr sz="1566">
              <a:latin typeface="Arial"/>
              <a:cs typeface="Arial"/>
            </a:endParaRPr>
          </a:p>
          <a:p>
            <a:pPr marL="6120"/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проявлений</a:t>
            </a:r>
            <a:endParaRPr sz="1566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66487" y="3308231"/>
            <a:ext cx="5788752" cy="2536022"/>
          </a:xfrm>
          <a:custGeom>
            <a:avLst/>
            <a:gdLst/>
            <a:ahLst/>
            <a:cxnLst/>
            <a:rect l="l" t="t" r="r" b="b"/>
            <a:pathLst>
              <a:path w="12011660" h="5262245">
                <a:moveTo>
                  <a:pt x="11767048" y="0"/>
                </a:moveTo>
                <a:lnTo>
                  <a:pt x="244223" y="0"/>
                </a:lnTo>
                <a:lnTo>
                  <a:pt x="195004" y="4961"/>
                </a:lnTo>
                <a:lnTo>
                  <a:pt x="149161" y="19192"/>
                </a:lnTo>
                <a:lnTo>
                  <a:pt x="107676" y="41711"/>
                </a:lnTo>
                <a:lnTo>
                  <a:pt x="71531" y="71534"/>
                </a:lnTo>
                <a:lnTo>
                  <a:pt x="41709" y="107681"/>
                </a:lnTo>
                <a:lnTo>
                  <a:pt x="19192" y="149170"/>
                </a:lnTo>
                <a:lnTo>
                  <a:pt x="4961" y="195019"/>
                </a:lnTo>
                <a:lnTo>
                  <a:pt x="0" y="244246"/>
                </a:lnTo>
                <a:lnTo>
                  <a:pt x="0" y="5018001"/>
                </a:lnTo>
                <a:lnTo>
                  <a:pt x="4961" y="5067228"/>
                </a:lnTo>
                <a:lnTo>
                  <a:pt x="19192" y="5113077"/>
                </a:lnTo>
                <a:lnTo>
                  <a:pt x="41709" y="5154566"/>
                </a:lnTo>
                <a:lnTo>
                  <a:pt x="71531" y="5190713"/>
                </a:lnTo>
                <a:lnTo>
                  <a:pt x="107676" y="5220537"/>
                </a:lnTo>
                <a:lnTo>
                  <a:pt x="149161" y="5243055"/>
                </a:lnTo>
                <a:lnTo>
                  <a:pt x="195004" y="5257286"/>
                </a:lnTo>
                <a:lnTo>
                  <a:pt x="244223" y="5262248"/>
                </a:lnTo>
                <a:lnTo>
                  <a:pt x="11767048" y="5262248"/>
                </a:lnTo>
                <a:lnTo>
                  <a:pt x="11816275" y="5257286"/>
                </a:lnTo>
                <a:lnTo>
                  <a:pt x="11862124" y="5243055"/>
                </a:lnTo>
                <a:lnTo>
                  <a:pt x="11903613" y="5220537"/>
                </a:lnTo>
                <a:lnTo>
                  <a:pt x="11939760" y="5190713"/>
                </a:lnTo>
                <a:lnTo>
                  <a:pt x="11969584" y="5154566"/>
                </a:lnTo>
                <a:lnTo>
                  <a:pt x="11992102" y="5113077"/>
                </a:lnTo>
                <a:lnTo>
                  <a:pt x="12006333" y="5067228"/>
                </a:lnTo>
                <a:lnTo>
                  <a:pt x="12011295" y="5018001"/>
                </a:lnTo>
                <a:lnTo>
                  <a:pt x="12011295" y="244246"/>
                </a:lnTo>
                <a:lnTo>
                  <a:pt x="12006333" y="195019"/>
                </a:lnTo>
                <a:lnTo>
                  <a:pt x="11992102" y="149170"/>
                </a:lnTo>
                <a:lnTo>
                  <a:pt x="11969584" y="107681"/>
                </a:lnTo>
                <a:lnTo>
                  <a:pt x="11939760" y="71534"/>
                </a:lnTo>
                <a:lnTo>
                  <a:pt x="11903613" y="41711"/>
                </a:lnTo>
                <a:lnTo>
                  <a:pt x="11862124" y="19192"/>
                </a:lnTo>
                <a:lnTo>
                  <a:pt x="11816275" y="4961"/>
                </a:lnTo>
                <a:lnTo>
                  <a:pt x="11767048" y="0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5" name="object 15"/>
          <p:cNvSpPr/>
          <p:nvPr/>
        </p:nvSpPr>
        <p:spPr>
          <a:xfrm>
            <a:off x="1603938" y="1672013"/>
            <a:ext cx="2773190" cy="0"/>
          </a:xfrm>
          <a:custGeom>
            <a:avLst/>
            <a:gdLst/>
            <a:ahLst/>
            <a:cxnLst/>
            <a:rect l="l" t="t" r="r" b="b"/>
            <a:pathLst>
              <a:path w="5754370">
                <a:moveTo>
                  <a:pt x="5753836" y="0"/>
                </a:moveTo>
                <a:lnTo>
                  <a:pt x="0" y="0"/>
                </a:lnTo>
              </a:path>
            </a:pathLst>
          </a:custGeom>
          <a:ln w="45387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6" name="object 16"/>
          <p:cNvSpPr/>
          <p:nvPr/>
        </p:nvSpPr>
        <p:spPr>
          <a:xfrm>
            <a:off x="7934385" y="4494714"/>
            <a:ext cx="2279573" cy="419865"/>
          </a:xfrm>
          <a:custGeom>
            <a:avLst/>
            <a:gdLst/>
            <a:ahLst/>
            <a:cxnLst/>
            <a:rect l="l" t="t" r="r" b="b"/>
            <a:pathLst>
              <a:path w="4730115" h="871220">
                <a:moveTo>
                  <a:pt x="4584868" y="0"/>
                </a:moveTo>
                <a:lnTo>
                  <a:pt x="0" y="0"/>
                </a:lnTo>
                <a:lnTo>
                  <a:pt x="0" y="870622"/>
                </a:lnTo>
                <a:lnTo>
                  <a:pt x="4729971" y="870622"/>
                </a:lnTo>
                <a:lnTo>
                  <a:pt x="4729971" y="145103"/>
                </a:lnTo>
                <a:lnTo>
                  <a:pt x="4584868" y="0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7" name="object 17"/>
          <p:cNvSpPr txBox="1"/>
          <p:nvPr/>
        </p:nvSpPr>
        <p:spPr>
          <a:xfrm>
            <a:off x="8036583" y="4514720"/>
            <a:ext cx="1714653" cy="1203582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6120">
              <a:lnSpc>
                <a:spcPts val="1561"/>
              </a:lnSpc>
              <a:spcBef>
                <a:spcPts val="43"/>
              </a:spcBef>
            </a:pPr>
            <a:r>
              <a:rPr sz="1398" b="1" spc="-5" dirty="0">
                <a:solidFill>
                  <a:srgbClr val="FFFFFF"/>
                </a:solidFill>
                <a:latin typeface="Arial"/>
                <a:cs typeface="Arial"/>
              </a:rPr>
              <a:t>COVID-19</a:t>
            </a:r>
            <a:endParaRPr sz="1398">
              <a:latin typeface="Arial"/>
              <a:cs typeface="Arial"/>
            </a:endParaRPr>
          </a:p>
          <a:p>
            <a:pPr marL="6120" algn="just">
              <a:lnSpc>
                <a:spcPts val="1128"/>
              </a:lnSpc>
            </a:pP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036" b="1" spc="2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867" spc="2" dirty="0">
                <a:solidFill>
                  <a:srgbClr val="FFFFFF"/>
                </a:solidFill>
                <a:latin typeface="Arial"/>
                <a:cs typeface="Arial"/>
              </a:rPr>
              <a:t>rona</a:t>
            </a:r>
            <a:r>
              <a:rPr sz="1036" b="1" spc="2" dirty="0">
                <a:solidFill>
                  <a:srgbClr val="FFFFFF"/>
                </a:solidFill>
                <a:latin typeface="Arial"/>
                <a:cs typeface="Arial"/>
              </a:rPr>
              <a:t>VI</a:t>
            </a:r>
            <a:r>
              <a:rPr sz="867" spc="2" dirty="0">
                <a:solidFill>
                  <a:srgbClr val="FFFFFF"/>
                </a:solidFill>
                <a:latin typeface="Arial"/>
                <a:cs typeface="Arial"/>
              </a:rPr>
              <a:t>rus </a:t>
            </a:r>
            <a:r>
              <a:rPr sz="1036" b="1" spc="2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867" spc="2" dirty="0">
                <a:solidFill>
                  <a:srgbClr val="FFFFFF"/>
                </a:solidFill>
                <a:latin typeface="Arial"/>
                <a:cs typeface="Arial"/>
              </a:rPr>
              <a:t>isease</a:t>
            </a:r>
            <a:r>
              <a:rPr sz="867" spc="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7" dirty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sz="1036" b="1" dirty="0">
                <a:solidFill>
                  <a:srgbClr val="FFFFFF"/>
                </a:solidFill>
                <a:latin typeface="Arial"/>
                <a:cs typeface="Arial"/>
              </a:rPr>
              <a:t>19</a:t>
            </a:r>
            <a:r>
              <a:rPr sz="1036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036">
              <a:latin typeface="Arial"/>
              <a:cs typeface="Arial"/>
            </a:endParaRPr>
          </a:p>
          <a:p>
            <a:pPr marL="6120" marR="2448" algn="just">
              <a:lnSpc>
                <a:spcPct val="101099"/>
              </a:lnSpc>
              <a:spcBef>
                <a:spcPts val="776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потенциально тяжёлая  острая респираторная  инфекция,</a:t>
            </a:r>
            <a:r>
              <a:rPr sz="1205" spc="-2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вызываемая  вирусом</a:t>
            </a:r>
            <a:r>
              <a:rPr sz="1205" spc="-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SARS-CoV-2</a:t>
            </a:r>
            <a:endParaRPr sz="1205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689113" y="3140533"/>
            <a:ext cx="5426113" cy="336320"/>
          </a:xfrm>
          <a:custGeom>
            <a:avLst/>
            <a:gdLst/>
            <a:ahLst/>
            <a:cxnLst/>
            <a:rect l="l" t="t" r="r" b="b"/>
            <a:pathLst>
              <a:path w="11259185" h="697865">
                <a:moveTo>
                  <a:pt x="11103422" y="0"/>
                </a:moveTo>
                <a:lnTo>
                  <a:pt x="155499" y="0"/>
                </a:lnTo>
                <a:lnTo>
                  <a:pt x="106348" y="7923"/>
                </a:lnTo>
                <a:lnTo>
                  <a:pt x="63662" y="29990"/>
                </a:lnTo>
                <a:lnTo>
                  <a:pt x="30001" y="63650"/>
                </a:lnTo>
                <a:lnTo>
                  <a:pt x="7927" y="106348"/>
                </a:lnTo>
                <a:lnTo>
                  <a:pt x="0" y="155533"/>
                </a:lnTo>
                <a:lnTo>
                  <a:pt x="0" y="541789"/>
                </a:lnTo>
                <a:lnTo>
                  <a:pt x="7927" y="590974"/>
                </a:lnTo>
                <a:lnTo>
                  <a:pt x="30001" y="633673"/>
                </a:lnTo>
                <a:lnTo>
                  <a:pt x="63662" y="667332"/>
                </a:lnTo>
                <a:lnTo>
                  <a:pt x="106348" y="689400"/>
                </a:lnTo>
                <a:lnTo>
                  <a:pt x="155499" y="697323"/>
                </a:lnTo>
                <a:lnTo>
                  <a:pt x="11103422" y="697323"/>
                </a:lnTo>
                <a:lnTo>
                  <a:pt x="11152607" y="689400"/>
                </a:lnTo>
                <a:lnTo>
                  <a:pt x="11195305" y="667332"/>
                </a:lnTo>
                <a:lnTo>
                  <a:pt x="11228965" y="633673"/>
                </a:lnTo>
                <a:lnTo>
                  <a:pt x="11251032" y="590974"/>
                </a:lnTo>
                <a:lnTo>
                  <a:pt x="11258955" y="541789"/>
                </a:lnTo>
                <a:lnTo>
                  <a:pt x="11258955" y="155533"/>
                </a:lnTo>
                <a:lnTo>
                  <a:pt x="11251032" y="106348"/>
                </a:lnTo>
                <a:lnTo>
                  <a:pt x="11228965" y="63650"/>
                </a:lnTo>
                <a:lnTo>
                  <a:pt x="11195305" y="29990"/>
                </a:lnTo>
                <a:lnTo>
                  <a:pt x="11152607" y="7923"/>
                </a:lnTo>
                <a:lnTo>
                  <a:pt x="1110342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9" name="object 19"/>
          <p:cNvSpPr txBox="1"/>
          <p:nvPr/>
        </p:nvSpPr>
        <p:spPr>
          <a:xfrm>
            <a:off x="1722629" y="3162804"/>
            <a:ext cx="5051846" cy="276134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421983" algn="ctr">
              <a:spcBef>
                <a:spcPts val="51"/>
              </a:spcBef>
            </a:pPr>
            <a:r>
              <a:rPr sz="1735" spc="-2" dirty="0">
                <a:solidFill>
                  <a:srgbClr val="353535"/>
                </a:solidFill>
                <a:latin typeface="Arial"/>
                <a:cs typeface="Arial"/>
              </a:rPr>
              <a:t>Эпидемиологический</a:t>
            </a:r>
            <a:r>
              <a:rPr sz="1735" spc="2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735" spc="-2" dirty="0">
                <a:solidFill>
                  <a:srgbClr val="353535"/>
                </a:solidFill>
                <a:latin typeface="Arial"/>
                <a:cs typeface="Arial"/>
              </a:rPr>
              <a:t>анамнез</a:t>
            </a:r>
            <a:endParaRPr sz="1735">
              <a:latin typeface="Arial"/>
              <a:cs typeface="Arial"/>
            </a:endParaRPr>
          </a:p>
          <a:p>
            <a:pPr marL="254597" marR="563358" indent="-248783">
              <a:lnSpc>
                <a:spcPts val="1672"/>
              </a:lnSpc>
              <a:spcBef>
                <a:spcPts val="1398"/>
              </a:spcBef>
              <a:buClr>
                <a:srgbClr val="D20001"/>
              </a:buClr>
              <a:buFont typeface="Wingdings"/>
              <a:buChar char=""/>
              <a:tabLst>
                <a:tab pos="254597" algn="l"/>
                <a:tab pos="254903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посещение за 14 дней до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появления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симптомов  эпидемиологически неблагополучных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</a:t>
            </a:r>
            <a:r>
              <a:rPr sz="1398" spc="-5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endParaRPr sz="1398">
              <a:latin typeface="Arial"/>
              <a:cs typeface="Arial"/>
            </a:endParaRPr>
          </a:p>
          <a:p>
            <a:pPr marL="254597">
              <a:lnSpc>
                <a:spcPts val="1610"/>
              </a:lnSpc>
            </a:pP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стран 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регионов,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главным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образом,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КНР, Италия,</a:t>
            </a:r>
            <a:r>
              <a:rPr sz="1398" spc="-7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Южная</a:t>
            </a:r>
            <a:endParaRPr sz="1398">
              <a:latin typeface="Arial"/>
              <a:cs typeface="Arial"/>
            </a:endParaRPr>
          </a:p>
          <a:p>
            <a:pPr marL="254597">
              <a:lnSpc>
                <a:spcPts val="1675"/>
              </a:lnSpc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Корея,</a:t>
            </a:r>
            <a:r>
              <a:rPr sz="1398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Иран;</a:t>
            </a:r>
            <a:endParaRPr sz="1398">
              <a:latin typeface="Arial"/>
              <a:cs typeface="Arial"/>
            </a:endParaRPr>
          </a:p>
          <a:p>
            <a:pPr marL="254597" marR="710241" indent="-248783">
              <a:lnSpc>
                <a:spcPts val="1672"/>
              </a:lnSpc>
              <a:spcBef>
                <a:spcPts val="576"/>
              </a:spcBef>
              <a:buClr>
                <a:srgbClr val="D20001"/>
              </a:buClr>
              <a:buFont typeface="Wingdings"/>
              <a:buChar char=""/>
              <a:tabLst>
                <a:tab pos="254597" algn="l"/>
                <a:tab pos="254903" algn="l"/>
              </a:tabLst>
            </a:pP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тесные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контакты за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последние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14 дней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</a:t>
            </a:r>
            <a:r>
              <a:rPr sz="1398" spc="-8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лицами,  находящимися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под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наблюдением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инфекции, 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вызванной новым коронавирусом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SARS-CoV-2,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которые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в последующем</a:t>
            </a:r>
            <a:r>
              <a:rPr sz="1398" spc="-4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заболели;</a:t>
            </a:r>
            <a:endParaRPr sz="1398">
              <a:latin typeface="Arial"/>
              <a:cs typeface="Arial"/>
            </a:endParaRPr>
          </a:p>
          <a:p>
            <a:pPr marL="254597" indent="-248783">
              <a:lnSpc>
                <a:spcPts val="1675"/>
              </a:lnSpc>
              <a:spcBef>
                <a:spcPts val="455"/>
              </a:spcBef>
              <a:buClr>
                <a:srgbClr val="D20001"/>
              </a:buClr>
              <a:buFont typeface="Wingdings"/>
              <a:buChar char=""/>
              <a:tabLst>
                <a:tab pos="254597" algn="l"/>
                <a:tab pos="254903" algn="l"/>
              </a:tabLst>
            </a:pP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тесные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контакты за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последние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14 дней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</a:t>
            </a:r>
            <a:r>
              <a:rPr sz="1398" spc="-7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лицами,</a:t>
            </a:r>
            <a:endParaRPr sz="1398">
              <a:latin typeface="Arial"/>
              <a:cs typeface="Arial"/>
            </a:endParaRPr>
          </a:p>
          <a:p>
            <a:pPr marL="254597">
              <a:lnSpc>
                <a:spcPts val="1675"/>
              </a:lnSpc>
            </a:pP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у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которых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лабораторно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подтвержден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диагноз</a:t>
            </a:r>
            <a:r>
              <a:rPr sz="1398" spc="-3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COVID-19.</a:t>
            </a:r>
            <a:endParaRPr sz="1398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726574" y="1676652"/>
            <a:ext cx="2629053" cy="0"/>
          </a:xfrm>
          <a:custGeom>
            <a:avLst/>
            <a:gdLst/>
            <a:ahLst/>
            <a:cxnLst/>
            <a:rect l="l" t="t" r="r" b="b"/>
            <a:pathLst>
              <a:path w="5455284">
                <a:moveTo>
                  <a:pt x="5454803" y="0"/>
                </a:moveTo>
                <a:lnTo>
                  <a:pt x="0" y="0"/>
                </a:lnTo>
              </a:path>
            </a:pathLst>
          </a:custGeom>
          <a:ln w="45387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1" name="object 21"/>
          <p:cNvSpPr/>
          <p:nvPr/>
        </p:nvSpPr>
        <p:spPr>
          <a:xfrm>
            <a:off x="7907540" y="1676652"/>
            <a:ext cx="2250195" cy="0"/>
          </a:xfrm>
          <a:custGeom>
            <a:avLst/>
            <a:gdLst/>
            <a:ahLst/>
            <a:cxnLst/>
            <a:rect l="l" t="t" r="r" b="b"/>
            <a:pathLst>
              <a:path w="4669155">
                <a:moveTo>
                  <a:pt x="4669110" y="0"/>
                </a:moveTo>
                <a:lnTo>
                  <a:pt x="0" y="0"/>
                </a:lnTo>
              </a:path>
            </a:pathLst>
          </a:custGeom>
          <a:ln w="45387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2" name="object 22"/>
          <p:cNvSpPr/>
          <p:nvPr/>
        </p:nvSpPr>
        <p:spPr>
          <a:xfrm>
            <a:off x="2165031" y="2909865"/>
            <a:ext cx="613884" cy="232272"/>
          </a:xfrm>
          <a:custGeom>
            <a:avLst/>
            <a:gdLst/>
            <a:ahLst/>
            <a:cxnLst/>
            <a:rect l="l" t="t" r="r" b="b"/>
            <a:pathLst>
              <a:path w="1273810" h="481965">
                <a:moveTo>
                  <a:pt x="636806" y="0"/>
                </a:moveTo>
                <a:lnTo>
                  <a:pt x="0" y="481387"/>
                </a:lnTo>
                <a:lnTo>
                  <a:pt x="1273612" y="481387"/>
                </a:lnTo>
                <a:lnTo>
                  <a:pt x="636806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3" name="object 23"/>
          <p:cNvSpPr/>
          <p:nvPr/>
        </p:nvSpPr>
        <p:spPr>
          <a:xfrm>
            <a:off x="6016128" y="2909865"/>
            <a:ext cx="614496" cy="232272"/>
          </a:xfrm>
          <a:custGeom>
            <a:avLst/>
            <a:gdLst/>
            <a:ahLst/>
            <a:cxnLst/>
            <a:rect l="l" t="t" r="r" b="b"/>
            <a:pathLst>
              <a:path w="1275079" h="481965">
                <a:moveTo>
                  <a:pt x="637494" y="0"/>
                </a:moveTo>
                <a:lnTo>
                  <a:pt x="0" y="481387"/>
                </a:lnTo>
                <a:lnTo>
                  <a:pt x="1274988" y="481387"/>
                </a:lnTo>
                <a:lnTo>
                  <a:pt x="63749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4" name="object 24"/>
          <p:cNvSpPr txBox="1"/>
          <p:nvPr/>
        </p:nvSpPr>
        <p:spPr>
          <a:xfrm>
            <a:off x="10653981" y="6527414"/>
            <a:ext cx="110475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pPr marL="12240">
                <a:lnSpc>
                  <a:spcPts val="1390"/>
                </a:lnSpc>
              </a:pPr>
              <a:t>35</a:t>
            </a:fld>
            <a:endParaRPr sz="1205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808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КЛИНИЧЕСКИЕ </a:t>
            </a:r>
            <a:r>
              <a:rPr lang="ru-RU" b="1" dirty="0" smtClean="0"/>
              <a:t>ОСОБЕННОСТИ</a:t>
            </a:r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18903"/>
            <a:ext cx="10515600" cy="5158060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Инкубационный период составляет от 2 до 14 суток, в среднем 5-7 </a:t>
            </a:r>
            <a:r>
              <a:rPr lang="ru-RU" dirty="0" smtClean="0"/>
              <a:t>суток.</a:t>
            </a:r>
          </a:p>
          <a:p>
            <a:r>
              <a:rPr lang="ru-RU" dirty="0" smtClean="0"/>
              <a:t>Для </a:t>
            </a:r>
            <a:r>
              <a:rPr lang="ru-RU" dirty="0"/>
              <a:t>COVID-19 характерно наличие клинических симптомов ОРВИ:</a:t>
            </a:r>
            <a:br>
              <a:rPr lang="ru-RU" dirty="0"/>
            </a:br>
            <a:r>
              <a:rPr lang="ru-RU" dirty="0"/>
              <a:t> Повышение t тела (&gt; 90%);</a:t>
            </a:r>
            <a:br>
              <a:rPr lang="ru-RU" dirty="0"/>
            </a:br>
            <a:r>
              <a:rPr lang="ru-RU" dirty="0"/>
              <a:t> Кашель (сухой или с небольшим количеством мокроты) в 80% случаев;</a:t>
            </a:r>
            <a:br>
              <a:rPr lang="ru-RU" dirty="0"/>
            </a:br>
            <a:r>
              <a:rPr lang="ru-RU" dirty="0"/>
              <a:t> Одышка (30%);</a:t>
            </a:r>
            <a:br>
              <a:rPr lang="ru-RU" dirty="0"/>
            </a:br>
            <a:r>
              <a:rPr lang="ru-RU" dirty="0"/>
              <a:t> Утомляемость (40%);</a:t>
            </a:r>
            <a:br>
              <a:rPr lang="ru-RU" dirty="0"/>
            </a:br>
            <a:r>
              <a:rPr lang="ru-RU" dirty="0"/>
              <a:t> Ощущение заложенности в грудной клетке (&gt; 20</a:t>
            </a:r>
            <a:r>
              <a:rPr lang="ru-RU" dirty="0" smtClean="0"/>
              <a:t>%).</a:t>
            </a:r>
          </a:p>
          <a:p>
            <a:r>
              <a:rPr lang="ru-RU" dirty="0" smtClean="0"/>
              <a:t>Также </a:t>
            </a:r>
            <a:r>
              <a:rPr lang="ru-RU" dirty="0"/>
              <a:t>могут отмечаться боль в горле, насморк, снижение обоняния и </a:t>
            </a:r>
            <a:r>
              <a:rPr lang="ru-RU" dirty="0" smtClean="0"/>
              <a:t>вкуса, признаки </a:t>
            </a:r>
            <a:r>
              <a:rPr lang="ru-RU" dirty="0"/>
              <a:t>конъюнктивита. </a:t>
            </a:r>
            <a:endParaRPr lang="ru-RU" dirty="0" smtClean="0"/>
          </a:p>
          <a:p>
            <a:r>
              <a:rPr lang="ru-RU" dirty="0"/>
              <a:t>В настоящее время имеется ряд клинических наблюдений, описывающих</a:t>
            </a:r>
            <a:br>
              <a:rPr lang="ru-RU" dirty="0"/>
            </a:br>
            <a:r>
              <a:rPr lang="ru-RU" dirty="0"/>
              <a:t>кожные сыпи при COVID-19, в связи с чем основной задачей клиницистов </a:t>
            </a:r>
            <a:r>
              <a:rPr lang="ru-RU" dirty="0" smtClean="0"/>
              <a:t>является дифференциальная </a:t>
            </a:r>
            <a:r>
              <a:rPr lang="ru-RU" dirty="0"/>
              <a:t>диагностика поражений кожи при COVID-19 от </a:t>
            </a:r>
            <a:r>
              <a:rPr lang="ru-RU" dirty="0" smtClean="0"/>
              <a:t>других инфекционных </a:t>
            </a:r>
            <a:r>
              <a:rPr lang="ru-RU" dirty="0"/>
              <a:t>экзантем, а также целого ряда дерматозов </a:t>
            </a:r>
            <a:r>
              <a:rPr lang="ru-RU" dirty="0" smtClean="0"/>
              <a:t>(7 групп)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36898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Особенности COVID-19 у детей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31966"/>
            <a:ext cx="10515600" cy="59566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Дети болеют реже и легче (40% без фебрильной лихорадки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• У детей чаще регистрируются ко-инфекции (прежде всего, грипп А, грипп В,</a:t>
            </a:r>
            <a:br>
              <a:rPr lang="ru-RU" dirty="0"/>
            </a:br>
            <a:r>
              <a:rPr lang="ru-RU" dirty="0"/>
              <a:t>РСВ и т.д.)</a:t>
            </a:r>
            <a:br>
              <a:rPr lang="ru-RU" dirty="0"/>
            </a:br>
            <a:r>
              <a:rPr lang="ru-RU" dirty="0"/>
              <a:t>• Уровень </a:t>
            </a:r>
            <a:r>
              <a:rPr lang="ru-RU" dirty="0" err="1"/>
              <a:t>прокальцитонина</a:t>
            </a:r>
            <a:r>
              <a:rPr lang="ru-RU" dirty="0"/>
              <a:t> у детей повышается намного чаще, чем у взрослых (поэтому антибиотики оправданы после установления диагноза </a:t>
            </a:r>
            <a:r>
              <a:rPr lang="ru-RU" dirty="0" smtClean="0"/>
              <a:t>COVID-19 с </a:t>
            </a:r>
            <a:r>
              <a:rPr lang="ru-RU" dirty="0"/>
              <a:t>первых дней болезни, особенно в ранней возрастной группе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• У детей чаще возникают желудочно-кишечные симптомы по сравнению</a:t>
            </a:r>
            <a:br>
              <a:rPr lang="ru-RU" dirty="0"/>
            </a:br>
            <a:r>
              <a:rPr lang="ru-RU" dirty="0"/>
              <a:t>со взрослыми. У большинства детей с </a:t>
            </a:r>
            <a:r>
              <a:rPr lang="ru-RU" dirty="0" err="1"/>
              <a:t>SARSCoV</a:t>
            </a:r>
            <a:r>
              <a:rPr lang="ru-RU" dirty="0"/>
              <a:t> наблюдается лихорадка, но это</a:t>
            </a:r>
            <a:br>
              <a:rPr lang="ru-RU" dirty="0"/>
            </a:br>
            <a:r>
              <a:rPr lang="ru-RU" dirty="0"/>
              <a:t>не относится к другим новым </a:t>
            </a:r>
            <a:r>
              <a:rPr lang="ru-RU" dirty="0" err="1"/>
              <a:t>CoVs</a:t>
            </a:r>
            <a:r>
              <a:rPr lang="ru-RU" dirty="0"/>
              <a:t>. Инфекции, вызванные MERS-</a:t>
            </a:r>
            <a:r>
              <a:rPr lang="ru-RU" dirty="0" err="1"/>
              <a:t>CoV</a:t>
            </a:r>
            <a:r>
              <a:rPr lang="ru-RU" dirty="0"/>
              <a:t>, часто</a:t>
            </a:r>
            <a:br>
              <a:rPr lang="ru-RU" dirty="0"/>
            </a:br>
            <a:r>
              <a:rPr lang="ru-RU" dirty="0"/>
              <a:t>протекают бессимптомно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• Более высокий риск тяжелых форм инфекции, вызванной SARS-CoV-2, как</a:t>
            </a:r>
            <a:br>
              <a:rPr lang="ru-RU" dirty="0"/>
            </a:br>
            <a:r>
              <a:rPr lang="ru-RU" dirty="0"/>
              <a:t>и других </a:t>
            </a:r>
            <a:r>
              <a:rPr lang="ru-RU" dirty="0" err="1"/>
              <a:t>коронавирусных</a:t>
            </a:r>
            <a:r>
              <a:rPr lang="ru-RU" dirty="0"/>
              <a:t> инфекций, может наблюдаться у детей раннего возраста и имеющих сопутствующую патологию (например, врожденные </a:t>
            </a:r>
            <a:r>
              <a:rPr lang="ru-RU" dirty="0" smtClean="0"/>
              <a:t>пороки развития</a:t>
            </a:r>
            <a:r>
              <a:rPr lang="ru-RU" dirty="0"/>
              <a:t>), а также при ко-инфекции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914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FF0000"/>
                </a:solidFill>
              </a:rPr>
              <a:t>CDC выпустили предупреждение о воспалительном синдроме у детей при </a:t>
            </a:r>
            <a:r>
              <a:rPr lang="ru-RU" sz="3100" b="1" dirty="0" smtClean="0">
                <a:solidFill>
                  <a:srgbClr val="FF0000"/>
                </a:solidFill>
              </a:rPr>
              <a:t>COVID-19.</a:t>
            </a:r>
            <a:br>
              <a:rPr lang="ru-RU" sz="3100" b="1" dirty="0" smtClean="0">
                <a:solidFill>
                  <a:srgbClr val="FF0000"/>
                </a:solidFill>
              </a:rPr>
            </a:br>
            <a:r>
              <a:rPr lang="ru-RU" sz="3100" b="1" dirty="0" smtClean="0">
                <a:solidFill>
                  <a:srgbClr val="FF0000"/>
                </a:solidFill>
              </a:rPr>
              <a:t>Критерии.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6019800" cy="5312521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dirty="0"/>
              <a:t>Лихорадка (≥ 38°C, ≥ 24 часов), лабораторно подтвержденные признаки воспаления, свидетельства тяжелого течения заболевания с вовлечением нескольких систем органов (двух и более) и необходимостью госпитализации.</a:t>
            </a:r>
          </a:p>
          <a:p>
            <a:pPr lvl="0"/>
            <a:r>
              <a:rPr lang="ru-RU" dirty="0"/>
              <a:t>Отсутствие других возможных вариантов диагноза.</a:t>
            </a:r>
          </a:p>
          <a:p>
            <a:r>
              <a:rPr lang="ru-RU" dirty="0"/>
              <a:t>Настоящий или недавний положительный результат теста на SARS-CoV-2 с применением метода ПЦР, серологического или на выявление антител; или контакт с заболевшим COVID-19 в период 4 недель до возникновения симптомов</a:t>
            </a:r>
            <a:r>
              <a:rPr lang="ru-RU" dirty="0" smtClean="0"/>
              <a:t>.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Также </a:t>
            </a:r>
            <a:r>
              <a:rPr lang="ru-RU" dirty="0"/>
              <a:t>в предупреждении указывается, что MIS-C следует рассматривать при любой смерти у ребенка со свидетельствами инфекции SARS-CoV-2.</a:t>
            </a:r>
          </a:p>
          <a:p>
            <a:pPr lvl="0"/>
            <a:endParaRPr lang="ru-RU" dirty="0"/>
          </a:p>
        </p:txBody>
      </p:sp>
      <p:pic>
        <p:nvPicPr>
          <p:cNvPr id="10" name="Объект 9" descr="https://medvestnik.ru/apps/mv/assets/cache/files/content/news/891/89170/front-jpg/front-z-400.jpg?time=1589553242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567" y="2468880"/>
            <a:ext cx="4924696" cy="3708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21927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Болезнь Кавасаки?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9451" y="1825625"/>
            <a:ext cx="5510349" cy="4718866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Врачи в Великобритании 26 апреля обратили внимание на учащающиеся сообщения о тяжелом воспалительном синдроме, схожем с болезнью Кавасаки, у детей, указывается в информации CDC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У таких пациентов наблюдались лихорадка и совокупность других симптомов, в том числе гипотензия и увеличение уровня маркеров воспаления, имелся положительный результат теста на SARS-CoV-2 или история контактов с заболевшими. Во всех случаях респираторные симптомы отсутствовали. </a:t>
            </a:r>
            <a:endParaRPr lang="ru-RU" dirty="0" smtClean="0"/>
          </a:p>
          <a:p>
            <a:r>
              <a:rPr lang="ru-RU" dirty="0" smtClean="0"/>
              <a:t>Восемь </a:t>
            </a:r>
            <a:r>
              <a:rPr lang="ru-RU" dirty="0"/>
              <a:t>случаев из Великобритании были описаны </a:t>
            </a:r>
            <a:r>
              <a:rPr lang="ru-RU" dirty="0" smtClean="0"/>
              <a:t>в недавней</a:t>
            </a:r>
            <a:r>
              <a:rPr lang="ru-RU" dirty="0"/>
              <a:t> </a:t>
            </a:r>
            <a:r>
              <a:rPr lang="ru-RU" u="sng" dirty="0">
                <a:hlinkClick r:id="rId2"/>
              </a:rPr>
              <a:t>публикации </a:t>
            </a:r>
            <a:r>
              <a:rPr lang="ru-RU" dirty="0"/>
              <a:t>Королевского колледжа педиатрии и детского здоровья.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819504" cy="4718866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В </a:t>
            </a:r>
            <a:r>
              <a:rPr lang="ru-RU" u="sng" dirty="0" err="1">
                <a:hlinkClick r:id="rId3"/>
              </a:rPr>
              <a:t>Lancet</a:t>
            </a:r>
            <a:r>
              <a:rPr lang="ru-RU" dirty="0"/>
              <a:t> была опубликована статья итальянских исследователей, которые установили, что с начала эпидемии </a:t>
            </a:r>
            <a:r>
              <a:rPr lang="ru-RU" dirty="0" err="1"/>
              <a:t>коронавирусной</a:t>
            </a:r>
            <a:r>
              <a:rPr lang="ru-RU" dirty="0"/>
              <a:t> инфекции в </a:t>
            </a:r>
            <a:r>
              <a:rPr lang="ru-RU" dirty="0" err="1"/>
              <a:t>Бергамо</a:t>
            </a:r>
            <a:r>
              <a:rPr lang="ru-RU" dirty="0"/>
              <a:t> распространенность болезни Кавасаки увеличилась в 30 раз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Как отмечают авторы работы, диагностированные после начала эпидемии дети демонстрировали иммунный ответ на вирус, были старше, чаще имели признаки </a:t>
            </a:r>
            <a:r>
              <a:rPr lang="ru-RU" dirty="0" err="1"/>
              <a:t>гемофагоцитарного</a:t>
            </a:r>
            <a:r>
              <a:rPr lang="ru-RU" dirty="0"/>
              <a:t> синдрома и вовлечения сердечно-сосудистой системы.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5015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7088" y="117347"/>
            <a:ext cx="8569452" cy="46603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42541" y="5292598"/>
            <a:ext cx="81387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Эпидемическая </a:t>
            </a: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динамика ежедневного выявления новых больных COVID-19  </a:t>
            </a: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в </a:t>
            </a: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Китае </a:t>
            </a: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и </a:t>
            </a: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мире (логарифмическая</a:t>
            </a:r>
            <a:r>
              <a:rPr spc="-105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шкала)</a:t>
            </a:r>
            <a:endParaRPr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1891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Восприимчивость детей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Дети восприимчивы к </a:t>
            </a:r>
            <a:r>
              <a:rPr lang="en-US" dirty="0"/>
              <a:t>COVID</a:t>
            </a:r>
            <a:r>
              <a:rPr lang="ru-RU" dirty="0"/>
              <a:t>-19 так же, как и взрослые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Но причины более легкого течения инфекции у детей остаются неясными, и существует множество гипотез, которые требуют дальнейших </a:t>
            </a:r>
            <a:r>
              <a:rPr lang="ru-RU" dirty="0" smtClean="0"/>
              <a:t>исследований. </a:t>
            </a:r>
            <a:r>
              <a:rPr lang="ru-RU" dirty="0"/>
              <a:t>С учетом высокой доли бессимптомных и легких форм, дети в настоящее время рассматриваются как потенциальные источники инфекции. </a:t>
            </a:r>
            <a:endParaRPr lang="ru-RU" dirty="0" smtClean="0"/>
          </a:p>
          <a:p>
            <a:r>
              <a:rPr lang="ru-RU" dirty="0" smtClean="0"/>
              <a:t>Вместе </a:t>
            </a:r>
            <a:r>
              <a:rPr lang="ru-RU" dirty="0"/>
              <a:t>с тем, тестирование детского населения в очагах не подтверждает их высокую инфицированность, а основное заражение детей происходит в семейных очагах или медицинских учреждениях (родильных домах</a:t>
            </a:r>
            <a:r>
              <a:rPr lang="ru-RU" dirty="0" smtClean="0"/>
              <a:t>).    </a:t>
            </a:r>
            <a:endParaRPr lang="ru-RU" dirty="0" smtClean="0">
              <a:effectLst/>
            </a:endParaRPr>
          </a:p>
          <a:p>
            <a:pPr marL="0" indent="0">
              <a:buNone/>
            </a:pPr>
            <a:r>
              <a:rPr lang="ru-RU" dirty="0"/>
              <a:t> 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00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032085"/>
              </p:ext>
            </p:extLst>
          </p:nvPr>
        </p:nvGraphicFramePr>
        <p:xfrm>
          <a:off x="734290" y="1233055"/>
          <a:ext cx="10321637" cy="57911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97360">
                  <a:extLst>
                    <a:ext uri="{9D8B030D-6E8A-4147-A177-3AD203B41FA5}">
                      <a16:colId xmlns:a16="http://schemas.microsoft.com/office/drawing/2014/main" val="3865938629"/>
                    </a:ext>
                  </a:extLst>
                </a:gridCol>
                <a:gridCol w="5124277">
                  <a:extLst>
                    <a:ext uri="{9D8B030D-6E8A-4147-A177-3AD203B41FA5}">
                      <a16:colId xmlns:a16="http://schemas.microsoft.com/office/drawing/2014/main" val="1185177678"/>
                    </a:ext>
                  </a:extLst>
                </a:gridCol>
              </a:tblGrid>
              <a:tr h="582682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 dirty="0">
                          <a:effectLst/>
                        </a:rPr>
                        <a:t>Пребывал ли пациент за пределами территории Российской Федерации в последние 14 дней (нужное обвести): да / нет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737340"/>
                  </a:ext>
                </a:extLst>
              </a:tr>
              <a:tr h="357021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Если да, то указать: конкретное место пребывания (страна, провинция, город), конкретные сроки пребывания, дату прибытия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166916"/>
                  </a:ext>
                </a:extLst>
              </a:tr>
              <a:tr h="357021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 dirty="0">
                          <a:effectLst/>
                        </a:rPr>
                        <a:t>Пребывал ли пациент за пределами Республики Башкортостан в последние 14 дней (нужное обвести): да / нет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20771"/>
                  </a:ext>
                </a:extLst>
              </a:tr>
              <a:tr h="357021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Если да, то указать: конкретное место пребывания (регион, город), конкретные сроки пребывания, дату прибытия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686488"/>
                  </a:ext>
                </a:extLst>
              </a:tr>
              <a:tr h="357021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 dirty="0">
                          <a:effectLst/>
                        </a:rPr>
                        <a:t>Был ли пациент в контакте с больным новой </a:t>
                      </a:r>
                      <a:r>
                        <a:rPr lang="ru-RU" sz="1800" dirty="0" err="1">
                          <a:effectLst/>
                        </a:rPr>
                        <a:t>коронавирусной</a:t>
                      </a:r>
                      <a:r>
                        <a:rPr lang="ru-RU" sz="1800" dirty="0">
                          <a:effectLst/>
                        </a:rPr>
                        <a:t> инфекцией (нужное обвести): да / нет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4494001"/>
                  </a:ext>
                </a:extLst>
              </a:tr>
              <a:tr h="357021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Если да, то указать: когда, степень контакта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2012641"/>
                  </a:ext>
                </a:extLst>
              </a:tr>
              <a:tr h="714041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 dirty="0">
                          <a:effectLst/>
                        </a:rPr>
                        <a:t>Был ли пациент в контакте с человеком, который приехал из-за границы в течение последних 14 дней (нужное обвести): да / нет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849181"/>
                  </a:ext>
                </a:extLst>
              </a:tr>
              <a:tr h="357021">
                <a:tc gridSpan="2"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Если да, то указать: когда, степень контакта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995419"/>
                  </a:ext>
                </a:extLst>
              </a:tr>
              <a:tr h="714041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 dirty="0">
                          <a:effectLst/>
                        </a:rPr>
                        <a:t>Были ли за последние 14 дней симптомы ОРВИ (повышение температуры тела, кашель, затрудненное дыхание, боль в горле и т.д.)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2866349"/>
                  </a:ext>
                </a:extLst>
              </a:tr>
              <a:tr h="3570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Дата начала заболевания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3029099"/>
                  </a:ext>
                </a:extLst>
              </a:tr>
              <a:tr h="3570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Клинические симптомы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5008423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33598" y="-69272"/>
            <a:ext cx="936171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Приложение 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 приказу ГБУЗ РДКБ 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от «06» 04. 2020 года 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№ 337-Д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Эпидемиологический анамнез пациента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ФИО _______________________________________________ Дата рождения ________________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82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Сравнение частоты симптомов у взрослых </a:t>
            </a:r>
            <a:r>
              <a:rPr lang="ru-RU" b="1" i="1" dirty="0" smtClean="0"/>
              <a:t>и </a:t>
            </a:r>
            <a:r>
              <a:rPr lang="ru-RU" b="1" i="1" dirty="0"/>
              <a:t>детей с </a:t>
            </a:r>
            <a:r>
              <a:rPr lang="en-US" b="1" i="1" dirty="0"/>
              <a:t>COVID</a:t>
            </a:r>
            <a:r>
              <a:rPr lang="ru-RU" b="1" i="1" dirty="0"/>
              <a:t>-19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5948845"/>
              </p:ext>
            </p:extLst>
          </p:nvPr>
        </p:nvGraphicFramePr>
        <p:xfrm>
          <a:off x="838200" y="1573963"/>
          <a:ext cx="10515600" cy="51566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63989">
                  <a:extLst>
                    <a:ext uri="{9D8B030D-6E8A-4147-A177-3AD203B41FA5}">
                      <a16:colId xmlns:a16="http://schemas.microsoft.com/office/drawing/2014/main" val="2780459776"/>
                    </a:ext>
                  </a:extLst>
                </a:gridCol>
                <a:gridCol w="3585375">
                  <a:extLst>
                    <a:ext uri="{9D8B030D-6E8A-4147-A177-3AD203B41FA5}">
                      <a16:colId xmlns:a16="http://schemas.microsoft.com/office/drawing/2014/main" val="3145434495"/>
                    </a:ext>
                  </a:extLst>
                </a:gridCol>
                <a:gridCol w="3466236">
                  <a:extLst>
                    <a:ext uri="{9D8B030D-6E8A-4147-A177-3AD203B41FA5}">
                      <a16:colId xmlns:a16="http://schemas.microsoft.com/office/drawing/2014/main" val="1019870954"/>
                    </a:ext>
                  </a:extLst>
                </a:gridCol>
              </a:tblGrid>
              <a:tr h="322636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Характеристики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Взрослые (</a:t>
                      </a:r>
                      <a:r>
                        <a:rPr lang="en-US" sz="1400">
                          <a:effectLst/>
                        </a:rPr>
                        <a:t>n = 1099)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Дети</a:t>
                      </a:r>
                      <a:r>
                        <a:rPr lang="en-US" sz="1400">
                          <a:effectLst/>
                        </a:rPr>
                        <a:t> (n = 171)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47081378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Медиана возраста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47 лет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6,7 лет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1199332090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Мужской пол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58,5%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60,8%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1155760849"/>
                  </a:ext>
                </a:extLst>
              </a:tr>
              <a:tr h="322636">
                <a:tc gridSpan="3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Клинические симптомы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394084"/>
                  </a:ext>
                </a:extLst>
              </a:tr>
              <a:tr h="645271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Температура тела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</a:rPr>
                        <a:t>&lt;37,5</a:t>
                      </a:r>
                      <a:r>
                        <a:rPr lang="ru-RU" sz="1400" baseline="30000" dirty="0">
                          <a:effectLst/>
                        </a:rPr>
                        <a:t>0</a:t>
                      </a:r>
                      <a:r>
                        <a:rPr lang="ru-RU" sz="1400" dirty="0">
                          <a:effectLst/>
                        </a:rPr>
                        <a:t>С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9,9%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58,5%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1276117316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>
                          <a:effectLst/>
                        </a:rPr>
                        <a:t>37,5-39</a:t>
                      </a:r>
                      <a:r>
                        <a:rPr lang="ru-RU" sz="1400" baseline="300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77,8%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32,2%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1559788854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>
                          <a:effectLst/>
                        </a:rPr>
                        <a:t>≥40</a:t>
                      </a:r>
                      <a:r>
                        <a:rPr lang="ru-RU" sz="1400" baseline="300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С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12,3%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9,4%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1474022540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Слабость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38,1%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7,6%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2649086528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Кашель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67,8%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48,5%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1308826339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Диарея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3,8%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8,8%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295445294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Рвота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6,4%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3359023642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Насморк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4,8%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7,6%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3105624960"/>
                  </a:ext>
                </a:extLst>
              </a:tr>
              <a:tr h="639716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Боль в горле / гиперемия ротоглотки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1,7%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46,2%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3428524308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Тахипноэ / одышка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18,7%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28,7%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42377567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804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К</a:t>
            </a:r>
            <a:r>
              <a:rPr lang="ru-RU" dirty="0" smtClean="0"/>
              <a:t>ритериями для предположительного диагноза неонатальной инфекции COVID-19 могут являться: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ru-RU" dirty="0" smtClean="0"/>
              <a:t>хотя </a:t>
            </a:r>
            <a:r>
              <a:rPr lang="ru-RU" dirty="0"/>
              <a:t>бы один клинический симптом, включая нестабильную температуру тела, низкую активность или плохое питание, или одышку; </a:t>
            </a:r>
            <a:endParaRPr lang="ru-RU" dirty="0" smtClean="0">
              <a:effectLst/>
            </a:endParaRPr>
          </a:p>
          <a:p>
            <a:pPr lvl="0"/>
            <a:r>
              <a:rPr lang="ru-RU" dirty="0"/>
              <a:t>изменения на рентгенограмме грудной клетки, показывающие аномалии, включая односторонние или двусторонние изменения по типу «матового стекла»;</a:t>
            </a:r>
            <a:endParaRPr lang="ru-RU" dirty="0" smtClean="0">
              <a:effectLst/>
            </a:endParaRPr>
          </a:p>
          <a:p>
            <a:pPr lvl="0"/>
            <a:r>
              <a:rPr lang="ru-RU" dirty="0"/>
              <a:t>наличие среди членов семьи или лиц, осуществляющих уход за больным людей с подтвержденной инфекцией COVID-19 </a:t>
            </a:r>
            <a:r>
              <a:rPr lang="ru-RU" i="1" dirty="0"/>
              <a:t>или</a:t>
            </a:r>
            <a:r>
              <a:rPr lang="ru-RU" dirty="0"/>
              <a:t> </a:t>
            </a:r>
            <a:endParaRPr lang="ru-RU" dirty="0" smtClean="0">
              <a:effectLst/>
            </a:endParaRPr>
          </a:p>
          <a:p>
            <a:pPr lvl="0"/>
            <a:r>
              <a:rPr lang="ru-RU" dirty="0"/>
              <a:t>тесный контакт с людьми, с подтвержденной инфекцией COVID-19, или пациентами с тяжелой пневмонией [</a:t>
            </a:r>
            <a:r>
              <a:rPr lang="ru-RU" i="1" dirty="0"/>
              <a:t>22</a:t>
            </a:r>
            <a:r>
              <a:rPr lang="ru-RU" dirty="0"/>
              <a:t>].</a:t>
            </a:r>
            <a:endParaRPr lang="ru-RU" dirty="0" smtClean="0">
              <a:effectLst/>
            </a:endParaRPr>
          </a:p>
          <a:p>
            <a:r>
              <a:rPr lang="ru-RU" dirty="0"/>
              <a:t> 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023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В условиях вспышки все новорожденные, поступающие в отделение интенсивной терапии, должны пройти скрининг на высокий риск инфицирования COVID-19.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r>
              <a:rPr lang="ru-RU" sz="3200" b="1" dirty="0" smtClean="0">
                <a:solidFill>
                  <a:srgbClr val="FF0000"/>
                </a:solidFill>
              </a:rPr>
              <a:t>Новорожденных </a:t>
            </a:r>
            <a:r>
              <a:rPr lang="ru-RU" sz="3200" b="1" dirty="0">
                <a:solidFill>
                  <a:srgbClr val="FF0000"/>
                </a:solidFill>
              </a:rPr>
              <a:t>с высоким риском, согласно оценке семейного анамнеза, следует изолировать в отдельной комнате не менее чем на 14 дней.</a:t>
            </a:r>
            <a:endParaRPr lang="ru-RU" sz="3200" b="1" dirty="0" smtClean="0">
              <a:solidFill>
                <a:srgbClr val="FF0000"/>
              </a:solidFill>
              <a:effectLst/>
            </a:endParaRPr>
          </a:p>
          <a:p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3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Осложнения: </a:t>
            </a:r>
            <a:r>
              <a:rPr lang="ru-RU" sz="3600" b="1" dirty="0" smtClean="0">
                <a:solidFill>
                  <a:srgbClr val="FF0000"/>
                </a:solidFill>
              </a:rPr>
              <a:t>Пневмония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Как показывают проведённые исследования, клинические проявления при поражении нижних дыхательных путей у детей не выражены и неспецифичны. </a:t>
            </a:r>
            <a:endParaRPr lang="ru-RU" dirty="0" smtClean="0"/>
          </a:p>
          <a:p>
            <a:r>
              <a:rPr lang="ru-RU" dirty="0" smtClean="0"/>
              <a:t>Ни </a:t>
            </a:r>
            <a:r>
              <a:rPr lang="ru-RU" dirty="0"/>
              <a:t>в одном исследовании не описано </a:t>
            </a:r>
            <a:r>
              <a:rPr lang="ru-RU" dirty="0" err="1"/>
              <a:t>аускультативных</a:t>
            </a:r>
            <a:r>
              <a:rPr lang="ru-RU" dirty="0"/>
              <a:t> изменений, в связи с чем признаками воспалительного легочного процесса могут служить сочетание кашля, лихорадки, одышки и снижение сатурации кислородом. </a:t>
            </a:r>
            <a:endParaRPr lang="ru-RU" dirty="0" smtClean="0"/>
          </a:p>
          <a:p>
            <a:r>
              <a:rPr lang="ru-RU" dirty="0" smtClean="0"/>
              <a:t>Присутствие </a:t>
            </a:r>
            <a:r>
              <a:rPr lang="ru-RU" dirty="0"/>
              <a:t>всех четырех симптомов дает основание предполагать тяжелое течение COVID-19 и служит показанием к экстренной КТ грудной клетки.</a:t>
            </a:r>
          </a:p>
        </p:txBody>
      </p:sp>
    </p:spTree>
    <p:extLst>
      <p:ext uri="{BB962C8B-B14F-4D97-AF65-F5344CB8AC3E}">
        <p14:creationId xmlns:p14="http://schemas.microsoft.com/office/powerpoint/2010/main" val="90130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ВОЗ:</a:t>
            </a:r>
            <a:r>
              <a:rPr lang="en-US" dirty="0" smtClean="0"/>
              <a:t> </a:t>
            </a:r>
            <a:r>
              <a:rPr lang="ru-RU" dirty="0" smtClean="0"/>
              <a:t>диагностические </a:t>
            </a:r>
            <a:r>
              <a:rPr lang="ru-RU" dirty="0"/>
              <a:t>характеристики для </a:t>
            </a:r>
            <a:r>
              <a:rPr lang="ru-RU" b="1" i="1" dirty="0"/>
              <a:t>нетяжелой</a:t>
            </a:r>
            <a:r>
              <a:rPr lang="ru-RU" dirty="0"/>
              <a:t> </a:t>
            </a:r>
            <a:r>
              <a:rPr lang="ru-RU" b="1" i="1" dirty="0"/>
              <a:t>пневмонии</a:t>
            </a:r>
            <a:r>
              <a:rPr lang="ru-RU" dirty="0"/>
              <a:t> </a:t>
            </a:r>
            <a:r>
              <a:rPr lang="ru-RU" dirty="0" smtClean="0"/>
              <a:t>у </a:t>
            </a:r>
            <a:r>
              <a:rPr lang="ru-RU" dirty="0"/>
              <a:t>детей с </a:t>
            </a:r>
            <a:r>
              <a:rPr lang="en-US" dirty="0"/>
              <a:t>COVID</a:t>
            </a:r>
            <a:r>
              <a:rPr lang="ru-RU" dirty="0"/>
              <a:t>-19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8298" y="1945546"/>
            <a:ext cx="10515600" cy="4351338"/>
          </a:xfrm>
        </p:spPr>
        <p:txBody>
          <a:bodyPr/>
          <a:lstStyle/>
          <a:p>
            <a:r>
              <a:rPr lang="ru-RU" dirty="0"/>
              <a:t>Дети с кашлем или затрудненным и учащенным дыханием. Отсутствие других признаков тяжелой пневмонии.</a:t>
            </a:r>
            <a:endParaRPr lang="ru-RU" dirty="0" smtClean="0">
              <a:effectLst/>
            </a:endParaRPr>
          </a:p>
          <a:p>
            <a:r>
              <a:rPr lang="ru-RU" dirty="0"/>
              <a:t>Критерии учащенного дыхания (при вдохе/мин):</a:t>
            </a:r>
            <a:endParaRPr lang="ru-RU" dirty="0" smtClean="0">
              <a:effectLst/>
            </a:endParaRPr>
          </a:p>
          <a:p>
            <a:pPr marL="0" lvl="0" indent="0" algn="ctr">
              <a:buNone/>
            </a:pPr>
            <a:r>
              <a:rPr lang="ru-RU" dirty="0"/>
              <a:t>&lt;2 месяца:  ≥ 60 </a:t>
            </a:r>
          </a:p>
          <a:p>
            <a:pPr marL="0" lvl="0" indent="0" algn="ctr">
              <a:buNone/>
            </a:pPr>
            <a:r>
              <a:rPr lang="ru-RU" dirty="0"/>
              <a:t>2–11 месяцев: ≥ 50 </a:t>
            </a:r>
          </a:p>
          <a:p>
            <a:pPr marL="0" indent="0" algn="ctr">
              <a:buNone/>
            </a:pPr>
            <a:r>
              <a:rPr lang="ru-RU" dirty="0"/>
              <a:t>1–5 лет: ≥ 40</a:t>
            </a:r>
          </a:p>
        </p:txBody>
      </p:sp>
    </p:spTree>
    <p:extLst>
      <p:ext uri="{BB962C8B-B14F-4D97-AF65-F5344CB8AC3E}">
        <p14:creationId xmlns:p14="http://schemas.microsoft.com/office/powerpoint/2010/main" val="3002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03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err="1" smtClean="0"/>
              <a:t>ВОЗ:диагностические</a:t>
            </a:r>
            <a:r>
              <a:rPr lang="ru-RU" sz="3200" b="1" dirty="0" smtClean="0"/>
              <a:t> характеристики для </a:t>
            </a:r>
            <a:r>
              <a:rPr lang="ru-RU" sz="3200" b="1" i="1" dirty="0" smtClean="0"/>
              <a:t>тяжелой</a:t>
            </a:r>
            <a:r>
              <a:rPr lang="ru-RU" sz="3200" b="1" dirty="0" smtClean="0"/>
              <a:t> </a:t>
            </a:r>
            <a:r>
              <a:rPr lang="ru-RU" sz="3200" b="1" i="1" dirty="0" smtClean="0"/>
              <a:t>пневмонии</a:t>
            </a:r>
            <a:r>
              <a:rPr lang="ru-RU" sz="3200" b="1" dirty="0" smtClean="0"/>
              <a:t> у детей с </a:t>
            </a:r>
            <a:r>
              <a:rPr lang="en-US" sz="3200" b="1" dirty="0" smtClean="0"/>
              <a:t>COVID</a:t>
            </a:r>
            <a:r>
              <a:rPr lang="ru-RU" sz="3200" b="1" dirty="0" smtClean="0"/>
              <a:t>-19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28996"/>
            <a:ext cx="10515600" cy="49027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Ребенок с кашлем или затрудненным дыханием</a:t>
            </a:r>
            <a:r>
              <a:rPr lang="ru-RU" dirty="0"/>
              <a:t>, а также наличием хотя бы одного из следующих критериев: </a:t>
            </a:r>
          </a:p>
          <a:p>
            <a:pPr lvl="0"/>
            <a:r>
              <a:rPr lang="ru-RU" dirty="0"/>
              <a:t>центральный цианоз или SpO2 &lt;90%; </a:t>
            </a:r>
          </a:p>
          <a:p>
            <a:pPr lvl="0"/>
            <a:r>
              <a:rPr lang="ru-RU" dirty="0"/>
              <a:t>тяжелое дыхание </a:t>
            </a:r>
            <a:r>
              <a:rPr lang="ru-RU" dirty="0" err="1"/>
              <a:t>дистресс</a:t>
            </a:r>
            <a:r>
              <a:rPr lang="ru-RU" dirty="0"/>
              <a:t> (например, храп, очень сильная боль в груди); </a:t>
            </a:r>
          </a:p>
          <a:p>
            <a:pPr lvl="0"/>
            <a:r>
              <a:rPr lang="ru-RU" dirty="0"/>
              <a:t>сочетание с другими признаками, характеризующими тяжелое состояние (неспособность кормиться грудью или отказ от питья, вялость или потеря сознания).</a:t>
            </a:r>
          </a:p>
          <a:p>
            <a:pPr marL="0" indent="0">
              <a:buNone/>
            </a:pPr>
            <a:r>
              <a:rPr lang="ru-RU" dirty="0"/>
              <a:t>Могут присутствовать другие признаки пневмонии, включая учащенное дыхание (&lt;2 месяца: ≥ 60; 2–11 месяцев: ≥ 50; 1–5 лет: ≥ 40). </a:t>
            </a:r>
            <a:r>
              <a:rPr lang="ru-RU" dirty="0" smtClean="0"/>
              <a:t>Первично </a:t>
            </a:r>
            <a:r>
              <a:rPr lang="ru-RU" dirty="0"/>
              <a:t>диагноз ставится по клиническим данным и дополняется результатами визуализации грудной клетки.</a:t>
            </a:r>
            <a:endParaRPr lang="ru-RU" dirty="0" smtClean="0">
              <a:effectLst/>
            </a:endParaRP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У подростков</a:t>
            </a:r>
            <a:r>
              <a:rPr lang="ru-RU" dirty="0"/>
              <a:t>: лихорадка или признаки респираторной инфекции, плюс один из следующих критериев: </a:t>
            </a:r>
            <a:endParaRPr lang="ru-RU" dirty="0" smtClean="0">
              <a:effectLst/>
            </a:endParaRPr>
          </a:p>
          <a:p>
            <a:pPr lvl="0"/>
            <a:r>
              <a:rPr lang="ru-RU" dirty="0"/>
              <a:t>частота дыхания &gt; 30 вдохов/мин</a:t>
            </a:r>
          </a:p>
          <a:p>
            <a:pPr lvl="0"/>
            <a:r>
              <a:rPr lang="ru-RU" dirty="0"/>
              <a:t>тяжелая дыхательная недостаточность </a:t>
            </a:r>
          </a:p>
          <a:p>
            <a:r>
              <a:rPr lang="ru-RU" dirty="0"/>
              <a:t>SpO2 ≤93% </a:t>
            </a:r>
          </a:p>
        </p:txBody>
      </p:sp>
    </p:spTree>
    <p:extLst>
      <p:ext uri="{BB962C8B-B14F-4D97-AF65-F5344CB8AC3E}">
        <p14:creationId xmlns:p14="http://schemas.microsoft.com/office/powerpoint/2010/main" val="238601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9059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</a:rPr>
              <a:t>Дефиниции ОРДС у детей </a:t>
            </a:r>
            <a:r>
              <a:rPr lang="ru-RU" sz="3200" b="1" i="1" dirty="0" smtClean="0">
                <a:solidFill>
                  <a:srgbClr val="FF0000"/>
                </a:solidFill>
              </a:rPr>
              <a:t>(ВОЗ)</a:t>
            </a:r>
            <a:endParaRPr lang="ru-RU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2537324"/>
              </p:ext>
            </p:extLst>
          </p:nvPr>
        </p:nvGraphicFramePr>
        <p:xfrm>
          <a:off x="674556" y="1005842"/>
          <a:ext cx="10538086" cy="62569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68509">
                  <a:extLst>
                    <a:ext uri="{9D8B030D-6E8A-4147-A177-3AD203B41FA5}">
                      <a16:colId xmlns:a16="http://schemas.microsoft.com/office/drawing/2014/main" val="4023248049"/>
                    </a:ext>
                  </a:extLst>
                </a:gridCol>
                <a:gridCol w="2868509">
                  <a:extLst>
                    <a:ext uri="{9D8B030D-6E8A-4147-A177-3AD203B41FA5}">
                      <a16:colId xmlns:a16="http://schemas.microsoft.com/office/drawing/2014/main" val="1541103713"/>
                    </a:ext>
                  </a:extLst>
                </a:gridCol>
                <a:gridCol w="1323351">
                  <a:extLst>
                    <a:ext uri="{9D8B030D-6E8A-4147-A177-3AD203B41FA5}">
                      <a16:colId xmlns:a16="http://schemas.microsoft.com/office/drawing/2014/main" val="4096495913"/>
                    </a:ext>
                  </a:extLst>
                </a:gridCol>
                <a:gridCol w="1783829">
                  <a:extLst>
                    <a:ext uri="{9D8B030D-6E8A-4147-A177-3AD203B41FA5}">
                      <a16:colId xmlns:a16="http://schemas.microsoft.com/office/drawing/2014/main" val="2362623320"/>
                    </a:ext>
                  </a:extLst>
                </a:gridCol>
                <a:gridCol w="1693888">
                  <a:extLst>
                    <a:ext uri="{9D8B030D-6E8A-4147-A177-3AD203B41FA5}">
                      <a16:colId xmlns:a16="http://schemas.microsoft.com/office/drawing/2014/main" val="3004446189"/>
                    </a:ext>
                  </a:extLst>
                </a:gridCol>
              </a:tblGrid>
              <a:tr h="565768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gridSpan="4"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Исключение пациентов с перинатально связанным заболеванием легких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905544"/>
                  </a:ext>
                </a:extLst>
              </a:tr>
              <a:tr h="386196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gridSpan="4"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течение 7 суток от начала заболевания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3942462"/>
                  </a:ext>
                </a:extLst>
              </a:tr>
              <a:tr h="762865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Происхождение отека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gridSpan="4"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Дыхательная недостаточность не полностью объясняется сердечной недостаточностью или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перегрузкои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̆ жидкостью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899468"/>
                  </a:ext>
                </a:extLst>
              </a:tr>
              <a:tr h="1139534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Визуализация грудной клетки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gridSpan="4"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визуализации грудной клетки (рентгенография, КТ или УЗИ легких): двусторонние затемнения, новые инфильтраты соответствующие острому легочному паренхиматозному заболеванию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997257"/>
                  </a:ext>
                </a:extLst>
              </a:tr>
              <a:tr h="386196">
                <a:tc rowSpan="3"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Оксигенация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Неинвазивная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вентиляция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gridSpan="3"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Инвазивная механическая вентиляция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012322"/>
                  </a:ext>
                </a:extLst>
              </a:tr>
              <a:tr h="10257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PARDS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(нет стратификации тяжести)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Легкии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̆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Умеренныи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̆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Тяжелый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extLst>
                  <a:ext uri="{0D108BD9-81ED-4DB2-BD59-A6C34878D82A}">
                    <a16:rowId xmlns:a16="http://schemas.microsoft.com/office/drawing/2014/main" val="1009553754"/>
                  </a:ext>
                </a:extLst>
              </a:tr>
              <a:tr h="18928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Изолирующая лицевая маска,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BiPAP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вентиляция</a:t>
                      </a:r>
                      <a:b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CPAP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&gt;5 см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вод.ст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Соотношение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аО</a:t>
                      </a:r>
                      <a:r>
                        <a:rPr lang="ru-RU" sz="16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FiO</a:t>
                      </a:r>
                      <a:r>
                        <a:rPr lang="ru-RU" sz="16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&lt;300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</a:t>
                      </a:r>
                      <a:r>
                        <a:rPr lang="ru-RU" sz="16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FiO</a:t>
                      </a:r>
                      <a:r>
                        <a:rPr lang="ru-RU" sz="16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&lt;264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OI &lt; 8</a:t>
                      </a:r>
                      <a:b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OSI &lt; 7,51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&lt;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OI &lt; 16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OSI &lt; 12,3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OI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OSI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extLst>
                  <a:ext uri="{0D108BD9-81ED-4DB2-BD59-A6C34878D82A}">
                    <a16:rowId xmlns:a16="http://schemas.microsoft.com/office/drawing/2014/main" val="29445841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8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9177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Диагностические критерии</a:t>
            </a:r>
            <a:r>
              <a:rPr lang="ru-RU" dirty="0" smtClean="0"/>
              <a:t> </a:t>
            </a:r>
            <a:r>
              <a:rPr lang="ru-RU" b="1" i="1" dirty="0"/>
              <a:t>сепсиса</a:t>
            </a:r>
            <a:r>
              <a:rPr lang="ru-RU" dirty="0"/>
              <a:t> и </a:t>
            </a:r>
            <a:r>
              <a:rPr lang="ru-RU" b="1" i="1" dirty="0"/>
              <a:t>септического шока</a:t>
            </a:r>
            <a:r>
              <a:rPr lang="ru-RU" dirty="0"/>
              <a:t> у детей с </a:t>
            </a:r>
            <a:r>
              <a:rPr lang="en-US" dirty="0"/>
              <a:t>COVID</a:t>
            </a:r>
            <a:r>
              <a:rPr lang="ru-RU" dirty="0"/>
              <a:t>-19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7423949"/>
              </p:ext>
            </p:extLst>
          </p:nvPr>
        </p:nvGraphicFramePr>
        <p:xfrm>
          <a:off x="719528" y="1319133"/>
          <a:ext cx="10837888" cy="55493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37888">
                  <a:extLst>
                    <a:ext uri="{9D8B030D-6E8A-4147-A177-3AD203B41FA5}">
                      <a16:colId xmlns:a16="http://schemas.microsoft.com/office/drawing/2014/main" val="2960685101"/>
                    </a:ext>
                  </a:extLst>
                </a:gridCol>
              </a:tblGrid>
              <a:tr h="34117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Сепсис </a:t>
                      </a: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3462846542"/>
                  </a:ext>
                </a:extLst>
              </a:tr>
              <a:tr h="10235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Ребенок, у которого подозревается или доказана инфекция COVID-19 и имеются критерии синдрома системной воспалительной реакции (для детей ≥ 2 лет), среди которых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аномальная температура и изменение количества лейкоцитов.</a:t>
                      </a: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2938907204"/>
                  </a:ext>
                </a:extLst>
              </a:tr>
              <a:tr h="34117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Септический шок</a:t>
                      </a: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4225236552"/>
                  </a:ext>
                </a:extLst>
              </a:tr>
              <a:tr h="37205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Ребенок с гипотензией (по отношению к возрастной норме), или имеющий 2 или 3 из следующих критериев: 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психического статуса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тахикардия или брадикардия (ЧСС &lt;90 ударов в минуту или &gt;160 ударов в минуту у младенцев и ЧСС &lt;70 ударов в минуту или &gt;150 ударов в минуту у детей) 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замедленное наполнение капилляров (&gt;2 сек) или слабый пульс 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тахипноэ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мраморная или прохладная кожа,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петехиальная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сыпь или пурпура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повышенное содержание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лактата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плазме крови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олигурия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гипертермия или гипотермия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28590138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032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3048"/>
            <a:ext cx="9035796" cy="27919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13915" y="3174492"/>
            <a:ext cx="8857488" cy="31516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04847" y="2810383"/>
            <a:ext cx="7455534" cy="29972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6FC0"/>
                </a:solidFill>
                <a:latin typeface="Trebuchet MS"/>
                <a:cs typeface="Trebuchet MS"/>
              </a:rPr>
              <a:t>Количество </a:t>
            </a:r>
            <a:r>
              <a:rPr sz="1800" dirty="0">
                <a:solidFill>
                  <a:srgbClr val="006FC0"/>
                </a:solidFill>
                <a:latin typeface="Trebuchet MS"/>
                <a:cs typeface="Trebuchet MS"/>
              </a:rPr>
              <a:t>регистрируемых </a:t>
            </a:r>
            <a:r>
              <a:rPr sz="1800" spc="-5" dirty="0">
                <a:solidFill>
                  <a:srgbClr val="006FC0"/>
                </a:solidFill>
                <a:latin typeface="Trebuchet MS"/>
                <a:cs typeface="Trebuchet MS"/>
              </a:rPr>
              <a:t>ежедневно случаев </a:t>
            </a:r>
            <a:r>
              <a:rPr sz="1800" dirty="0">
                <a:solidFill>
                  <a:srgbClr val="006FC0"/>
                </a:solidFill>
                <a:latin typeface="Trebuchet MS"/>
                <a:cs typeface="Trebuchet MS"/>
              </a:rPr>
              <a:t>и </a:t>
            </a:r>
            <a:r>
              <a:rPr sz="1800" spc="-5" dirty="0">
                <a:solidFill>
                  <a:srgbClr val="006FC0"/>
                </a:solidFill>
                <a:latin typeface="Trebuchet MS"/>
                <a:cs typeface="Trebuchet MS"/>
              </a:rPr>
              <a:t>летальность </a:t>
            </a:r>
            <a:r>
              <a:rPr sz="1800" dirty="0">
                <a:solidFill>
                  <a:srgbClr val="006FC0"/>
                </a:solidFill>
                <a:latin typeface="Trebuchet MS"/>
                <a:cs typeface="Trebuchet MS"/>
              </a:rPr>
              <a:t>в</a:t>
            </a:r>
            <a:r>
              <a:rPr sz="1800" spc="-80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006FC0"/>
                </a:solidFill>
                <a:latin typeface="Trebuchet MS"/>
                <a:cs typeface="Trebuchet MS"/>
              </a:rPr>
              <a:t>КНР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07556" y="3600957"/>
            <a:ext cx="22891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Темп </a:t>
            </a: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прироста</a:t>
            </a:r>
            <a:r>
              <a:rPr spc="-110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числа  зарегистрированных  случаев </a:t>
            </a: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в</a:t>
            </a:r>
            <a:r>
              <a:rPr spc="-25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КНР</a:t>
            </a:r>
            <a:endParaRPr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19079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/>
          <p:nvPr/>
        </p:nvSpPr>
        <p:spPr>
          <a:xfrm>
            <a:off x="1633102" y="728129"/>
            <a:ext cx="3460827" cy="0"/>
          </a:xfrm>
          <a:custGeom>
            <a:avLst/>
            <a:gdLst/>
            <a:ahLst/>
            <a:cxnLst/>
            <a:rect l="l" t="t" r="r" b="b"/>
            <a:pathLst>
              <a:path w="7181215">
                <a:moveTo>
                  <a:pt x="0" y="0"/>
                </a:moveTo>
                <a:lnTo>
                  <a:pt x="7180919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/>
          <p:nvPr/>
        </p:nvSpPr>
        <p:spPr>
          <a:xfrm>
            <a:off x="1632771" y="714541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83169" y="243968"/>
            <a:ext cx="3619040" cy="326905"/>
          </a:xfrm>
          <a:prstGeom prst="rect">
            <a:avLst/>
          </a:prstGeom>
        </p:spPr>
        <p:txBody>
          <a:bodyPr vert="horz" wrap="square" lIns="0" tIns="7957" rIns="0" bIns="0" rtlCol="0" anchor="ctr">
            <a:spAutoFit/>
          </a:bodyPr>
          <a:lstStyle/>
          <a:p>
            <a:pPr marL="6120">
              <a:lnSpc>
                <a:spcPct val="100000"/>
              </a:lnSpc>
              <a:spcBef>
                <a:spcPts val="63"/>
              </a:spcBef>
              <a:tabLst>
                <a:tab pos="662504" algn="l"/>
              </a:tabLst>
            </a:pPr>
            <a:r>
              <a:rPr sz="2602" baseline="1543" dirty="0">
                <a:solidFill>
                  <a:srgbClr val="353535"/>
                </a:solidFill>
              </a:rPr>
              <a:t>п.3.1.	</a:t>
            </a:r>
            <a:r>
              <a:rPr sz="2072" spc="5" dirty="0"/>
              <a:t>Диагностика</a:t>
            </a:r>
            <a:r>
              <a:rPr sz="2072" spc="10" dirty="0"/>
              <a:t> </a:t>
            </a:r>
            <a:r>
              <a:rPr sz="2072" spc="7" dirty="0">
                <a:solidFill>
                  <a:srgbClr val="353535"/>
                </a:solidFill>
              </a:rPr>
              <a:t>COVID-19</a:t>
            </a:r>
            <a:endParaRPr sz="2072"/>
          </a:p>
        </p:txBody>
      </p:sp>
      <p:sp>
        <p:nvSpPr>
          <p:cNvPr id="6" name="object 6"/>
          <p:cNvSpPr/>
          <p:nvPr/>
        </p:nvSpPr>
        <p:spPr>
          <a:xfrm>
            <a:off x="1665250" y="5054150"/>
            <a:ext cx="6310523" cy="1211855"/>
          </a:xfrm>
          <a:custGeom>
            <a:avLst/>
            <a:gdLst/>
            <a:ahLst/>
            <a:cxnLst/>
            <a:rect l="l" t="t" r="r" b="b"/>
            <a:pathLst>
              <a:path w="13094335" h="2514600">
                <a:moveTo>
                  <a:pt x="12977049" y="0"/>
                </a:moveTo>
                <a:lnTo>
                  <a:pt x="116690" y="0"/>
                </a:lnTo>
                <a:lnTo>
                  <a:pt x="71268" y="9172"/>
                </a:lnTo>
                <a:lnTo>
                  <a:pt x="34177" y="34184"/>
                </a:lnTo>
                <a:lnTo>
                  <a:pt x="9169" y="71273"/>
                </a:lnTo>
                <a:lnTo>
                  <a:pt x="0" y="116679"/>
                </a:lnTo>
                <a:lnTo>
                  <a:pt x="0" y="2397536"/>
                </a:lnTo>
                <a:lnTo>
                  <a:pt x="9169" y="2442942"/>
                </a:lnTo>
                <a:lnTo>
                  <a:pt x="34177" y="2480031"/>
                </a:lnTo>
                <a:lnTo>
                  <a:pt x="71268" y="2505043"/>
                </a:lnTo>
                <a:lnTo>
                  <a:pt x="116690" y="2514215"/>
                </a:lnTo>
                <a:lnTo>
                  <a:pt x="12977049" y="2514215"/>
                </a:lnTo>
                <a:lnTo>
                  <a:pt x="13022455" y="2505043"/>
                </a:lnTo>
                <a:lnTo>
                  <a:pt x="13059544" y="2480031"/>
                </a:lnTo>
                <a:lnTo>
                  <a:pt x="13084555" y="2442942"/>
                </a:lnTo>
                <a:lnTo>
                  <a:pt x="13093728" y="2397536"/>
                </a:lnTo>
                <a:lnTo>
                  <a:pt x="13093728" y="116679"/>
                </a:lnTo>
                <a:lnTo>
                  <a:pt x="13084555" y="71273"/>
                </a:lnTo>
                <a:lnTo>
                  <a:pt x="13059544" y="34184"/>
                </a:lnTo>
                <a:lnTo>
                  <a:pt x="13022455" y="9172"/>
                </a:lnTo>
                <a:lnTo>
                  <a:pt x="12977049" y="0"/>
                </a:lnTo>
                <a:close/>
              </a:path>
            </a:pathLst>
          </a:custGeom>
          <a:solidFill>
            <a:srgbClr val="FFDDD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/>
          <p:nvPr/>
        </p:nvSpPr>
        <p:spPr>
          <a:xfrm>
            <a:off x="1665250" y="4887777"/>
            <a:ext cx="1852670" cy="264099"/>
          </a:xfrm>
          <a:custGeom>
            <a:avLst/>
            <a:gdLst/>
            <a:ahLst/>
            <a:cxnLst/>
            <a:rect l="l" t="t" r="r" b="b"/>
            <a:pathLst>
              <a:path w="3844290" h="548004">
                <a:moveTo>
                  <a:pt x="3752985" y="0"/>
                </a:moveTo>
                <a:lnTo>
                  <a:pt x="0" y="0"/>
                </a:lnTo>
                <a:lnTo>
                  <a:pt x="0" y="547405"/>
                </a:lnTo>
                <a:lnTo>
                  <a:pt x="3844219" y="547405"/>
                </a:lnTo>
                <a:lnTo>
                  <a:pt x="3844219" y="91234"/>
                </a:lnTo>
                <a:lnTo>
                  <a:pt x="3752985" y="0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/>
          <p:nvPr/>
        </p:nvSpPr>
        <p:spPr>
          <a:xfrm>
            <a:off x="1665250" y="4887777"/>
            <a:ext cx="1852670" cy="264099"/>
          </a:xfrm>
          <a:custGeom>
            <a:avLst/>
            <a:gdLst/>
            <a:ahLst/>
            <a:cxnLst/>
            <a:rect l="l" t="t" r="r" b="b"/>
            <a:pathLst>
              <a:path w="3844290" h="548004">
                <a:moveTo>
                  <a:pt x="0" y="0"/>
                </a:moveTo>
                <a:lnTo>
                  <a:pt x="3752985" y="0"/>
                </a:lnTo>
                <a:lnTo>
                  <a:pt x="3844219" y="91234"/>
                </a:lnTo>
                <a:lnTo>
                  <a:pt x="3844219" y="547405"/>
                </a:lnTo>
                <a:lnTo>
                  <a:pt x="0" y="547405"/>
                </a:lnTo>
                <a:lnTo>
                  <a:pt x="0" y="0"/>
                </a:lnTo>
                <a:close/>
              </a:path>
            </a:pathLst>
          </a:custGeom>
          <a:ln w="11003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/>
          <p:nvPr/>
        </p:nvSpPr>
        <p:spPr>
          <a:xfrm>
            <a:off x="1632771" y="1045297"/>
            <a:ext cx="2575193" cy="1455757"/>
          </a:xfrm>
          <a:custGeom>
            <a:avLst/>
            <a:gdLst/>
            <a:ahLst/>
            <a:cxnLst/>
            <a:rect l="l" t="t" r="r" b="b"/>
            <a:pathLst>
              <a:path w="5343525" h="3020695">
                <a:moveTo>
                  <a:pt x="5203221" y="0"/>
                </a:moveTo>
                <a:lnTo>
                  <a:pt x="140175" y="0"/>
                </a:lnTo>
                <a:lnTo>
                  <a:pt x="95871" y="7151"/>
                </a:lnTo>
                <a:lnTo>
                  <a:pt x="57391" y="27060"/>
                </a:lnTo>
                <a:lnTo>
                  <a:pt x="27047" y="57411"/>
                </a:lnTo>
                <a:lnTo>
                  <a:pt x="7146" y="95888"/>
                </a:lnTo>
                <a:lnTo>
                  <a:pt x="0" y="140175"/>
                </a:lnTo>
                <a:lnTo>
                  <a:pt x="0" y="2880184"/>
                </a:lnTo>
                <a:lnTo>
                  <a:pt x="7146" y="2924471"/>
                </a:lnTo>
                <a:lnTo>
                  <a:pt x="27047" y="2962948"/>
                </a:lnTo>
                <a:lnTo>
                  <a:pt x="57391" y="2993299"/>
                </a:lnTo>
                <a:lnTo>
                  <a:pt x="95871" y="3013208"/>
                </a:lnTo>
                <a:lnTo>
                  <a:pt x="140175" y="3020360"/>
                </a:lnTo>
                <a:lnTo>
                  <a:pt x="5203221" y="3020360"/>
                </a:lnTo>
                <a:lnTo>
                  <a:pt x="5247507" y="3013208"/>
                </a:lnTo>
                <a:lnTo>
                  <a:pt x="5285984" y="2993299"/>
                </a:lnTo>
                <a:lnTo>
                  <a:pt x="5316336" y="2962948"/>
                </a:lnTo>
                <a:lnTo>
                  <a:pt x="5336245" y="2924471"/>
                </a:lnTo>
                <a:lnTo>
                  <a:pt x="5343396" y="2880184"/>
                </a:lnTo>
                <a:lnTo>
                  <a:pt x="5343396" y="140175"/>
                </a:lnTo>
                <a:lnTo>
                  <a:pt x="5336245" y="95888"/>
                </a:lnTo>
                <a:lnTo>
                  <a:pt x="5316336" y="57411"/>
                </a:lnTo>
                <a:lnTo>
                  <a:pt x="5285984" y="27060"/>
                </a:lnTo>
                <a:lnTo>
                  <a:pt x="5247507" y="7151"/>
                </a:lnTo>
                <a:lnTo>
                  <a:pt x="5203221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0" name="object 10"/>
          <p:cNvSpPr txBox="1"/>
          <p:nvPr/>
        </p:nvSpPr>
        <p:spPr>
          <a:xfrm>
            <a:off x="8152381" y="1026064"/>
            <a:ext cx="2418814" cy="4403089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18360" marR="982893">
              <a:spcBef>
                <a:spcPts val="48"/>
              </a:spcBef>
            </a:pPr>
            <a:r>
              <a:rPr sz="1566" b="1" dirty="0">
                <a:solidFill>
                  <a:srgbClr val="006FC0"/>
                </a:solidFill>
                <a:latin typeface="Arial"/>
                <a:cs typeface="Arial"/>
              </a:rPr>
              <a:t>Ла</a:t>
            </a:r>
            <a:r>
              <a:rPr sz="1566" b="1" spc="-7" dirty="0">
                <a:solidFill>
                  <a:srgbClr val="006FC0"/>
                </a:solidFill>
                <a:latin typeface="Arial"/>
                <a:cs typeface="Arial"/>
              </a:rPr>
              <a:t>б</a:t>
            </a:r>
            <a:r>
              <a:rPr sz="1566" b="1" dirty="0">
                <a:solidFill>
                  <a:srgbClr val="006FC0"/>
                </a:solidFill>
                <a:latin typeface="Arial"/>
                <a:cs typeface="Arial"/>
              </a:rPr>
              <a:t>орат</a:t>
            </a:r>
            <a:r>
              <a:rPr sz="1566" b="1" spc="-7" dirty="0">
                <a:solidFill>
                  <a:srgbClr val="006FC0"/>
                </a:solidFill>
                <a:latin typeface="Arial"/>
                <a:cs typeface="Arial"/>
              </a:rPr>
              <a:t>о</a:t>
            </a:r>
            <a:r>
              <a:rPr sz="1566" b="1" dirty="0">
                <a:solidFill>
                  <a:srgbClr val="006FC0"/>
                </a:solidFill>
                <a:latin typeface="Arial"/>
                <a:cs typeface="Arial"/>
              </a:rPr>
              <a:t>рная  </a:t>
            </a:r>
            <a:r>
              <a:rPr sz="1566" b="1" spc="-5" dirty="0">
                <a:solidFill>
                  <a:srgbClr val="006FC0"/>
                </a:solidFill>
                <a:latin typeface="Arial"/>
                <a:cs typeface="Arial"/>
              </a:rPr>
              <a:t>диагностика</a:t>
            </a:r>
            <a:endParaRPr sz="1566">
              <a:latin typeface="Arial"/>
              <a:cs typeface="Arial"/>
            </a:endParaRPr>
          </a:p>
          <a:p>
            <a:pPr marL="18360">
              <a:spcBef>
                <a:spcPts val="783"/>
              </a:spcBef>
            </a:pPr>
            <a:r>
              <a:rPr sz="1566" spc="-5" dirty="0">
                <a:solidFill>
                  <a:srgbClr val="006FC0"/>
                </a:solidFill>
                <a:latin typeface="Arial"/>
                <a:cs typeface="Arial"/>
              </a:rPr>
              <a:t>общая</a:t>
            </a:r>
            <a:endParaRPr sz="1566">
              <a:latin typeface="Arial"/>
              <a:cs typeface="Arial"/>
            </a:endParaRPr>
          </a:p>
          <a:p>
            <a:pPr marL="186052" indent="-167692">
              <a:spcBef>
                <a:spcPts val="226"/>
              </a:spcBef>
              <a:buClr>
                <a:srgbClr val="006FC0"/>
              </a:buClr>
              <a:buSzPct val="128571"/>
              <a:buChar char="•"/>
              <a:tabLst>
                <a:tab pos="186052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общий анализ</a:t>
            </a:r>
            <a:r>
              <a:rPr sz="1349" spc="2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крови;</a:t>
            </a:r>
            <a:endParaRPr sz="1349">
              <a:latin typeface="Arial"/>
              <a:cs typeface="Arial"/>
            </a:endParaRPr>
          </a:p>
          <a:p>
            <a:pPr marL="185746" marR="1009821" indent="-167692">
              <a:spcBef>
                <a:spcPts val="520"/>
              </a:spcBef>
              <a:buClr>
                <a:srgbClr val="006FC0"/>
              </a:buClr>
              <a:buSzPct val="128571"/>
              <a:buChar char="•"/>
              <a:tabLst>
                <a:tab pos="186052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биохи</a:t>
            </a:r>
            <a:r>
              <a:rPr sz="1349" spc="-10" dirty="0">
                <a:solidFill>
                  <a:srgbClr val="353535"/>
                </a:solidFill>
                <a:latin typeface="Arial"/>
                <a:cs typeface="Arial"/>
              </a:rPr>
              <a:t>м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ичес</a:t>
            </a:r>
            <a:r>
              <a:rPr sz="1349" dirty="0">
                <a:solidFill>
                  <a:srgbClr val="353535"/>
                </a:solidFill>
                <a:latin typeface="Arial"/>
                <a:cs typeface="Arial"/>
              </a:rPr>
              <a:t>ки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й 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анализ</a:t>
            </a:r>
            <a:r>
              <a:rPr sz="1349" spc="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крови;</a:t>
            </a:r>
            <a:endParaRPr sz="1349">
              <a:latin typeface="Arial"/>
              <a:cs typeface="Arial"/>
            </a:endParaRPr>
          </a:p>
          <a:p>
            <a:pPr marL="185746" marR="497567" indent="-167692">
              <a:spcBef>
                <a:spcPts val="520"/>
              </a:spcBef>
              <a:buClr>
                <a:srgbClr val="006FC0"/>
              </a:buClr>
              <a:buSzPct val="128571"/>
              <a:buChar char="•"/>
              <a:tabLst>
                <a:tab pos="186052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исследование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уровня  С-реактивного</a:t>
            </a:r>
            <a:r>
              <a:rPr sz="1349" spc="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белка;</a:t>
            </a:r>
            <a:endParaRPr sz="1349">
              <a:latin typeface="Arial"/>
              <a:cs typeface="Arial"/>
            </a:endParaRPr>
          </a:p>
          <a:p>
            <a:pPr marL="186052" indent="-167692">
              <a:spcBef>
                <a:spcPts val="518"/>
              </a:spcBef>
              <a:buClr>
                <a:srgbClr val="006FC0"/>
              </a:buClr>
              <a:buSzPct val="128571"/>
              <a:buChar char="•"/>
              <a:tabLst>
                <a:tab pos="186052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пульсоксиметрия.</a:t>
            </a:r>
            <a:endParaRPr sz="1349">
              <a:latin typeface="Arial"/>
              <a:cs typeface="Arial"/>
            </a:endParaRPr>
          </a:p>
          <a:p>
            <a:pPr marL="18360">
              <a:lnSpc>
                <a:spcPts val="1658"/>
              </a:lnSpc>
              <a:spcBef>
                <a:spcPts val="1072"/>
              </a:spcBef>
            </a:pPr>
            <a:r>
              <a:rPr sz="1398" b="1" i="1" spc="-2" dirty="0">
                <a:solidFill>
                  <a:srgbClr val="353535"/>
                </a:solidFill>
                <a:latin typeface="Arial"/>
                <a:cs typeface="Arial"/>
              </a:rPr>
              <a:t>+ </a:t>
            </a:r>
            <a:r>
              <a:rPr sz="1398" b="1" i="1" spc="-5" dirty="0">
                <a:solidFill>
                  <a:srgbClr val="353535"/>
                </a:solidFill>
                <a:latin typeface="Arial"/>
                <a:cs typeface="Arial"/>
              </a:rPr>
              <a:t>пациентам </a:t>
            </a:r>
            <a:r>
              <a:rPr sz="1398" b="1" i="1" spc="-2" dirty="0">
                <a:solidFill>
                  <a:srgbClr val="353535"/>
                </a:solidFill>
                <a:latin typeface="Arial"/>
                <a:cs typeface="Arial"/>
              </a:rPr>
              <a:t>с</a:t>
            </a:r>
            <a:r>
              <a:rPr sz="1398" b="1" i="1" spc="-1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i="1" spc="-5" dirty="0">
                <a:solidFill>
                  <a:srgbClr val="353535"/>
                </a:solidFill>
                <a:latin typeface="Arial"/>
                <a:cs typeface="Arial"/>
              </a:rPr>
              <a:t>ОДН:</a:t>
            </a:r>
            <a:endParaRPr sz="1398">
              <a:latin typeface="Arial"/>
              <a:cs typeface="Arial"/>
            </a:endParaRPr>
          </a:p>
          <a:p>
            <a:pPr marL="185746" marR="556626" indent="-167692">
              <a:lnSpc>
                <a:spcPts val="1619"/>
              </a:lnSpc>
              <a:spcBef>
                <a:spcPts val="36"/>
              </a:spcBef>
              <a:buClr>
                <a:srgbClr val="006FC0"/>
              </a:buClr>
              <a:buSzPct val="130357"/>
              <a:buChar char="•"/>
              <a:tabLst>
                <a:tab pos="186052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исследование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газов  артериальной</a:t>
            </a:r>
            <a:r>
              <a:rPr sz="1349" spc="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крови;</a:t>
            </a:r>
            <a:endParaRPr sz="1349">
              <a:latin typeface="Arial"/>
              <a:cs typeface="Arial"/>
            </a:endParaRPr>
          </a:p>
          <a:p>
            <a:pPr marL="186052" indent="-167692">
              <a:spcBef>
                <a:spcPts val="460"/>
              </a:spcBef>
              <a:buClr>
                <a:srgbClr val="006FC0"/>
              </a:buClr>
              <a:buSzPct val="129310"/>
              <a:buChar char="•"/>
              <a:tabLst>
                <a:tab pos="186052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коагулограмма.</a:t>
            </a:r>
            <a:endParaRPr sz="1398">
              <a:latin typeface="Arial"/>
              <a:cs typeface="Arial"/>
            </a:endParaRPr>
          </a:p>
          <a:p>
            <a:pPr marL="18360">
              <a:spcBef>
                <a:spcPts val="1077"/>
              </a:spcBef>
            </a:pPr>
            <a:r>
              <a:rPr sz="1566" dirty="0">
                <a:solidFill>
                  <a:srgbClr val="006FC0"/>
                </a:solidFill>
                <a:latin typeface="Arial"/>
                <a:cs typeface="Arial"/>
              </a:rPr>
              <a:t>специфическая</a:t>
            </a:r>
            <a:r>
              <a:rPr sz="1554" baseline="24547" dirty="0">
                <a:solidFill>
                  <a:srgbClr val="006FC0"/>
                </a:solidFill>
                <a:latin typeface="Arial"/>
                <a:cs typeface="Arial"/>
              </a:rPr>
              <a:t>1</a:t>
            </a:r>
            <a:endParaRPr sz="1554" baseline="24547">
              <a:latin typeface="Arial"/>
              <a:cs typeface="Arial"/>
            </a:endParaRPr>
          </a:p>
          <a:p>
            <a:pPr marL="186052" indent="-167692">
              <a:lnSpc>
                <a:spcPts val="1619"/>
              </a:lnSpc>
              <a:spcBef>
                <a:spcPts val="226"/>
              </a:spcBef>
              <a:buClr>
                <a:srgbClr val="006FC0"/>
              </a:buClr>
              <a:buSzPct val="128571"/>
              <a:buChar char="•"/>
              <a:tabLst>
                <a:tab pos="186052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выявление</a:t>
            </a:r>
            <a:r>
              <a:rPr sz="1349" spc="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РНК</a:t>
            </a:r>
            <a:endParaRPr sz="1349">
              <a:latin typeface="Arial"/>
              <a:cs typeface="Arial"/>
            </a:endParaRPr>
          </a:p>
          <a:p>
            <a:pPr marL="185746">
              <a:lnSpc>
                <a:spcPts val="1619"/>
              </a:lnSpc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SARS-CoV-2 методом</a:t>
            </a:r>
            <a:r>
              <a:rPr sz="1349" spc="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ПЦР.</a:t>
            </a:r>
            <a:endParaRPr sz="1349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16421" y="1037465"/>
            <a:ext cx="2875708" cy="3628144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34885">
              <a:spcBef>
                <a:spcPts val="46"/>
              </a:spcBef>
            </a:pPr>
            <a:r>
              <a:rPr sz="1566" b="1" spc="-2" dirty="0">
                <a:solidFill>
                  <a:srgbClr val="006FC0"/>
                </a:solidFill>
                <a:latin typeface="Arial"/>
                <a:cs typeface="Arial"/>
              </a:rPr>
              <a:t>Подробная</a:t>
            </a:r>
            <a:r>
              <a:rPr sz="1566" b="1" spc="7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566" b="1" spc="-2" dirty="0">
                <a:solidFill>
                  <a:srgbClr val="006FC0"/>
                </a:solidFill>
                <a:latin typeface="Arial"/>
                <a:cs typeface="Arial"/>
              </a:rPr>
              <a:t>оценка</a:t>
            </a:r>
            <a:endParaRPr sz="1566">
              <a:latin typeface="Arial"/>
              <a:cs typeface="Arial"/>
            </a:endParaRPr>
          </a:p>
          <a:p>
            <a:pPr marL="34885" marR="344869">
              <a:spcBef>
                <a:spcPts val="2"/>
              </a:spcBef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жалоб,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анамнеза заболевания,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эпидемиологического 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анамнеза</a:t>
            </a:r>
            <a:endParaRPr sz="1349">
              <a:latin typeface="Arial"/>
              <a:cs typeface="Arial"/>
            </a:endParaRPr>
          </a:p>
          <a:p>
            <a:pPr marL="6120" marR="1374887">
              <a:spcBef>
                <a:spcPts val="916"/>
              </a:spcBef>
            </a:pPr>
            <a:r>
              <a:rPr sz="1566" b="1" spc="-5" dirty="0">
                <a:solidFill>
                  <a:srgbClr val="006FC0"/>
                </a:solidFill>
                <a:latin typeface="Arial"/>
                <a:cs typeface="Arial"/>
              </a:rPr>
              <a:t>Физикальное  обследование:</a:t>
            </a:r>
            <a:endParaRPr sz="1566">
              <a:latin typeface="Arial"/>
              <a:cs typeface="Arial"/>
            </a:endParaRPr>
          </a:p>
          <a:p>
            <a:pPr marL="173506" marR="394748" indent="-167692">
              <a:spcBef>
                <a:spcPts val="749"/>
              </a:spcBef>
              <a:buClr>
                <a:srgbClr val="006FC0"/>
              </a:buClr>
              <a:buSzPct val="128571"/>
              <a:buChar char="•"/>
              <a:tabLst>
                <a:tab pos="173812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оценка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слизистых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оболочек  верхних дыхательных</a:t>
            </a:r>
            <a:r>
              <a:rPr sz="1349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путей;</a:t>
            </a:r>
            <a:endParaRPr sz="1349">
              <a:latin typeface="Arial"/>
              <a:cs typeface="Arial"/>
            </a:endParaRPr>
          </a:p>
          <a:p>
            <a:pPr marL="173812" indent="-167692">
              <a:spcBef>
                <a:spcPts val="781"/>
              </a:spcBef>
              <a:buClr>
                <a:srgbClr val="006FC0"/>
              </a:buClr>
              <a:buSzPct val="128571"/>
              <a:buChar char="•"/>
              <a:tabLst>
                <a:tab pos="173812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аускультация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 перкуссия</a:t>
            </a:r>
            <a:r>
              <a:rPr sz="1349" spc="2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легких;</a:t>
            </a:r>
            <a:endParaRPr sz="1349">
              <a:latin typeface="Arial"/>
              <a:cs typeface="Arial"/>
            </a:endParaRPr>
          </a:p>
          <a:p>
            <a:pPr marL="173812" indent="-167692">
              <a:spcBef>
                <a:spcPts val="781"/>
              </a:spcBef>
              <a:buClr>
                <a:srgbClr val="006FC0"/>
              </a:buClr>
              <a:buSzPct val="128571"/>
              <a:buChar char="•"/>
              <a:tabLst>
                <a:tab pos="173812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пальпация лимфатических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узлов;</a:t>
            </a:r>
            <a:endParaRPr sz="1349">
              <a:latin typeface="Arial"/>
              <a:cs typeface="Arial"/>
            </a:endParaRPr>
          </a:p>
          <a:p>
            <a:pPr marL="173506" marR="98840" indent="-167692">
              <a:spcBef>
                <a:spcPts val="783"/>
              </a:spcBef>
              <a:buClr>
                <a:srgbClr val="006FC0"/>
              </a:buClr>
              <a:buSzPct val="128571"/>
              <a:buChar char="•"/>
              <a:tabLst>
                <a:tab pos="173812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исследование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органов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брюшной  полости с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определением  размеров печени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</a:t>
            </a:r>
            <a:r>
              <a:rPr sz="1349" spc="3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селезенки;</a:t>
            </a:r>
            <a:endParaRPr sz="1349">
              <a:latin typeface="Arial"/>
              <a:cs typeface="Arial"/>
            </a:endParaRPr>
          </a:p>
          <a:p>
            <a:pPr marL="173812" indent="-167692">
              <a:spcBef>
                <a:spcPts val="778"/>
              </a:spcBef>
              <a:buClr>
                <a:srgbClr val="006FC0"/>
              </a:buClr>
              <a:buSzPct val="128571"/>
              <a:buChar char="•"/>
              <a:tabLst>
                <a:tab pos="173812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термометрия.</a:t>
            </a:r>
            <a:endParaRPr sz="1349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41720" y="1144458"/>
            <a:ext cx="2340166" cy="1251596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>
              <a:spcBef>
                <a:spcPts val="46"/>
              </a:spcBef>
            </a:pPr>
            <a:r>
              <a:rPr sz="1349" b="1" spc="-5" dirty="0">
                <a:solidFill>
                  <a:srgbClr val="FFFFFF"/>
                </a:solidFill>
                <a:latin typeface="Arial"/>
                <a:cs typeface="Arial"/>
              </a:rPr>
              <a:t>Диагноз устанавливается  </a:t>
            </a:r>
            <a:r>
              <a:rPr sz="1349" spc="-5" dirty="0">
                <a:solidFill>
                  <a:srgbClr val="FFFFFF"/>
                </a:solidFill>
                <a:latin typeface="Arial"/>
                <a:cs typeface="Arial"/>
              </a:rPr>
              <a:t>на основании </a:t>
            </a:r>
            <a:r>
              <a:rPr sz="1349" spc="-2" dirty="0">
                <a:solidFill>
                  <a:srgbClr val="FFFFFF"/>
                </a:solidFill>
                <a:latin typeface="Arial"/>
                <a:cs typeface="Arial"/>
              </a:rPr>
              <a:t>клинического  </a:t>
            </a:r>
            <a:r>
              <a:rPr sz="1349" spc="-5" dirty="0">
                <a:solidFill>
                  <a:srgbClr val="FFFFFF"/>
                </a:solidFill>
                <a:latin typeface="Arial"/>
                <a:cs typeface="Arial"/>
              </a:rPr>
              <a:t>обследования, </a:t>
            </a:r>
            <a:r>
              <a:rPr sz="1349" spc="-7" dirty="0">
                <a:solidFill>
                  <a:srgbClr val="FFFFFF"/>
                </a:solidFill>
                <a:latin typeface="Arial"/>
                <a:cs typeface="Arial"/>
              </a:rPr>
              <a:t>данных  </a:t>
            </a:r>
            <a:r>
              <a:rPr sz="1349" spc="-2" dirty="0">
                <a:solidFill>
                  <a:srgbClr val="FFFFFF"/>
                </a:solidFill>
                <a:latin typeface="Arial"/>
                <a:cs typeface="Arial"/>
              </a:rPr>
              <a:t>эпидемиологического  </a:t>
            </a:r>
            <a:r>
              <a:rPr sz="1349" spc="-5" dirty="0">
                <a:solidFill>
                  <a:srgbClr val="FFFFFF"/>
                </a:solidFill>
                <a:latin typeface="Arial"/>
                <a:cs typeface="Arial"/>
              </a:rPr>
              <a:t>анамнеза </a:t>
            </a:r>
            <a:r>
              <a:rPr sz="1349" spc="-2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1349" spc="-5" dirty="0">
                <a:solidFill>
                  <a:srgbClr val="FFFFFF"/>
                </a:solidFill>
                <a:latin typeface="Arial"/>
                <a:cs typeface="Arial"/>
              </a:rPr>
              <a:t>результатов  лабораторных</a:t>
            </a:r>
            <a:r>
              <a:rPr sz="1349" spc="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FFFFFF"/>
                </a:solidFill>
                <a:latin typeface="Arial"/>
                <a:cs typeface="Arial"/>
              </a:rPr>
              <a:t>исследований</a:t>
            </a:r>
            <a:endParaRPr sz="1349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413713" y="1073468"/>
            <a:ext cx="248185" cy="248798"/>
          </a:xfrm>
          <a:custGeom>
            <a:avLst/>
            <a:gdLst/>
            <a:ahLst/>
            <a:cxnLst/>
            <a:rect l="l" t="t" r="r" b="b"/>
            <a:pathLst>
              <a:path w="514984" h="516255">
                <a:moveTo>
                  <a:pt x="257198" y="0"/>
                </a:moveTo>
                <a:lnTo>
                  <a:pt x="210976" y="4153"/>
                </a:lnTo>
                <a:lnTo>
                  <a:pt x="167468" y="16129"/>
                </a:lnTo>
                <a:lnTo>
                  <a:pt x="127402" y="35199"/>
                </a:lnTo>
                <a:lnTo>
                  <a:pt x="91504" y="60637"/>
                </a:lnTo>
                <a:lnTo>
                  <a:pt x="60502" y="91716"/>
                </a:lnTo>
                <a:lnTo>
                  <a:pt x="35123" y="127707"/>
                </a:lnTo>
                <a:lnTo>
                  <a:pt x="16095" y="167884"/>
                </a:lnTo>
                <a:lnTo>
                  <a:pt x="4145" y="211519"/>
                </a:lnTo>
                <a:lnTo>
                  <a:pt x="0" y="257885"/>
                </a:lnTo>
                <a:lnTo>
                  <a:pt x="4145" y="304252"/>
                </a:lnTo>
                <a:lnTo>
                  <a:pt x="16095" y="347887"/>
                </a:lnTo>
                <a:lnTo>
                  <a:pt x="35123" y="388064"/>
                </a:lnTo>
                <a:lnTo>
                  <a:pt x="60502" y="424055"/>
                </a:lnTo>
                <a:lnTo>
                  <a:pt x="91504" y="455133"/>
                </a:lnTo>
                <a:lnTo>
                  <a:pt x="127402" y="480572"/>
                </a:lnTo>
                <a:lnTo>
                  <a:pt x="167468" y="499642"/>
                </a:lnTo>
                <a:lnTo>
                  <a:pt x="210976" y="511618"/>
                </a:lnTo>
                <a:lnTo>
                  <a:pt x="257198" y="515771"/>
                </a:lnTo>
                <a:lnTo>
                  <a:pt x="303420" y="511618"/>
                </a:lnTo>
                <a:lnTo>
                  <a:pt x="346927" y="499642"/>
                </a:lnTo>
                <a:lnTo>
                  <a:pt x="386994" y="480572"/>
                </a:lnTo>
                <a:lnTo>
                  <a:pt x="422892" y="455133"/>
                </a:lnTo>
                <a:lnTo>
                  <a:pt x="453894" y="424055"/>
                </a:lnTo>
                <a:lnTo>
                  <a:pt x="479273" y="388064"/>
                </a:lnTo>
                <a:lnTo>
                  <a:pt x="498301" y="347887"/>
                </a:lnTo>
                <a:lnTo>
                  <a:pt x="510251" y="304252"/>
                </a:lnTo>
                <a:lnTo>
                  <a:pt x="514396" y="257885"/>
                </a:lnTo>
                <a:lnTo>
                  <a:pt x="510251" y="211519"/>
                </a:lnTo>
                <a:lnTo>
                  <a:pt x="498301" y="167884"/>
                </a:lnTo>
                <a:lnTo>
                  <a:pt x="479273" y="127707"/>
                </a:lnTo>
                <a:lnTo>
                  <a:pt x="453894" y="91716"/>
                </a:lnTo>
                <a:lnTo>
                  <a:pt x="422892" y="60637"/>
                </a:lnTo>
                <a:lnTo>
                  <a:pt x="386994" y="35199"/>
                </a:lnTo>
                <a:lnTo>
                  <a:pt x="346927" y="16129"/>
                </a:lnTo>
                <a:lnTo>
                  <a:pt x="303420" y="4153"/>
                </a:lnTo>
                <a:lnTo>
                  <a:pt x="257198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4" name="object 14"/>
          <p:cNvSpPr/>
          <p:nvPr/>
        </p:nvSpPr>
        <p:spPr>
          <a:xfrm>
            <a:off x="4413713" y="1073468"/>
            <a:ext cx="248185" cy="248798"/>
          </a:xfrm>
          <a:custGeom>
            <a:avLst/>
            <a:gdLst/>
            <a:ahLst/>
            <a:cxnLst/>
            <a:rect l="l" t="t" r="r" b="b"/>
            <a:pathLst>
              <a:path w="514984" h="516255">
                <a:moveTo>
                  <a:pt x="0" y="257885"/>
                </a:moveTo>
                <a:lnTo>
                  <a:pt x="4145" y="211519"/>
                </a:lnTo>
                <a:lnTo>
                  <a:pt x="16095" y="167884"/>
                </a:lnTo>
                <a:lnTo>
                  <a:pt x="35123" y="127707"/>
                </a:lnTo>
                <a:lnTo>
                  <a:pt x="60502" y="91716"/>
                </a:lnTo>
                <a:lnTo>
                  <a:pt x="91504" y="60637"/>
                </a:lnTo>
                <a:lnTo>
                  <a:pt x="127402" y="35199"/>
                </a:lnTo>
                <a:lnTo>
                  <a:pt x="167468" y="16129"/>
                </a:lnTo>
                <a:lnTo>
                  <a:pt x="210976" y="4153"/>
                </a:lnTo>
                <a:lnTo>
                  <a:pt x="257198" y="0"/>
                </a:lnTo>
                <a:lnTo>
                  <a:pt x="303420" y="4153"/>
                </a:lnTo>
                <a:lnTo>
                  <a:pt x="346927" y="16129"/>
                </a:lnTo>
                <a:lnTo>
                  <a:pt x="386994" y="35199"/>
                </a:lnTo>
                <a:lnTo>
                  <a:pt x="422892" y="60637"/>
                </a:lnTo>
                <a:lnTo>
                  <a:pt x="453894" y="91716"/>
                </a:lnTo>
                <a:lnTo>
                  <a:pt x="479273" y="127707"/>
                </a:lnTo>
                <a:lnTo>
                  <a:pt x="498301" y="167884"/>
                </a:lnTo>
                <a:lnTo>
                  <a:pt x="510251" y="211519"/>
                </a:lnTo>
                <a:lnTo>
                  <a:pt x="514396" y="257885"/>
                </a:lnTo>
                <a:lnTo>
                  <a:pt x="510251" y="304252"/>
                </a:lnTo>
                <a:lnTo>
                  <a:pt x="498301" y="347887"/>
                </a:lnTo>
                <a:lnTo>
                  <a:pt x="479273" y="388064"/>
                </a:lnTo>
                <a:lnTo>
                  <a:pt x="453894" y="424055"/>
                </a:lnTo>
                <a:lnTo>
                  <a:pt x="422892" y="455133"/>
                </a:lnTo>
                <a:lnTo>
                  <a:pt x="386994" y="480572"/>
                </a:lnTo>
                <a:lnTo>
                  <a:pt x="346927" y="499642"/>
                </a:lnTo>
                <a:lnTo>
                  <a:pt x="303420" y="511618"/>
                </a:lnTo>
                <a:lnTo>
                  <a:pt x="257198" y="515771"/>
                </a:lnTo>
                <a:lnTo>
                  <a:pt x="210976" y="511618"/>
                </a:lnTo>
                <a:lnTo>
                  <a:pt x="167468" y="499642"/>
                </a:lnTo>
                <a:lnTo>
                  <a:pt x="127402" y="480572"/>
                </a:lnTo>
                <a:lnTo>
                  <a:pt x="91504" y="455133"/>
                </a:lnTo>
                <a:lnTo>
                  <a:pt x="60502" y="424055"/>
                </a:lnTo>
                <a:lnTo>
                  <a:pt x="35123" y="388064"/>
                </a:lnTo>
                <a:lnTo>
                  <a:pt x="16095" y="347887"/>
                </a:lnTo>
                <a:lnTo>
                  <a:pt x="4145" y="304252"/>
                </a:lnTo>
                <a:lnTo>
                  <a:pt x="0" y="257885"/>
                </a:lnTo>
                <a:close/>
              </a:path>
            </a:pathLst>
          </a:custGeom>
          <a:ln w="45387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5" name="object 15"/>
          <p:cNvSpPr txBox="1"/>
          <p:nvPr/>
        </p:nvSpPr>
        <p:spPr>
          <a:xfrm>
            <a:off x="4481886" y="1080274"/>
            <a:ext cx="110781" cy="220685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6120">
              <a:spcBef>
                <a:spcPts val="43"/>
              </a:spcBef>
            </a:pPr>
            <a:r>
              <a:rPr sz="1398" b="1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398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417690" y="2132685"/>
            <a:ext cx="248798" cy="248798"/>
          </a:xfrm>
          <a:custGeom>
            <a:avLst/>
            <a:gdLst/>
            <a:ahLst/>
            <a:cxnLst/>
            <a:rect l="l" t="t" r="r" b="b"/>
            <a:pathLst>
              <a:path w="516254" h="516254">
                <a:moveTo>
                  <a:pt x="257885" y="0"/>
                </a:moveTo>
                <a:lnTo>
                  <a:pt x="211519" y="4153"/>
                </a:lnTo>
                <a:lnTo>
                  <a:pt x="167884" y="16129"/>
                </a:lnTo>
                <a:lnTo>
                  <a:pt x="127707" y="35199"/>
                </a:lnTo>
                <a:lnTo>
                  <a:pt x="91716" y="60637"/>
                </a:lnTo>
                <a:lnTo>
                  <a:pt x="60637" y="91716"/>
                </a:lnTo>
                <a:lnTo>
                  <a:pt x="35199" y="127707"/>
                </a:lnTo>
                <a:lnTo>
                  <a:pt x="16129" y="167884"/>
                </a:lnTo>
                <a:lnTo>
                  <a:pt x="4153" y="211519"/>
                </a:lnTo>
                <a:lnTo>
                  <a:pt x="0" y="257885"/>
                </a:lnTo>
                <a:lnTo>
                  <a:pt x="4153" y="304252"/>
                </a:lnTo>
                <a:lnTo>
                  <a:pt x="16129" y="347887"/>
                </a:lnTo>
                <a:lnTo>
                  <a:pt x="35199" y="388064"/>
                </a:lnTo>
                <a:lnTo>
                  <a:pt x="60637" y="424055"/>
                </a:lnTo>
                <a:lnTo>
                  <a:pt x="91716" y="455133"/>
                </a:lnTo>
                <a:lnTo>
                  <a:pt x="127707" y="480572"/>
                </a:lnTo>
                <a:lnTo>
                  <a:pt x="167884" y="499642"/>
                </a:lnTo>
                <a:lnTo>
                  <a:pt x="211519" y="511618"/>
                </a:lnTo>
                <a:lnTo>
                  <a:pt x="257885" y="515771"/>
                </a:lnTo>
                <a:lnTo>
                  <a:pt x="304252" y="511618"/>
                </a:lnTo>
                <a:lnTo>
                  <a:pt x="347887" y="499642"/>
                </a:lnTo>
                <a:lnTo>
                  <a:pt x="388064" y="480572"/>
                </a:lnTo>
                <a:lnTo>
                  <a:pt x="424055" y="455133"/>
                </a:lnTo>
                <a:lnTo>
                  <a:pt x="455133" y="424055"/>
                </a:lnTo>
                <a:lnTo>
                  <a:pt x="480572" y="388064"/>
                </a:lnTo>
                <a:lnTo>
                  <a:pt x="499642" y="347887"/>
                </a:lnTo>
                <a:lnTo>
                  <a:pt x="511618" y="304252"/>
                </a:lnTo>
                <a:lnTo>
                  <a:pt x="515771" y="257885"/>
                </a:lnTo>
                <a:lnTo>
                  <a:pt x="511618" y="211519"/>
                </a:lnTo>
                <a:lnTo>
                  <a:pt x="499642" y="167884"/>
                </a:lnTo>
                <a:lnTo>
                  <a:pt x="480572" y="127707"/>
                </a:lnTo>
                <a:lnTo>
                  <a:pt x="455133" y="91716"/>
                </a:lnTo>
                <a:lnTo>
                  <a:pt x="424055" y="60637"/>
                </a:lnTo>
                <a:lnTo>
                  <a:pt x="388064" y="35199"/>
                </a:lnTo>
                <a:lnTo>
                  <a:pt x="347887" y="16129"/>
                </a:lnTo>
                <a:lnTo>
                  <a:pt x="304252" y="4153"/>
                </a:lnTo>
                <a:lnTo>
                  <a:pt x="257885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7" name="object 17"/>
          <p:cNvSpPr/>
          <p:nvPr/>
        </p:nvSpPr>
        <p:spPr>
          <a:xfrm>
            <a:off x="4417690" y="2132686"/>
            <a:ext cx="248798" cy="248798"/>
          </a:xfrm>
          <a:custGeom>
            <a:avLst/>
            <a:gdLst/>
            <a:ahLst/>
            <a:cxnLst/>
            <a:rect l="l" t="t" r="r" b="b"/>
            <a:pathLst>
              <a:path w="516254" h="516254">
                <a:moveTo>
                  <a:pt x="0" y="257885"/>
                </a:moveTo>
                <a:lnTo>
                  <a:pt x="4153" y="211519"/>
                </a:lnTo>
                <a:lnTo>
                  <a:pt x="16129" y="167884"/>
                </a:lnTo>
                <a:lnTo>
                  <a:pt x="35199" y="127707"/>
                </a:lnTo>
                <a:lnTo>
                  <a:pt x="60637" y="91716"/>
                </a:lnTo>
                <a:lnTo>
                  <a:pt x="91716" y="60637"/>
                </a:lnTo>
                <a:lnTo>
                  <a:pt x="127707" y="35199"/>
                </a:lnTo>
                <a:lnTo>
                  <a:pt x="167884" y="16129"/>
                </a:lnTo>
                <a:lnTo>
                  <a:pt x="211519" y="4153"/>
                </a:lnTo>
                <a:lnTo>
                  <a:pt x="257885" y="0"/>
                </a:lnTo>
                <a:lnTo>
                  <a:pt x="304252" y="4153"/>
                </a:lnTo>
                <a:lnTo>
                  <a:pt x="347887" y="16129"/>
                </a:lnTo>
                <a:lnTo>
                  <a:pt x="388064" y="35199"/>
                </a:lnTo>
                <a:lnTo>
                  <a:pt x="424055" y="60637"/>
                </a:lnTo>
                <a:lnTo>
                  <a:pt x="455133" y="91716"/>
                </a:lnTo>
                <a:lnTo>
                  <a:pt x="480572" y="127707"/>
                </a:lnTo>
                <a:lnTo>
                  <a:pt x="499642" y="167884"/>
                </a:lnTo>
                <a:lnTo>
                  <a:pt x="511618" y="211519"/>
                </a:lnTo>
                <a:lnTo>
                  <a:pt x="515771" y="257885"/>
                </a:lnTo>
                <a:lnTo>
                  <a:pt x="511618" y="304252"/>
                </a:lnTo>
                <a:lnTo>
                  <a:pt x="499642" y="347887"/>
                </a:lnTo>
                <a:lnTo>
                  <a:pt x="480572" y="388064"/>
                </a:lnTo>
                <a:lnTo>
                  <a:pt x="455133" y="424055"/>
                </a:lnTo>
                <a:lnTo>
                  <a:pt x="424055" y="455133"/>
                </a:lnTo>
                <a:lnTo>
                  <a:pt x="388064" y="480572"/>
                </a:lnTo>
                <a:lnTo>
                  <a:pt x="347887" y="499642"/>
                </a:lnTo>
                <a:lnTo>
                  <a:pt x="304252" y="511618"/>
                </a:lnTo>
                <a:lnTo>
                  <a:pt x="257885" y="515771"/>
                </a:lnTo>
                <a:lnTo>
                  <a:pt x="211519" y="511618"/>
                </a:lnTo>
                <a:lnTo>
                  <a:pt x="167884" y="499642"/>
                </a:lnTo>
                <a:lnTo>
                  <a:pt x="127707" y="480572"/>
                </a:lnTo>
                <a:lnTo>
                  <a:pt x="91716" y="455133"/>
                </a:lnTo>
                <a:lnTo>
                  <a:pt x="60637" y="424055"/>
                </a:lnTo>
                <a:lnTo>
                  <a:pt x="35199" y="388064"/>
                </a:lnTo>
                <a:lnTo>
                  <a:pt x="16129" y="347887"/>
                </a:lnTo>
                <a:lnTo>
                  <a:pt x="4153" y="304252"/>
                </a:lnTo>
                <a:lnTo>
                  <a:pt x="0" y="257885"/>
                </a:lnTo>
                <a:close/>
              </a:path>
            </a:pathLst>
          </a:custGeom>
          <a:ln w="45387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8" name="object 18"/>
          <p:cNvSpPr txBox="1"/>
          <p:nvPr/>
        </p:nvSpPr>
        <p:spPr>
          <a:xfrm>
            <a:off x="4486139" y="2139381"/>
            <a:ext cx="110781" cy="220685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6120">
              <a:spcBef>
                <a:spcPts val="43"/>
              </a:spcBef>
            </a:pPr>
            <a:r>
              <a:rPr sz="1398" b="1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398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853850" y="1073468"/>
            <a:ext cx="248185" cy="248798"/>
          </a:xfrm>
          <a:custGeom>
            <a:avLst/>
            <a:gdLst/>
            <a:ahLst/>
            <a:cxnLst/>
            <a:rect l="l" t="t" r="r" b="b"/>
            <a:pathLst>
              <a:path w="514984" h="516255">
                <a:moveTo>
                  <a:pt x="257198" y="0"/>
                </a:moveTo>
                <a:lnTo>
                  <a:pt x="210976" y="4153"/>
                </a:lnTo>
                <a:lnTo>
                  <a:pt x="167468" y="16129"/>
                </a:lnTo>
                <a:lnTo>
                  <a:pt x="127402" y="35199"/>
                </a:lnTo>
                <a:lnTo>
                  <a:pt x="91504" y="60637"/>
                </a:lnTo>
                <a:lnTo>
                  <a:pt x="60502" y="91716"/>
                </a:lnTo>
                <a:lnTo>
                  <a:pt x="35123" y="127707"/>
                </a:lnTo>
                <a:lnTo>
                  <a:pt x="16095" y="167884"/>
                </a:lnTo>
                <a:lnTo>
                  <a:pt x="4145" y="211519"/>
                </a:lnTo>
                <a:lnTo>
                  <a:pt x="0" y="257885"/>
                </a:lnTo>
                <a:lnTo>
                  <a:pt x="4145" y="304252"/>
                </a:lnTo>
                <a:lnTo>
                  <a:pt x="16095" y="347887"/>
                </a:lnTo>
                <a:lnTo>
                  <a:pt x="35123" y="388064"/>
                </a:lnTo>
                <a:lnTo>
                  <a:pt x="60502" y="424055"/>
                </a:lnTo>
                <a:lnTo>
                  <a:pt x="91504" y="455133"/>
                </a:lnTo>
                <a:lnTo>
                  <a:pt x="127402" y="480572"/>
                </a:lnTo>
                <a:lnTo>
                  <a:pt x="167468" y="499642"/>
                </a:lnTo>
                <a:lnTo>
                  <a:pt x="210976" y="511618"/>
                </a:lnTo>
                <a:lnTo>
                  <a:pt x="257198" y="515771"/>
                </a:lnTo>
                <a:lnTo>
                  <a:pt x="303420" y="511618"/>
                </a:lnTo>
                <a:lnTo>
                  <a:pt x="346927" y="499642"/>
                </a:lnTo>
                <a:lnTo>
                  <a:pt x="386994" y="480572"/>
                </a:lnTo>
                <a:lnTo>
                  <a:pt x="422892" y="455133"/>
                </a:lnTo>
                <a:lnTo>
                  <a:pt x="453894" y="424055"/>
                </a:lnTo>
                <a:lnTo>
                  <a:pt x="479273" y="388064"/>
                </a:lnTo>
                <a:lnTo>
                  <a:pt x="498301" y="347887"/>
                </a:lnTo>
                <a:lnTo>
                  <a:pt x="510251" y="304252"/>
                </a:lnTo>
                <a:lnTo>
                  <a:pt x="514396" y="257885"/>
                </a:lnTo>
                <a:lnTo>
                  <a:pt x="510251" y="211519"/>
                </a:lnTo>
                <a:lnTo>
                  <a:pt x="498301" y="167884"/>
                </a:lnTo>
                <a:lnTo>
                  <a:pt x="479273" y="127707"/>
                </a:lnTo>
                <a:lnTo>
                  <a:pt x="453894" y="91716"/>
                </a:lnTo>
                <a:lnTo>
                  <a:pt x="422892" y="60637"/>
                </a:lnTo>
                <a:lnTo>
                  <a:pt x="386994" y="35199"/>
                </a:lnTo>
                <a:lnTo>
                  <a:pt x="346927" y="16129"/>
                </a:lnTo>
                <a:lnTo>
                  <a:pt x="303420" y="4153"/>
                </a:lnTo>
                <a:lnTo>
                  <a:pt x="257198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0" name="object 20"/>
          <p:cNvSpPr/>
          <p:nvPr/>
        </p:nvSpPr>
        <p:spPr>
          <a:xfrm>
            <a:off x="7853850" y="1073468"/>
            <a:ext cx="248185" cy="248798"/>
          </a:xfrm>
          <a:custGeom>
            <a:avLst/>
            <a:gdLst/>
            <a:ahLst/>
            <a:cxnLst/>
            <a:rect l="l" t="t" r="r" b="b"/>
            <a:pathLst>
              <a:path w="514984" h="516255">
                <a:moveTo>
                  <a:pt x="0" y="257885"/>
                </a:moveTo>
                <a:lnTo>
                  <a:pt x="4145" y="211519"/>
                </a:lnTo>
                <a:lnTo>
                  <a:pt x="16095" y="167884"/>
                </a:lnTo>
                <a:lnTo>
                  <a:pt x="35123" y="127707"/>
                </a:lnTo>
                <a:lnTo>
                  <a:pt x="60502" y="91716"/>
                </a:lnTo>
                <a:lnTo>
                  <a:pt x="91504" y="60637"/>
                </a:lnTo>
                <a:lnTo>
                  <a:pt x="127402" y="35199"/>
                </a:lnTo>
                <a:lnTo>
                  <a:pt x="167468" y="16129"/>
                </a:lnTo>
                <a:lnTo>
                  <a:pt x="210976" y="4153"/>
                </a:lnTo>
                <a:lnTo>
                  <a:pt x="257198" y="0"/>
                </a:lnTo>
                <a:lnTo>
                  <a:pt x="303420" y="4153"/>
                </a:lnTo>
                <a:lnTo>
                  <a:pt x="346927" y="16129"/>
                </a:lnTo>
                <a:lnTo>
                  <a:pt x="386994" y="35199"/>
                </a:lnTo>
                <a:lnTo>
                  <a:pt x="422892" y="60637"/>
                </a:lnTo>
                <a:lnTo>
                  <a:pt x="453894" y="91716"/>
                </a:lnTo>
                <a:lnTo>
                  <a:pt x="479273" y="127707"/>
                </a:lnTo>
                <a:lnTo>
                  <a:pt x="498301" y="167884"/>
                </a:lnTo>
                <a:lnTo>
                  <a:pt x="510251" y="211519"/>
                </a:lnTo>
                <a:lnTo>
                  <a:pt x="514396" y="257885"/>
                </a:lnTo>
                <a:lnTo>
                  <a:pt x="510251" y="304252"/>
                </a:lnTo>
                <a:lnTo>
                  <a:pt x="498301" y="347887"/>
                </a:lnTo>
                <a:lnTo>
                  <a:pt x="479273" y="388064"/>
                </a:lnTo>
                <a:lnTo>
                  <a:pt x="453894" y="424055"/>
                </a:lnTo>
                <a:lnTo>
                  <a:pt x="422892" y="455133"/>
                </a:lnTo>
                <a:lnTo>
                  <a:pt x="386994" y="480572"/>
                </a:lnTo>
                <a:lnTo>
                  <a:pt x="346927" y="499642"/>
                </a:lnTo>
                <a:lnTo>
                  <a:pt x="303420" y="511618"/>
                </a:lnTo>
                <a:lnTo>
                  <a:pt x="257198" y="515771"/>
                </a:lnTo>
                <a:lnTo>
                  <a:pt x="210976" y="511618"/>
                </a:lnTo>
                <a:lnTo>
                  <a:pt x="167468" y="499642"/>
                </a:lnTo>
                <a:lnTo>
                  <a:pt x="127402" y="480572"/>
                </a:lnTo>
                <a:lnTo>
                  <a:pt x="91504" y="455133"/>
                </a:lnTo>
                <a:lnTo>
                  <a:pt x="60502" y="424055"/>
                </a:lnTo>
                <a:lnTo>
                  <a:pt x="35123" y="388064"/>
                </a:lnTo>
                <a:lnTo>
                  <a:pt x="16095" y="347887"/>
                </a:lnTo>
                <a:lnTo>
                  <a:pt x="4145" y="304252"/>
                </a:lnTo>
                <a:lnTo>
                  <a:pt x="0" y="257885"/>
                </a:lnTo>
                <a:close/>
              </a:path>
            </a:pathLst>
          </a:custGeom>
          <a:ln w="45387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1" name="object 21"/>
          <p:cNvSpPr txBox="1"/>
          <p:nvPr/>
        </p:nvSpPr>
        <p:spPr>
          <a:xfrm>
            <a:off x="7922299" y="1080274"/>
            <a:ext cx="110781" cy="220685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6120">
              <a:spcBef>
                <a:spcPts val="43"/>
              </a:spcBef>
            </a:pPr>
            <a:r>
              <a:rPr sz="1398" b="1" spc="-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398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851861" y="4475823"/>
            <a:ext cx="248798" cy="248798"/>
          </a:xfrm>
          <a:custGeom>
            <a:avLst/>
            <a:gdLst/>
            <a:ahLst/>
            <a:cxnLst/>
            <a:rect l="l" t="t" r="r" b="b"/>
            <a:pathLst>
              <a:path w="516255" h="516254">
                <a:moveTo>
                  <a:pt x="257885" y="0"/>
                </a:moveTo>
                <a:lnTo>
                  <a:pt x="211519" y="4153"/>
                </a:lnTo>
                <a:lnTo>
                  <a:pt x="167884" y="16129"/>
                </a:lnTo>
                <a:lnTo>
                  <a:pt x="127707" y="35199"/>
                </a:lnTo>
                <a:lnTo>
                  <a:pt x="91716" y="60637"/>
                </a:lnTo>
                <a:lnTo>
                  <a:pt x="60637" y="91716"/>
                </a:lnTo>
                <a:lnTo>
                  <a:pt x="35199" y="127707"/>
                </a:lnTo>
                <a:lnTo>
                  <a:pt x="16129" y="167884"/>
                </a:lnTo>
                <a:lnTo>
                  <a:pt x="4153" y="211519"/>
                </a:lnTo>
                <a:lnTo>
                  <a:pt x="0" y="257885"/>
                </a:lnTo>
                <a:lnTo>
                  <a:pt x="4153" y="304252"/>
                </a:lnTo>
                <a:lnTo>
                  <a:pt x="16129" y="347887"/>
                </a:lnTo>
                <a:lnTo>
                  <a:pt x="35199" y="388064"/>
                </a:lnTo>
                <a:lnTo>
                  <a:pt x="60637" y="424055"/>
                </a:lnTo>
                <a:lnTo>
                  <a:pt x="91716" y="455133"/>
                </a:lnTo>
                <a:lnTo>
                  <a:pt x="127707" y="480572"/>
                </a:lnTo>
                <a:lnTo>
                  <a:pt x="167884" y="499642"/>
                </a:lnTo>
                <a:lnTo>
                  <a:pt x="211519" y="511618"/>
                </a:lnTo>
                <a:lnTo>
                  <a:pt x="257885" y="515771"/>
                </a:lnTo>
                <a:lnTo>
                  <a:pt x="304252" y="511618"/>
                </a:lnTo>
                <a:lnTo>
                  <a:pt x="347887" y="499642"/>
                </a:lnTo>
                <a:lnTo>
                  <a:pt x="388064" y="480572"/>
                </a:lnTo>
                <a:lnTo>
                  <a:pt x="424055" y="455133"/>
                </a:lnTo>
                <a:lnTo>
                  <a:pt x="455133" y="424055"/>
                </a:lnTo>
                <a:lnTo>
                  <a:pt x="480572" y="388064"/>
                </a:lnTo>
                <a:lnTo>
                  <a:pt x="499642" y="347887"/>
                </a:lnTo>
                <a:lnTo>
                  <a:pt x="511618" y="304252"/>
                </a:lnTo>
                <a:lnTo>
                  <a:pt x="515771" y="257885"/>
                </a:lnTo>
                <a:lnTo>
                  <a:pt x="511618" y="211519"/>
                </a:lnTo>
                <a:lnTo>
                  <a:pt x="499642" y="167884"/>
                </a:lnTo>
                <a:lnTo>
                  <a:pt x="480572" y="127707"/>
                </a:lnTo>
                <a:lnTo>
                  <a:pt x="455133" y="91716"/>
                </a:lnTo>
                <a:lnTo>
                  <a:pt x="424055" y="60637"/>
                </a:lnTo>
                <a:lnTo>
                  <a:pt x="388064" y="35199"/>
                </a:lnTo>
                <a:lnTo>
                  <a:pt x="347887" y="16129"/>
                </a:lnTo>
                <a:lnTo>
                  <a:pt x="304252" y="4153"/>
                </a:lnTo>
                <a:lnTo>
                  <a:pt x="257885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3" name="object 23"/>
          <p:cNvSpPr/>
          <p:nvPr/>
        </p:nvSpPr>
        <p:spPr>
          <a:xfrm>
            <a:off x="7851861" y="4475823"/>
            <a:ext cx="248798" cy="248798"/>
          </a:xfrm>
          <a:custGeom>
            <a:avLst/>
            <a:gdLst/>
            <a:ahLst/>
            <a:cxnLst/>
            <a:rect l="l" t="t" r="r" b="b"/>
            <a:pathLst>
              <a:path w="516255" h="516254">
                <a:moveTo>
                  <a:pt x="0" y="257885"/>
                </a:moveTo>
                <a:lnTo>
                  <a:pt x="4153" y="211519"/>
                </a:lnTo>
                <a:lnTo>
                  <a:pt x="16129" y="167884"/>
                </a:lnTo>
                <a:lnTo>
                  <a:pt x="35199" y="127707"/>
                </a:lnTo>
                <a:lnTo>
                  <a:pt x="60637" y="91716"/>
                </a:lnTo>
                <a:lnTo>
                  <a:pt x="91716" y="60637"/>
                </a:lnTo>
                <a:lnTo>
                  <a:pt x="127707" y="35199"/>
                </a:lnTo>
                <a:lnTo>
                  <a:pt x="167884" y="16129"/>
                </a:lnTo>
                <a:lnTo>
                  <a:pt x="211519" y="4153"/>
                </a:lnTo>
                <a:lnTo>
                  <a:pt x="257885" y="0"/>
                </a:lnTo>
                <a:lnTo>
                  <a:pt x="304252" y="4153"/>
                </a:lnTo>
                <a:lnTo>
                  <a:pt x="347887" y="16129"/>
                </a:lnTo>
                <a:lnTo>
                  <a:pt x="388064" y="35199"/>
                </a:lnTo>
                <a:lnTo>
                  <a:pt x="424055" y="60637"/>
                </a:lnTo>
                <a:lnTo>
                  <a:pt x="455133" y="91716"/>
                </a:lnTo>
                <a:lnTo>
                  <a:pt x="480572" y="127707"/>
                </a:lnTo>
                <a:lnTo>
                  <a:pt x="499642" y="167884"/>
                </a:lnTo>
                <a:lnTo>
                  <a:pt x="511618" y="211519"/>
                </a:lnTo>
                <a:lnTo>
                  <a:pt x="515771" y="257885"/>
                </a:lnTo>
                <a:lnTo>
                  <a:pt x="511618" y="304252"/>
                </a:lnTo>
                <a:lnTo>
                  <a:pt x="499642" y="347887"/>
                </a:lnTo>
                <a:lnTo>
                  <a:pt x="480572" y="388064"/>
                </a:lnTo>
                <a:lnTo>
                  <a:pt x="455133" y="424055"/>
                </a:lnTo>
                <a:lnTo>
                  <a:pt x="424055" y="455133"/>
                </a:lnTo>
                <a:lnTo>
                  <a:pt x="388064" y="480572"/>
                </a:lnTo>
                <a:lnTo>
                  <a:pt x="347887" y="499642"/>
                </a:lnTo>
                <a:lnTo>
                  <a:pt x="304252" y="511618"/>
                </a:lnTo>
                <a:lnTo>
                  <a:pt x="257885" y="515771"/>
                </a:lnTo>
                <a:lnTo>
                  <a:pt x="211519" y="511618"/>
                </a:lnTo>
                <a:lnTo>
                  <a:pt x="167884" y="499642"/>
                </a:lnTo>
                <a:lnTo>
                  <a:pt x="127707" y="480572"/>
                </a:lnTo>
                <a:lnTo>
                  <a:pt x="91716" y="455133"/>
                </a:lnTo>
                <a:lnTo>
                  <a:pt x="60637" y="424055"/>
                </a:lnTo>
                <a:lnTo>
                  <a:pt x="35199" y="388064"/>
                </a:lnTo>
                <a:lnTo>
                  <a:pt x="16129" y="347887"/>
                </a:lnTo>
                <a:lnTo>
                  <a:pt x="4153" y="304252"/>
                </a:lnTo>
                <a:lnTo>
                  <a:pt x="0" y="257885"/>
                </a:lnTo>
                <a:close/>
              </a:path>
            </a:pathLst>
          </a:custGeom>
          <a:ln w="45387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4" name="object 24"/>
          <p:cNvSpPr txBox="1"/>
          <p:nvPr/>
        </p:nvSpPr>
        <p:spPr>
          <a:xfrm>
            <a:off x="7920697" y="4483014"/>
            <a:ext cx="110781" cy="220685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6120">
              <a:spcBef>
                <a:spcPts val="43"/>
              </a:spcBef>
            </a:pPr>
            <a:r>
              <a:rPr sz="1398" b="1" spc="-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398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523034" y="5208713"/>
            <a:ext cx="4215482" cy="909814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 marR="2448">
              <a:spcBef>
                <a:spcPts val="51"/>
              </a:spcBef>
            </a:pPr>
            <a:r>
              <a:rPr sz="1301" dirty="0">
                <a:solidFill>
                  <a:srgbClr val="353535"/>
                </a:solidFill>
                <a:latin typeface="Arial"/>
                <a:cs typeface="Arial"/>
              </a:rPr>
              <a:t>госпитализация в инфекционную больницу/отделение  независимо от тяжести состояния</a:t>
            </a:r>
            <a:r>
              <a:rPr sz="1301" spc="-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01" spc="-2" dirty="0">
                <a:solidFill>
                  <a:srgbClr val="353535"/>
                </a:solidFill>
                <a:latin typeface="Arial"/>
                <a:cs typeface="Arial"/>
              </a:rPr>
              <a:t>больного</a:t>
            </a:r>
            <a:endParaRPr sz="1301">
              <a:latin typeface="Arial"/>
              <a:cs typeface="Arial"/>
            </a:endParaRPr>
          </a:p>
          <a:p>
            <a:pPr marL="6120" marR="338749">
              <a:spcBef>
                <a:spcPts val="790"/>
              </a:spcBef>
            </a:pPr>
            <a:r>
              <a:rPr sz="1301" dirty="0">
                <a:solidFill>
                  <a:srgbClr val="353535"/>
                </a:solidFill>
                <a:latin typeface="Arial"/>
                <a:cs typeface="Arial"/>
              </a:rPr>
              <a:t>решение о </a:t>
            </a:r>
            <a:r>
              <a:rPr sz="1301" spc="-2" dirty="0">
                <a:solidFill>
                  <a:srgbClr val="353535"/>
                </a:solidFill>
                <a:latin typeface="Arial"/>
                <a:cs typeface="Arial"/>
              </a:rPr>
              <a:t>госпитализации </a:t>
            </a:r>
            <a:r>
              <a:rPr sz="1301" dirty="0">
                <a:solidFill>
                  <a:srgbClr val="353535"/>
                </a:solidFill>
                <a:latin typeface="Arial"/>
                <a:cs typeface="Arial"/>
              </a:rPr>
              <a:t>зависит от степени  тяжести состояния и </a:t>
            </a:r>
            <a:r>
              <a:rPr sz="1301" spc="-2" dirty="0">
                <a:solidFill>
                  <a:srgbClr val="353535"/>
                </a:solidFill>
                <a:latin typeface="Arial"/>
                <a:cs typeface="Arial"/>
              </a:rPr>
              <a:t>вероятного другого</a:t>
            </a:r>
            <a:r>
              <a:rPr sz="1301" spc="3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01" spc="-2" dirty="0">
                <a:solidFill>
                  <a:srgbClr val="353535"/>
                </a:solidFill>
                <a:latin typeface="Arial"/>
                <a:cs typeface="Arial"/>
              </a:rPr>
              <a:t>диагноза</a:t>
            </a:r>
            <a:endParaRPr sz="1301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12908" y="5775441"/>
            <a:ext cx="1225627" cy="380152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6120" marR="2448">
              <a:lnSpc>
                <a:spcPct val="101099"/>
              </a:lnSpc>
              <a:spcBef>
                <a:spcPts val="43"/>
              </a:spcBef>
            </a:pPr>
            <a:r>
              <a:rPr sz="1205" b="1" spc="5" dirty="0">
                <a:solidFill>
                  <a:srgbClr val="006FC0"/>
                </a:solidFill>
                <a:latin typeface="Arial"/>
                <a:cs typeface="Arial"/>
              </a:rPr>
              <a:t>нет</a:t>
            </a:r>
            <a:r>
              <a:rPr sz="1205" b="1" spc="-22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5" b="1" spc="5" dirty="0">
                <a:solidFill>
                  <a:srgbClr val="006FC0"/>
                </a:solidFill>
                <a:latin typeface="Arial"/>
                <a:cs typeface="Arial"/>
              </a:rPr>
              <a:t>подозрения 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на</a:t>
            </a:r>
            <a:r>
              <a:rPr sz="1205" b="1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endParaRPr sz="1205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221597" y="5258304"/>
            <a:ext cx="130060" cy="390487"/>
          </a:xfrm>
          <a:custGeom>
            <a:avLst/>
            <a:gdLst/>
            <a:ahLst/>
            <a:cxnLst/>
            <a:rect l="l" t="t" r="r" b="b"/>
            <a:pathLst>
              <a:path w="269875" h="810259">
                <a:moveTo>
                  <a:pt x="0" y="0"/>
                </a:moveTo>
                <a:lnTo>
                  <a:pt x="0" y="810105"/>
                </a:lnTo>
                <a:lnTo>
                  <a:pt x="269576" y="405052"/>
                </a:lnTo>
                <a:lnTo>
                  <a:pt x="0" y="0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8" name="object 28"/>
          <p:cNvSpPr/>
          <p:nvPr/>
        </p:nvSpPr>
        <p:spPr>
          <a:xfrm>
            <a:off x="3221597" y="5258304"/>
            <a:ext cx="130060" cy="390487"/>
          </a:xfrm>
          <a:custGeom>
            <a:avLst/>
            <a:gdLst/>
            <a:ahLst/>
            <a:cxnLst/>
            <a:rect l="l" t="t" r="r" b="b"/>
            <a:pathLst>
              <a:path w="269875" h="810259">
                <a:moveTo>
                  <a:pt x="0" y="0"/>
                </a:moveTo>
                <a:lnTo>
                  <a:pt x="269576" y="405052"/>
                </a:lnTo>
                <a:lnTo>
                  <a:pt x="0" y="810105"/>
                </a:lnTo>
                <a:lnTo>
                  <a:pt x="0" y="0"/>
                </a:lnTo>
                <a:close/>
              </a:path>
            </a:pathLst>
          </a:custGeom>
          <a:ln w="11003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9" name="object 29"/>
          <p:cNvSpPr/>
          <p:nvPr/>
        </p:nvSpPr>
        <p:spPr>
          <a:xfrm>
            <a:off x="3221597" y="5764714"/>
            <a:ext cx="130060" cy="390487"/>
          </a:xfrm>
          <a:custGeom>
            <a:avLst/>
            <a:gdLst/>
            <a:ahLst/>
            <a:cxnLst/>
            <a:rect l="l" t="t" r="r" b="b"/>
            <a:pathLst>
              <a:path w="269875" h="810259">
                <a:moveTo>
                  <a:pt x="0" y="0"/>
                </a:moveTo>
                <a:lnTo>
                  <a:pt x="0" y="810105"/>
                </a:lnTo>
                <a:lnTo>
                  <a:pt x="269576" y="405052"/>
                </a:lnTo>
                <a:lnTo>
                  <a:pt x="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0" name="object 30"/>
          <p:cNvSpPr/>
          <p:nvPr/>
        </p:nvSpPr>
        <p:spPr>
          <a:xfrm>
            <a:off x="3221597" y="5764714"/>
            <a:ext cx="130060" cy="390487"/>
          </a:xfrm>
          <a:custGeom>
            <a:avLst/>
            <a:gdLst/>
            <a:ahLst/>
            <a:cxnLst/>
            <a:rect l="l" t="t" r="r" b="b"/>
            <a:pathLst>
              <a:path w="269875" h="810259">
                <a:moveTo>
                  <a:pt x="0" y="0"/>
                </a:moveTo>
                <a:lnTo>
                  <a:pt x="269576" y="405052"/>
                </a:lnTo>
                <a:lnTo>
                  <a:pt x="0" y="810105"/>
                </a:lnTo>
                <a:lnTo>
                  <a:pt x="0" y="0"/>
                </a:lnTo>
                <a:close/>
              </a:path>
            </a:pathLst>
          </a:custGeom>
          <a:ln w="11003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1" name="object 31"/>
          <p:cNvSpPr txBox="1"/>
          <p:nvPr/>
        </p:nvSpPr>
        <p:spPr>
          <a:xfrm>
            <a:off x="1676098" y="6404596"/>
            <a:ext cx="1712817" cy="139924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1 – подробнее </a:t>
            </a:r>
            <a:r>
              <a:rPr sz="867" spc="2" dirty="0">
                <a:solidFill>
                  <a:srgbClr val="353535"/>
                </a:solidFill>
                <a:latin typeface="Arial"/>
                <a:cs typeface="Arial"/>
              </a:rPr>
              <a:t>см. </a:t>
            </a:r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Приложение</a:t>
            </a:r>
            <a:r>
              <a:rPr sz="867" spc="-8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1</a:t>
            </a:r>
            <a:endParaRPr sz="867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508003" y="1321978"/>
            <a:ext cx="65795" cy="746393"/>
          </a:xfrm>
          <a:custGeom>
            <a:avLst/>
            <a:gdLst/>
            <a:ahLst/>
            <a:cxnLst/>
            <a:rect l="l" t="t" r="r" b="b"/>
            <a:pathLst>
              <a:path w="136525" h="1548764">
                <a:moveTo>
                  <a:pt x="0" y="1412871"/>
                </a:moveTo>
                <a:lnTo>
                  <a:pt x="68769" y="1548690"/>
                </a:lnTo>
                <a:lnTo>
                  <a:pt x="113566" y="1458029"/>
                </a:lnTo>
                <a:lnTo>
                  <a:pt x="45617" y="1458029"/>
                </a:lnTo>
                <a:lnTo>
                  <a:pt x="45546" y="1442904"/>
                </a:lnTo>
                <a:lnTo>
                  <a:pt x="0" y="1412871"/>
                </a:lnTo>
                <a:close/>
              </a:path>
              <a:path w="136525" h="1548764">
                <a:moveTo>
                  <a:pt x="45546" y="1442904"/>
                </a:moveTo>
                <a:lnTo>
                  <a:pt x="45617" y="1458029"/>
                </a:lnTo>
                <a:lnTo>
                  <a:pt x="68311" y="1457915"/>
                </a:lnTo>
                <a:lnTo>
                  <a:pt x="45546" y="1442904"/>
                </a:lnTo>
                <a:close/>
              </a:path>
              <a:path w="136525" h="1548764">
                <a:moveTo>
                  <a:pt x="136163" y="1412297"/>
                </a:moveTo>
                <a:lnTo>
                  <a:pt x="90934" y="1442705"/>
                </a:lnTo>
                <a:lnTo>
                  <a:pt x="91005" y="1457915"/>
                </a:lnTo>
                <a:lnTo>
                  <a:pt x="45617" y="1458029"/>
                </a:lnTo>
                <a:lnTo>
                  <a:pt x="113566" y="1458029"/>
                </a:lnTo>
                <a:lnTo>
                  <a:pt x="136163" y="1412297"/>
                </a:lnTo>
                <a:close/>
              </a:path>
              <a:path w="136525" h="1548764">
                <a:moveTo>
                  <a:pt x="84242" y="0"/>
                </a:moveTo>
                <a:lnTo>
                  <a:pt x="38854" y="229"/>
                </a:lnTo>
                <a:lnTo>
                  <a:pt x="45546" y="1442904"/>
                </a:lnTo>
                <a:lnTo>
                  <a:pt x="68311" y="1457915"/>
                </a:lnTo>
                <a:lnTo>
                  <a:pt x="90934" y="1442705"/>
                </a:lnTo>
                <a:lnTo>
                  <a:pt x="84242" y="0"/>
                </a:lnTo>
                <a:close/>
              </a:path>
              <a:path w="136525" h="1548764">
                <a:moveTo>
                  <a:pt x="90934" y="1442705"/>
                </a:moveTo>
                <a:lnTo>
                  <a:pt x="68311" y="1457915"/>
                </a:lnTo>
                <a:lnTo>
                  <a:pt x="91005" y="1457915"/>
                </a:lnTo>
                <a:lnTo>
                  <a:pt x="90934" y="1442705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3" name="object 33"/>
          <p:cNvSpPr/>
          <p:nvPr/>
        </p:nvSpPr>
        <p:spPr>
          <a:xfrm>
            <a:off x="7944990" y="1322033"/>
            <a:ext cx="65795" cy="3053202"/>
          </a:xfrm>
          <a:custGeom>
            <a:avLst/>
            <a:gdLst/>
            <a:ahLst/>
            <a:cxnLst/>
            <a:rect l="l" t="t" r="r" b="b"/>
            <a:pathLst>
              <a:path w="136525" h="6335395">
                <a:moveTo>
                  <a:pt x="0" y="6198775"/>
                </a:moveTo>
                <a:lnTo>
                  <a:pt x="68081" y="6334939"/>
                </a:lnTo>
                <a:lnTo>
                  <a:pt x="113412" y="6244278"/>
                </a:lnTo>
                <a:lnTo>
                  <a:pt x="45387" y="6244278"/>
                </a:lnTo>
                <a:lnTo>
                  <a:pt x="45387" y="6229034"/>
                </a:lnTo>
                <a:lnTo>
                  <a:pt x="0" y="6198775"/>
                </a:lnTo>
                <a:close/>
              </a:path>
              <a:path w="136525" h="6335395">
                <a:moveTo>
                  <a:pt x="45387" y="6229034"/>
                </a:moveTo>
                <a:lnTo>
                  <a:pt x="45387" y="6244278"/>
                </a:lnTo>
                <a:lnTo>
                  <a:pt x="90775" y="6244278"/>
                </a:lnTo>
                <a:lnTo>
                  <a:pt x="68081" y="6244163"/>
                </a:lnTo>
                <a:lnTo>
                  <a:pt x="45387" y="6229034"/>
                </a:lnTo>
                <a:close/>
              </a:path>
              <a:path w="136525" h="6335395">
                <a:moveTo>
                  <a:pt x="136163" y="6198775"/>
                </a:moveTo>
                <a:lnTo>
                  <a:pt x="90775" y="6229034"/>
                </a:lnTo>
                <a:lnTo>
                  <a:pt x="90775" y="6244278"/>
                </a:lnTo>
                <a:lnTo>
                  <a:pt x="113412" y="6244278"/>
                </a:lnTo>
                <a:lnTo>
                  <a:pt x="136163" y="6198775"/>
                </a:lnTo>
                <a:close/>
              </a:path>
              <a:path w="136525" h="6335395">
                <a:moveTo>
                  <a:pt x="90775" y="0"/>
                </a:moveTo>
                <a:lnTo>
                  <a:pt x="45387" y="0"/>
                </a:lnTo>
                <a:lnTo>
                  <a:pt x="45387" y="6229034"/>
                </a:lnTo>
                <a:lnTo>
                  <a:pt x="68081" y="6244163"/>
                </a:lnTo>
                <a:lnTo>
                  <a:pt x="90775" y="6229034"/>
                </a:lnTo>
                <a:lnTo>
                  <a:pt x="90775" y="0"/>
                </a:lnTo>
                <a:close/>
              </a:path>
              <a:path w="136525" h="6335395">
                <a:moveTo>
                  <a:pt x="90775" y="6229034"/>
                </a:moveTo>
                <a:lnTo>
                  <a:pt x="68081" y="6244163"/>
                </a:lnTo>
                <a:lnTo>
                  <a:pt x="90775" y="6244163"/>
                </a:lnTo>
                <a:lnTo>
                  <a:pt x="90775" y="6229034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4" name="object 34"/>
          <p:cNvSpPr txBox="1"/>
          <p:nvPr/>
        </p:nvSpPr>
        <p:spPr>
          <a:xfrm>
            <a:off x="8336297" y="5433250"/>
            <a:ext cx="1956106" cy="807094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867" b="1" dirty="0">
                <a:solidFill>
                  <a:srgbClr val="353535"/>
                </a:solidFill>
                <a:latin typeface="Arial"/>
                <a:cs typeface="Arial"/>
              </a:rPr>
              <a:t>Сокращения:</a:t>
            </a:r>
            <a:endParaRPr sz="867">
              <a:latin typeface="Arial"/>
              <a:cs typeface="Arial"/>
            </a:endParaRPr>
          </a:p>
          <a:p>
            <a:pPr marL="6120" marR="293766">
              <a:spcBef>
                <a:spcPts val="5"/>
              </a:spcBef>
            </a:pPr>
            <a:r>
              <a:rPr sz="867" spc="2" dirty="0">
                <a:solidFill>
                  <a:srgbClr val="353535"/>
                </a:solidFill>
                <a:latin typeface="Arial"/>
                <a:cs typeface="Arial"/>
              </a:rPr>
              <a:t>КТ </a:t>
            </a:r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– компьютерная</a:t>
            </a:r>
            <a:r>
              <a:rPr sz="867" spc="-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томография  </a:t>
            </a:r>
            <a:r>
              <a:rPr sz="867" spc="2" dirty="0">
                <a:solidFill>
                  <a:srgbClr val="353535"/>
                </a:solidFill>
                <a:latin typeface="Arial"/>
                <a:cs typeface="Arial"/>
              </a:rPr>
              <a:t>ЭКГ </a:t>
            </a:r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– </a:t>
            </a:r>
            <a:r>
              <a:rPr sz="867" spc="-2" dirty="0">
                <a:solidFill>
                  <a:srgbClr val="353535"/>
                </a:solidFill>
                <a:latin typeface="Arial"/>
                <a:cs typeface="Arial"/>
              </a:rPr>
              <a:t>электрокардиограмма  </a:t>
            </a:r>
            <a:r>
              <a:rPr sz="867" spc="2" dirty="0">
                <a:solidFill>
                  <a:srgbClr val="353535"/>
                </a:solidFill>
                <a:latin typeface="Arial"/>
                <a:cs typeface="Arial"/>
              </a:rPr>
              <a:t>ОДН </a:t>
            </a:r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– острая дыхательная  </a:t>
            </a:r>
            <a:r>
              <a:rPr sz="867" spc="-2" dirty="0">
                <a:solidFill>
                  <a:srgbClr val="353535"/>
                </a:solidFill>
                <a:latin typeface="Arial"/>
                <a:cs typeface="Arial"/>
              </a:rPr>
              <a:t>недостаточность</a:t>
            </a:r>
            <a:endParaRPr sz="867">
              <a:latin typeface="Arial"/>
              <a:cs typeface="Arial"/>
            </a:endParaRPr>
          </a:p>
          <a:p>
            <a:pPr marL="6120">
              <a:spcBef>
                <a:spcPts val="10"/>
              </a:spcBef>
            </a:pPr>
            <a:r>
              <a:rPr sz="867" spc="2" dirty="0">
                <a:solidFill>
                  <a:srgbClr val="353535"/>
                </a:solidFill>
                <a:latin typeface="Arial"/>
                <a:cs typeface="Arial"/>
              </a:rPr>
              <a:t>ПЦР </a:t>
            </a:r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– полимеразная цепная</a:t>
            </a:r>
            <a:r>
              <a:rPr sz="867" spc="-4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867" spc="-2" dirty="0">
                <a:solidFill>
                  <a:srgbClr val="353535"/>
                </a:solidFill>
                <a:latin typeface="Arial"/>
                <a:cs typeface="Arial"/>
              </a:rPr>
              <a:t>реакция</a:t>
            </a:r>
            <a:endParaRPr sz="867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246299" y="1214653"/>
            <a:ext cx="1542361" cy="1051805"/>
          </a:xfrm>
          <a:custGeom>
            <a:avLst/>
            <a:gdLst/>
            <a:ahLst/>
            <a:cxnLst/>
            <a:rect l="l" t="t" r="r" b="b"/>
            <a:pathLst>
              <a:path w="3200400" h="2182495">
                <a:moveTo>
                  <a:pt x="3099736" y="40721"/>
                </a:moveTo>
                <a:lnTo>
                  <a:pt x="0" y="2144464"/>
                </a:lnTo>
                <a:lnTo>
                  <a:pt x="25444" y="2181944"/>
                </a:lnTo>
                <a:lnTo>
                  <a:pt x="3125232" y="78166"/>
                </a:lnTo>
                <a:lnTo>
                  <a:pt x="3125004" y="51004"/>
                </a:lnTo>
                <a:lnTo>
                  <a:pt x="3099736" y="40721"/>
                </a:lnTo>
                <a:close/>
              </a:path>
              <a:path w="3200400" h="2182495">
                <a:moveTo>
                  <a:pt x="3182043" y="32207"/>
                </a:moveTo>
                <a:lnTo>
                  <a:pt x="3112282" y="32207"/>
                </a:lnTo>
                <a:lnTo>
                  <a:pt x="3137726" y="69686"/>
                </a:lnTo>
                <a:lnTo>
                  <a:pt x="3125232" y="78166"/>
                </a:lnTo>
                <a:lnTo>
                  <a:pt x="3125692" y="132839"/>
                </a:lnTo>
                <a:lnTo>
                  <a:pt x="3182043" y="32207"/>
                </a:lnTo>
                <a:close/>
              </a:path>
              <a:path w="3200400" h="2182495">
                <a:moveTo>
                  <a:pt x="3112282" y="32207"/>
                </a:moveTo>
                <a:lnTo>
                  <a:pt x="3099736" y="40721"/>
                </a:lnTo>
                <a:lnTo>
                  <a:pt x="3125004" y="51004"/>
                </a:lnTo>
                <a:lnTo>
                  <a:pt x="3125232" y="78166"/>
                </a:lnTo>
                <a:lnTo>
                  <a:pt x="3137726" y="69686"/>
                </a:lnTo>
                <a:lnTo>
                  <a:pt x="3112282" y="32207"/>
                </a:lnTo>
                <a:close/>
              </a:path>
              <a:path w="3200400" h="2182495">
                <a:moveTo>
                  <a:pt x="3200077" y="0"/>
                </a:moveTo>
                <a:lnTo>
                  <a:pt x="3049243" y="20172"/>
                </a:lnTo>
                <a:lnTo>
                  <a:pt x="3099736" y="40721"/>
                </a:lnTo>
                <a:lnTo>
                  <a:pt x="3112282" y="32207"/>
                </a:lnTo>
                <a:lnTo>
                  <a:pt x="3182043" y="32207"/>
                </a:lnTo>
                <a:lnTo>
                  <a:pt x="3200077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6" name="object 36"/>
          <p:cNvSpPr/>
          <p:nvPr/>
        </p:nvSpPr>
        <p:spPr>
          <a:xfrm>
            <a:off x="1633102" y="2832644"/>
            <a:ext cx="2575193" cy="1948149"/>
          </a:xfrm>
          <a:custGeom>
            <a:avLst/>
            <a:gdLst/>
            <a:ahLst/>
            <a:cxnLst/>
            <a:rect l="l" t="t" r="r" b="b"/>
            <a:pathLst>
              <a:path w="5343525" h="4042409">
                <a:moveTo>
                  <a:pt x="5155770" y="0"/>
                </a:moveTo>
                <a:lnTo>
                  <a:pt x="187603" y="0"/>
                </a:lnTo>
                <a:lnTo>
                  <a:pt x="137730" y="6702"/>
                </a:lnTo>
                <a:lnTo>
                  <a:pt x="92915" y="25618"/>
                </a:lnTo>
                <a:lnTo>
                  <a:pt x="54946" y="54958"/>
                </a:lnTo>
                <a:lnTo>
                  <a:pt x="25612" y="92932"/>
                </a:lnTo>
                <a:lnTo>
                  <a:pt x="6701" y="137751"/>
                </a:lnTo>
                <a:lnTo>
                  <a:pt x="0" y="187626"/>
                </a:lnTo>
                <a:lnTo>
                  <a:pt x="0" y="3854649"/>
                </a:lnTo>
                <a:lnTo>
                  <a:pt x="6701" y="3904524"/>
                </a:lnTo>
                <a:lnTo>
                  <a:pt x="25612" y="3949343"/>
                </a:lnTo>
                <a:lnTo>
                  <a:pt x="54946" y="3987317"/>
                </a:lnTo>
                <a:lnTo>
                  <a:pt x="92915" y="4016657"/>
                </a:lnTo>
                <a:lnTo>
                  <a:pt x="137730" y="4035573"/>
                </a:lnTo>
                <a:lnTo>
                  <a:pt x="187603" y="4042276"/>
                </a:lnTo>
                <a:lnTo>
                  <a:pt x="5155770" y="4042276"/>
                </a:lnTo>
                <a:lnTo>
                  <a:pt x="5205645" y="4035573"/>
                </a:lnTo>
                <a:lnTo>
                  <a:pt x="5250464" y="4016657"/>
                </a:lnTo>
                <a:lnTo>
                  <a:pt x="5288438" y="3987317"/>
                </a:lnTo>
                <a:lnTo>
                  <a:pt x="5317777" y="3949343"/>
                </a:lnTo>
                <a:lnTo>
                  <a:pt x="5336693" y="3904524"/>
                </a:lnTo>
                <a:lnTo>
                  <a:pt x="5343396" y="3854649"/>
                </a:lnTo>
                <a:lnTo>
                  <a:pt x="5343396" y="187626"/>
                </a:lnTo>
                <a:lnTo>
                  <a:pt x="5336693" y="137751"/>
                </a:lnTo>
                <a:lnTo>
                  <a:pt x="5317777" y="92932"/>
                </a:lnTo>
                <a:lnTo>
                  <a:pt x="5288438" y="54958"/>
                </a:lnTo>
                <a:lnTo>
                  <a:pt x="5250464" y="25618"/>
                </a:lnTo>
                <a:lnTo>
                  <a:pt x="5205645" y="6702"/>
                </a:lnTo>
                <a:lnTo>
                  <a:pt x="515577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7" name="object 37"/>
          <p:cNvSpPr/>
          <p:nvPr/>
        </p:nvSpPr>
        <p:spPr>
          <a:xfrm>
            <a:off x="1633102" y="2832644"/>
            <a:ext cx="2575193" cy="1948149"/>
          </a:xfrm>
          <a:custGeom>
            <a:avLst/>
            <a:gdLst/>
            <a:ahLst/>
            <a:cxnLst/>
            <a:rect l="l" t="t" r="r" b="b"/>
            <a:pathLst>
              <a:path w="5343525" h="4042409">
                <a:moveTo>
                  <a:pt x="0" y="187626"/>
                </a:moveTo>
                <a:lnTo>
                  <a:pt x="6701" y="137751"/>
                </a:lnTo>
                <a:lnTo>
                  <a:pt x="25612" y="92932"/>
                </a:lnTo>
                <a:lnTo>
                  <a:pt x="54946" y="54958"/>
                </a:lnTo>
                <a:lnTo>
                  <a:pt x="92915" y="25618"/>
                </a:lnTo>
                <a:lnTo>
                  <a:pt x="137730" y="6702"/>
                </a:lnTo>
                <a:lnTo>
                  <a:pt x="187603" y="0"/>
                </a:lnTo>
                <a:lnTo>
                  <a:pt x="5155770" y="0"/>
                </a:lnTo>
                <a:lnTo>
                  <a:pt x="5205644" y="6702"/>
                </a:lnTo>
                <a:lnTo>
                  <a:pt x="5250464" y="25618"/>
                </a:lnTo>
                <a:lnTo>
                  <a:pt x="5288438" y="54958"/>
                </a:lnTo>
                <a:lnTo>
                  <a:pt x="5317777" y="92932"/>
                </a:lnTo>
                <a:lnTo>
                  <a:pt x="5336693" y="137751"/>
                </a:lnTo>
                <a:lnTo>
                  <a:pt x="5343396" y="187626"/>
                </a:lnTo>
                <a:lnTo>
                  <a:pt x="5343396" y="3854649"/>
                </a:lnTo>
                <a:lnTo>
                  <a:pt x="5336693" y="3904524"/>
                </a:lnTo>
                <a:lnTo>
                  <a:pt x="5317777" y="3949343"/>
                </a:lnTo>
                <a:lnTo>
                  <a:pt x="5288438" y="3987317"/>
                </a:lnTo>
                <a:lnTo>
                  <a:pt x="5250464" y="4016657"/>
                </a:lnTo>
                <a:lnTo>
                  <a:pt x="5205644" y="4035573"/>
                </a:lnTo>
                <a:lnTo>
                  <a:pt x="5155770" y="4042275"/>
                </a:lnTo>
                <a:lnTo>
                  <a:pt x="187603" y="4042275"/>
                </a:lnTo>
                <a:lnTo>
                  <a:pt x="137730" y="4035573"/>
                </a:lnTo>
                <a:lnTo>
                  <a:pt x="92915" y="4016657"/>
                </a:lnTo>
                <a:lnTo>
                  <a:pt x="54946" y="3987317"/>
                </a:lnTo>
                <a:lnTo>
                  <a:pt x="25612" y="3949343"/>
                </a:lnTo>
                <a:lnTo>
                  <a:pt x="6701" y="3904524"/>
                </a:lnTo>
                <a:lnTo>
                  <a:pt x="0" y="3854649"/>
                </a:lnTo>
                <a:lnTo>
                  <a:pt x="0" y="187626"/>
                </a:lnTo>
                <a:close/>
              </a:path>
            </a:pathLst>
          </a:custGeom>
          <a:ln w="45387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8" name="object 38"/>
          <p:cNvSpPr txBox="1"/>
          <p:nvPr/>
        </p:nvSpPr>
        <p:spPr>
          <a:xfrm>
            <a:off x="1719979" y="2933020"/>
            <a:ext cx="2248971" cy="1718263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353438">
              <a:spcBef>
                <a:spcPts val="46"/>
              </a:spcBef>
            </a:pP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Инструмента</a:t>
            </a:r>
            <a:r>
              <a:rPr sz="1566" b="1" dirty="0">
                <a:solidFill>
                  <a:srgbClr val="353535"/>
                </a:solidFill>
                <a:latin typeface="Arial"/>
                <a:cs typeface="Arial"/>
              </a:rPr>
              <a:t>л</a:t>
            </a: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ьная  </a:t>
            </a:r>
            <a:r>
              <a:rPr sz="1566" b="1" spc="-5" dirty="0">
                <a:solidFill>
                  <a:srgbClr val="353535"/>
                </a:solidFill>
                <a:latin typeface="Arial"/>
                <a:cs typeface="Arial"/>
              </a:rPr>
              <a:t>диагностика</a:t>
            </a:r>
            <a:endParaRPr sz="1566">
              <a:latin typeface="Arial"/>
              <a:cs typeface="Arial"/>
            </a:endParaRPr>
          </a:p>
          <a:p>
            <a:pPr marL="173812" marR="2448" indent="-167998">
              <a:spcBef>
                <a:spcPts val="749"/>
              </a:spcBef>
              <a:buClr>
                <a:srgbClr val="7E7E7E"/>
              </a:buClr>
              <a:buSzPct val="130357"/>
              <a:buChar char="•"/>
              <a:tabLst>
                <a:tab pos="174118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КТ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легких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(при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отсутствии  возможности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–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обзорная  рентгенография органов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грудной</a:t>
            </a:r>
            <a:r>
              <a:rPr sz="1349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клетки);</a:t>
            </a:r>
            <a:endParaRPr sz="1349">
              <a:latin typeface="Arial"/>
              <a:cs typeface="Arial"/>
            </a:endParaRPr>
          </a:p>
          <a:p>
            <a:pPr marL="173812" indent="-167998">
              <a:spcBef>
                <a:spcPts val="778"/>
              </a:spcBef>
              <a:buClr>
                <a:srgbClr val="7E7E7E"/>
              </a:buClr>
              <a:buSzPct val="128571"/>
              <a:buChar char="•"/>
              <a:tabLst>
                <a:tab pos="174118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ЭКГ.</a:t>
            </a:r>
            <a:endParaRPr sz="1349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875263" y="2491282"/>
            <a:ext cx="0" cy="341523"/>
          </a:xfrm>
          <a:custGeom>
            <a:avLst/>
            <a:gdLst/>
            <a:ahLst/>
            <a:cxnLst/>
            <a:rect l="l" t="t" r="r" b="b"/>
            <a:pathLst>
              <a:path h="708660">
                <a:moveTo>
                  <a:pt x="0" y="0"/>
                </a:moveTo>
                <a:lnTo>
                  <a:pt x="0" y="708212"/>
                </a:lnTo>
              </a:path>
            </a:pathLst>
          </a:custGeom>
          <a:ln w="45387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0" name="object 40"/>
          <p:cNvSpPr txBox="1"/>
          <p:nvPr/>
        </p:nvSpPr>
        <p:spPr>
          <a:xfrm>
            <a:off x="1812909" y="4776848"/>
            <a:ext cx="1451166" cy="821473"/>
          </a:xfrm>
          <a:prstGeom prst="rect">
            <a:avLst/>
          </a:prstGeom>
        </p:spPr>
        <p:txBody>
          <a:bodyPr vert="horz" wrap="square" lIns="0" tIns="127918" rIns="0" bIns="0" rtlCol="0">
            <a:spAutoFit/>
          </a:bodyPr>
          <a:lstStyle/>
          <a:p>
            <a:pPr marL="10404">
              <a:spcBef>
                <a:spcPts val="1007"/>
              </a:spcBef>
            </a:pPr>
            <a:r>
              <a:rPr sz="1398" b="1" spc="-5" dirty="0">
                <a:solidFill>
                  <a:srgbClr val="FFFFFF"/>
                </a:solidFill>
                <a:latin typeface="Arial"/>
                <a:cs typeface="Arial"/>
              </a:rPr>
              <a:t>Госпитализация</a:t>
            </a:r>
            <a:endParaRPr sz="1398">
              <a:latin typeface="Arial"/>
              <a:cs typeface="Arial"/>
            </a:endParaRPr>
          </a:p>
          <a:p>
            <a:pPr marL="6120" marR="143823">
              <a:lnSpc>
                <a:spcPct val="101099"/>
              </a:lnSpc>
              <a:spcBef>
                <a:spcPts val="836"/>
              </a:spcBef>
            </a:pPr>
            <a:r>
              <a:rPr sz="1205" b="1" dirty="0">
                <a:solidFill>
                  <a:srgbClr val="D20001"/>
                </a:solidFill>
                <a:latin typeface="Arial"/>
                <a:cs typeface="Arial"/>
              </a:rPr>
              <a:t>есть </a:t>
            </a:r>
            <a:r>
              <a:rPr sz="1205" b="1" spc="5" dirty="0">
                <a:solidFill>
                  <a:srgbClr val="D20001"/>
                </a:solidFill>
                <a:latin typeface="Arial"/>
                <a:cs typeface="Arial"/>
              </a:rPr>
              <a:t>подозрение 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на</a:t>
            </a:r>
            <a:r>
              <a:rPr sz="1205" b="1" spc="-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endParaRPr sz="1205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653981" y="6527414"/>
            <a:ext cx="110475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pPr marL="12240">
                <a:lnSpc>
                  <a:spcPts val="1390"/>
                </a:lnSpc>
              </a:pPr>
              <a:t>50</a:t>
            </a:fld>
            <a:endParaRPr sz="1205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436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D34B7D9-55C2-4FD2-AD9F-D66D9CAF90BB}"/>
              </a:ext>
            </a:extLst>
          </p:cNvPr>
          <p:cNvSpPr/>
          <p:nvPr/>
        </p:nvSpPr>
        <p:spPr>
          <a:xfrm>
            <a:off x="1524000" y="-8113"/>
            <a:ext cx="92880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обследования</a:t>
            </a:r>
          </a:p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Клиническое обследование Особая роль – сбор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эпиданамнеза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диагностика Особая роль – уровень СРБ (С-реактивный белок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коррелирует с тяжестью течения, распространенностью инфильтрации и прогнозом пневмонии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342900" indent="-342900">
              <a:buAutoNum type="arabicPeriod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Пульсоксиметрия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 Sp02 &lt; 90 %  - исследование газов артериальной крови с определением Pa02, PaCO2,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бикарбонатов,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лактата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Коагулограмма при ОДН</a:t>
            </a:r>
          </a:p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Специфическая лабораторная диагностика – выделение РНК  2019-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nCoV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методом ПЦР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D36B2ED-37E3-4F26-8C2B-0DED11CF049A}"/>
              </a:ext>
            </a:extLst>
          </p:cNvPr>
          <p:cNvSpPr/>
          <p:nvPr/>
        </p:nvSpPr>
        <p:spPr>
          <a:xfrm>
            <a:off x="1452803" y="2996953"/>
            <a:ext cx="92880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Специфическая диагностика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Биологическим материалом для исследования являются: 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Мазки из носа, носоглотки и/или ротоглотки 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Промывные воды бронхов 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Мокрота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Биопсийный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 легких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Цельная кровь, сыворотка 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Моча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B9BBBA6-3695-4545-9F52-E33C3DCAAA66}"/>
              </a:ext>
            </a:extLst>
          </p:cNvPr>
          <p:cNvSpPr/>
          <p:nvPr/>
        </p:nvSpPr>
        <p:spPr>
          <a:xfrm>
            <a:off x="1524000" y="5120610"/>
            <a:ext cx="964907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вид биоматериала, взятый для исследования – мазок из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носо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/ротоглотки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Все образцы – потенциально инфекционные и при работе соблюдаются требования СП 1.3.3118-13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«Безопасность работы с микроорганизмами I-II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гр.патогенности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.»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Транспортируются с соблюдением требований СП 1.2.03695 «Порядок учета, хранения, передачи и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транспортировки микроорганизмов I-IV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гр.патогенности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.»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Направляются в лаборатории Роспотребнадзора</a:t>
            </a:r>
          </a:p>
        </p:txBody>
      </p:sp>
    </p:spTree>
    <p:extLst>
      <p:ext uri="{BB962C8B-B14F-4D97-AF65-F5344CB8AC3E}">
        <p14:creationId xmlns:p14="http://schemas.microsoft.com/office/powerpoint/2010/main" val="48896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925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Изменения в гемограмме</a:t>
            </a:r>
            <a:endParaRPr lang="ru-RU" dirty="0" smtClean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44380"/>
            <a:ext cx="10515600" cy="5232583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Общее </a:t>
            </a:r>
            <a:r>
              <a:rPr lang="ru-RU" dirty="0"/>
              <a:t>количество лейкоцитов при COVID-19 изменяется нечасто, возможны как лейкоцитоз, так и лейкопения. Наиболее часто выявляются </a:t>
            </a:r>
            <a:r>
              <a:rPr lang="ru-RU" dirty="0" err="1"/>
              <a:t>лимфопения</a:t>
            </a:r>
            <a:r>
              <a:rPr lang="ru-RU" dirty="0"/>
              <a:t> и умеренное увеличение СОЭ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У взрослых с тяжелым течением COVID-19 ассоциированы </a:t>
            </a:r>
            <a:r>
              <a:rPr lang="ru-RU" dirty="0" err="1"/>
              <a:t>лимфопения</a:t>
            </a:r>
            <a:r>
              <a:rPr lang="ru-RU" dirty="0"/>
              <a:t> (абсолютные значения, в среднем 0,8 х 10</a:t>
            </a:r>
            <a:r>
              <a:rPr lang="ru-RU" baseline="30000" dirty="0"/>
              <a:t>9</a:t>
            </a:r>
            <a:r>
              <a:rPr lang="ru-RU" dirty="0"/>
              <a:t>/л), изменение нейтрофил / </a:t>
            </a:r>
            <a:r>
              <a:rPr lang="ru-RU" dirty="0" err="1"/>
              <a:t>лимфоцитарного</a:t>
            </a:r>
            <a:r>
              <a:rPr lang="ru-RU" dirty="0"/>
              <a:t> индекса (в среднем 5,5 у тяжелых и 3,2 у нетяжелых пациентов) рассчитанному по абсолютному количеству клеток. Выявлена корреляция между выраженностью абсолютной </a:t>
            </a:r>
            <a:r>
              <a:rPr lang="ru-RU" dirty="0" err="1"/>
              <a:t>лимфопении</a:t>
            </a:r>
            <a:r>
              <a:rPr lang="ru-RU" dirty="0"/>
              <a:t> и летальным исходом, вирусной </a:t>
            </a:r>
            <a:r>
              <a:rPr lang="ru-RU" dirty="0" smtClean="0"/>
              <a:t>нагрузкой. </a:t>
            </a:r>
            <a:endParaRPr lang="ru-RU" dirty="0" smtClean="0">
              <a:effectLst/>
            </a:endParaRPr>
          </a:p>
          <a:p>
            <a:r>
              <a:rPr lang="ru-RU" b="1" i="1" dirty="0" err="1"/>
              <a:t>Лимфопения</a:t>
            </a:r>
            <a:r>
              <a:rPr lang="ru-RU" dirty="0"/>
              <a:t> является характерным изменением, но у детей в ряде случаев может быть не выражена. Возможно, это связано с низкой частотой тяжелого течения COVID-19. В то же время у детей до 5 лет это может быть обусловлено незрелостью иммунитета и «физиологическим сдвигом» в лейкоцитарной </a:t>
            </a:r>
            <a:r>
              <a:rPr lang="ru-RU" dirty="0" smtClean="0"/>
              <a:t>формуле. </a:t>
            </a:r>
            <a:r>
              <a:rPr lang="ru-RU" dirty="0"/>
              <a:t>«Физиологический сдвиг» лейкоцитарной формулы у детей до 5 лет делает определение нейтрофил / </a:t>
            </a:r>
            <a:r>
              <a:rPr lang="ru-RU" dirty="0" err="1"/>
              <a:t>лимфоцитарного</a:t>
            </a:r>
            <a:r>
              <a:rPr lang="ru-RU" dirty="0"/>
              <a:t> индекса малоинформативным.</a:t>
            </a:r>
            <a:endParaRPr lang="ru-RU" dirty="0" smtClean="0">
              <a:effectLst/>
            </a:endParaRPr>
          </a:p>
          <a:p>
            <a:r>
              <a:rPr lang="ru-RU" dirty="0"/>
              <a:t>Снижение количества тромбоцитов может служить признаком развития органной дисфункции, сепсиса, ДВС-синдрома.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980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24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Изменения в биохимическом анализе крови</a:t>
            </a:r>
            <a:endParaRPr lang="ru-RU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4360" y="959370"/>
            <a:ext cx="10379439" cy="5217593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Наибольшую ценность биохимический анализ имеет у пациентов с сопутствующими заболеваниями, факторами риска неблагоприятного течения COVID-19, среднетяжелым и тяжелым течением заболевания, для диагностики органного поражения</a:t>
            </a:r>
            <a:r>
              <a:rPr lang="ru-RU" dirty="0" smtClean="0"/>
              <a:t>.</a:t>
            </a:r>
          </a:p>
          <a:p>
            <a:r>
              <a:rPr lang="ru-RU" dirty="0"/>
              <a:t>Снижение альбумина ассоциировано с более тяжелым течением заболевания (описано у взрослых), в том числе с тяжестью поражения </a:t>
            </a:r>
            <a:r>
              <a:rPr lang="ru-RU" dirty="0" smtClean="0"/>
              <a:t>легких. </a:t>
            </a:r>
            <a:r>
              <a:rPr lang="ru-RU" dirty="0"/>
              <a:t>Остро возникшее снижение альбумина требует дополнительной оценки функции печени. </a:t>
            </a:r>
            <a:endParaRPr lang="ru-RU" dirty="0" smtClean="0">
              <a:effectLst/>
            </a:endParaRPr>
          </a:p>
          <a:p>
            <a:r>
              <a:rPr lang="ru-RU" dirty="0"/>
              <a:t>При развитии критического состояния у детей отмечается значительное повышение ЛДГ (&gt;2 норм). У взрослых повышение ЛДГ так же ассоциировано с тяжестью течения и отражает выраженность повреждения </a:t>
            </a:r>
            <a:r>
              <a:rPr lang="ru-RU" dirty="0" smtClean="0"/>
              <a:t>легких.</a:t>
            </a:r>
          </a:p>
          <a:p>
            <a:r>
              <a:rPr lang="ru-RU" dirty="0"/>
              <a:t>Определение </a:t>
            </a:r>
            <a:r>
              <a:rPr lang="ru-RU" dirty="0" err="1"/>
              <a:t>креатинина</a:t>
            </a:r>
            <a:r>
              <a:rPr lang="ru-RU" dirty="0"/>
              <a:t> необходимо для определения показаний к проведению гемодиализа у пациентов с тяжелым течением заболевания, пациентов с хроническими заболеваниями почек [</a:t>
            </a:r>
            <a:r>
              <a:rPr lang="ru-RU" i="1" dirty="0"/>
              <a:t>34,38</a:t>
            </a:r>
            <a:r>
              <a:rPr lang="ru-RU" dirty="0"/>
              <a:t>]. Следует учитывать </a:t>
            </a:r>
            <a:r>
              <a:rPr lang="ru-RU" dirty="0" err="1"/>
              <a:t>преморбидный</a:t>
            </a:r>
            <a:r>
              <a:rPr lang="ru-RU" dirty="0"/>
              <a:t> фон пациентов, и при наличии ХБП при определении </a:t>
            </a:r>
            <a:r>
              <a:rPr lang="ru-RU" dirty="0" err="1"/>
              <a:t>креатинина</a:t>
            </a:r>
            <a:r>
              <a:rPr lang="ru-RU" dirty="0"/>
              <a:t> дополнительно рассчитывать скорость клубочковой фильтрации (у детей – по формуле Шварца).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025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Маркеры воспаления</a:t>
            </a:r>
            <a:endParaRPr lang="ru-RU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При COVID-19 возможно повышение С-реактивного белка (СРБ), </a:t>
            </a:r>
            <a:r>
              <a:rPr lang="ru-RU" dirty="0" err="1"/>
              <a:t>прокальцитонина</a:t>
            </a:r>
            <a:r>
              <a:rPr lang="ru-RU" dirty="0"/>
              <a:t> (ПКТ), скорости оседания эритроцитов (СОЭ), </a:t>
            </a:r>
            <a:r>
              <a:rPr lang="ru-RU" dirty="0" err="1"/>
              <a:t>ферритина</a:t>
            </a:r>
            <a:r>
              <a:rPr lang="ru-RU" dirty="0"/>
              <a:t>, интерлейкина-6 (ИЛ-6), в том числе и при нетяжелом течении. Выраженность изменений коррелирует с тяжестью </a:t>
            </a:r>
            <a:r>
              <a:rPr lang="ru-RU" dirty="0" smtClean="0"/>
              <a:t>состояния.</a:t>
            </a:r>
          </a:p>
          <a:p>
            <a:r>
              <a:rPr lang="ru-RU" dirty="0"/>
              <a:t>Повышение СРБ больше 100 мг/л должно настораживать в отношении бактериальной ко-инфекции, а длительное (дни) сохранение высоких (&gt;100 мг/л) значений СРБ в динамике отражает неэффективность проводимой терапии. </a:t>
            </a:r>
            <a:endParaRPr lang="ru-RU" dirty="0" smtClean="0">
              <a:effectLst/>
            </a:endParaRPr>
          </a:p>
          <a:p>
            <a:r>
              <a:rPr lang="ru-RU" dirty="0"/>
              <a:t>Повышение ПКТ до пограничных (в пределах 0,5 </a:t>
            </a:r>
            <a:r>
              <a:rPr lang="ru-RU" dirty="0" err="1"/>
              <a:t>нг</a:t>
            </a:r>
            <a:r>
              <a:rPr lang="ru-RU" dirty="0"/>
              <a:t>/мл) значений носит неспецифический характер, в то же время значительное повышение ПКТ у детей ассоциировано с бактериальной </a:t>
            </a:r>
            <a:r>
              <a:rPr lang="ru-RU" dirty="0" smtClean="0"/>
              <a:t>ко-инфекцией.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762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Коагулограмма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Выраженные изменения в </a:t>
            </a:r>
            <a:r>
              <a:rPr lang="ru-RU" dirty="0" err="1"/>
              <a:t>коагулограмме</a:t>
            </a:r>
            <a:r>
              <a:rPr lang="ru-RU" dirty="0"/>
              <a:t> как правило </a:t>
            </a:r>
            <a:r>
              <a:rPr lang="ru-RU" dirty="0" smtClean="0"/>
              <a:t>сопровождают </a:t>
            </a:r>
            <a:r>
              <a:rPr lang="ru-RU" dirty="0"/>
              <a:t>критическое состояние у </a:t>
            </a:r>
            <a:r>
              <a:rPr lang="ru-RU" dirty="0" smtClean="0"/>
              <a:t>детей.</a:t>
            </a:r>
          </a:p>
          <a:p>
            <a:r>
              <a:rPr lang="ru-RU" dirty="0" smtClean="0"/>
              <a:t>Для </a:t>
            </a:r>
            <a:r>
              <a:rPr lang="ru-RU" dirty="0"/>
              <a:t>скрининга развития ДВС-синдрома можно использовать шкалу (таблица) для диагностики явного ДВС-синдрома </a:t>
            </a:r>
            <a:r>
              <a:rPr lang="en-US" dirty="0"/>
              <a:t>ISTH</a:t>
            </a:r>
            <a:r>
              <a:rPr lang="ru-RU" dirty="0"/>
              <a:t> (</a:t>
            </a:r>
            <a:r>
              <a:rPr lang="ru-RU" dirty="0" err="1"/>
              <a:t>International</a:t>
            </a:r>
            <a:r>
              <a:rPr lang="ru-RU" dirty="0"/>
              <a:t> </a:t>
            </a:r>
            <a:r>
              <a:rPr lang="ru-RU" dirty="0" err="1"/>
              <a:t>Society</a:t>
            </a:r>
            <a:r>
              <a:rPr lang="ru-RU" dirty="0"/>
              <a:t> </a:t>
            </a:r>
            <a:r>
              <a:rPr lang="ru-RU" dirty="0" err="1"/>
              <a:t>on</a:t>
            </a:r>
            <a:r>
              <a:rPr lang="ru-RU" dirty="0"/>
              <a:t> </a:t>
            </a:r>
            <a:r>
              <a:rPr lang="ru-RU" dirty="0" err="1"/>
              <a:t>Thrombosis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Haemostasis</a:t>
            </a:r>
            <a:r>
              <a:rPr lang="ru-RU" dirty="0" smtClean="0"/>
              <a:t>). </a:t>
            </a:r>
            <a:r>
              <a:rPr lang="ru-RU" dirty="0"/>
              <a:t>При сумме баллов &lt;5 явный ДВС-синдром может быть исключен, но возможен скрытый ДВС-синдром, поэтому следует повторить исследование через 1-2 дня.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240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>
                <a:solidFill>
                  <a:srgbClr val="FF0000"/>
                </a:solidFill>
              </a:rPr>
              <a:t>Шкала диагностики явного (</a:t>
            </a:r>
            <a:r>
              <a:rPr lang="en-US" sz="3200" b="1" i="1" dirty="0">
                <a:solidFill>
                  <a:srgbClr val="FF0000"/>
                </a:solidFill>
              </a:rPr>
              <a:t>overt</a:t>
            </a:r>
            <a:r>
              <a:rPr lang="ru-RU" sz="3200" b="1" i="1" dirty="0">
                <a:solidFill>
                  <a:srgbClr val="FF0000"/>
                </a:solidFill>
              </a:rPr>
              <a:t>) ДВС-синдрома </a:t>
            </a:r>
            <a:r>
              <a:rPr lang="ru-RU" sz="3200" dirty="0">
                <a:solidFill>
                  <a:srgbClr val="FF0000"/>
                </a:solidFill>
              </a:rPr>
              <a:t/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en-US" sz="3200" b="1" i="1" dirty="0">
                <a:solidFill>
                  <a:srgbClr val="FF0000"/>
                </a:solidFill>
              </a:rPr>
              <a:t>(International Society on Thrombosis and </a:t>
            </a:r>
            <a:r>
              <a:rPr lang="en-US" sz="3200" b="1" i="1" dirty="0" err="1">
                <a:solidFill>
                  <a:srgbClr val="FF0000"/>
                </a:solidFill>
              </a:rPr>
              <a:t>Haemostasis</a:t>
            </a:r>
            <a:r>
              <a:rPr lang="en-US" sz="3200" b="1" i="1" dirty="0">
                <a:solidFill>
                  <a:srgbClr val="FF0000"/>
                </a:solidFill>
              </a:rPr>
              <a:t>, 2001)</a:t>
            </a:r>
            <a:r>
              <a:rPr lang="ru-RU" sz="3200" dirty="0">
                <a:solidFill>
                  <a:srgbClr val="FF0000"/>
                </a:solidFill>
              </a:rPr>
              <a:t/>
            </a:r>
            <a:br>
              <a:rPr lang="ru-RU" sz="3200" dirty="0">
                <a:solidFill>
                  <a:srgbClr val="FF0000"/>
                </a:solidFill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6755488"/>
              </p:ext>
            </p:extLst>
          </p:nvPr>
        </p:nvGraphicFramePr>
        <p:xfrm>
          <a:off x="838200" y="1543986"/>
          <a:ext cx="10515600" cy="53279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65587">
                  <a:extLst>
                    <a:ext uri="{9D8B030D-6E8A-4147-A177-3AD203B41FA5}">
                      <a16:colId xmlns:a16="http://schemas.microsoft.com/office/drawing/2014/main" val="2533399867"/>
                    </a:ext>
                  </a:extLst>
                </a:gridCol>
                <a:gridCol w="3150013">
                  <a:extLst>
                    <a:ext uri="{9D8B030D-6E8A-4147-A177-3AD203B41FA5}">
                      <a16:colId xmlns:a16="http://schemas.microsoft.com/office/drawing/2014/main" val="349810047"/>
                    </a:ext>
                  </a:extLst>
                </a:gridCol>
              </a:tblGrid>
              <a:tr h="534912">
                <a:tc gridSpan="2"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Есть ли у пациента заболевание, соответствующее ДВС-синдрому?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Если да, то переходим к шкале: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057620"/>
                  </a:ext>
                </a:extLst>
              </a:tr>
              <a:tr h="267456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Показатель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Баллы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6210684"/>
                  </a:ext>
                </a:extLst>
              </a:tr>
              <a:tr h="1069824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Количество тромбоцитов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100 х 10</a:t>
                      </a:r>
                      <a:r>
                        <a:rPr lang="ru-RU" sz="1600" baseline="30000" dirty="0">
                          <a:effectLst/>
                        </a:rPr>
                        <a:t>9</a:t>
                      </a:r>
                      <a:endParaRPr lang="ru-RU" sz="16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50-100 х 10</a:t>
                      </a:r>
                      <a:r>
                        <a:rPr lang="ru-RU" sz="1600" baseline="30000" dirty="0">
                          <a:effectLst/>
                        </a:rPr>
                        <a:t>9</a:t>
                      </a:r>
                      <a:endParaRPr lang="ru-RU" sz="16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&lt;50 х 10</a:t>
                      </a:r>
                      <a:r>
                        <a:rPr lang="ru-RU" sz="1600" baseline="30000" dirty="0">
                          <a:effectLst/>
                        </a:rPr>
                        <a:t>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3400915"/>
                  </a:ext>
                </a:extLst>
              </a:tr>
              <a:tr h="1069824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</a:t>
                      </a:r>
                      <a:r>
                        <a:rPr lang="ru-RU" sz="1600" dirty="0">
                          <a:effectLst/>
                        </a:rPr>
                        <a:t>-</a:t>
                      </a:r>
                      <a:r>
                        <a:rPr lang="ru-RU" sz="1600" dirty="0" err="1">
                          <a:effectLst/>
                        </a:rPr>
                        <a:t>димер</a:t>
                      </a:r>
                      <a:r>
                        <a:rPr lang="ru-RU" sz="1600" dirty="0">
                          <a:effectLst/>
                        </a:rPr>
                        <a:t> / продукты деградации фибрина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нет увеличения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умеренное увеличение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значительное увеличение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4557427"/>
                  </a:ext>
                </a:extLst>
              </a:tr>
              <a:tr h="1069824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Увеличение </a:t>
                      </a:r>
                      <a:r>
                        <a:rPr lang="ru-RU" sz="1600" dirty="0" err="1">
                          <a:effectLst/>
                        </a:rPr>
                        <a:t>протромбинового</a:t>
                      </a:r>
                      <a:r>
                        <a:rPr lang="ru-RU" sz="1600" dirty="0">
                          <a:effectLst/>
                        </a:rPr>
                        <a:t> времени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&lt; чем на 3 с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от 3 до 6 с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&gt; чем на 6 с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5948455"/>
                  </a:ext>
                </a:extLst>
              </a:tr>
              <a:tr h="802368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Фибриноген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&gt; 1 г/л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&lt; 1 г/л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7461777"/>
                  </a:ext>
                </a:extLst>
              </a:tr>
              <a:tr h="267456">
                <a:tc gridSpan="2"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Сумма баллов более 5 – явный ДВС-синдром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7812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217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Критерии тяжести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4805760"/>
              </p:ext>
            </p:extLst>
          </p:nvPr>
        </p:nvGraphicFramePr>
        <p:xfrm>
          <a:off x="838200" y="1469035"/>
          <a:ext cx="10389433" cy="55110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89433">
                  <a:extLst>
                    <a:ext uri="{9D8B030D-6E8A-4147-A177-3AD203B41FA5}">
                      <a16:colId xmlns:a16="http://schemas.microsoft.com/office/drawing/2014/main" val="3330660547"/>
                    </a:ext>
                  </a:extLst>
                </a:gridCol>
              </a:tblGrid>
              <a:tr h="4853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Бессимптомная форма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9958037"/>
                  </a:ext>
                </a:extLst>
              </a:tr>
              <a:tr h="157207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000" dirty="0">
                          <a:effectLst/>
                        </a:rPr>
                        <a:t>Дети с положительным результатом лабораторного исследования на наличие РНК SARS-CoV-2, у которых отсутствуют клинические признаки заболевания и визуальные изменения на рентгенограмме (</a:t>
                      </a:r>
                      <a:r>
                        <a:rPr lang="ru-RU" sz="2000" dirty="0" err="1">
                          <a:effectLst/>
                        </a:rPr>
                        <a:t>томограмме</a:t>
                      </a:r>
                      <a:r>
                        <a:rPr lang="ru-RU" sz="2000" dirty="0">
                          <a:effectLst/>
                        </a:rPr>
                        <a:t>).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6703383"/>
                  </a:ext>
                </a:extLst>
              </a:tr>
              <a:tr h="4853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Легкая форма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9064665"/>
                  </a:ext>
                </a:extLst>
              </a:tr>
              <a:tr h="26587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000" dirty="0">
                          <a:effectLst/>
                        </a:rPr>
                        <a:t>Дети с симптомами интоксикации (лихорадка, усталость, миалгия) и поражения верхних дыхательных путей (кашель, боль в горле, насморк и чихание).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000" dirty="0">
                          <a:effectLst/>
                        </a:rPr>
                        <a:t>При осмотре: изменения в ротоглотке; </a:t>
                      </a:r>
                      <a:r>
                        <a:rPr lang="ru-RU" sz="2000" dirty="0" err="1">
                          <a:effectLst/>
                        </a:rPr>
                        <a:t>аускультативных</a:t>
                      </a:r>
                      <a:r>
                        <a:rPr lang="ru-RU" sz="2000" dirty="0">
                          <a:effectLst/>
                        </a:rPr>
                        <a:t> изменений в легких нет.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000" dirty="0">
                          <a:effectLst/>
                        </a:rPr>
                        <a:t>В некоторых случаях может не быть лихорадки или наблюдаться только гастроинтестинальные симптомы (тошнота, рвота, боль в животе и диарея).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52881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269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Критерии тяжести 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50407544"/>
              </p:ext>
            </p:extLst>
          </p:nvPr>
        </p:nvGraphicFramePr>
        <p:xfrm>
          <a:off x="838200" y="1690689"/>
          <a:ext cx="5181600" cy="44862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1333511446"/>
                    </a:ext>
                  </a:extLst>
                </a:gridCol>
              </a:tblGrid>
              <a:tr h="64089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Среднетяжелая форма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476" marR="58476" marT="0" marB="0"/>
                </a:tc>
                <a:extLst>
                  <a:ext uri="{0D108BD9-81ED-4DB2-BD59-A6C34878D82A}">
                    <a16:rowId xmlns:a16="http://schemas.microsoft.com/office/drawing/2014/main" val="4210610800"/>
                  </a:ext>
                </a:extLst>
              </a:tr>
              <a:tr h="38453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Дети с лихорадкой, кашлем (главным образом сухим непродуктивным) и пневмонией. </a:t>
                      </a:r>
                      <a:endParaRPr lang="ru-RU" sz="1800" dirty="0" smtClean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8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 err="1">
                          <a:effectLst/>
                        </a:rPr>
                        <a:t>Аускультативно</a:t>
                      </a:r>
                      <a:r>
                        <a:rPr lang="ru-RU" sz="1800" dirty="0">
                          <a:effectLst/>
                        </a:rPr>
                        <a:t> могут выслушиваться хрипы (сухие или влажные), но нет явных признаков дыхательной недостаточности (одышка) и гипоксемии</a:t>
                      </a:r>
                      <a:r>
                        <a:rPr lang="ru-RU" sz="1800" dirty="0" smtClean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8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В некоторых случаях может не быть явных клинических симптомов поражения нижних дыхательных путей, но на КТ грудной клетки выявляются незначительные изменения в легких.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476" marR="58476" marT="0" marB="0"/>
                </a:tc>
                <a:extLst>
                  <a:ext uri="{0D108BD9-81ED-4DB2-BD59-A6C34878D82A}">
                    <a16:rowId xmlns:a16="http://schemas.microsoft.com/office/drawing/2014/main" val="1511819625"/>
                  </a:ext>
                </a:extLst>
              </a:tr>
            </a:tbl>
          </a:graphicData>
        </a:graphic>
      </p:graphicFrame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93210795"/>
              </p:ext>
            </p:extLst>
          </p:nvPr>
        </p:nvGraphicFramePr>
        <p:xfrm>
          <a:off x="6172200" y="1690688"/>
          <a:ext cx="5625059" cy="47116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25059">
                  <a:extLst>
                    <a:ext uri="{9D8B030D-6E8A-4147-A177-3AD203B41FA5}">
                      <a16:colId xmlns:a16="http://schemas.microsoft.com/office/drawing/2014/main" val="3352540079"/>
                    </a:ext>
                  </a:extLst>
                </a:gridCol>
              </a:tblGrid>
              <a:tr h="6730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Тяжелая форма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476" marR="58476" marT="0" marB="0"/>
                </a:tc>
                <a:extLst>
                  <a:ext uri="{0D108BD9-81ED-4DB2-BD59-A6C34878D82A}">
                    <a16:rowId xmlns:a16="http://schemas.microsoft.com/office/drawing/2014/main" val="3912931387"/>
                  </a:ext>
                </a:extLst>
              </a:tr>
              <a:tr h="40385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dirty="0">
                          <a:effectLst/>
                        </a:rPr>
                        <a:t>Дети с симптомами острой респираторной инфекции в начале заболевания (лихорадка,  кашель), которые могут сопровождаться симптомами со стороны желудочно-кишечного тракта (диарея). </a:t>
                      </a:r>
                      <a:endParaRPr lang="ru-RU" sz="2000" dirty="0" smtClean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dirty="0" smtClean="0">
                          <a:effectLst/>
                        </a:rPr>
                        <a:t>Заболевание </a:t>
                      </a:r>
                      <a:r>
                        <a:rPr lang="ru-RU" sz="2000" dirty="0">
                          <a:effectLst/>
                        </a:rPr>
                        <a:t>обычно прогрессирует в течение недели, появляются признаки дыхательной недостаточности (одышка с центральным цианозом), SpO</a:t>
                      </a:r>
                      <a:r>
                        <a:rPr lang="ru-RU" sz="2000" baseline="-25000" dirty="0">
                          <a:effectLst/>
                        </a:rPr>
                        <a:t>2</a:t>
                      </a:r>
                      <a:r>
                        <a:rPr lang="ru-RU" sz="2000" dirty="0">
                          <a:effectLst/>
                        </a:rPr>
                        <a:t> составляет ≤92</a:t>
                      </a:r>
                      <a:r>
                        <a:rPr lang="ru-RU" sz="2000" dirty="0" smtClean="0">
                          <a:effectLst/>
                        </a:rPr>
                        <a:t>%.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20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dirty="0">
                          <a:effectLst/>
                        </a:rPr>
                        <a:t>Признаки пневмонии на рентгенограмме и КТ органов грудной клетки.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476" marR="58476" marT="0" marB="0"/>
                </a:tc>
                <a:extLst>
                  <a:ext uri="{0D108BD9-81ED-4DB2-BD59-A6C34878D82A}">
                    <a16:rowId xmlns:a16="http://schemas.microsoft.com/office/drawing/2014/main" val="3661223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510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4184" y="173453"/>
            <a:ext cx="10515600" cy="965799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Критерии </a:t>
            </a:r>
            <a:r>
              <a:rPr lang="ru-RU" b="1" dirty="0" smtClean="0"/>
              <a:t>тяжести. </a:t>
            </a:r>
            <a:r>
              <a:rPr lang="ru-RU" dirty="0">
                <a:solidFill>
                  <a:srgbClr val="FF0000"/>
                </a:solidFill>
              </a:rPr>
              <a:t>Критическая форма</a:t>
            </a:r>
            <a:r>
              <a:rPr lang="ru-RU" sz="3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</a:br>
            <a:r>
              <a:rPr lang="ru-RU" b="1" dirty="0" smtClean="0"/>
              <a:t>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5527056"/>
              </p:ext>
            </p:extLst>
          </p:nvPr>
        </p:nvGraphicFramePr>
        <p:xfrm>
          <a:off x="1244184" y="1499016"/>
          <a:ext cx="9608695" cy="44970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08695">
                  <a:extLst>
                    <a:ext uri="{9D8B030D-6E8A-4147-A177-3AD203B41FA5}">
                      <a16:colId xmlns:a16="http://schemas.microsoft.com/office/drawing/2014/main" val="2191284327"/>
                    </a:ext>
                  </a:extLst>
                </a:gridCol>
              </a:tblGrid>
              <a:tr h="69422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3940756"/>
                  </a:ext>
                </a:extLst>
              </a:tr>
              <a:tr h="3802828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2400" dirty="0">
                          <a:effectLst/>
                        </a:rPr>
                        <a:t>Дети с быстрым прогрессированием заболевания и развитием острого респираторного </a:t>
                      </a:r>
                      <a:r>
                        <a:rPr lang="ru-RU" sz="2400" dirty="0" err="1">
                          <a:effectLst/>
                        </a:rPr>
                        <a:t>дистресс</a:t>
                      </a:r>
                      <a:r>
                        <a:rPr lang="ru-RU" sz="2400" dirty="0">
                          <a:effectLst/>
                        </a:rPr>
                        <a:t>-синдрома (ОРДС) или тяжелой дыхательной недостаточности.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2400" dirty="0">
                          <a:effectLst/>
                        </a:rPr>
                        <a:t>Также могут наблюдаться шок, энцефалопатия, повреждение миокарда или сердечная недостаточность, нарушение коагуляции и острое повреждение почек, а также </a:t>
                      </a:r>
                      <a:r>
                        <a:rPr lang="ru-RU" sz="2400" dirty="0" err="1">
                          <a:effectLst/>
                        </a:rPr>
                        <a:t>полиорганная</a:t>
                      </a:r>
                      <a:r>
                        <a:rPr lang="ru-RU" sz="2400" dirty="0">
                          <a:effectLst/>
                        </a:rPr>
                        <a:t> недостаточность.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0053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41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3831" y="260604"/>
            <a:ext cx="8712708" cy="5401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21660" y="5702910"/>
            <a:ext cx="71107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>
                <a:solidFill>
                  <a:srgbClr val="006FC0"/>
                </a:solidFill>
                <a:latin typeface="Times New Roman"/>
                <a:cs typeface="Times New Roman"/>
              </a:rPr>
              <a:t>Количество </a:t>
            </a:r>
            <a:r>
              <a:rPr spc="-5" dirty="0">
                <a:solidFill>
                  <a:srgbClr val="006FC0"/>
                </a:solidFill>
                <a:latin typeface="Times New Roman"/>
                <a:cs typeface="Times New Roman"/>
              </a:rPr>
              <a:t>регистрируемых </a:t>
            </a:r>
            <a:r>
              <a:rPr spc="-10" dirty="0">
                <a:solidFill>
                  <a:srgbClr val="006FC0"/>
                </a:solidFill>
                <a:latin typeface="Times New Roman"/>
                <a:cs typeface="Times New Roman"/>
              </a:rPr>
              <a:t>ежедневно </a:t>
            </a:r>
            <a:r>
              <a:rPr dirty="0">
                <a:solidFill>
                  <a:srgbClr val="006FC0"/>
                </a:solidFill>
                <a:latin typeface="Times New Roman"/>
                <a:cs typeface="Times New Roman"/>
              </a:rPr>
              <a:t>случаев и </a:t>
            </a:r>
            <a:r>
              <a:rPr spc="5" dirty="0">
                <a:solidFill>
                  <a:srgbClr val="006FC0"/>
                </a:solidFill>
                <a:latin typeface="Times New Roman"/>
                <a:cs typeface="Times New Roman"/>
              </a:rPr>
              <a:t>летальность </a:t>
            </a:r>
            <a:r>
              <a:rPr dirty="0">
                <a:solidFill>
                  <a:srgbClr val="006FC0"/>
                </a:solidFill>
                <a:latin typeface="Times New Roman"/>
                <a:cs typeface="Times New Roman"/>
              </a:rPr>
              <a:t>в</a:t>
            </a:r>
            <a:r>
              <a:rPr spc="-2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006FC0"/>
                </a:solidFill>
                <a:latin typeface="Times New Roman"/>
                <a:cs typeface="Times New Roman"/>
              </a:rPr>
              <a:t>Италии</a:t>
            </a:r>
            <a:endParaRPr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568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Примеры формулировки диагнозов и кодирование CОVID-19  по МКБ-10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Пример </a:t>
            </a:r>
            <a:r>
              <a:rPr lang="ru-RU" dirty="0">
                <a:solidFill>
                  <a:srgbClr val="FF0000"/>
                </a:solidFill>
              </a:rPr>
              <a:t>1. </a:t>
            </a:r>
            <a:r>
              <a:rPr lang="ru-RU" dirty="0"/>
              <a:t>Новая </a:t>
            </a:r>
            <a:r>
              <a:rPr lang="ru-RU" dirty="0" err="1"/>
              <a:t>коронавирусная</a:t>
            </a:r>
            <a:r>
              <a:rPr lang="ru-RU" dirty="0"/>
              <a:t> инфекция CОVID-19 (подтвержденная), среднетяжелая форма, внебольничная двусторонняя пневмония. ДН 0. </a:t>
            </a:r>
            <a:endParaRPr lang="ru-RU" dirty="0" smtClean="0"/>
          </a:p>
          <a:p>
            <a:r>
              <a:rPr lang="ru-RU" dirty="0" smtClean="0">
                <a:solidFill>
                  <a:srgbClr val="FF0000"/>
                </a:solidFill>
              </a:rPr>
              <a:t>Пример </a:t>
            </a:r>
            <a:r>
              <a:rPr lang="ru-RU" dirty="0">
                <a:solidFill>
                  <a:srgbClr val="FF0000"/>
                </a:solidFill>
              </a:rPr>
              <a:t>2. </a:t>
            </a:r>
            <a:r>
              <a:rPr lang="ru-RU" dirty="0"/>
              <a:t>Новая </a:t>
            </a:r>
            <a:r>
              <a:rPr lang="ru-RU" dirty="0" err="1"/>
              <a:t>коронавирусная</a:t>
            </a:r>
            <a:r>
              <a:rPr lang="ru-RU" dirty="0"/>
              <a:t> инфекция CОVID-19 (подтвержденная), тяжелая форма, внебольничная двусторонняя пневмония, </a:t>
            </a:r>
            <a:r>
              <a:rPr lang="ru-RU" dirty="0" smtClean="0"/>
              <a:t>ОДН, .</a:t>
            </a:r>
          </a:p>
          <a:p>
            <a:r>
              <a:rPr lang="ru-RU" dirty="0" smtClean="0"/>
              <a:t> </a:t>
            </a:r>
            <a:r>
              <a:rPr lang="ru-RU" dirty="0">
                <a:solidFill>
                  <a:srgbClr val="FF0000"/>
                </a:solidFill>
              </a:rPr>
              <a:t>Пример 3. </a:t>
            </a:r>
            <a:r>
              <a:rPr lang="ru-RU" dirty="0"/>
              <a:t>Подозрение на новую </a:t>
            </a:r>
            <a:r>
              <a:rPr lang="ru-RU" dirty="0" err="1"/>
              <a:t>коронавирусную</a:t>
            </a:r>
            <a:r>
              <a:rPr lang="ru-RU" dirty="0"/>
              <a:t> инфекцию  CОVID-19, тяжелая форма, внебольничная двусторонняя пневмония. Острый респираторный </a:t>
            </a:r>
            <a:r>
              <a:rPr lang="ru-RU" dirty="0" err="1"/>
              <a:t>дистресс</a:t>
            </a:r>
            <a:r>
              <a:rPr lang="ru-RU" dirty="0"/>
              <a:t>-синдром. ОДН.</a:t>
            </a:r>
          </a:p>
        </p:txBody>
      </p:sp>
    </p:spTree>
    <p:extLst>
      <p:ext uri="{BB962C8B-B14F-4D97-AF65-F5344CB8AC3E}">
        <p14:creationId xmlns:p14="http://schemas.microsoft.com/office/powerpoint/2010/main" val="111272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Кодирования статистической информации при наличии подозрения или установленного диагноза </a:t>
            </a:r>
            <a:r>
              <a:rPr lang="ru-RU" sz="2800" b="1" dirty="0" err="1">
                <a:solidFill>
                  <a:srgbClr val="0070C0"/>
                </a:solidFill>
              </a:rPr>
              <a:t>коронавирусной</a:t>
            </a:r>
            <a:r>
              <a:rPr lang="ru-RU" sz="2800" b="1" dirty="0">
                <a:solidFill>
                  <a:srgbClr val="0070C0"/>
                </a:solidFill>
              </a:rPr>
              <a:t> инфекции COVID-19 осуществляется в соответствии с нижеследующим порядком: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825624"/>
            <a:ext cx="11009811" cy="50323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>
                <a:solidFill>
                  <a:srgbClr val="C00000"/>
                </a:solidFill>
              </a:rPr>
              <a:t>Коронавирусная</a:t>
            </a:r>
            <a:r>
              <a:rPr lang="ru-RU" dirty="0">
                <a:solidFill>
                  <a:srgbClr val="C00000"/>
                </a:solidFill>
              </a:rPr>
              <a:t> инфекция, вызванная вирусом COVID-19, вирус идентифицирован </a:t>
            </a:r>
            <a:r>
              <a:rPr lang="ru-RU" dirty="0"/>
              <a:t>(подтвержден лабораторным тестированием независимо  от тяжести клинических признаков или симптомов)- </a:t>
            </a:r>
            <a:r>
              <a:rPr lang="ru-RU" b="1" dirty="0">
                <a:solidFill>
                  <a:srgbClr val="C00000"/>
                </a:solidFill>
              </a:rPr>
              <a:t>U07.1 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>
                <a:solidFill>
                  <a:srgbClr val="C00000"/>
                </a:solidFill>
              </a:rPr>
              <a:t>Коронавирусная</a:t>
            </a:r>
            <a:r>
              <a:rPr lang="ru-RU" dirty="0">
                <a:solidFill>
                  <a:srgbClr val="C00000"/>
                </a:solidFill>
              </a:rPr>
              <a:t> инфекция, вызванная вирусом COVID-19, вирус  не идентифицирован </a:t>
            </a:r>
            <a:r>
              <a:rPr lang="ru-RU" dirty="0"/>
              <a:t>(COVID-19 диагностируется клинически  или </a:t>
            </a:r>
            <a:r>
              <a:rPr lang="ru-RU" dirty="0" err="1"/>
              <a:t>эпидемиологически</a:t>
            </a:r>
            <a:r>
              <a:rPr lang="ru-RU" dirty="0"/>
              <a:t>, но лабораторные исследования неубедительны  или недоступны) - </a:t>
            </a:r>
            <a:r>
              <a:rPr lang="ru-RU" b="1" dirty="0">
                <a:solidFill>
                  <a:srgbClr val="C00000"/>
                </a:solidFill>
              </a:rPr>
              <a:t>U07.2 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Наблюдение при подозрении на </a:t>
            </a:r>
            <a:r>
              <a:rPr lang="ru-RU" dirty="0" err="1"/>
              <a:t>коронавирусную</a:t>
            </a:r>
            <a:r>
              <a:rPr lang="ru-RU" dirty="0"/>
              <a:t> инфекцию - </a:t>
            </a:r>
            <a:r>
              <a:rPr lang="ru-RU" b="1" dirty="0">
                <a:solidFill>
                  <a:srgbClr val="C00000"/>
                </a:solidFill>
              </a:rPr>
              <a:t>Z03.8</a:t>
            </a:r>
            <a:r>
              <a:rPr lang="ru-RU" b="1" dirty="0"/>
              <a:t> </a:t>
            </a:r>
            <a:endParaRPr lang="ru-RU" b="1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• Носительство возбудителя </a:t>
            </a:r>
            <a:r>
              <a:rPr lang="ru-RU" dirty="0" err="1"/>
              <a:t>коронавирусной</a:t>
            </a:r>
            <a:r>
              <a:rPr lang="ru-RU" dirty="0"/>
              <a:t> инфекции </a:t>
            </a:r>
            <a:r>
              <a:rPr lang="ru-RU" b="1" dirty="0"/>
              <a:t>- </a:t>
            </a:r>
            <a:r>
              <a:rPr lang="ru-RU" b="1" dirty="0" smtClean="0">
                <a:solidFill>
                  <a:srgbClr val="C00000"/>
                </a:solidFill>
              </a:rPr>
              <a:t>Z22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Контакт с больным </a:t>
            </a:r>
            <a:r>
              <a:rPr lang="ru-RU" dirty="0" err="1"/>
              <a:t>коронавирусной</a:t>
            </a:r>
            <a:r>
              <a:rPr lang="ru-RU" dirty="0"/>
              <a:t> инфекцией - </a:t>
            </a:r>
            <a:r>
              <a:rPr lang="ru-RU" b="1" dirty="0">
                <a:solidFill>
                  <a:srgbClr val="C00000"/>
                </a:solidFill>
              </a:rPr>
              <a:t>Z20.8 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• </a:t>
            </a:r>
            <a:r>
              <a:rPr lang="ru-RU" dirty="0" err="1"/>
              <a:t>Скрининговое</a:t>
            </a:r>
            <a:r>
              <a:rPr lang="ru-RU" dirty="0"/>
              <a:t> обследование с целью выявления </a:t>
            </a:r>
            <a:r>
              <a:rPr lang="ru-RU" dirty="0" err="1"/>
              <a:t>коронавирусной</a:t>
            </a:r>
            <a:r>
              <a:rPr lang="ru-RU" dirty="0"/>
              <a:t> инфекции - </a:t>
            </a:r>
            <a:r>
              <a:rPr lang="ru-RU" b="1" dirty="0" smtClean="0">
                <a:solidFill>
                  <a:srgbClr val="C00000"/>
                </a:solidFill>
              </a:rPr>
              <a:t>Z11.5</a:t>
            </a:r>
          </a:p>
          <a:p>
            <a:pPr marL="0" indent="0">
              <a:buNone/>
            </a:pPr>
            <a:r>
              <a:rPr lang="ru-RU" dirty="0" smtClean="0"/>
              <a:t>  </a:t>
            </a:r>
            <a:r>
              <a:rPr lang="ru-RU" dirty="0"/>
              <a:t>• </a:t>
            </a:r>
            <a:r>
              <a:rPr lang="ru-RU" dirty="0" err="1"/>
              <a:t>Коронавирусная</a:t>
            </a:r>
            <a:r>
              <a:rPr lang="ru-RU" dirty="0"/>
              <a:t> инфекция неуточненная (кроме вызванной  COVID-19) - </a:t>
            </a:r>
            <a:r>
              <a:rPr lang="ru-RU" b="1" dirty="0">
                <a:solidFill>
                  <a:srgbClr val="C00000"/>
                </a:solidFill>
              </a:rPr>
              <a:t>В34.2 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• </a:t>
            </a:r>
            <a:r>
              <a:rPr lang="ru-RU" dirty="0" err="1"/>
              <a:t>Коронавирусная</a:t>
            </a:r>
            <a:r>
              <a:rPr lang="ru-RU" dirty="0"/>
              <a:t> инфекция уточненная (кроме вызванной COVID-19) </a:t>
            </a:r>
            <a:r>
              <a:rPr lang="ru-RU" b="1" dirty="0">
                <a:solidFill>
                  <a:srgbClr val="C00000"/>
                </a:solidFill>
              </a:rPr>
              <a:t>- В33.8  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При наличии пневмонии, вызванной COVID-19, рубрики J12-J18 используются в качестве дополнительных кодов. При летальных исходах  рубрики XXI класса МКБ-10 не используются.</a:t>
            </a:r>
          </a:p>
        </p:txBody>
      </p:sp>
    </p:spTree>
    <p:extLst>
      <p:ext uri="{BB962C8B-B14F-4D97-AF65-F5344CB8AC3E}">
        <p14:creationId xmlns:p14="http://schemas.microsoft.com/office/powerpoint/2010/main" val="405656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987362"/>
              </p:ext>
            </p:extLst>
          </p:nvPr>
        </p:nvGraphicFramePr>
        <p:xfrm>
          <a:off x="1124262" y="554635"/>
          <a:ext cx="9593705" cy="5444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93705">
                  <a:extLst>
                    <a:ext uri="{9D8B030D-6E8A-4147-A177-3AD203B41FA5}">
                      <a16:colId xmlns:a16="http://schemas.microsoft.com/office/drawing/2014/main" val="1430215959"/>
                    </a:ext>
                  </a:extLst>
                </a:gridCol>
              </a:tblGrid>
              <a:tr h="7132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3200" dirty="0">
                          <a:solidFill>
                            <a:srgbClr val="FF0000"/>
                          </a:solidFill>
                          <a:effectLst/>
                        </a:rPr>
                        <a:t>Группы риска тяжелого течения 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</a:rPr>
                        <a:t>COVID</a:t>
                      </a:r>
                      <a:r>
                        <a:rPr lang="ru-RU" sz="3200" dirty="0">
                          <a:solidFill>
                            <a:srgbClr val="FF0000"/>
                          </a:solidFill>
                          <a:effectLst/>
                        </a:rPr>
                        <a:t>-19 у детей</a:t>
                      </a:r>
                      <a:endParaRPr lang="ru-RU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4226544"/>
                  </a:ext>
                </a:extLst>
              </a:tr>
              <a:tr h="471316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400" dirty="0">
                          <a:effectLst/>
                        </a:rPr>
                        <a:t>Новорожденные и дети раннего возраста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400" dirty="0">
                          <a:effectLst/>
                        </a:rPr>
                        <a:t>неблагоприятный </a:t>
                      </a:r>
                      <a:r>
                        <a:rPr lang="ru-RU" sz="2400" dirty="0" err="1">
                          <a:effectLst/>
                        </a:rPr>
                        <a:t>преморбидный</a:t>
                      </a:r>
                      <a:r>
                        <a:rPr lang="ru-RU" sz="2400" dirty="0">
                          <a:effectLst/>
                        </a:rPr>
                        <a:t> фон, особенно врожденные пороки развития, заболевания сердечно-сосудистой системы, органов дыхания, сахарный диабет, злокачественные новообразования, болезнь Кавасаки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400" dirty="0" err="1">
                          <a:effectLst/>
                        </a:rPr>
                        <a:t>иммунодефицитные</a:t>
                      </a:r>
                      <a:r>
                        <a:rPr lang="ru-RU" sz="2400" dirty="0">
                          <a:effectLst/>
                        </a:rPr>
                        <a:t> состояния разного генеза 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400" dirty="0">
                          <a:effectLst/>
                        </a:rPr>
                        <a:t>ко-инфекция, особенно РСВ у детей раннего возраста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773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439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/>
              </a:rPr>
              <a:t>Определение стандартного случая</a:t>
            </a:r>
            <a:endParaRPr lang="ru-RU" dirty="0">
              <a:effectLst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7432438"/>
              </p:ext>
            </p:extLst>
          </p:nvPr>
        </p:nvGraphicFramePr>
        <p:xfrm>
          <a:off x="1049310" y="1588957"/>
          <a:ext cx="10304489" cy="48442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04489">
                  <a:extLst>
                    <a:ext uri="{9D8B030D-6E8A-4147-A177-3AD203B41FA5}">
                      <a16:colId xmlns:a16="http://schemas.microsoft.com/office/drawing/2014/main" val="1765720466"/>
                    </a:ext>
                  </a:extLst>
                </a:gridCol>
              </a:tblGrid>
              <a:tr h="1834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«Подозрительный» случай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2242621"/>
                  </a:ext>
                </a:extLst>
              </a:tr>
              <a:tr h="2649687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</a:rPr>
                        <a:t>наличие клинических проявлений острой респираторной инфекции, бронхита, пневмонии, ОРДС, сепсиса в сочетании со следующими данными эпидемиологического анамнеза: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</a:rPr>
                        <a:t>возвращение из зарубежной поездки за 14 дней до появления симптомов;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</a:rPr>
                        <a:t>наличие тесных контактов за последние 14 дней с лицами, находящимися под наблюдением по инфекции, вызванной SARS-CoV-2, которые в последующем заболели;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</a:rPr>
                        <a:t>наличие тесных контактов за последние 14 дней с лицами, у которых лабораторно подтвержден диагноз COVID-19.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522964"/>
                  </a:ext>
                </a:extLst>
              </a:tr>
              <a:tr h="3578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«Подтвержденный» случай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95718"/>
                  </a:ext>
                </a:extLst>
              </a:tr>
              <a:tr h="7584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000" dirty="0">
                          <a:effectLst/>
                        </a:rPr>
                        <a:t>Положительный результат лабораторного исследования на наличие РНК SARS-CoV-2 методом ПЦР вне зависимости от клинических проявлений.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1298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946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4403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effectLst/>
              </a:rPr>
              <a:t>Алгоритм действий при подозрении на </a:t>
            </a:r>
            <a:r>
              <a:rPr lang="en-US" sz="3600" b="1" dirty="0" smtClean="0">
                <a:effectLst/>
              </a:rPr>
              <a:t>COVID</a:t>
            </a:r>
            <a:r>
              <a:rPr lang="ru-RU" sz="3600" b="1" dirty="0" smtClean="0">
                <a:effectLst/>
              </a:rPr>
              <a:t>-19</a:t>
            </a:r>
            <a:endParaRPr lang="ru-RU" sz="3600" dirty="0">
              <a:effectLst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6546561"/>
              </p:ext>
            </p:extLst>
          </p:nvPr>
        </p:nvGraphicFramePr>
        <p:xfrm>
          <a:off x="1079293" y="989351"/>
          <a:ext cx="10163330" cy="55496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80579">
                  <a:extLst>
                    <a:ext uri="{9D8B030D-6E8A-4147-A177-3AD203B41FA5}">
                      <a16:colId xmlns:a16="http://schemas.microsoft.com/office/drawing/2014/main" val="1109711862"/>
                    </a:ext>
                  </a:extLst>
                </a:gridCol>
                <a:gridCol w="5082751">
                  <a:extLst>
                    <a:ext uri="{9D8B030D-6E8A-4147-A177-3AD203B41FA5}">
                      <a16:colId xmlns:a16="http://schemas.microsoft.com/office/drawing/2014/main" val="840429516"/>
                    </a:ext>
                  </a:extLst>
                </a:gridCol>
              </a:tblGrid>
              <a:tr h="1981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>
                          <a:effectLst/>
                        </a:rPr>
                        <a:t>Есть симптомы ОРВИ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>
                          <a:effectLst/>
                        </a:rPr>
                        <a:t>Нет симптомов ОРВИ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840" marR="41840" marT="0" marB="0"/>
                </a:tc>
                <a:extLst>
                  <a:ext uri="{0D108BD9-81ED-4DB2-BD59-A6C34878D82A}">
                    <a16:rowId xmlns:a16="http://schemas.microsoft.com/office/drawing/2014/main" val="958269086"/>
                  </a:ext>
                </a:extLst>
              </a:tr>
              <a:tr h="594413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ГРУППА  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I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 (вернувшийся)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вернулся в течение последних 14 дней из стран, в которых зарегистрированы случаи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COVID-19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840" marR="4184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838887"/>
                  </a:ext>
                </a:extLst>
              </a:tr>
              <a:tr h="28215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u="sng" dirty="0">
                          <a:effectLst/>
                        </a:rPr>
                        <a:t>Легкое течение:</a:t>
                      </a:r>
                      <a:endParaRPr lang="ru-RU" sz="14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изоляция на дому на 14 дней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взятие биоматериала (мазок из </a:t>
                      </a:r>
                      <a:r>
                        <a:rPr lang="ru-RU" sz="1400" dirty="0" err="1">
                          <a:effectLst/>
                        </a:rPr>
                        <a:t>носо</a:t>
                      </a:r>
                      <a:r>
                        <a:rPr lang="ru-RU" sz="1400" dirty="0">
                          <a:effectLst/>
                        </a:rPr>
                        <a:t>- и ротоглотки) в 1, 3, 11 день обращения по </a:t>
                      </a:r>
                      <a:r>
                        <a:rPr lang="en-US" sz="1400" dirty="0">
                          <a:effectLst/>
                        </a:rPr>
                        <a:t>c</a:t>
                      </a:r>
                      <a:r>
                        <a:rPr lang="ru-RU" sz="1400" dirty="0" err="1">
                          <a:effectLst/>
                        </a:rPr>
                        <a:t>ito</a:t>
                      </a:r>
                      <a:r>
                        <a:rPr lang="ru-RU" sz="1400" dirty="0">
                          <a:effectLst/>
                        </a:rPr>
                        <a:t>!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контроль результатов мазка через день после забора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назначение лечения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оформление листка нетрудоспособности на 14 дней (при появлении симптоматики на 1-14-й день изоляции оформление нового листка нетрудоспособности с 15-го дня на весь период заболевания)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1840" marR="41840" marT="0" marB="0"/>
                </a:tc>
                <a:tc rowSpan="2"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400" dirty="0">
                          <a:effectLst/>
                        </a:rPr>
                        <a:t>взятие биоматериала (мазок из </a:t>
                      </a:r>
                      <a:r>
                        <a:rPr lang="ru-RU" sz="1400" dirty="0" err="1">
                          <a:effectLst/>
                        </a:rPr>
                        <a:t>носо</a:t>
                      </a:r>
                      <a:r>
                        <a:rPr lang="ru-RU" sz="1400" dirty="0">
                          <a:effectLst/>
                        </a:rPr>
                        <a:t>- и ротоглотки)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400" dirty="0">
                          <a:effectLst/>
                        </a:rPr>
                        <a:t>в 1-й день мазок берется в аэропорту или ином транспортном узле, на 11 день обращения врачом поликлиники) 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400" dirty="0">
                          <a:effectLst/>
                        </a:rPr>
                        <a:t>выдача листка нетрудоспособности на 14 дней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400" dirty="0">
                          <a:effectLst/>
                        </a:rPr>
                        <a:t>изоляция на дому на 14 дней</a:t>
                      </a:r>
                    </a:p>
                    <a:p>
                      <a:pPr marL="22225">
                        <a:lnSpc>
                          <a:spcPct val="150000"/>
                        </a:lnSpc>
                        <a:tabLst>
                          <a:tab pos="201930" algn="l"/>
                        </a:tabLs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</a:endParaRPr>
                    </a:p>
                    <a:p>
                      <a:pPr marL="22225">
                        <a:lnSpc>
                          <a:spcPct val="150000"/>
                        </a:lnSpc>
                        <a:tabLst>
                          <a:tab pos="201930" algn="l"/>
                        </a:tabLst>
                      </a:pPr>
                      <a:r>
                        <a:rPr lang="ru-RU" sz="1400" dirty="0">
                          <a:effectLst/>
                        </a:rPr>
                        <a:t>Врач обязан проинформировать пациента о нижеследующем: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400" dirty="0">
                          <a:effectLst/>
                        </a:rPr>
                        <a:t>он обязан находиться дома и ему запрещается покидать его.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400" dirty="0">
                          <a:effectLst/>
                        </a:rPr>
                        <a:t>в случае появления симптомов ОРВИ или других заболеваний пациент (родитель) вызывает врача на дом.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1840" marR="41840" marT="0" marB="0"/>
                </a:tc>
                <a:extLst>
                  <a:ext uri="{0D108BD9-81ED-4DB2-BD59-A6C34878D82A}">
                    <a16:rowId xmlns:a16="http://schemas.microsoft.com/office/drawing/2014/main" val="2254545539"/>
                  </a:ext>
                </a:extLst>
              </a:tr>
              <a:tr h="158510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u="sng" dirty="0">
                          <a:effectLst/>
                        </a:rPr>
                        <a:t>Тяжелое течение:</a:t>
                      </a:r>
                      <a:endParaRPr lang="ru-RU" sz="14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dirty="0">
                          <a:effectLst/>
                        </a:rPr>
                        <a:t>Госпитализация специализированной выездной бригадой СМП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при выраженной интоксикации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декомпенсации по основному заболеванию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при SpO</a:t>
                      </a:r>
                      <a:r>
                        <a:rPr lang="ru-RU" sz="1400" baseline="-25000" dirty="0">
                          <a:effectLst/>
                        </a:rPr>
                        <a:t>2</a:t>
                      </a:r>
                      <a:r>
                        <a:rPr lang="ru-RU" sz="1400" dirty="0">
                          <a:effectLst/>
                        </a:rPr>
                        <a:t>  ≤90%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при температуре тела &gt;38°C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1840" marR="4184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432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668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846802"/>
              </p:ext>
            </p:extLst>
          </p:nvPr>
        </p:nvGraphicFramePr>
        <p:xfrm>
          <a:off x="719528" y="374755"/>
          <a:ext cx="10628026" cy="60339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12876">
                  <a:extLst>
                    <a:ext uri="{9D8B030D-6E8A-4147-A177-3AD203B41FA5}">
                      <a16:colId xmlns:a16="http://schemas.microsoft.com/office/drawing/2014/main" val="733081738"/>
                    </a:ext>
                  </a:extLst>
                </a:gridCol>
                <a:gridCol w="5315150">
                  <a:extLst>
                    <a:ext uri="{9D8B030D-6E8A-4147-A177-3AD203B41FA5}">
                      <a16:colId xmlns:a16="http://schemas.microsoft.com/office/drawing/2014/main" val="778569114"/>
                    </a:ext>
                  </a:extLst>
                </a:gridCol>
              </a:tblGrid>
              <a:tr h="722914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>
                          <a:effectLst/>
                        </a:rPr>
                        <a:t>ГРУППА  I</a:t>
                      </a:r>
                      <a:r>
                        <a:rPr lang="en-US" sz="2000" dirty="0">
                          <a:effectLst/>
                        </a:rPr>
                        <a:t>I</a:t>
                      </a:r>
                      <a:r>
                        <a:rPr lang="ru-RU" sz="2000" dirty="0">
                          <a:effectLst/>
                        </a:rPr>
                        <a:t> (контактный)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>
                          <a:effectLst/>
                        </a:rPr>
                        <a:t>контакт с вернувшимся с территории, где зарегистрированы случаи COVID-19  (вернувшимся с респираторными симптомами, без подтвержденной инфекции)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326" marR="453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1767"/>
                  </a:ext>
                </a:extLst>
              </a:tr>
              <a:tr h="24097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u="sng" dirty="0">
                          <a:effectLst/>
                        </a:rPr>
                        <a:t>Легкое течение:</a:t>
                      </a:r>
                      <a:endParaRPr lang="ru-RU" sz="18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изоляция на дому на 14 дней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взятие биоматериала (мазок из </a:t>
                      </a:r>
                      <a:r>
                        <a:rPr lang="ru-RU" sz="1800" dirty="0" err="1">
                          <a:effectLst/>
                        </a:rPr>
                        <a:t>носо</a:t>
                      </a:r>
                      <a:r>
                        <a:rPr lang="ru-RU" sz="1800" dirty="0">
                          <a:effectLst/>
                        </a:rPr>
                        <a:t>- и ротоглотки) в 1, 3, 11 день обращения 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контроль результатов мазка через день после забора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назначение лечения</a:t>
                      </a:r>
                    </a:p>
                    <a:p>
                      <a:pPr indent="45021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оформление листка нетрудоспособности на 14 дней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5326" marR="45326" marT="0" marB="0"/>
                </a:tc>
                <a:tc rowSpan="2"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800" dirty="0">
                          <a:effectLst/>
                        </a:rPr>
                        <a:t>изоляция на дому на 14 дней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800" dirty="0">
                          <a:effectLst/>
                        </a:rPr>
                        <a:t>выдача листка нетрудоспособности на 14 дней</a:t>
                      </a:r>
                    </a:p>
                    <a:p>
                      <a:pPr marL="22225">
                        <a:lnSpc>
                          <a:spcPct val="100000"/>
                        </a:lnSpc>
                        <a:tabLst>
                          <a:tab pos="201930" algn="l"/>
                        </a:tabLs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</a:endParaRPr>
                    </a:p>
                    <a:p>
                      <a:pPr marL="22225">
                        <a:lnSpc>
                          <a:spcPct val="100000"/>
                        </a:lnSpc>
                        <a:tabLst>
                          <a:tab pos="201930" algn="l"/>
                        </a:tabLst>
                      </a:pPr>
                      <a:r>
                        <a:rPr lang="ru-RU" sz="1800" dirty="0">
                          <a:effectLst/>
                        </a:rPr>
                        <a:t>Врач обязан проинформировать пациента о нижеследующем: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800" dirty="0">
                          <a:effectLst/>
                        </a:rPr>
                        <a:t>он обязан находиться дома и ему запрещается покидать его.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800" dirty="0">
                          <a:effectLst/>
                        </a:rPr>
                        <a:t>в случае появления симптомов ОРВИ или других заболеваний пациент (родитель) вызывает врача на дом.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5326" marR="45326" marT="0" marB="0"/>
                </a:tc>
                <a:extLst>
                  <a:ext uri="{0D108BD9-81ED-4DB2-BD59-A6C34878D82A}">
                    <a16:rowId xmlns:a16="http://schemas.microsoft.com/office/drawing/2014/main" val="304104385"/>
                  </a:ext>
                </a:extLst>
              </a:tr>
              <a:tr h="192777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800" u="sng" dirty="0">
                          <a:effectLst/>
                        </a:rPr>
                        <a:t>Тяжелое течение:</a:t>
                      </a:r>
                      <a:endParaRPr lang="ru-RU" sz="18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Госпитализация специализированной выездной бригадой СМП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при выраженной интоксикации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декомпенсации по основному заболеванию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при SpO</a:t>
                      </a:r>
                      <a:r>
                        <a:rPr lang="ru-RU" sz="1800" baseline="-25000" dirty="0">
                          <a:effectLst/>
                        </a:rPr>
                        <a:t>2</a:t>
                      </a:r>
                      <a:r>
                        <a:rPr lang="ru-RU" sz="1800" dirty="0">
                          <a:effectLst/>
                        </a:rPr>
                        <a:t>  ≤90%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при температуре тела &gt;38°C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5326" marR="45326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751759"/>
                  </a:ext>
                </a:extLst>
              </a:tr>
              <a:tr h="722914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7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326" marR="453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418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565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574105"/>
              </p:ext>
            </p:extLst>
          </p:nvPr>
        </p:nvGraphicFramePr>
        <p:xfrm>
          <a:off x="509666" y="0"/>
          <a:ext cx="10912839" cy="70244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50898">
                  <a:extLst>
                    <a:ext uri="{9D8B030D-6E8A-4147-A177-3AD203B41FA5}">
                      <a16:colId xmlns:a16="http://schemas.microsoft.com/office/drawing/2014/main" val="3274749318"/>
                    </a:ext>
                  </a:extLst>
                </a:gridCol>
                <a:gridCol w="4661941">
                  <a:extLst>
                    <a:ext uri="{9D8B030D-6E8A-4147-A177-3AD203B41FA5}">
                      <a16:colId xmlns:a16="http://schemas.microsoft.com/office/drawing/2014/main" val="1034431336"/>
                    </a:ext>
                  </a:extLst>
                </a:gridCol>
              </a:tblGrid>
              <a:tr h="76883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ГРУППА  I</a:t>
                      </a:r>
                      <a:r>
                        <a:rPr lang="en-US" sz="1800" dirty="0">
                          <a:effectLst/>
                        </a:rPr>
                        <a:t>II</a:t>
                      </a:r>
                      <a:r>
                        <a:rPr lang="ru-RU" sz="1800" dirty="0">
                          <a:effectLst/>
                        </a:rPr>
                        <a:t> (группа риска)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лица старше 60 лет, лица от 25 до 60 лет, при наличии хронических заболеваний бронхолегочной, сердечно-сосудистой, эндокринной систем, беременные женщины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512" marR="3751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68333"/>
                  </a:ext>
                </a:extLst>
              </a:tr>
              <a:tr h="1953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u="sng" dirty="0">
                          <a:effectLst/>
                        </a:rPr>
                        <a:t>Легкое течение:</a:t>
                      </a:r>
                      <a:endParaRPr lang="ru-RU" sz="18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изоляция на дому на 14 дней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взятие биоматериала (мазок из </a:t>
                      </a:r>
                      <a:r>
                        <a:rPr lang="ru-RU" sz="1800" dirty="0" err="1">
                          <a:effectLst/>
                        </a:rPr>
                        <a:t>носо</a:t>
                      </a:r>
                      <a:r>
                        <a:rPr lang="ru-RU" sz="1800" dirty="0">
                          <a:effectLst/>
                        </a:rPr>
                        <a:t>- и ротоглотки) в 1 и 11 день обращения 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лечение на дому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назначение лечения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оформление листка нетрудоспособности на 14 дней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37512" marR="37512" marT="0" marB="0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63217152"/>
                  </a:ext>
                </a:extLst>
              </a:tr>
              <a:tr h="175623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800" u="sng" dirty="0">
                          <a:effectLst/>
                        </a:rPr>
                        <a:t>Тяжелое течение:</a:t>
                      </a:r>
                      <a:endParaRPr lang="ru-RU" sz="18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Госпитализация специализированной выездной бригадой СМП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при выраженной интоксикации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декомпенсации по основному заболеванию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при SpO</a:t>
                      </a:r>
                      <a:r>
                        <a:rPr lang="ru-RU" sz="1800" baseline="-25000" dirty="0">
                          <a:effectLst/>
                        </a:rPr>
                        <a:t>2</a:t>
                      </a:r>
                      <a:r>
                        <a:rPr lang="ru-RU" sz="1800" dirty="0">
                          <a:effectLst/>
                        </a:rPr>
                        <a:t>  ≤90%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при температуре тела &gt;38°C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37512" marR="37512" marT="0" marB="0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97916104"/>
                  </a:ext>
                </a:extLst>
              </a:tr>
              <a:tr h="373878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ГРУППА  I</a:t>
                      </a:r>
                      <a:r>
                        <a:rPr lang="en-US" sz="1800" dirty="0">
                          <a:effectLst/>
                        </a:rPr>
                        <a:t>V</a:t>
                      </a:r>
                      <a:r>
                        <a:rPr lang="ru-RU" sz="1800" dirty="0">
                          <a:effectLst/>
                        </a:rPr>
                        <a:t> (</a:t>
                      </a:r>
                      <a:r>
                        <a:rPr lang="ru-RU" sz="1800" dirty="0" smtClean="0">
                          <a:effectLst/>
                        </a:rPr>
                        <a:t>неконтактный)</a:t>
                      </a:r>
                      <a:r>
                        <a:rPr lang="ru-RU" sz="1800" baseline="0" dirty="0" smtClean="0">
                          <a:effectLst/>
                        </a:rPr>
                        <a:t> </a:t>
                      </a:r>
                      <a:r>
                        <a:rPr lang="ru-RU" sz="1800" dirty="0" smtClean="0">
                          <a:effectLst/>
                        </a:rPr>
                        <a:t>не </a:t>
                      </a:r>
                      <a:r>
                        <a:rPr lang="ru-RU" sz="1800" dirty="0">
                          <a:effectLst/>
                        </a:rPr>
                        <a:t>относится к группам I, II, III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512" marR="3751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145992"/>
                  </a:ext>
                </a:extLst>
              </a:tr>
              <a:tr h="195371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лечение на дому или в стационаре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назначение лечения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оформление листка нетрудоспособности на 14 дней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по решению врача взятие биоматериала (мазок из </a:t>
                      </a:r>
                      <a:r>
                        <a:rPr lang="ru-RU" sz="1800" dirty="0" err="1">
                          <a:effectLst/>
                        </a:rPr>
                        <a:t>носо</a:t>
                      </a:r>
                      <a:r>
                        <a:rPr lang="ru-RU" sz="1800" dirty="0">
                          <a:effectLst/>
                        </a:rPr>
                        <a:t>- и ротоглотки) на 1-й день обращения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37512" marR="37512" marT="0" marB="0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4419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40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332679"/>
              </p:ext>
            </p:extLst>
          </p:nvPr>
        </p:nvGraphicFramePr>
        <p:xfrm>
          <a:off x="794479" y="389743"/>
          <a:ext cx="10463133" cy="60710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30448">
                  <a:extLst>
                    <a:ext uri="{9D8B030D-6E8A-4147-A177-3AD203B41FA5}">
                      <a16:colId xmlns:a16="http://schemas.microsoft.com/office/drawing/2014/main" val="1316467354"/>
                    </a:ext>
                  </a:extLst>
                </a:gridCol>
                <a:gridCol w="5232685">
                  <a:extLst>
                    <a:ext uri="{9D8B030D-6E8A-4147-A177-3AD203B41FA5}">
                      <a16:colId xmlns:a16="http://schemas.microsoft.com/office/drawing/2014/main" val="858445129"/>
                    </a:ext>
                  </a:extLst>
                </a:gridCol>
              </a:tblGrid>
              <a:tr h="127408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</a:rPr>
                        <a:t>ГРУППА 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V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</a:rPr>
                        <a:t>активный патронаж выездными бригадами СМП к пациентам, прибывшим из стран, </a:t>
                      </a:r>
                      <a:r>
                        <a:rPr lang="ru-RU" sz="2400" dirty="0" smtClean="0">
                          <a:solidFill>
                            <a:srgbClr val="FF0000"/>
                          </a:solidFill>
                          <a:effectLst/>
                        </a:rPr>
                        <a:t>в </a:t>
                      </a: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</a:rPr>
                        <a:t>которых зарегистрированы случаи COVID-19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1091168"/>
                  </a:ext>
                </a:extLst>
              </a:tr>
              <a:tr h="4796937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000" dirty="0">
                          <a:effectLst/>
                        </a:rPr>
                        <a:t>изоляция на дому на 14 дней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000" dirty="0">
                          <a:effectLst/>
                        </a:rPr>
                        <a:t>взятие биоматериала (мазок из </a:t>
                      </a:r>
                      <a:r>
                        <a:rPr lang="ru-RU" sz="2000" dirty="0" err="1">
                          <a:effectLst/>
                        </a:rPr>
                        <a:t>носо</a:t>
                      </a:r>
                      <a:r>
                        <a:rPr lang="ru-RU" sz="2000" dirty="0">
                          <a:effectLst/>
                        </a:rPr>
                        <a:t>- и ротоглотки) на 1-й день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000" dirty="0">
                          <a:effectLst/>
                        </a:rPr>
                        <a:t>контроль взятия мазка через день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000" dirty="0">
                          <a:effectLst/>
                        </a:rPr>
                        <a:t>назначение лечения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000" dirty="0">
                          <a:effectLst/>
                        </a:rPr>
                        <a:t>выдача листка нетрудоспособности на 14 дней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2000" dirty="0">
                          <a:effectLst/>
                        </a:rPr>
                        <a:t>изоляция на дому на 14 дней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2000" dirty="0">
                          <a:effectLst/>
                        </a:rPr>
                        <a:t>выдача листка нетрудоспособности на 14 </a:t>
                      </a:r>
                      <a:r>
                        <a:rPr lang="ru-RU" sz="2000" dirty="0" smtClean="0">
                          <a:effectLst/>
                        </a:rPr>
                        <a:t>дней</a:t>
                      </a:r>
                      <a:endParaRPr lang="ru-RU" sz="2000" dirty="0">
                        <a:effectLst/>
                      </a:endParaRPr>
                    </a:p>
                    <a:p>
                      <a:pPr marL="22225">
                        <a:lnSpc>
                          <a:spcPct val="150000"/>
                        </a:lnSpc>
                        <a:tabLst>
                          <a:tab pos="201930" algn="l"/>
                        </a:tabLst>
                      </a:pPr>
                      <a:r>
                        <a:rPr lang="ru-RU" sz="2000" dirty="0">
                          <a:effectLst/>
                        </a:rPr>
                        <a:t>Врач обязан проинформировать пациента о нижеследующем: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2000" dirty="0">
                          <a:effectLst/>
                        </a:rPr>
                        <a:t>он обязан находиться дома и ему запрещается покидать его.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2000" dirty="0">
                          <a:effectLst/>
                        </a:rPr>
                        <a:t>в случае появления симптомов ОРВИ или других заболеваний пациент (родитель) вызывает врача на дом.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3387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445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9389" y="474345"/>
            <a:ext cx="1053808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Дополнительно </a:t>
            </a:r>
            <a:r>
              <a:rPr lang="ru-RU" sz="2400" b="1" dirty="0" err="1">
                <a:solidFill>
                  <a:srgbClr val="FF0000"/>
                </a:solidFill>
              </a:rPr>
              <a:t>Роспотребнадзор</a:t>
            </a:r>
            <a:r>
              <a:rPr lang="ru-RU" sz="2400" b="1" dirty="0">
                <a:solidFill>
                  <a:srgbClr val="FF0000"/>
                </a:solidFill>
              </a:rPr>
              <a:t> обязал обеспечить проведение обязательного лабораторного обследования среди следующих </a:t>
            </a:r>
            <a:r>
              <a:rPr lang="ru-RU" sz="2400" b="1" dirty="0" smtClean="0">
                <a:solidFill>
                  <a:srgbClr val="FF0000"/>
                </a:solidFill>
              </a:rPr>
              <a:t>категорий:</a:t>
            </a:r>
            <a:endParaRPr lang="ru-RU" sz="2400" b="1" dirty="0" smtClean="0">
              <a:solidFill>
                <a:srgbClr val="FF0000"/>
              </a:solidFill>
              <a:effectLst/>
            </a:endParaRPr>
          </a:p>
          <a:p>
            <a:pPr>
              <a:lnSpc>
                <a:spcPct val="150000"/>
              </a:lnSpc>
            </a:pPr>
            <a:r>
              <a:rPr lang="ru-RU" dirty="0"/>
              <a:t> </a:t>
            </a:r>
            <a:endParaRPr lang="ru-RU" dirty="0" smtClean="0">
              <a:effectLst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ru-RU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медицинские работники, имеющие риски инфицирования (на рабочих местах, </a:t>
            </a:r>
            <a:r>
              <a:rPr lang="ru-RU" sz="24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1 раз в неделю</a:t>
            </a:r>
            <a:r>
              <a:rPr lang="ru-RU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ru-RU" sz="24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при появлении симптомов заболевания – немедленно</a:t>
            </a:r>
            <a:r>
              <a:rPr lang="ru-RU" sz="24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);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70510" algn="l"/>
              </a:tabLst>
            </a:pPr>
            <a:endParaRPr lang="ru-RU" sz="24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 algn="just">
              <a:spcAft>
                <a:spcPts val="0"/>
              </a:spcAft>
              <a:tabLst>
                <a:tab pos="270510" algn="l"/>
              </a:tabLst>
            </a:pPr>
            <a:endParaRPr lang="ru-RU" sz="24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ru-RU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лица, находящиеся в учреждениях постоянного пребывания независимо от организационно-правовой формы (специальные учебно-воспитательные учреждения закрытого типа, кадетские корпуса, дома-интернаты, учреждения ФСИН России) и персонал этих организаций – </a:t>
            </a:r>
            <a:r>
              <a:rPr lang="ru-RU" sz="24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при появлении симптомов заболевания</a:t>
            </a:r>
            <a:r>
              <a:rPr lang="ru-RU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dirty="0"/>
              <a:t> 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4117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73931" y="6512772"/>
            <a:ext cx="184839" cy="193161"/>
          </a:xfrm>
          <a:prstGeom prst="rect">
            <a:avLst/>
          </a:prstGeom>
        </p:spPr>
        <p:txBody>
          <a:bodyPr vert="horz" wrap="square" lIns="0" tIns="7651" rIns="0" bIns="0" rtlCol="0">
            <a:spAutoFit/>
          </a:bodyPr>
          <a:lstStyle/>
          <a:p>
            <a:pPr marL="6120">
              <a:spcBef>
                <a:spcPts val="60"/>
              </a:spcBef>
            </a:pPr>
            <a:r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t>18</a:t>
            </a:r>
            <a:endParaRPr sz="1205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/>
          <p:nvPr/>
        </p:nvSpPr>
        <p:spPr>
          <a:xfrm>
            <a:off x="1633103" y="974706"/>
            <a:ext cx="3930267" cy="0"/>
          </a:xfrm>
          <a:custGeom>
            <a:avLst/>
            <a:gdLst/>
            <a:ahLst/>
            <a:cxnLst/>
            <a:rect l="l" t="t" r="r" b="b"/>
            <a:pathLst>
              <a:path w="8155305">
                <a:moveTo>
                  <a:pt x="0" y="0"/>
                </a:moveTo>
                <a:lnTo>
                  <a:pt x="8154696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4262" y="437377"/>
            <a:ext cx="10229538" cy="632240"/>
          </a:xfrm>
          <a:prstGeom prst="rect">
            <a:avLst/>
          </a:prstGeom>
        </p:spPr>
        <p:txBody>
          <a:bodyPr vert="horz" wrap="square" lIns="0" tIns="41925" rIns="0" bIns="0" rtlCol="0" anchor="ctr">
            <a:spAutoFit/>
          </a:bodyPr>
          <a:lstStyle/>
          <a:p>
            <a:pPr marL="723399" marR="2448" indent="-717585">
              <a:lnSpc>
                <a:spcPts val="2255"/>
              </a:lnSpc>
              <a:spcBef>
                <a:spcPts val="330"/>
              </a:spcBef>
              <a:tabLst>
                <a:tab pos="723399" algn="l"/>
              </a:tabLst>
            </a:pPr>
            <a:r>
              <a:rPr sz="2602" baseline="5401" dirty="0">
                <a:solidFill>
                  <a:srgbClr val="353535"/>
                </a:solidFill>
              </a:rPr>
              <a:t>п. 3.3.	</a:t>
            </a:r>
            <a:r>
              <a:rPr sz="2800" b="1" spc="5" dirty="0">
                <a:solidFill>
                  <a:srgbClr val="FF0000"/>
                </a:solidFill>
              </a:rPr>
              <a:t>Специфическая лабораторная </a:t>
            </a:r>
            <a:r>
              <a:rPr sz="2800" b="1" spc="7" dirty="0">
                <a:solidFill>
                  <a:srgbClr val="FF0000"/>
                </a:solidFill>
              </a:rPr>
              <a:t>диагностика*  </a:t>
            </a:r>
            <a:r>
              <a:rPr sz="2800" b="1" spc="7" dirty="0" err="1">
                <a:solidFill>
                  <a:srgbClr val="FF0000"/>
                </a:solidFill>
              </a:rPr>
              <a:t>нового</a:t>
            </a:r>
            <a:r>
              <a:rPr sz="2800" b="1" spc="7" dirty="0">
                <a:solidFill>
                  <a:srgbClr val="FF0000"/>
                </a:solidFill>
              </a:rPr>
              <a:t> </a:t>
            </a:r>
            <a:r>
              <a:rPr sz="2800" b="1" spc="5" dirty="0" err="1" smtClean="0">
                <a:solidFill>
                  <a:srgbClr val="FF0000"/>
                </a:solidFill>
              </a:rPr>
              <a:t>коронавируса</a:t>
            </a:r>
            <a:r>
              <a:rPr sz="2800" b="1" spc="29" dirty="0" smtClean="0">
                <a:solidFill>
                  <a:srgbClr val="FF0000"/>
                </a:solidFill>
              </a:rPr>
              <a:t> </a:t>
            </a:r>
            <a:r>
              <a:rPr sz="2800" b="1" spc="10" dirty="0">
                <a:solidFill>
                  <a:srgbClr val="FF0000"/>
                </a:solidFill>
              </a:rPr>
              <a:t>SARS-CoV-2</a:t>
            </a:r>
            <a:endParaRPr sz="2800" b="1" dirty="0">
              <a:solidFill>
                <a:srgbClr val="FF0000"/>
              </a:solidFill>
            </a:endParaRPr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/>
              <a:t>Дополнительные требования</a:t>
            </a:r>
            <a:endParaRPr lang="ru-RU" dirty="0" smtClean="0">
              <a:effectLst/>
            </a:endParaRPr>
          </a:p>
          <a:p>
            <a:r>
              <a:rPr lang="ru-RU" dirty="0"/>
              <a:t>На основании приказа Минздрава России лабораторное исследование биологического материала также проводится среди пациентов с внебольничной пневмонии [</a:t>
            </a:r>
            <a:r>
              <a:rPr lang="ru-RU" i="1" dirty="0"/>
              <a:t>52</a:t>
            </a:r>
            <a:r>
              <a:rPr lang="ru-RU" dirty="0"/>
              <a:t>]. В направлении на исследование указывают диагноз «Пневмония».</a:t>
            </a:r>
            <a:endParaRPr lang="ru-RU" dirty="0" smtClean="0">
              <a:effectLst/>
            </a:endParaRPr>
          </a:p>
          <a:p>
            <a:r>
              <a:rPr lang="ru-RU" dirty="0"/>
              <a:t>Медицинские организации, выявившие случай заболевания COVID-19 (в </a:t>
            </a:r>
            <a:r>
              <a:rPr lang="ru-RU" dirty="0" err="1"/>
              <a:t>т.ч</a:t>
            </a:r>
            <a:r>
              <a:rPr lang="ru-RU" dirty="0"/>
              <a:t>. «подозрительный»), вносят информацию о нем в информационную систему (</a:t>
            </a:r>
            <a:r>
              <a:rPr lang="ru-RU" u="sng" dirty="0">
                <a:hlinkClick r:id="rId3"/>
              </a:rPr>
              <a:t>https://ncov.ncmbr.ru</a:t>
            </a:r>
            <a:r>
              <a:rPr lang="ru-RU" dirty="0"/>
              <a:t>) в соответствии с письмом Минздрава России №30-4/И/2-1198 от 07.02.2020.</a:t>
            </a:r>
            <a:endParaRPr lang="ru-RU" dirty="0">
              <a:effectLst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33942" y="6326514"/>
            <a:ext cx="6164855" cy="273358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*в соотв. с письмом Роспотребнадзора от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21.01.2020 </a:t>
            </a:r>
            <a:r>
              <a:rPr sz="867" spc="2" dirty="0">
                <a:solidFill>
                  <a:srgbClr val="565656"/>
                </a:solidFill>
                <a:latin typeface="Arial"/>
                <a:cs typeface="Arial"/>
              </a:rPr>
              <a:t>№</a:t>
            </a:r>
            <a:r>
              <a:rPr sz="867" spc="-77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02/706-2020-27</a:t>
            </a:r>
            <a:endParaRPr sz="867">
              <a:latin typeface="Arial"/>
              <a:cs typeface="Arial"/>
            </a:endParaRPr>
          </a:p>
          <a:p>
            <a:pPr marL="6120">
              <a:spcBef>
                <a:spcPts val="5"/>
              </a:spcBef>
            </a:pP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**СП 1.2.036-95 «Порядок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учета,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хранения, передачи и транспортирования микроорганизмов I - IV групп</a:t>
            </a:r>
            <a:r>
              <a:rPr sz="867" spc="-53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патогенности»</a:t>
            </a:r>
            <a:endParaRPr sz="867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32771" y="6277752"/>
            <a:ext cx="6904822" cy="0"/>
          </a:xfrm>
          <a:custGeom>
            <a:avLst/>
            <a:gdLst/>
            <a:ahLst/>
            <a:cxnLst/>
            <a:rect l="l" t="t" r="r" b="b"/>
            <a:pathLst>
              <a:path w="14327505">
                <a:moveTo>
                  <a:pt x="0" y="0"/>
                </a:moveTo>
                <a:lnTo>
                  <a:pt x="14327454" y="0"/>
                </a:lnTo>
              </a:path>
            </a:pathLst>
          </a:custGeom>
          <a:ln w="11003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0" name="object 10"/>
          <p:cNvSpPr txBox="1"/>
          <p:nvPr/>
        </p:nvSpPr>
        <p:spPr>
          <a:xfrm>
            <a:off x="838200" y="1606292"/>
            <a:ext cx="5181600" cy="5097649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204718" marR="1085099" indent="-198904">
              <a:lnSpc>
                <a:spcPct val="100699"/>
              </a:lnSpc>
              <a:spcBef>
                <a:spcPts val="46"/>
              </a:spcBef>
              <a:buClr>
                <a:srgbClr val="D20001"/>
              </a:buClr>
              <a:buFont typeface="Wingdings"/>
              <a:buChar char=""/>
              <a:tabLst>
                <a:tab pos="204718" algn="l"/>
                <a:tab pos="205024" algn="l"/>
              </a:tabLst>
            </a:pP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Для лабораторной диагностики 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применяется метод</a:t>
            </a:r>
            <a:r>
              <a:rPr sz="1600" spc="-24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ПЦР</a:t>
            </a:r>
            <a:endParaRPr sz="1600" dirty="0">
              <a:latin typeface="Arial"/>
              <a:cs typeface="Arial"/>
            </a:endParaRPr>
          </a:p>
          <a:p>
            <a:pPr marL="204718" marR="56305" indent="-198904">
              <a:lnSpc>
                <a:spcPct val="100699"/>
              </a:lnSpc>
              <a:spcBef>
                <a:spcPts val="1046"/>
              </a:spcBef>
              <a:buClr>
                <a:srgbClr val="D20001"/>
              </a:buClr>
              <a:buFont typeface="Wingdings"/>
              <a:buChar char=""/>
              <a:tabLst>
                <a:tab pos="204718" algn="l"/>
                <a:tab pos="205024" algn="l"/>
              </a:tabLst>
            </a:pP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Выявление РНК SARS-CoV-2 методом ПЦР  пациентам с подозрением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на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инфекцию, 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вызванную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SARS-CoV-2, а также</a:t>
            </a:r>
            <a:r>
              <a:rPr sz="1600" spc="-72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контактным 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лицам проводится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сразу после первичного 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осмотра</a:t>
            </a:r>
            <a:endParaRPr sz="1600" dirty="0">
              <a:latin typeface="Arial"/>
              <a:cs typeface="Arial"/>
            </a:endParaRPr>
          </a:p>
          <a:p>
            <a:pPr marL="204718" indent="-198904">
              <a:spcBef>
                <a:spcPts val="1053"/>
              </a:spcBef>
              <a:buClr>
                <a:srgbClr val="D20001"/>
              </a:buClr>
              <a:buFont typeface="Wingdings"/>
              <a:buChar char=""/>
              <a:tabLst>
                <a:tab pos="204718" algn="l"/>
                <a:tab pos="205024" algn="l"/>
              </a:tabLst>
            </a:pP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Основным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видом</a:t>
            </a:r>
            <a:r>
              <a:rPr sz="1600" spc="-29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биоматериала</a:t>
            </a:r>
            <a:endParaRPr sz="1600" dirty="0">
              <a:latin typeface="Arial"/>
              <a:cs typeface="Arial"/>
            </a:endParaRPr>
          </a:p>
          <a:p>
            <a:pPr marL="204718" marR="172588">
              <a:lnSpc>
                <a:spcPct val="100699"/>
              </a:lnSpc>
            </a:pP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для лабораторного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исследования</a:t>
            </a:r>
            <a:r>
              <a:rPr sz="1600" spc="-67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является  мазок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из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носоглотки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и/или</a:t>
            </a:r>
            <a:r>
              <a:rPr sz="1600" spc="-34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ротоглотки</a:t>
            </a:r>
            <a:endParaRPr sz="1600" dirty="0">
              <a:latin typeface="Arial"/>
              <a:cs typeface="Arial"/>
            </a:endParaRPr>
          </a:p>
          <a:p>
            <a:pPr marL="204718" marR="2448" indent="-198904">
              <a:lnSpc>
                <a:spcPct val="100699"/>
              </a:lnSpc>
              <a:spcBef>
                <a:spcPts val="1043"/>
              </a:spcBef>
              <a:buClr>
                <a:srgbClr val="D20001"/>
              </a:buClr>
              <a:buFont typeface="Wingdings"/>
              <a:buChar char=""/>
              <a:tabLst>
                <a:tab pos="204718" algn="l"/>
                <a:tab pos="205024" algn="l"/>
              </a:tabLst>
            </a:pP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Все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образцы,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полученные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для</a:t>
            </a:r>
            <a:r>
              <a:rPr sz="1600" spc="-72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лабораторного  исследования,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следует считать  потенциально</a:t>
            </a:r>
            <a:r>
              <a:rPr sz="1600" spc="-24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инфекционными</a:t>
            </a:r>
            <a:endParaRPr sz="1600" dirty="0">
              <a:latin typeface="Arial"/>
              <a:cs typeface="Arial"/>
            </a:endParaRPr>
          </a:p>
          <a:p>
            <a:pPr marL="204718" marR="43147" indent="-198904">
              <a:lnSpc>
                <a:spcPct val="100699"/>
              </a:lnSpc>
              <a:spcBef>
                <a:spcPts val="1043"/>
              </a:spcBef>
              <a:buClr>
                <a:srgbClr val="D20001"/>
              </a:buClr>
              <a:buFont typeface="Wingdings"/>
              <a:buChar char=""/>
              <a:tabLst>
                <a:tab pos="204718" algn="l"/>
                <a:tab pos="205024" algn="l"/>
              </a:tabLst>
            </a:pP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Сбор клинического материала и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его</a:t>
            </a:r>
            <a:r>
              <a:rPr sz="1600" spc="-70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упаковку 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осуществляет мед.работник,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обученный  правилам биологической</a:t>
            </a:r>
            <a:r>
              <a:rPr sz="1600" spc="-27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безопасности</a:t>
            </a:r>
            <a:endParaRPr sz="1600" dirty="0">
              <a:latin typeface="Arial"/>
              <a:cs typeface="Arial"/>
            </a:endParaRPr>
          </a:p>
          <a:p>
            <a:pPr marL="204718" marR="271428">
              <a:lnSpc>
                <a:spcPts val="1513"/>
              </a:lnSpc>
              <a:spcBef>
                <a:spcPts val="53"/>
              </a:spcBef>
            </a:pP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при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работе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и сборе материала, 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подозрительного на зараженность 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микроорганизмами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II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группы</a:t>
            </a:r>
            <a:r>
              <a:rPr sz="1600" spc="-34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патогенности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823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0240" y="117347"/>
            <a:ext cx="8666988" cy="5111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72360" y="5545632"/>
            <a:ext cx="69710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Количество </a:t>
            </a: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регистрируемых </a:t>
            </a: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ежедневно случаев </a:t>
            </a: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и </a:t>
            </a: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летальность </a:t>
            </a: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в  Южной</a:t>
            </a:r>
            <a:r>
              <a:rPr spc="-45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Корее</a:t>
            </a:r>
            <a:endParaRPr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3554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946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97742" y="6466657"/>
            <a:ext cx="194255" cy="2807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70</a:t>
            </a:fld>
            <a:endParaRPr/>
          </a:p>
        </p:txBody>
      </p:sp>
      <p:sp>
        <p:nvSpPr>
          <p:cNvPr id="947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ПРОБЛЕМЫ ПЦР И РЕШЕНИЕ</a:t>
            </a:r>
          </a:p>
        </p:txBody>
      </p:sp>
      <p:sp>
        <p:nvSpPr>
          <p:cNvPr id="948" name="Прямоугольник 5"/>
          <p:cNvSpPr txBox="1"/>
          <p:nvPr/>
        </p:nvSpPr>
        <p:spPr>
          <a:xfrm>
            <a:off x="1336329" y="1034819"/>
            <a:ext cx="5984755" cy="224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t>Чувствительность метода ПЦР 60-95%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Высокий уровень ложно-отрицательных результатов (низкая вирусная нагрузка на ранних стадиях)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Дефекты при сборе и транспортировке биоматериала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Разные точки для взятия материала в разные периоды болезни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t>Длительность получения результатов</a:t>
            </a:r>
          </a:p>
        </p:txBody>
      </p:sp>
      <p:sp>
        <p:nvSpPr>
          <p:cNvPr id="949" name="Прямоугольник 6"/>
          <p:cNvSpPr/>
          <p:nvPr/>
        </p:nvSpPr>
        <p:spPr>
          <a:xfrm>
            <a:off x="7920176" y="1664760"/>
            <a:ext cx="3594785" cy="9000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52400" dir="2700000" rotWithShape="0">
              <a:schemeClr val="accent2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defRPr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ПАЦИЕНТЫ С COVID-19 МОГУТ ИМЕТЬ ПРОЯВЛЕНИЯ НА КТ НА ФОНЕ ОТРИЦАТЕЛЬНОГО ПЦР</a:t>
            </a:r>
          </a:p>
        </p:txBody>
      </p:sp>
      <p:sp>
        <p:nvSpPr>
          <p:cNvPr id="950" name="Правая фигурная скобка 7"/>
          <p:cNvSpPr/>
          <p:nvPr/>
        </p:nvSpPr>
        <p:spPr>
          <a:xfrm>
            <a:off x="7047813" y="792877"/>
            <a:ext cx="546541" cy="2643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1638"/>
                  <a:pt x="10800" y="3659"/>
                </a:cubicBezTo>
                <a:lnTo>
                  <a:pt x="10800" y="7141"/>
                </a:lnTo>
                <a:cubicBezTo>
                  <a:pt x="10800" y="9162"/>
                  <a:pt x="15635" y="10800"/>
                  <a:pt x="21600" y="10800"/>
                </a:cubicBezTo>
                <a:cubicBezTo>
                  <a:pt x="15635" y="10800"/>
                  <a:pt x="10800" y="12438"/>
                  <a:pt x="10800" y="14459"/>
                </a:cubicBezTo>
                <a:lnTo>
                  <a:pt x="10800" y="17941"/>
                </a:lnTo>
                <a:cubicBezTo>
                  <a:pt x="10800" y="19962"/>
                  <a:pt x="5965" y="21600"/>
                  <a:pt x="0" y="21600"/>
                </a:cubicBezTo>
              </a:path>
            </a:pathLst>
          </a:custGeom>
          <a:ln w="6350">
            <a:solidFill>
              <a:srgbClr val="9A9A9A"/>
            </a:solidFill>
            <a:prstDash val="sysDot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951" name="Прямоугольник 8"/>
          <p:cNvSpPr txBox="1"/>
          <p:nvPr/>
        </p:nvSpPr>
        <p:spPr>
          <a:xfrm>
            <a:off x="321013" y="5899173"/>
            <a:ext cx="11549974" cy="723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000" i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Ai T, Yang Z, Hou H, Zhan C, Chen C, Lv W, Tao Q, Sun Z, Xia L. Correlation of Chest CT and RT-PCR Testing in Coronavirus Disease 2019 (COVID-19) in China: A Report of 1014 Cases. Radiology. 2020 Feb 26:200642. doi: 10.1148/radiol.2020200642. </a:t>
            </a:r>
          </a:p>
          <a:p>
            <a:pPr>
              <a:defRPr sz="1000" i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Al-Tawfiq JA, Memish ZA. Diagnosis of SARS-CoV-2 Infection based on CT scan vs. RT-PCR: Reflecting on Experience from MERS-CoV. J Hosp Infect. 2020 Mar 5. pii: S0195-6701(20)30100-6. doi: 10.1016/j.jhin.2020.03.001. </a:t>
            </a:r>
          </a:p>
          <a:p>
            <a:pPr>
              <a:defRPr sz="1000" i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Araujo-Filho JAB, Sawamura MVY, Costa AN, Cerri GG, Nomura CH. COVID-19 pneumonia: what is the role of imaging in diagnosis? J Bras Pneumol. 2020 Mar 27;46(2):e20200114. doi: 10.36416/1806-3756/e20200114. </a:t>
            </a:r>
          </a:p>
        </p:txBody>
      </p:sp>
      <p:sp>
        <p:nvSpPr>
          <p:cNvPr id="952" name="TextBox 5"/>
          <p:cNvSpPr txBox="1"/>
          <p:nvPr/>
        </p:nvSpPr>
        <p:spPr>
          <a:xfrm>
            <a:off x="1601922" y="3738438"/>
            <a:ext cx="7616554" cy="18697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Отрицательный ПЦР: требуется совместная оценка </a:t>
            </a:r>
            <a:r>
              <a:rPr b="1"/>
              <a:t>в динамике</a:t>
            </a:r>
            <a:r>
              <a:t> анамнестических, клинических данных, результатов КТ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КТ более чувствительный метод при отрицательном ПЦР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spcBef>
                <a:spcPts val="600"/>
              </a:spcBef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КТ особенно ценна на ранних стадиях</a:t>
            </a:r>
          </a:p>
          <a:p>
            <a:pPr algn="ctr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В ЗОНЕ ЭПИДЕМИИ НЕГАТИВНЫЙ ПЦР НА ФОНЕ НАЛИЧИЯ КТ-ПРИЗНАКОВ ТРАКТУЕТСЯ КАК COVID-19</a:t>
            </a:r>
          </a:p>
        </p:txBody>
      </p:sp>
      <p:sp>
        <p:nvSpPr>
          <p:cNvPr id="953" name="TextBox 10"/>
          <p:cNvSpPr txBox="1"/>
          <p:nvPr/>
        </p:nvSpPr>
        <p:spPr>
          <a:xfrm rot="16200000">
            <a:off x="161596" y="2060467"/>
            <a:ext cx="2016375" cy="333086"/>
          </a:xfrm>
          <a:prstGeom prst="rect">
            <a:avLst/>
          </a:prstGeom>
          <a:solidFill>
            <a:srgbClr val="FFEEC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pc="3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ПРОБЛЕМЫ</a:t>
            </a:r>
          </a:p>
        </p:txBody>
      </p:sp>
      <p:sp>
        <p:nvSpPr>
          <p:cNvPr id="954" name="TextBox 11"/>
          <p:cNvSpPr txBox="1"/>
          <p:nvPr/>
        </p:nvSpPr>
        <p:spPr>
          <a:xfrm rot="16200000">
            <a:off x="161595" y="4380902"/>
            <a:ext cx="2016375" cy="333086"/>
          </a:xfrm>
          <a:prstGeom prst="rect">
            <a:avLst/>
          </a:prstGeom>
          <a:solidFill>
            <a:srgbClr val="C2EB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pc="3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РЕШЕНИЕ</a:t>
            </a:r>
          </a:p>
        </p:txBody>
      </p:sp>
    </p:spTree>
    <p:extLst>
      <p:ext uri="{BB962C8B-B14F-4D97-AF65-F5344CB8AC3E}">
        <p14:creationId xmlns:p14="http://schemas.microsoft.com/office/powerpoint/2010/main" val="11779952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97067"/>
              </p:ext>
            </p:extLst>
          </p:nvPr>
        </p:nvGraphicFramePr>
        <p:xfrm>
          <a:off x="849085" y="875211"/>
          <a:ext cx="10959738" cy="5882421"/>
        </p:xfrm>
        <a:graphic>
          <a:graphicData uri="http://schemas.openxmlformats.org/drawingml/2006/table">
            <a:tbl>
              <a:tblPr/>
              <a:tblGrid>
                <a:gridCol w="2071769">
                  <a:extLst>
                    <a:ext uri="{9D8B030D-6E8A-4147-A177-3AD203B41FA5}">
                      <a16:colId xmlns:a16="http://schemas.microsoft.com/office/drawing/2014/main" val="2363175012"/>
                    </a:ext>
                  </a:extLst>
                </a:gridCol>
                <a:gridCol w="2071769">
                  <a:extLst>
                    <a:ext uri="{9D8B030D-6E8A-4147-A177-3AD203B41FA5}">
                      <a16:colId xmlns:a16="http://schemas.microsoft.com/office/drawing/2014/main" val="1944920742"/>
                    </a:ext>
                  </a:extLst>
                </a:gridCol>
                <a:gridCol w="2071769">
                  <a:extLst>
                    <a:ext uri="{9D8B030D-6E8A-4147-A177-3AD203B41FA5}">
                      <a16:colId xmlns:a16="http://schemas.microsoft.com/office/drawing/2014/main" val="3223492388"/>
                    </a:ext>
                  </a:extLst>
                </a:gridCol>
                <a:gridCol w="2071769">
                  <a:extLst>
                    <a:ext uri="{9D8B030D-6E8A-4147-A177-3AD203B41FA5}">
                      <a16:colId xmlns:a16="http://schemas.microsoft.com/office/drawing/2014/main" val="3748648633"/>
                    </a:ext>
                  </a:extLst>
                </a:gridCol>
                <a:gridCol w="2672662">
                  <a:extLst>
                    <a:ext uri="{9D8B030D-6E8A-4147-A177-3AD203B41FA5}">
                      <a16:colId xmlns:a16="http://schemas.microsoft.com/office/drawing/2014/main" val="1938683199"/>
                    </a:ext>
                  </a:extLst>
                </a:gridCol>
              </a:tblGrid>
              <a:tr h="470127">
                <a:tc>
                  <a:txBody>
                    <a:bodyPr/>
                    <a:lstStyle/>
                    <a:p>
                      <a:r>
                        <a:rPr lang="ru-RU" sz="12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Результаты исследования</a:t>
                      </a:r>
                      <a:br>
                        <a:rPr lang="ru-RU" sz="12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12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SARS-CoV-2 </a:t>
                      </a:r>
                      <a:endParaRPr lang="en-US" sz="1200" dirty="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Интерпретация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57254" marR="57254" marT="28627" marB="2862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57254" marR="57254" marT="28627" marB="28627"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57254" marR="57254" marT="28627" marB="28627"/>
                </a:tc>
                <a:extLst>
                  <a:ext uri="{0D108BD9-81ED-4DB2-BD59-A6C34878D82A}">
                    <a16:rowId xmlns:a16="http://schemas.microsoft.com/office/drawing/2014/main" val="152192535"/>
                  </a:ext>
                </a:extLst>
              </a:tr>
              <a:tr h="334628"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РНК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Анти</a:t>
                      </a:r>
                      <a:b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ген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IgM/</a:t>
                      </a:r>
                      <a:br>
                        <a:rPr lang="en-US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IgA </a:t>
                      </a:r>
                      <a:endParaRPr lang="en-US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IgG</a:t>
                      </a:r>
                      <a:endParaRPr lang="en-US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57254" marR="57254" marT="28627" marB="2862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4887566"/>
                  </a:ext>
                </a:extLst>
              </a:tr>
              <a:tr h="605626"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Отсутствие инфекции COVID-19. Ранее COVID-19 не</a:t>
                      </a:r>
                      <a:b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болел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2907243"/>
                  </a:ext>
                </a:extLst>
              </a:tr>
              <a:tr h="1147621"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Острая фаза инфекции. Серонегативный период.</a:t>
                      </a:r>
                      <a:b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Результат может предшествовать появлению</a:t>
                      </a:r>
                      <a:b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симптомов COVID-19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0640158"/>
                  </a:ext>
                </a:extLst>
              </a:tr>
              <a:tr h="605626"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200" dirty="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Острая фаза инфекции, Начало развития иммунного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ответа</a:t>
                      </a:r>
                      <a:endParaRPr lang="ru-RU" sz="1200" dirty="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6085330"/>
                  </a:ext>
                </a:extLst>
              </a:tr>
              <a:tr h="876624"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Острая фаза инфекции, выраженный иммунный ответ</a:t>
                      </a:r>
                      <a:b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 инфекцию COVID-19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3593048"/>
                  </a:ext>
                </a:extLst>
              </a:tr>
              <a:tr h="741125"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Поздняя фаза заболевания или выздоровление,</a:t>
                      </a:r>
                      <a:b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выраженный иммунный ответ.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36960"/>
                  </a:ext>
                </a:extLst>
              </a:tr>
              <a:tr h="1012122"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Наличие инфекции COVID-19 в прошлом или период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выздоровления. Сформирован иммунитет к SARS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CoV-2</a:t>
                      </a:r>
                      <a:endParaRPr lang="ru-RU" sz="1200" dirty="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708877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2777" y="78149"/>
            <a:ext cx="8601941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Интерпретация результатов исследований методами амплификации</a:t>
            </a:r>
            <a:b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нуклеиновых кислот и определения антител к SARS-CoV-2</a:t>
            </a:r>
            <a:b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091253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920" name="Прямоугольник 42"/>
          <p:cNvSpPr/>
          <p:nvPr/>
        </p:nvSpPr>
        <p:spPr>
          <a:xfrm>
            <a:off x="-1" y="2433684"/>
            <a:ext cx="12192003" cy="2089492"/>
          </a:xfrm>
          <a:prstGeom prst="rect">
            <a:avLst/>
          </a:prstGeom>
          <a:solidFill>
            <a:srgbClr val="F8A815">
              <a:alpha val="1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921" name="Прямоугольник 41"/>
          <p:cNvSpPr/>
          <p:nvPr/>
        </p:nvSpPr>
        <p:spPr>
          <a:xfrm>
            <a:off x="-2" y="4785205"/>
            <a:ext cx="12192003" cy="1056953"/>
          </a:xfrm>
          <a:prstGeom prst="rect">
            <a:avLst/>
          </a:prstGeom>
          <a:solidFill>
            <a:srgbClr val="00AB80">
              <a:alpha val="1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922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97742" y="6466657"/>
            <a:ext cx="194255" cy="2807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72</a:t>
            </a:fld>
            <a:endParaRPr/>
          </a:p>
        </p:txBody>
      </p:sp>
      <p:sp>
        <p:nvSpPr>
          <p:cNvPr id="923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РОЛЬ ЛУЧЕВОЙ ДИАГНОСТИКИ</a:t>
            </a:r>
          </a:p>
        </p:txBody>
      </p:sp>
      <p:grpSp>
        <p:nvGrpSpPr>
          <p:cNvPr id="932" name="Группа 39"/>
          <p:cNvGrpSpPr/>
          <p:nvPr/>
        </p:nvGrpSpPr>
        <p:grpSpPr>
          <a:xfrm>
            <a:off x="629745" y="2491852"/>
            <a:ext cx="8289489" cy="2085687"/>
            <a:chOff x="0" y="0"/>
            <a:chExt cx="8289488" cy="2085685"/>
          </a:xfrm>
        </p:grpSpPr>
        <p:sp>
          <p:nvSpPr>
            <p:cNvPr id="924" name="Прямоугольник 8"/>
            <p:cNvSpPr txBox="1"/>
            <p:nvPr/>
          </p:nvSpPr>
          <p:spPr>
            <a:xfrm>
              <a:off x="940665" y="0"/>
              <a:ext cx="4936378" cy="20856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ЛУЧЕВЫЕ МЕТОДЫ </a:t>
              </a:r>
              <a:br/>
              <a:r>
                <a:rPr b="1">
                  <a:solidFill>
                    <a:srgbClr val="F8A815"/>
                  </a:solidFill>
                </a:rPr>
                <a:t>НЕ ЯВЛЯЮТСЯ ОСНОВНЫМИ </a:t>
              </a:r>
              <a:br>
                <a:rPr b="1">
                  <a:solidFill>
                    <a:srgbClr val="F8A815"/>
                  </a:solidFill>
                </a:rPr>
              </a:br>
              <a:r>
                <a:t>В ДИАГНОСТИКЕ COVID-19,</a:t>
              </a:r>
            </a:p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однако позволяют:</a:t>
              </a:r>
            </a:p>
            <a:p>
              <a:pPr marL="285750" indent="-285750">
                <a:buSzPct val="100000"/>
                <a:buFont typeface="Arial"/>
                <a:buChar char="•"/>
                <a:defRPr b="1">
                  <a:solidFill>
                    <a:srgbClr val="00AB80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r>
                <a:t>осуществлять сортировку пациентов,</a:t>
              </a:r>
            </a:p>
            <a:p>
              <a:pPr marL="285750" indent="-285750">
                <a:buSzPct val="100000"/>
                <a:buFont typeface="Arial"/>
                <a:buChar char="•"/>
                <a:defRPr b="1">
                  <a:solidFill>
                    <a:srgbClr val="00AB80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r>
                <a:t> выявлять осложнения,</a:t>
              </a:r>
            </a:p>
            <a:p>
              <a:pPr marL="285750" indent="-285750">
                <a:buSzPct val="100000"/>
                <a:buFont typeface="Arial"/>
                <a:buChar char="•"/>
                <a:defRPr b="1">
                  <a:solidFill>
                    <a:srgbClr val="00AB80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r>
                <a:t>оценивать динамику</a:t>
              </a:r>
            </a:p>
          </p:txBody>
        </p:sp>
        <p:sp>
          <p:nvSpPr>
            <p:cNvPr id="925" name="Straight Arrow Connector 18"/>
            <p:cNvSpPr/>
            <p:nvPr/>
          </p:nvSpPr>
          <p:spPr>
            <a:xfrm>
              <a:off x="4092404" y="461664"/>
              <a:ext cx="817981" cy="2"/>
            </a:xfrm>
            <a:prstGeom prst="line">
              <a:avLst/>
            </a:prstGeom>
            <a:noFill/>
            <a:ln w="28575" cap="flat">
              <a:solidFill>
                <a:srgbClr val="9A9A9A"/>
              </a:solidFill>
              <a:prstDash val="sysDot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930" name="Группа 20"/>
            <p:cNvGrpSpPr/>
            <p:nvPr/>
          </p:nvGrpSpPr>
          <p:grpSpPr>
            <a:xfrm>
              <a:off x="5180771" y="118009"/>
              <a:ext cx="3108718" cy="687316"/>
              <a:chOff x="20534" y="0"/>
              <a:chExt cx="3108717" cy="687315"/>
            </a:xfrm>
          </p:grpSpPr>
          <p:sp>
            <p:nvSpPr>
              <p:cNvPr id="926" name="Равнобедренный треугольник 14"/>
              <p:cNvSpPr/>
              <p:nvPr/>
            </p:nvSpPr>
            <p:spPr>
              <a:xfrm>
                <a:off x="20534" y="0"/>
                <a:ext cx="265473" cy="282219"/>
              </a:xfrm>
              <a:prstGeom prst="triangle">
                <a:avLst/>
              </a:prstGeom>
              <a:solidFill>
                <a:srgbClr val="00AB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927" name="TextBox 16"/>
              <p:cNvSpPr txBox="1"/>
              <p:nvPr/>
            </p:nvSpPr>
            <p:spPr>
              <a:xfrm>
                <a:off x="293072" y="5216"/>
                <a:ext cx="2836180" cy="2416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>
                  <a:defRPr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t>Высокая чувствительность</a:t>
                </a:r>
              </a:p>
            </p:txBody>
          </p:sp>
          <p:sp>
            <p:nvSpPr>
              <p:cNvPr id="928" name="Равнобедренный треугольник 15"/>
              <p:cNvSpPr/>
              <p:nvPr/>
            </p:nvSpPr>
            <p:spPr>
              <a:xfrm rot="10800000" flipH="1">
                <a:off x="20534" y="405095"/>
                <a:ext cx="265473" cy="282221"/>
              </a:xfrm>
              <a:prstGeom prst="triangle">
                <a:avLst/>
              </a:prstGeom>
              <a:solidFill>
                <a:srgbClr val="B60E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929" name="TextBox 17"/>
              <p:cNvSpPr txBox="1"/>
              <p:nvPr/>
            </p:nvSpPr>
            <p:spPr>
              <a:xfrm>
                <a:off x="293072" y="405095"/>
                <a:ext cx="2836180" cy="2416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>
                  <a:defRPr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t>Низкая специфичность</a:t>
                </a:r>
              </a:p>
            </p:txBody>
          </p:sp>
        </p:grpSp>
        <p:pic>
          <p:nvPicPr>
            <p:cNvPr id="931" name="Рисунок 31" descr="Рисунок 31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52971"/>
              <a:ext cx="816984" cy="8173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33" name="TextBox 33"/>
          <p:cNvSpPr txBox="1"/>
          <p:nvPr/>
        </p:nvSpPr>
        <p:spPr>
          <a:xfrm>
            <a:off x="4774217" y="909001"/>
            <a:ext cx="4099296" cy="1120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spcBef>
                <a:spcPts val="800"/>
              </a:spcBef>
              <a:buSzPct val="100000"/>
              <a:buFont typeface="Arial"/>
              <a:buChar char="•"/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РЕНТГЕНОГРАФИЯ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spcBef>
                <a:spcPts val="800"/>
              </a:spcBef>
              <a:buSzPct val="100000"/>
              <a:buFont typeface="Arial"/>
              <a:buChar char="•"/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КОМПЬЮТЕРНАЯ ТОМОГРАФИЯ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spcBef>
                <a:spcPts val="800"/>
              </a:spcBef>
              <a:buSzPct val="100000"/>
              <a:buFont typeface="Arial"/>
              <a:buChar char="•"/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УЛЬТРАЗВУКОВОЕ ИССЛЕДОВАНИЕ</a:t>
            </a:r>
          </a:p>
        </p:txBody>
      </p:sp>
      <p:sp>
        <p:nvSpPr>
          <p:cNvPr id="934" name="TextBox 36"/>
          <p:cNvSpPr txBox="1"/>
          <p:nvPr/>
        </p:nvSpPr>
        <p:spPr>
          <a:xfrm>
            <a:off x="726791" y="1057761"/>
            <a:ext cx="3666140" cy="850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just">
              <a:lnSpc>
                <a:spcPct val="8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Лучевые методы исследований, применяемые для диагностики COVID-19</a:t>
            </a:r>
          </a:p>
        </p:txBody>
      </p:sp>
      <p:sp>
        <p:nvSpPr>
          <p:cNvPr id="935" name="Правая фигурная скобка 38"/>
          <p:cNvSpPr/>
          <p:nvPr/>
        </p:nvSpPr>
        <p:spPr>
          <a:xfrm rot="5400000">
            <a:off x="4432858" y="-2066958"/>
            <a:ext cx="636612" cy="83361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277"/>
                  <a:pt x="10800" y="619"/>
                </a:cubicBezTo>
                <a:lnTo>
                  <a:pt x="10800" y="17121"/>
                </a:lnTo>
                <a:cubicBezTo>
                  <a:pt x="10800" y="17463"/>
                  <a:pt x="15635" y="17740"/>
                  <a:pt x="21600" y="17740"/>
                </a:cubicBezTo>
                <a:cubicBezTo>
                  <a:pt x="15635" y="17740"/>
                  <a:pt x="10800" y="18017"/>
                  <a:pt x="10800" y="18359"/>
                </a:cubicBezTo>
                <a:lnTo>
                  <a:pt x="10800" y="20981"/>
                </a:lnTo>
                <a:cubicBezTo>
                  <a:pt x="10800" y="21323"/>
                  <a:pt x="5965" y="21600"/>
                  <a:pt x="0" y="21600"/>
                </a:cubicBezTo>
              </a:path>
            </a:pathLst>
          </a:custGeom>
          <a:ln w="28575">
            <a:solidFill>
              <a:srgbClr val="F8A815"/>
            </a:solidFill>
            <a:prstDash val="sysDot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grpSp>
        <p:nvGrpSpPr>
          <p:cNvPr id="943" name="Группа 40"/>
          <p:cNvGrpSpPr/>
          <p:nvPr/>
        </p:nvGrpSpPr>
        <p:grpSpPr>
          <a:xfrm>
            <a:off x="645786" y="4882515"/>
            <a:ext cx="9959473" cy="928449"/>
            <a:chOff x="0" y="0"/>
            <a:chExt cx="9959471" cy="928447"/>
          </a:xfrm>
        </p:grpSpPr>
        <p:sp>
          <p:nvSpPr>
            <p:cNvPr id="936" name="TextBox 21"/>
            <p:cNvSpPr txBox="1"/>
            <p:nvPr/>
          </p:nvSpPr>
          <p:spPr>
            <a:xfrm>
              <a:off x="924625" y="-1"/>
              <a:ext cx="3754155" cy="9172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>
                  <a:solidFill>
                    <a:srgbClr val="00AB80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r>
                <a:t>ПЦР С ОБРАТНОЙ ТРАНСКРИПЦИЕЙ </a:t>
              </a:r>
              <a:r>
                <a:rPr b="0">
                  <a:solidFill>
                    <a:srgbClr val="575757"/>
                  </a:solidFill>
                </a:rPr>
                <a:t>ЕДИНСТВЕННЫЙ СПЕЦИФИЧЕСКИЙ МЕТОД ДИАГНОСТИКИ</a:t>
              </a:r>
            </a:p>
          </p:txBody>
        </p:sp>
        <p:grpSp>
          <p:nvGrpSpPr>
            <p:cNvPr id="940" name="Группа 27"/>
            <p:cNvGrpSpPr/>
            <p:nvPr/>
          </p:nvGrpSpPr>
          <p:grpSpPr>
            <a:xfrm>
              <a:off x="-1" y="65663"/>
              <a:ext cx="792005" cy="792005"/>
              <a:chOff x="-1" y="-1"/>
              <a:chExt cx="792004" cy="792004"/>
            </a:xfrm>
          </p:grpSpPr>
          <p:sp>
            <p:nvSpPr>
              <p:cNvPr id="937" name="Oval 23"/>
              <p:cNvSpPr/>
              <p:nvPr/>
            </p:nvSpPr>
            <p:spPr>
              <a:xfrm>
                <a:off x="35283" y="35283"/>
                <a:ext cx="721436" cy="721437"/>
              </a:xfrm>
              <a:prstGeom prst="ellipse">
                <a:avLst/>
              </a:prstGeom>
              <a:solidFill>
                <a:srgbClr val="00AB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938" name="Freeform 76"/>
              <p:cNvSpPr/>
              <p:nvPr/>
            </p:nvSpPr>
            <p:spPr>
              <a:xfrm>
                <a:off x="173208" y="243507"/>
                <a:ext cx="445586" cy="304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720"/>
                    </a:moveTo>
                    <a:cubicBezTo>
                      <a:pt x="21600" y="360"/>
                      <a:pt x="21355" y="0"/>
                      <a:pt x="21109" y="0"/>
                    </a:cubicBezTo>
                    <a:cubicBezTo>
                      <a:pt x="20986" y="0"/>
                      <a:pt x="20864" y="0"/>
                      <a:pt x="20741" y="180"/>
                    </a:cubicBezTo>
                    <a:cubicBezTo>
                      <a:pt x="20741" y="180"/>
                      <a:pt x="20741" y="180"/>
                      <a:pt x="20741" y="180"/>
                    </a:cubicBezTo>
                    <a:cubicBezTo>
                      <a:pt x="7855" y="19800"/>
                      <a:pt x="7855" y="19800"/>
                      <a:pt x="7855" y="19800"/>
                    </a:cubicBezTo>
                    <a:cubicBezTo>
                      <a:pt x="859" y="9540"/>
                      <a:pt x="859" y="9540"/>
                      <a:pt x="859" y="9540"/>
                    </a:cubicBezTo>
                    <a:cubicBezTo>
                      <a:pt x="736" y="9360"/>
                      <a:pt x="614" y="9360"/>
                      <a:pt x="491" y="9360"/>
                    </a:cubicBezTo>
                    <a:cubicBezTo>
                      <a:pt x="245" y="9360"/>
                      <a:pt x="0" y="9720"/>
                      <a:pt x="0" y="10080"/>
                    </a:cubicBezTo>
                    <a:cubicBezTo>
                      <a:pt x="0" y="10260"/>
                      <a:pt x="0" y="10440"/>
                      <a:pt x="123" y="10620"/>
                    </a:cubicBezTo>
                    <a:cubicBezTo>
                      <a:pt x="7486" y="21420"/>
                      <a:pt x="7486" y="21420"/>
                      <a:pt x="7486" y="21420"/>
                    </a:cubicBezTo>
                    <a:cubicBezTo>
                      <a:pt x="7609" y="21600"/>
                      <a:pt x="7732" y="21600"/>
                      <a:pt x="7855" y="21600"/>
                    </a:cubicBezTo>
                    <a:cubicBezTo>
                      <a:pt x="7977" y="21600"/>
                      <a:pt x="8100" y="21600"/>
                      <a:pt x="8223" y="21420"/>
                    </a:cubicBezTo>
                    <a:cubicBezTo>
                      <a:pt x="8223" y="21420"/>
                      <a:pt x="8223" y="21420"/>
                      <a:pt x="8223" y="21420"/>
                    </a:cubicBezTo>
                    <a:cubicBezTo>
                      <a:pt x="21477" y="1260"/>
                      <a:pt x="21477" y="1260"/>
                      <a:pt x="21477" y="1260"/>
                    </a:cubicBezTo>
                    <a:cubicBezTo>
                      <a:pt x="21477" y="1260"/>
                      <a:pt x="21477" y="1260"/>
                      <a:pt x="21477" y="1260"/>
                    </a:cubicBezTo>
                    <a:cubicBezTo>
                      <a:pt x="21600" y="1080"/>
                      <a:pt x="21600" y="900"/>
                      <a:pt x="21600" y="720"/>
                    </a:cubicBezTo>
                  </a:path>
                </a:pathLst>
              </a:custGeom>
              <a:solidFill>
                <a:srgbClr val="575757"/>
              </a:solidFill>
              <a:ln w="762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609448">
                  <a:defRPr sz="3600">
                    <a:solidFill>
                      <a:srgbClr val="898989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939" name="Овал 25"/>
              <p:cNvSpPr/>
              <p:nvPr/>
            </p:nvSpPr>
            <p:spPr>
              <a:xfrm>
                <a:off x="-2" y="-2"/>
                <a:ext cx="792005" cy="792005"/>
              </a:xfrm>
              <a:prstGeom prst="ellipse">
                <a:avLst/>
              </a:prstGeom>
              <a:noFill/>
              <a:ln w="28575" cap="flat">
                <a:solidFill>
                  <a:srgbClr val="00AB8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941" name="Straight Arrow Connector 18"/>
            <p:cNvSpPr/>
            <p:nvPr/>
          </p:nvSpPr>
          <p:spPr>
            <a:xfrm>
              <a:off x="4799913" y="461664"/>
              <a:ext cx="817981" cy="2"/>
            </a:xfrm>
            <a:prstGeom prst="line">
              <a:avLst/>
            </a:prstGeom>
            <a:noFill/>
            <a:ln w="28575" cap="flat">
              <a:solidFill>
                <a:srgbClr val="9A9A9A"/>
              </a:solidFill>
              <a:prstDash val="sysDot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42" name="TextBox 29"/>
            <p:cNvSpPr txBox="1"/>
            <p:nvPr/>
          </p:nvSpPr>
          <p:spPr>
            <a:xfrm>
              <a:off x="5952438" y="-1"/>
              <a:ext cx="4007033" cy="928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Результаты РГ-исследований указывают на вирусную пневмонию 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® </a:t>
              </a:r>
              <a:r>
                <a:rPr b="1"/>
                <a:t>необходима верификация ОТ-ПЦР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61928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986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31" y="6466659"/>
            <a:ext cx="284369" cy="2807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73</a:t>
            </a:fld>
            <a:endParaRPr/>
          </a:p>
        </p:txBody>
      </p:sp>
      <p:sp>
        <p:nvSpPr>
          <p:cNvPr id="987" name="Заголовок 3"/>
          <p:cNvSpPr txBox="1">
            <a:spLocks noGrp="1"/>
          </p:cNvSpPr>
          <p:nvPr>
            <p:ph type="title"/>
          </p:nvPr>
        </p:nvSpPr>
        <p:spPr>
          <a:xfrm>
            <a:off x="636847" y="0"/>
            <a:ext cx="9838995" cy="8752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ПРИМЕНИМОСТЬ РАЗЛИЧНЫХ МЕТОДОВ ЛУЧЕВОЙ ДИАГНОСТИКИ</a:t>
            </a:r>
          </a:p>
        </p:txBody>
      </p:sp>
      <p:graphicFrame>
        <p:nvGraphicFramePr>
          <p:cNvPr id="988" name="Таблица 6"/>
          <p:cNvGraphicFramePr/>
          <p:nvPr/>
        </p:nvGraphicFramePr>
        <p:xfrm>
          <a:off x="636846" y="1264934"/>
          <a:ext cx="10592161" cy="3609839"/>
        </p:xfrm>
        <a:graphic>
          <a:graphicData uri="http://schemas.openxmlformats.org/drawingml/2006/table">
            <a:tbl>
              <a:tblPr/>
              <a:tblGrid>
                <a:gridCol w="2363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3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3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3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90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25839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МЕТОД ЛУЧЕВОЙ ДИАГНОСТИКИ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СКРИНИНГ В АМБУЛАТОРНЫХ УСЛОВИЯХ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CОРТИРОВКА БОЛЬНЫХ С ПОДОЗРЕНИЕМ НА COVID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ДИАГНОСТИКА В СТАЦИОНАРНЫХ УСЛОВИЯХ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ОЦЕНКА ДИНАМИКИ В СТАЦИОНАРНЫХ УСЛОВИЯХ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Рентгенография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2400" b="1"/>
                      </a:pPr>
                      <a:r>
                        <a:t>+**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Компьютерная томография в высоком разрешении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400" b="1"/>
                      </a:pPr>
                      <a:r>
                        <a:t>-</a:t>
                      </a:r>
                      <a:r>
                        <a:rPr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Ультразвуковое исследование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2400" b="1"/>
                      </a:pPr>
                      <a:r>
                        <a:t>+**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89" name="Прямоугольник 7"/>
          <p:cNvSpPr txBox="1"/>
          <p:nvPr/>
        </p:nvSpPr>
        <p:spPr>
          <a:xfrm>
            <a:off x="734820" y="5573064"/>
            <a:ext cx="7033225" cy="966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 i="1">
                <a:solidFill>
                  <a:srgbClr val="FF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*-  применение КТ для скрининга в амбулаторных условиях повышает риски создания искусственных эпид.очагов</a:t>
            </a:r>
          </a:p>
          <a:p>
            <a:pPr>
              <a:defRPr sz="1400" i="1">
                <a:latin typeface="+mn-lt"/>
                <a:ea typeface="+mn-ea"/>
                <a:cs typeface="+mn-cs"/>
                <a:sym typeface="Calibri"/>
              </a:defRPr>
            </a:pPr>
            <a:r>
              <a:t>**- у нетранспортабельных пациентов, в отделениях интенсивной терапии и реанимации</a:t>
            </a:r>
          </a:p>
        </p:txBody>
      </p:sp>
    </p:spTree>
    <p:extLst>
      <p:ext uri="{BB962C8B-B14F-4D97-AF65-F5344CB8AC3E}">
        <p14:creationId xmlns:p14="http://schemas.microsoft.com/office/powerpoint/2010/main" val="16089444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992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31" y="6466659"/>
            <a:ext cx="284369" cy="2807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74</a:t>
            </a:fld>
            <a:endParaRPr/>
          </a:p>
        </p:txBody>
      </p:sp>
      <p:sp>
        <p:nvSpPr>
          <p:cNvPr id="993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ПРИНЦИПЫ ВЫБОРА ЛУЧЕВЫХ МЕТОДОВ ИССЛЕДОВАНИЙ</a:t>
            </a:r>
          </a:p>
        </p:txBody>
      </p:sp>
      <p:sp>
        <p:nvSpPr>
          <p:cNvPr id="994" name="Прямоугольник 6"/>
          <p:cNvSpPr/>
          <p:nvPr/>
        </p:nvSpPr>
        <p:spPr>
          <a:xfrm>
            <a:off x="636847" y="1304457"/>
            <a:ext cx="4011355" cy="20996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52400" dir="2700000" rotWithShape="0">
              <a:srgbClr val="F2F2F2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spcBef>
                <a:spcPts val="300"/>
              </a:spcBef>
              <a:defRPr sz="4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1.</a:t>
            </a:r>
            <a:r>
              <a:rPr sz="1800"/>
              <a:t> </a:t>
            </a:r>
            <a:r>
              <a:rPr sz="2000"/>
              <a:t>СИМПТОМЫ И КЛИНИЧЕСКИЕ ПРИЗНАКИ ОРВИ ОТСУТСТВУЮТ</a:t>
            </a:r>
            <a:endParaRPr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ts val="1200"/>
              </a:spcBef>
              <a:defRPr sz="1600">
                <a:latin typeface="+mn-lt"/>
                <a:ea typeface="+mn-ea"/>
                <a:cs typeface="+mn-cs"/>
                <a:sym typeface="Calibri"/>
              </a:defRPr>
            </a:pPr>
            <a:r>
              <a:t>(даже на фоне релевантных анамнестических данных)</a:t>
            </a:r>
            <a:endParaRPr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ts val="1200"/>
              </a:spcBef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Применение лучевых исследований </a:t>
            </a:r>
            <a:r>
              <a:rPr sz="2000" b="1"/>
              <a:t>не показано</a:t>
            </a:r>
          </a:p>
        </p:txBody>
      </p:sp>
      <p:sp>
        <p:nvSpPr>
          <p:cNvPr id="995" name="Прямоугольник 7"/>
          <p:cNvSpPr/>
          <p:nvPr/>
        </p:nvSpPr>
        <p:spPr>
          <a:xfrm>
            <a:off x="5843492" y="1304457"/>
            <a:ext cx="4966023" cy="15116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52400" dir="2700000" rotWithShape="0">
              <a:srgbClr val="F2F2F2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  <a:defRPr sz="4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2.</a:t>
            </a:r>
            <a:r>
              <a:rPr sz="2000"/>
              <a:t> СИМПТОМЫ И КЛИНИЧЕСКИЕ ПРИЗНАКИ ОРВИ ЕСТЬ</a:t>
            </a:r>
            <a:endParaRPr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ts val="1200"/>
              </a:spcBef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Рекомендуется выполнение </a:t>
            </a:r>
            <a:br/>
            <a:r>
              <a:rPr sz="2000" b="1"/>
              <a:t>рентгенографии ОГК</a:t>
            </a:r>
          </a:p>
        </p:txBody>
      </p:sp>
      <p:sp>
        <p:nvSpPr>
          <p:cNvPr id="996" name="Прямоугольник 8"/>
          <p:cNvSpPr/>
          <p:nvPr/>
        </p:nvSpPr>
        <p:spPr>
          <a:xfrm>
            <a:off x="636847" y="4034937"/>
            <a:ext cx="4011355" cy="21910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52400" dir="2700000" rotWithShape="0">
              <a:srgbClr val="F2F2F2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spcBef>
                <a:spcPts val="300"/>
              </a:spcBef>
              <a:defRPr sz="4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3.</a:t>
            </a:r>
            <a:r>
              <a:rPr sz="2000"/>
              <a:t> СИМПТОМЫ И КЛИНИЧЕСКИЕ ПРИЗНАКИ ОРВИ ЕСТЬ, ИМЕЕТСЯ ПОДОЗРЕНИЕ НА COVID-19</a:t>
            </a:r>
            <a:endParaRPr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ts val="1200"/>
              </a:spcBef>
              <a:defRPr sz="1600">
                <a:latin typeface="+mn-lt"/>
                <a:ea typeface="+mn-ea"/>
                <a:cs typeface="+mn-cs"/>
                <a:sym typeface="Calibri"/>
              </a:defRPr>
            </a:pPr>
            <a:r>
              <a:t>(в том числе на основе </a:t>
            </a:r>
            <a:br/>
            <a:r>
              <a:t>анамнестических данных)</a:t>
            </a:r>
            <a:endParaRPr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Рекомендуется выполнение </a:t>
            </a:r>
            <a:r>
              <a:rPr sz="2000" b="1"/>
              <a:t>компьютерной томографии ОГК</a:t>
            </a:r>
          </a:p>
        </p:txBody>
      </p:sp>
      <p:sp>
        <p:nvSpPr>
          <p:cNvPr id="997" name="Прямоугольник 9"/>
          <p:cNvSpPr/>
          <p:nvPr/>
        </p:nvSpPr>
        <p:spPr>
          <a:xfrm>
            <a:off x="5843492" y="4034937"/>
            <a:ext cx="4966023" cy="22048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52400" dir="2700000" rotWithShape="0">
              <a:srgbClr val="F2F2F2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  <a:defRPr sz="4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4.</a:t>
            </a:r>
            <a:r>
              <a:rPr sz="2000"/>
              <a:t> ОЦЕНКА ДИНАМИКИ ВЕРИФИЦИРОВАННОЙ ВИРУСНОЙ ПНЕВМОНИИ, ВЫЗВАННОЙ COVID-19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000" b="1">
                <a:latin typeface="+mn-lt"/>
                <a:ea typeface="+mn-ea"/>
                <a:cs typeface="+mn-cs"/>
                <a:sym typeface="Calibri"/>
              </a:defRPr>
            </a:pPr>
            <a:r>
              <a:t>Компьютерная томография ОГК</a:t>
            </a:r>
            <a:endParaRPr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defRPr sz="2000" b="1">
                <a:latin typeface="+mn-lt"/>
                <a:ea typeface="+mn-ea"/>
                <a:cs typeface="+mn-cs"/>
                <a:sym typeface="Calibri"/>
              </a:defRPr>
            </a:pPr>
            <a:r>
              <a:t>Рентгенография ОГК </a:t>
            </a:r>
            <a:r>
              <a:rPr sz="1800" b="0"/>
              <a:t>и/или</a:t>
            </a:r>
            <a:r>
              <a:rPr b="0"/>
              <a:t> </a:t>
            </a:r>
            <a:r>
              <a:t>ультразвуковое исследование ОГК </a:t>
            </a:r>
            <a:r>
              <a:rPr sz="1800" b="0"/>
              <a:t>(доп. метод) </a:t>
            </a:r>
            <a:br>
              <a:rPr sz="1800" b="0"/>
            </a:br>
            <a:r>
              <a:rPr sz="1800" b="0"/>
              <a:t>у пациентов в реанимации</a:t>
            </a:r>
          </a:p>
        </p:txBody>
      </p:sp>
    </p:spTree>
    <p:extLst>
      <p:ext uri="{BB962C8B-B14F-4D97-AF65-F5344CB8AC3E}">
        <p14:creationId xmlns:p14="http://schemas.microsoft.com/office/powerpoint/2010/main" val="41792663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5A653C6-3B9F-4AA6-A5BB-821CAF6B629C}"/>
              </a:ext>
            </a:extLst>
          </p:cNvPr>
          <p:cNvSpPr/>
          <p:nvPr/>
        </p:nvSpPr>
        <p:spPr>
          <a:xfrm>
            <a:off x="1578260" y="1052736"/>
            <a:ext cx="903548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Рентгенография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Ограниченные возможности в выявлении интерстициальных изменений, особенно в ранние сроки заболевания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 не менее, заподозрить признаки острой интерстициальной пневмонии – локальное и диффузное «матовое стекло» 	 	рекомендовать КТ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характеру изменений попытается определить альвеолярный или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бронхиолярный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тип изменений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бронхиолит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альвеолит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(разная тактика в лечении)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Выявить присоединение РДС – белое легкого, ватное легкое, снежная буря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Заподозрить присоединение ТЭЛА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ангиопульмонография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Оценить исход заболевания – выздоровление, ИФА или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констриктивный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бронхиолит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298F0F3C-729A-4B8F-9E91-F0F9A910FF60}"/>
              </a:ext>
            </a:extLst>
          </p:cNvPr>
          <p:cNvSpPr/>
          <p:nvPr/>
        </p:nvSpPr>
        <p:spPr>
          <a:xfrm>
            <a:off x="6960096" y="2780928"/>
            <a:ext cx="648072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27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901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97742" y="6466657"/>
            <a:ext cx="194255" cy="2807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76</a:t>
            </a:fld>
            <a:endParaRPr/>
          </a:p>
        </p:txBody>
      </p:sp>
      <p:sp>
        <p:nvSpPr>
          <p:cNvPr id="902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ВИРУСНЫЕ ПНЕВМОНИИ И ИХ ПРИЗНАКИ</a:t>
            </a:r>
          </a:p>
        </p:txBody>
      </p:sp>
      <p:sp>
        <p:nvSpPr>
          <p:cNvPr id="903" name="TextBox 7"/>
          <p:cNvSpPr txBox="1"/>
          <p:nvPr/>
        </p:nvSpPr>
        <p:spPr>
          <a:xfrm>
            <a:off x="211946" y="5127793"/>
            <a:ext cx="10218177" cy="1537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86899" lvl="2" indent="-3429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Calibri"/>
              <a:buChar char="●"/>
              <a:defRPr sz="1600">
                <a:latin typeface="+mn-lt"/>
                <a:ea typeface="+mn-ea"/>
                <a:cs typeface="+mn-cs"/>
                <a:sym typeface="Calibri"/>
              </a:defRPr>
            </a:pPr>
            <a:r>
              <a:t>Патологический процесс локализуется в интерстициальной ткани легкого, преимущественно в стенках альвеол</a:t>
            </a:r>
            <a:endParaRPr>
              <a:solidFill>
                <a:srgbClr val="000000"/>
              </a:solidFill>
            </a:endParaRPr>
          </a:p>
          <a:p>
            <a:pPr marL="486899" lvl="2" indent="-3429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Calibri"/>
              <a:buChar char="●"/>
              <a:defRPr sz="1600">
                <a:latin typeface="+mn-lt"/>
                <a:ea typeface="+mn-ea"/>
                <a:cs typeface="+mn-cs"/>
                <a:sym typeface="Calibri"/>
              </a:defRPr>
            </a:pPr>
            <a:r>
              <a:t>Центрилобулярные очаги и «матовое стекло»</a:t>
            </a:r>
            <a:endParaRPr>
              <a:solidFill>
                <a:srgbClr val="000000"/>
              </a:solidFill>
            </a:endParaRPr>
          </a:p>
          <a:p>
            <a:pPr marL="486899" lvl="2" indent="-3429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Calibri"/>
              <a:buChar char="●"/>
              <a:defRPr sz="1600">
                <a:latin typeface="+mn-lt"/>
                <a:ea typeface="+mn-ea"/>
                <a:cs typeface="+mn-cs"/>
                <a:sym typeface="Calibri"/>
              </a:defRPr>
            </a:pPr>
            <a:r>
              <a:t>Нет очагов с распадом в сравнении с 48.5% невирусными очагами (P &lt; .0001) </a:t>
            </a:r>
            <a:endParaRPr>
              <a:solidFill>
                <a:srgbClr val="000000"/>
              </a:solidFill>
            </a:endParaRPr>
          </a:p>
          <a:p>
            <a:pPr marL="486899" lvl="2" indent="-3429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Calibri"/>
              <a:buChar char="●"/>
              <a:defRPr sz="1600">
                <a:latin typeface="+mn-lt"/>
                <a:ea typeface="+mn-ea"/>
                <a:cs typeface="+mn-cs"/>
                <a:sym typeface="Calibri"/>
              </a:defRPr>
            </a:pPr>
            <a:r>
              <a:t>83% всех вирусных очагом имели размеры &lt; 10 mm  (P &lt; .0001)</a:t>
            </a:r>
            <a:endParaRPr>
              <a:solidFill>
                <a:srgbClr val="000000"/>
              </a:solidFill>
            </a:endParaRPr>
          </a:p>
          <a:p>
            <a:pPr marL="486899" lvl="2" indent="-3429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Calibri"/>
              <a:buChar char="●"/>
              <a:defRPr sz="1600">
                <a:latin typeface="+mn-lt"/>
                <a:ea typeface="+mn-ea"/>
                <a:cs typeface="+mn-cs"/>
                <a:sym typeface="Calibri"/>
              </a:defRPr>
            </a:pPr>
            <a:r>
              <a:t>58.3% вирусных очагов имели “halo” (P &lt; .0003)</a:t>
            </a:r>
          </a:p>
        </p:txBody>
      </p:sp>
      <p:grpSp>
        <p:nvGrpSpPr>
          <p:cNvPr id="910" name="Группа 13"/>
          <p:cNvGrpSpPr/>
          <p:nvPr/>
        </p:nvGrpSpPr>
        <p:grpSpPr>
          <a:xfrm>
            <a:off x="422101" y="2538524"/>
            <a:ext cx="7731300" cy="2538007"/>
            <a:chOff x="0" y="0"/>
            <a:chExt cx="7731299" cy="2538005"/>
          </a:xfrm>
        </p:grpSpPr>
        <p:pic>
          <p:nvPicPr>
            <p:cNvPr id="904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43" t="5339" r="4784" b="25261"/>
            <a:stretch>
              <a:fillRect/>
            </a:stretch>
          </p:blipFill>
          <p:spPr>
            <a:xfrm>
              <a:off x="4123236" y="-1"/>
              <a:ext cx="3608064" cy="2538006"/>
            </a:xfrm>
            <a:prstGeom prst="rect">
              <a:avLst/>
            </a:prstGeom>
            <a:ln w="9525" cap="flat">
              <a:solidFill>
                <a:srgbClr val="393939"/>
              </a:solidFill>
              <a:prstDash val="solid"/>
              <a:miter lim="800000"/>
            </a:ln>
            <a:effectLst/>
          </p:spPr>
        </p:pic>
        <p:pic>
          <p:nvPicPr>
            <p:cNvPr id="905" name="Picture 5" descr="Picture 5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641" t="11263" r="6249" b="25261"/>
            <a:stretch>
              <a:fillRect/>
            </a:stretch>
          </p:blipFill>
          <p:spPr>
            <a:xfrm>
              <a:off x="-1" y="22861"/>
              <a:ext cx="3608064" cy="2515144"/>
            </a:xfrm>
            <a:prstGeom prst="rect">
              <a:avLst/>
            </a:prstGeom>
            <a:ln w="9525" cap="flat">
              <a:solidFill>
                <a:srgbClr val="393939"/>
              </a:solidFill>
              <a:prstDash val="solid"/>
              <a:miter lim="800000"/>
            </a:ln>
            <a:effectLst/>
          </p:spPr>
        </p:pic>
        <p:sp>
          <p:nvSpPr>
            <p:cNvPr id="906" name="Прямая со стрелкой 8"/>
            <p:cNvSpPr/>
            <p:nvPr/>
          </p:nvSpPr>
          <p:spPr>
            <a:xfrm flipV="1">
              <a:off x="4801651" y="1729002"/>
              <a:ext cx="160367" cy="722066"/>
            </a:xfrm>
            <a:prstGeom prst="line">
              <a:avLst/>
            </a:prstGeom>
            <a:noFill/>
            <a:ln w="38100" cap="flat">
              <a:solidFill>
                <a:srgbClr val="FFC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07" name="Прямая со стрелкой 9"/>
            <p:cNvSpPr/>
            <p:nvPr/>
          </p:nvSpPr>
          <p:spPr>
            <a:xfrm flipH="1">
              <a:off x="1409070" y="22861"/>
              <a:ext cx="533385" cy="448922"/>
            </a:xfrm>
            <a:prstGeom prst="line">
              <a:avLst/>
            </a:prstGeom>
            <a:noFill/>
            <a:ln w="38100" cap="flat">
              <a:solidFill>
                <a:srgbClr val="FFC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08" name="Прямая со стрелкой 10"/>
            <p:cNvSpPr/>
            <p:nvPr/>
          </p:nvSpPr>
          <p:spPr>
            <a:xfrm flipV="1">
              <a:off x="219935" y="1610678"/>
              <a:ext cx="502245" cy="479357"/>
            </a:xfrm>
            <a:prstGeom prst="line">
              <a:avLst/>
            </a:prstGeom>
            <a:noFill/>
            <a:ln w="38100" cap="flat">
              <a:solidFill>
                <a:srgbClr val="FFC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09" name="Прямая со стрелкой 11"/>
            <p:cNvSpPr/>
            <p:nvPr/>
          </p:nvSpPr>
          <p:spPr>
            <a:xfrm flipH="1">
              <a:off x="5209794" y="224459"/>
              <a:ext cx="533386" cy="448921"/>
            </a:xfrm>
            <a:prstGeom prst="line">
              <a:avLst/>
            </a:prstGeom>
            <a:noFill/>
            <a:ln w="38100" cap="flat">
              <a:solidFill>
                <a:srgbClr val="FFC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11" name="Прямоугольник 12"/>
          <p:cNvSpPr txBox="1"/>
          <p:nvPr/>
        </p:nvSpPr>
        <p:spPr>
          <a:xfrm>
            <a:off x="8250245" y="6237726"/>
            <a:ext cx="2589271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i="1">
                <a:solidFill>
                  <a:srgbClr val="9A9A9A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Franquet Т.et al  JCAT 2003</a:t>
            </a:r>
          </a:p>
        </p:txBody>
      </p:sp>
      <p:grpSp>
        <p:nvGrpSpPr>
          <p:cNvPr id="914" name="Содержимое 4"/>
          <p:cNvGrpSpPr/>
          <p:nvPr/>
        </p:nvGrpSpPr>
        <p:grpSpPr>
          <a:xfrm>
            <a:off x="8554046" y="961519"/>
            <a:ext cx="3254658" cy="3306009"/>
            <a:chOff x="0" y="0"/>
            <a:chExt cx="3254657" cy="3306007"/>
          </a:xfrm>
        </p:grpSpPr>
        <p:sp>
          <p:nvSpPr>
            <p:cNvPr id="912" name="Rectangle"/>
            <p:cNvSpPr/>
            <p:nvPr/>
          </p:nvSpPr>
          <p:spPr>
            <a:xfrm>
              <a:off x="-1" y="-1"/>
              <a:ext cx="3254659" cy="330600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dist="152400" dir="2700000" rotWithShape="0">
                <a:schemeClr val="accent1"/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13" name="Грипп ~ 50-60%…"/>
            <p:cNvSpPr txBox="1"/>
            <p:nvPr/>
          </p:nvSpPr>
          <p:spPr>
            <a:xfrm>
              <a:off x="45720" y="-1"/>
              <a:ext cx="3163219" cy="30833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marL="342900" indent="-342900">
                <a:buClr>
                  <a:schemeClr val="accent1"/>
                </a:buClr>
                <a:buSzPct val="100000"/>
                <a:buChar char="•"/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r>
                <a:t>Грипп ~ 50-60% </a:t>
              </a:r>
              <a:endParaRPr sz="3200">
                <a:latin typeface="Arial"/>
                <a:ea typeface="Arial"/>
                <a:cs typeface="Arial"/>
                <a:sym typeface="Arial"/>
              </a:endParaRPr>
            </a:p>
            <a:p>
              <a:pPr marL="342900" indent="-342900">
                <a:buClr>
                  <a:schemeClr val="accent1"/>
                </a:buClr>
                <a:buSzPct val="100000"/>
                <a:buChar char="•"/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r>
                <a:t>РСВ ~20-25%</a:t>
              </a:r>
              <a:endParaRPr sz="3200">
                <a:latin typeface="Arial"/>
                <a:ea typeface="Arial"/>
                <a:cs typeface="Arial"/>
                <a:sym typeface="Arial"/>
              </a:endParaRPr>
            </a:p>
            <a:p>
              <a:pPr marL="342900" indent="-342900">
                <a:buClr>
                  <a:schemeClr val="accent1"/>
                </a:buClr>
                <a:buSzPct val="100000"/>
                <a:buChar char="•"/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r>
                <a:t>Аденовирус ~ 10 % </a:t>
              </a:r>
              <a:endParaRPr sz="3200">
                <a:latin typeface="Arial"/>
                <a:ea typeface="Arial"/>
                <a:cs typeface="Arial"/>
                <a:sym typeface="Arial"/>
              </a:endParaRPr>
            </a:p>
            <a:p>
              <a:pPr marL="342900" indent="-342900">
                <a:buClr>
                  <a:schemeClr val="accent1"/>
                </a:buClr>
                <a:buSzPct val="100000"/>
                <a:buChar char="•"/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r>
                <a:t>Парагрипп ~5% </a:t>
              </a:r>
              <a:endParaRPr sz="3200">
                <a:latin typeface="Arial"/>
                <a:ea typeface="Arial"/>
                <a:cs typeface="Arial"/>
                <a:sym typeface="Arial"/>
              </a:endParaRPr>
            </a:p>
            <a:p>
              <a:pPr marL="342900" indent="-342900">
                <a:buClr>
                  <a:schemeClr val="accent1"/>
                </a:buClr>
                <a:buSzPct val="100000"/>
                <a:buChar char="•"/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r>
                <a:t>Метапневмовирус ~ 5%</a:t>
              </a:r>
            </a:p>
            <a:p>
              <a:pPr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  <a:p>
              <a:pPr marL="342900" indent="-342900">
                <a:defRPr sz="2000" b="1">
                  <a:latin typeface="+mn-lt"/>
                  <a:ea typeface="+mn-ea"/>
                  <a:cs typeface="+mn-cs"/>
                  <a:sym typeface="Calibri"/>
                </a:defRPr>
              </a:pPr>
              <a:r>
                <a:t>ДРУГИЕ</a:t>
              </a:r>
            </a:p>
            <a:p>
              <a:pPr marL="742950" lvl="1" indent="-285750">
                <a:buSzPct val="100000"/>
                <a:buChar char="–"/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r>
                <a:t>Coronavirus </a:t>
              </a:r>
              <a:endParaRPr sz="2800">
                <a:latin typeface="Arial"/>
                <a:ea typeface="Arial"/>
                <a:cs typeface="Arial"/>
                <a:sym typeface="Arial"/>
              </a:endParaRPr>
            </a:p>
            <a:p>
              <a:pPr marL="742950" lvl="1" indent="-285750">
                <a:buSzPct val="100000"/>
                <a:buChar char="–"/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r>
                <a:t>Rhinovirus </a:t>
              </a:r>
              <a:endParaRPr sz="2800">
                <a:latin typeface="Arial"/>
                <a:ea typeface="Arial"/>
                <a:cs typeface="Arial"/>
                <a:sym typeface="Arial"/>
              </a:endParaRPr>
            </a:p>
            <a:p>
              <a:pPr marL="742950" lvl="1" indent="-285750">
                <a:buSzPct val="100000"/>
                <a:buChar char="–"/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r>
                <a:t>Varicella</a:t>
              </a:r>
            </a:p>
          </p:txBody>
        </p:sp>
      </p:grpSp>
      <p:sp>
        <p:nvSpPr>
          <p:cNvPr id="915" name="Rectangle 7"/>
          <p:cNvSpPr/>
          <p:nvPr/>
        </p:nvSpPr>
        <p:spPr>
          <a:xfrm>
            <a:off x="2364555" y="961519"/>
            <a:ext cx="5180629" cy="10165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01600" dir="8100000" rotWithShape="0">
              <a:schemeClr val="accent1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Вирусные пневмонии составляют до </a:t>
            </a:r>
            <a:r>
              <a:rPr sz="2800" b="1">
                <a:solidFill>
                  <a:schemeClr val="accent1"/>
                </a:solidFill>
              </a:rPr>
              <a:t>9-29%</a:t>
            </a:r>
            <a:r>
              <a:t> от всех внебольничных пневмоний, требующих госпитализации у взрослых</a:t>
            </a:r>
          </a:p>
        </p:txBody>
      </p:sp>
      <p:sp>
        <p:nvSpPr>
          <p:cNvPr id="916" name="Прямая со стрелкой 17"/>
          <p:cNvSpPr/>
          <p:nvPr/>
        </p:nvSpPr>
        <p:spPr>
          <a:xfrm>
            <a:off x="7315200" y="1576552"/>
            <a:ext cx="838200" cy="1"/>
          </a:xfrm>
          <a:prstGeom prst="line">
            <a:avLst/>
          </a:prstGeom>
          <a:ln w="28575">
            <a:solidFill>
              <a:schemeClr val="accent1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17" name="TextBox 18"/>
          <p:cNvSpPr txBox="1"/>
          <p:nvPr/>
        </p:nvSpPr>
        <p:spPr>
          <a:xfrm>
            <a:off x="467820" y="2147410"/>
            <a:ext cx="2714135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chemeClr val="accent2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ПРИЗНАКИ</a:t>
            </a:r>
          </a:p>
        </p:txBody>
      </p:sp>
    </p:spTree>
    <p:extLst>
      <p:ext uri="{BB962C8B-B14F-4D97-AF65-F5344CB8AC3E}">
        <p14:creationId xmlns:p14="http://schemas.microsoft.com/office/powerpoint/2010/main" val="23975254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08068" y="156755"/>
            <a:ext cx="7438179" cy="315996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>
              <a:spcBef>
                <a:spcPts val="64"/>
              </a:spcBef>
            </a:pPr>
            <a:r>
              <a:rPr sz="2000" b="1" spc="-3" dirty="0" err="1" smtClean="0">
                <a:latin typeface="Times New Roman"/>
                <a:cs typeface="Times New Roman"/>
              </a:rPr>
              <a:t>Динамика</a:t>
            </a:r>
            <a:r>
              <a:rPr sz="2000" b="1" spc="-3" dirty="0" smtClean="0">
                <a:latin typeface="Times New Roman"/>
                <a:cs typeface="Times New Roman"/>
              </a:rPr>
              <a:t> </a:t>
            </a:r>
            <a:r>
              <a:rPr sz="2000" b="1" spc="-3" dirty="0">
                <a:latin typeface="Times New Roman"/>
                <a:cs typeface="Times New Roman"/>
              </a:rPr>
              <a:t>развития рентгенологических признаков</a:t>
            </a:r>
            <a:r>
              <a:rPr sz="2000" b="1" spc="61" dirty="0">
                <a:latin typeface="Times New Roman"/>
                <a:cs typeface="Times New Roman"/>
              </a:rPr>
              <a:t> </a:t>
            </a:r>
            <a:r>
              <a:rPr sz="2000" b="1" spc="-3" dirty="0">
                <a:latin typeface="Times New Roman"/>
                <a:cs typeface="Times New Roman"/>
              </a:rPr>
              <a:t>COVID-19</a:t>
            </a:r>
            <a:endParaRPr sz="2000" b="1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187995" y="4139817"/>
            <a:ext cx="1758253" cy="1025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6279">
              <a:lnSpc>
                <a:spcPts val="836"/>
              </a:lnSpc>
            </a:pPr>
            <a:fld id="{81D60167-4931-47E6-BA6A-407CBD079E47}" type="slidenum">
              <a:rPr dirty="0"/>
              <a:pPr marL="16279">
                <a:lnSpc>
                  <a:spcPts val="836"/>
                </a:lnSpc>
              </a:pPr>
              <a:t>77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257574" y="4126993"/>
            <a:ext cx="2637379" cy="12824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8139">
              <a:lnSpc>
                <a:spcPts val="1045"/>
              </a:lnSpc>
            </a:pPr>
            <a:r>
              <a:rPr spc="-3" dirty="0"/>
              <a:t>Версия </a:t>
            </a:r>
            <a:r>
              <a:rPr dirty="0"/>
              <a:t>5</a:t>
            </a:r>
            <a:r>
              <a:rPr spc="-32" dirty="0"/>
              <a:t> </a:t>
            </a:r>
            <a:r>
              <a:rPr spc="-3" dirty="0"/>
              <a:t>(08.04.2020)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209706"/>
              </p:ext>
            </p:extLst>
          </p:nvPr>
        </p:nvGraphicFramePr>
        <p:xfrm>
          <a:off x="653143" y="702472"/>
          <a:ext cx="10868297" cy="65155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9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56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446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59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7955">
                <a:tc>
                  <a:txBody>
                    <a:bodyPr/>
                    <a:lstStyle/>
                    <a:p>
                      <a:pPr marL="90805" marR="186055">
                        <a:lnSpc>
                          <a:spcPts val="1380"/>
                        </a:lnSpc>
                        <a:spcBef>
                          <a:spcPts val="430"/>
                        </a:spcBef>
                      </a:pP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Стадии 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проц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есс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а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5002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86360">
                        <a:lnSpc>
                          <a:spcPts val="1380"/>
                        </a:lnSpc>
                        <a:spcBef>
                          <a:spcPts val="430"/>
                        </a:spcBef>
                      </a:pP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Примерная 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дл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b="1" spc="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льно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b="1" spc="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ь,  сутки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5002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143510">
                        <a:lnSpc>
                          <a:spcPts val="1380"/>
                        </a:lnSpc>
                        <a:spcBef>
                          <a:spcPts val="430"/>
                        </a:spcBef>
                      </a:pPr>
                      <a:r>
                        <a:rPr sz="1400" b="1" dirty="0">
                          <a:latin typeface="Times New Roman"/>
                          <a:cs typeface="Times New Roman"/>
                        </a:rPr>
                        <a:t>Домин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ру</a:t>
                      </a:r>
                      <a:r>
                        <a:rPr sz="1400" b="1" spc="5" dirty="0"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sz="1400" b="1" spc="-30" dirty="0">
                          <a:latin typeface="Times New Roman"/>
                          <a:cs typeface="Times New Roman"/>
                        </a:rPr>
                        <a:t>щ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ие  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КТ-признаки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5002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111125">
                        <a:lnSpc>
                          <a:spcPts val="1380"/>
                        </a:lnSpc>
                        <a:spcBef>
                          <a:spcPts val="430"/>
                        </a:spcBef>
                      </a:pP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Локализация, 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ра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про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ст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ран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нно</a:t>
                      </a:r>
                      <a:r>
                        <a:rPr sz="1400" b="1" spc="-2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b="1" spc="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ь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5002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Особенности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7269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3322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Ранняя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604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0–4</a:t>
                      </a:r>
                    </a:p>
                  </a:txBody>
                  <a:tcPr marL="0" marR="0" marT="2604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ts val="1410"/>
                        </a:lnSpc>
                        <a:spcBef>
                          <a:spcPts val="32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Симптом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89535" marR="82550">
                        <a:lnSpc>
                          <a:spcPct val="95900"/>
                        </a:lnSpc>
                        <a:spcBef>
                          <a:spcPts val="30"/>
                        </a:spcBef>
                        <a:tabLst>
                          <a:tab pos="589280" algn="l"/>
                          <a:tab pos="110807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«матового  стекла»,  локальные  ретикулярные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ме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ния	на  фо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е	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тового  стекла»</a:t>
                      </a:r>
                    </a:p>
                  </a:txBody>
                  <a:tcPr marL="0" marR="0" marT="2604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84455">
                        <a:lnSpc>
                          <a:spcPct val="95900"/>
                        </a:lnSpc>
                        <a:spcBef>
                          <a:spcPts val="380"/>
                        </a:spcBef>
                        <a:tabLst>
                          <a:tab pos="1151255" algn="l"/>
                          <a:tab pos="1180465" algn="l"/>
                          <a:tab pos="127317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Субплеврально,  преимущественно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ниж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ие		до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и,  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огр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ни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че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нное</a:t>
                      </a:r>
                      <a:r>
                        <a:rPr lang="ru-RU" sz="14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ло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пораженных  сегментов;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одно- </a:t>
                      </a:r>
                      <a:r>
                        <a:rPr sz="1400" spc="-5" dirty="0" err="1">
                          <a:latin typeface="Times New Roman"/>
                          <a:cs typeface="Times New Roman"/>
                        </a:rPr>
                        <a:t>или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400" spc="5" dirty="0" err="1" smtClean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400" spc="-25" dirty="0" err="1" smtClean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торо</a:t>
                      </a:r>
                      <a:r>
                        <a:rPr sz="1400" spc="5" dirty="0" err="1" smtClean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(50</a:t>
                      </a:r>
                      <a:r>
                        <a:rPr lang="ru-RU" sz="1400" dirty="0" smtClean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75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%	</a:t>
                      </a:r>
                      <a:r>
                        <a:rPr lang="ru-RU" sz="14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spc="20" dirty="0" err="1" smtClean="0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400" spc="-25" dirty="0" err="1" smtClean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sz="1400" spc="5" dirty="0" err="1" smtClean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ев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)  распространение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0932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ts val="1410"/>
                        </a:lnSpc>
                        <a:spcBef>
                          <a:spcPts val="320"/>
                        </a:spcBef>
                        <a:tabLst>
                          <a:tab pos="57848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До	20-50%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89535" marR="83820">
                        <a:lnSpc>
                          <a:spcPct val="95900"/>
                        </a:lnSpc>
                        <a:spcBef>
                          <a:spcPts val="3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пациентов  могут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400" spc="-1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иметь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рентгенологич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еских  проявлений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на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этой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стадии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604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7989">
                <a:tc>
                  <a:txBody>
                    <a:bodyPr/>
                    <a:lstStyle/>
                    <a:p>
                      <a:pPr marL="90805" marR="118110">
                        <a:lnSpc>
                          <a:spcPts val="1380"/>
                        </a:lnSpc>
                        <a:spcBef>
                          <a:spcPts val="42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Прогр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сс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рования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418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5–8</a:t>
                      </a:r>
                    </a:p>
                  </a:txBody>
                  <a:tcPr marL="0" marR="0" marT="26455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ts val="1410"/>
                        </a:lnSpc>
                        <a:spcBef>
                          <a:spcPts val="325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Симптом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89535" marR="499745" algn="just">
                        <a:lnSpc>
                          <a:spcPts val="1380"/>
                        </a:lnSpc>
                        <a:spcBef>
                          <a:spcPts val="65"/>
                        </a:spcBef>
                      </a:pP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400" spc="20" dirty="0"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ыжной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мостовой»,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зные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симптомы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89535" marR="83820">
                        <a:lnSpc>
                          <a:spcPts val="1380"/>
                        </a:lnSpc>
                        <a:tabLst>
                          <a:tab pos="103822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«матового  стекла»,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появл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ние	зон</a:t>
                      </a:r>
                    </a:p>
                    <a:p>
                      <a:pPr marL="89535">
                        <a:lnSpc>
                          <a:spcPts val="1345"/>
                        </a:lnSpc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консолидации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6455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419100">
                        <a:lnSpc>
                          <a:spcPts val="1380"/>
                        </a:lnSpc>
                        <a:spcBef>
                          <a:spcPts val="42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Субтотальное,  двустороннее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ас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про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ние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418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6455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9902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Пиковая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6455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9–13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6455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288925">
                        <a:lnSpc>
                          <a:spcPts val="1380"/>
                        </a:lnSpc>
                        <a:spcBef>
                          <a:spcPts val="42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Симптом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кон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ол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ц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ии,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ретикулярнсть  легочной  паренхимы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418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85090">
                        <a:lnSpc>
                          <a:spcPts val="1380"/>
                        </a:lnSpc>
                        <a:spcBef>
                          <a:spcPts val="420"/>
                        </a:spcBef>
                        <a:tabLst>
                          <a:tab pos="106235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ик	 объ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ем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а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поражения примерно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на 10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сутки, затем  постепенное 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ньш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ние	объ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ем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а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поражения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418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189230">
                        <a:lnSpc>
                          <a:spcPts val="1380"/>
                        </a:lnSpc>
                        <a:spcBef>
                          <a:spcPts val="42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Со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х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ются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симптомы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89535" marR="388620">
                        <a:lnSpc>
                          <a:spcPts val="1380"/>
                        </a:lnSpc>
                      </a:pP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вого  стекла»,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89535" marR="85090">
                        <a:lnSpc>
                          <a:spcPts val="1380"/>
                        </a:lnSpc>
                        <a:tabLst>
                          <a:tab pos="98615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«булыжной  мостовой».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	–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89535" marR="205104">
                        <a:lnSpc>
                          <a:spcPts val="138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пл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евр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льный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выпот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418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6383">
                <a:tc>
                  <a:txBody>
                    <a:bodyPr/>
                    <a:lstStyle/>
                    <a:p>
                      <a:pPr marL="90805" marR="209550">
                        <a:lnSpc>
                          <a:spcPts val="1380"/>
                        </a:lnSpc>
                        <a:spcBef>
                          <a:spcPts val="434"/>
                        </a:spcBef>
                      </a:pP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зр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ш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spc="5" dirty="0" err="1" smtClean="0">
                          <a:latin typeface="Times New Roman"/>
                          <a:cs typeface="Times New Roman"/>
                        </a:rPr>
                        <a:t>ния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5409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&gt;14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7676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83820">
                        <a:lnSpc>
                          <a:spcPts val="1380"/>
                        </a:lnSpc>
                        <a:spcBef>
                          <a:spcPts val="434"/>
                        </a:spcBef>
                        <a:tabLst>
                          <a:tab pos="1017269" algn="l"/>
                        </a:tabLst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ас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ное	или  полное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разрешение  (рассасывание).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89535">
                        <a:lnSpc>
                          <a:spcPts val="1315"/>
                        </a:lnSpc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Симптом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89535" marR="81280" algn="l">
                        <a:lnSpc>
                          <a:spcPct val="95800"/>
                        </a:lnSpc>
                        <a:spcBef>
                          <a:spcPts val="30"/>
                        </a:spcBef>
                        <a:tabLst>
                          <a:tab pos="589280" algn="l"/>
                          <a:tab pos="843280" algn="l"/>
                          <a:tab pos="918844" algn="l"/>
                          <a:tab pos="1041400" algn="l"/>
                          <a:tab pos="110934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400" spc="-5" dirty="0" err="1">
                          <a:latin typeface="Times New Roman"/>
                          <a:cs typeface="Times New Roman"/>
                        </a:rPr>
                        <a:t>матового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текл</a:t>
                      </a:r>
                      <a:r>
                        <a:rPr sz="1400" spc="15" dirty="0" err="1" smtClean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lang="ru-RU" sz="1400" spc="0" dirty="0" smtClean="0">
                          <a:latin typeface="Times New Roman"/>
                          <a:cs typeface="Times New Roman"/>
                        </a:rPr>
                        <a:t>"</a:t>
                      </a:r>
                      <a:r>
                        <a:rPr lang="ru-RU" sz="1400" spc="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ож</a:t>
                      </a:r>
                      <a:r>
                        <a:rPr sz="1400" spc="-10" dirty="0" err="1" smtClean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х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нят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я		к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к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признак  рассасывания  (остаточные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ме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ния		-		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lang="ru-RU" sz="14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более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3-х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зон </a:t>
                      </a:r>
                      <a:r>
                        <a:rPr sz="1400" dirty="0" err="1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spc="5" dirty="0" err="1" smtClean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spc="15" dirty="0" err="1" smtClean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lang="ru-RU" sz="1400" spc="0" dirty="0" smtClean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lang="ru-RU" sz="1400" spc="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0" dirty="0" smtClean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400" spc="5" dirty="0" err="1" smtClean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тового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стекла», &lt;3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см по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максимальному  диаметр)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5409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85090" algn="just">
                        <a:lnSpc>
                          <a:spcPts val="1380"/>
                        </a:lnSpc>
                        <a:spcBef>
                          <a:spcPts val="434"/>
                        </a:spcBef>
                        <a:tabLst>
                          <a:tab pos="131127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Уменьшение объема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пор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ния,	з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консолидации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5409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233679" algn="just">
                        <a:lnSpc>
                          <a:spcPts val="1380"/>
                        </a:lnSpc>
                        <a:spcBef>
                          <a:spcPts val="434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Обя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тельно  от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тст</a:t>
                      </a:r>
                      <a:r>
                        <a:rPr sz="1400" spc="2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ют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симптом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89535" marR="205104">
                        <a:lnSpc>
                          <a:spcPts val="1380"/>
                        </a:lnSpc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«булыжной  мостовой»,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пл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евр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льный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выпот.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89535" marR="86360">
                        <a:lnSpc>
                          <a:spcPts val="138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Стадия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может  наблюдаться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более 1</a:t>
                      </a:r>
                      <a:r>
                        <a:rPr sz="1400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месяца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5409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853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Нижний колонтитул 2"/>
          <p:cNvSpPr txBox="1"/>
          <p:nvPr/>
        </p:nvSpPr>
        <p:spPr>
          <a:xfrm>
            <a:off x="4084320" y="6511746"/>
            <a:ext cx="4023360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957" name="Номер слайда 1"/>
          <p:cNvSpPr txBox="1">
            <a:spLocks noGrp="1"/>
          </p:cNvSpPr>
          <p:nvPr>
            <p:ph type="sldNum" sz="quarter" idx="2"/>
          </p:nvPr>
        </p:nvSpPr>
        <p:spPr>
          <a:xfrm>
            <a:off x="11997743" y="6466658"/>
            <a:ext cx="194257" cy="280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78</a:t>
            </a:fld>
            <a:endParaRPr/>
          </a:p>
        </p:txBody>
      </p:sp>
      <p:sp>
        <p:nvSpPr>
          <p:cNvPr id="958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ДИФФЕРЕНЦИАЛЬНАЯ ДИАГНОСТИКА</a:t>
            </a:r>
          </a:p>
        </p:txBody>
      </p:sp>
      <p:graphicFrame>
        <p:nvGraphicFramePr>
          <p:cNvPr id="959" name="Таблица 5"/>
          <p:cNvGraphicFramePr/>
          <p:nvPr>
            <p:extLst>
              <p:ext uri="{D42A27DB-BD31-4B8C-83A1-F6EECF244321}">
                <p14:modId xmlns:p14="http://schemas.microsoft.com/office/powerpoint/2010/main" val="531683174"/>
              </p:ext>
            </p:extLst>
          </p:nvPr>
        </p:nvGraphicFramePr>
        <p:xfrm>
          <a:off x="179881" y="682171"/>
          <a:ext cx="11817862" cy="6253968"/>
        </p:xfrm>
        <a:graphic>
          <a:graphicData uri="http://schemas.openxmlformats.org/drawingml/2006/table">
            <a:tbl>
              <a:tblPr/>
              <a:tblGrid>
                <a:gridCol w="1325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7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7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974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7878"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endParaRPr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COVID-2019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</a:defRPr>
                      </a:pPr>
                      <a:r>
                        <a:t>ВИРУСНЫЕ ПНЕВМОНИИ (НЕ SARS-COV-2)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ПНЕВМОНИЯ ИНОЙ ЭТИОЛОГИИ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49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575757"/>
                          </a:solidFill>
                        </a:rPr>
                        <a:t>Патогенетические факторы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575757"/>
                          </a:solidFill>
                        </a:rPr>
                        <a:t>SARS-CoV-2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t>Грипп А,B; парагрипп; цитомегаловирус; аденовирус; РСВ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575757"/>
                          </a:solidFill>
                        </a:rPr>
                        <a:t>Бактерии (стрептококк), микоплазма, хламидии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245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575757"/>
                          </a:solidFill>
                        </a:rPr>
                        <a:t>Первые симптомы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575757"/>
                          </a:solidFill>
                        </a:rPr>
                        <a:t>Лихорадка, сухой кашель, затруднения дыхания, дыхательная недостаточность, редко – диарея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575757"/>
                          </a:solidFill>
                        </a:rPr>
                        <a:t>Лихорадка, кашель, боль в горле, миалгия, озноб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575757"/>
                          </a:solidFill>
                        </a:rPr>
                        <a:t>Заложенность носа, ринорея, слабость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449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575757"/>
                          </a:solidFill>
                        </a:rPr>
                        <a:t>Анамнез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400" dirty="0" err="1"/>
                        <a:t>Посещение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зон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эпидемии</a:t>
                      </a:r>
                      <a:r>
                        <a:rPr sz="1400" dirty="0"/>
                        <a:t>; </a:t>
                      </a:r>
                      <a:r>
                        <a:rPr sz="1400" dirty="0" err="1"/>
                        <a:t>контакт</a:t>
                      </a:r>
                      <a:r>
                        <a:rPr sz="1400" dirty="0"/>
                        <a:t> с </a:t>
                      </a:r>
                      <a:r>
                        <a:rPr sz="1400" dirty="0" err="1"/>
                        <a:t>больным</a:t>
                      </a:r>
                      <a:r>
                        <a:rPr sz="1400" dirty="0"/>
                        <a:t> COVID-19; </a:t>
                      </a:r>
                      <a:r>
                        <a:rPr sz="1400" dirty="0" err="1"/>
                        <a:t>чаще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мужчина</a:t>
                      </a:r>
                      <a:r>
                        <a:rPr sz="1400" dirty="0"/>
                        <a:t> 40-60 </a:t>
                      </a:r>
                      <a:r>
                        <a:rPr sz="1400" dirty="0" err="1"/>
                        <a:t>лет</a:t>
                      </a:r>
                      <a:endParaRPr sz="1400" dirty="0"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400"/>
                        <a:t>Зимний и весенний период; чаще у детей и у взрослых в коллективе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575757"/>
                          </a:solidFill>
                        </a:rPr>
                        <a:t>Зимний период; чаще у детей и у взрослых в коллективе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1225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dirty="0" err="1">
                          <a:solidFill>
                            <a:srgbClr val="575757"/>
                          </a:solidFill>
                        </a:rPr>
                        <a:t>Лабораторные</a:t>
                      </a:r>
                      <a:r>
                        <a:rPr sz="1200" b="1" dirty="0">
                          <a:solidFill>
                            <a:srgbClr val="575757"/>
                          </a:solidFill>
                        </a:rPr>
                        <a:t> </a:t>
                      </a:r>
                      <a:r>
                        <a:rPr sz="1200" b="1" dirty="0" err="1">
                          <a:solidFill>
                            <a:srgbClr val="575757"/>
                          </a:solidFill>
                        </a:rPr>
                        <a:t>исследования</a:t>
                      </a:r>
                      <a:endParaRPr sz="1200" b="1" dirty="0">
                        <a:solidFill>
                          <a:srgbClr val="575757"/>
                        </a:solidFill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400" dirty="0" err="1"/>
                        <a:t>Положительный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тест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на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нуклеиновые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кислоты</a:t>
                      </a:r>
                      <a:r>
                        <a:rPr sz="1400" dirty="0"/>
                        <a:t>; </a:t>
                      </a:r>
                      <a:r>
                        <a:rPr sz="1400" dirty="0" err="1"/>
                        <a:t>нормо</a:t>
                      </a:r>
                      <a:r>
                        <a:rPr sz="1400" dirty="0"/>
                        <a:t>- </a:t>
                      </a:r>
                      <a:r>
                        <a:rPr sz="1400" dirty="0" err="1"/>
                        <a:t>или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лейкопения</a:t>
                      </a:r>
                      <a:r>
                        <a:rPr sz="1400" dirty="0"/>
                        <a:t>; </a:t>
                      </a:r>
                      <a:r>
                        <a:rPr sz="1400" dirty="0" err="1"/>
                        <a:t>лимфопения</a:t>
                      </a:r>
                      <a:r>
                        <a:rPr sz="1400" dirty="0"/>
                        <a:t>; </a:t>
                      </a:r>
                      <a:r>
                        <a:rPr sz="1400" b="1" dirty="0" err="1"/>
                        <a:t>повышение</a:t>
                      </a:r>
                      <a:r>
                        <a:rPr sz="1400" b="1" dirty="0"/>
                        <a:t> С-</a:t>
                      </a:r>
                      <a:r>
                        <a:rPr sz="1400" b="1" dirty="0" err="1"/>
                        <a:t>реактивного</a:t>
                      </a:r>
                      <a:r>
                        <a:rPr sz="1400" b="1" dirty="0"/>
                        <a:t> </a:t>
                      </a:r>
                      <a:r>
                        <a:rPr sz="1400" b="1" dirty="0" err="1"/>
                        <a:t>белка</a:t>
                      </a:r>
                      <a:endParaRPr sz="1400" b="1" dirty="0"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400" dirty="0" err="1"/>
                        <a:t>Положительный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тест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на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нуклеиновые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кислоты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для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вирусов</a:t>
                      </a:r>
                      <a:r>
                        <a:rPr sz="1400" dirty="0"/>
                        <a:t> (</a:t>
                      </a:r>
                      <a:r>
                        <a:rPr sz="1400" dirty="0" err="1"/>
                        <a:t>не</a:t>
                      </a:r>
                      <a:r>
                        <a:rPr sz="1400" dirty="0"/>
                        <a:t> SARS-CoV-2); </a:t>
                      </a:r>
                      <a:r>
                        <a:rPr sz="1400" b="1" dirty="0" err="1"/>
                        <a:t>лимфоцитоз</a:t>
                      </a:r>
                      <a:endParaRPr sz="1400" b="1" dirty="0"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400"/>
                        <a:t>Лейкоцитоз; повышение СОЭ; повышение С-реактивного белка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5287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575757"/>
                          </a:solidFill>
                        </a:rPr>
                        <a:t>КТ ОГК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700"/>
                      </a:pPr>
                      <a:r>
                        <a:rPr sz="1400" dirty="0" err="1"/>
                        <a:t>Ранняя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стадия</a:t>
                      </a:r>
                      <a:r>
                        <a:rPr sz="1400" dirty="0"/>
                        <a:t>: </a:t>
                      </a:r>
                      <a:r>
                        <a:rPr sz="1400" b="1" dirty="0" err="1"/>
                        <a:t>симптом</a:t>
                      </a:r>
                      <a:r>
                        <a:rPr sz="1400" b="1" dirty="0"/>
                        <a:t> «</a:t>
                      </a:r>
                      <a:r>
                        <a:rPr sz="1400" b="1" dirty="0" err="1"/>
                        <a:t>матового</a:t>
                      </a:r>
                      <a:r>
                        <a:rPr sz="1400" b="1" dirty="0"/>
                        <a:t> </a:t>
                      </a:r>
                      <a:r>
                        <a:rPr sz="1400" b="1" dirty="0" err="1"/>
                        <a:t>стекла</a:t>
                      </a:r>
                      <a:r>
                        <a:rPr sz="1400" b="1" dirty="0"/>
                        <a:t>».</a:t>
                      </a:r>
                    </a:p>
                    <a:p>
                      <a:pPr algn="l">
                        <a:defRPr sz="1700"/>
                      </a:pPr>
                      <a:r>
                        <a:rPr sz="1400" dirty="0" err="1"/>
                        <a:t>Стадия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прогрессирования</a:t>
                      </a:r>
                      <a:r>
                        <a:rPr sz="1400" dirty="0"/>
                        <a:t>: </a:t>
                      </a:r>
                      <a:r>
                        <a:rPr sz="1400" dirty="0" err="1"/>
                        <a:t>множественные</a:t>
                      </a:r>
                      <a:r>
                        <a:rPr sz="1400" dirty="0"/>
                        <a:t>  </a:t>
                      </a:r>
                      <a:r>
                        <a:rPr sz="1400" dirty="0" err="1"/>
                        <a:t>симптомы</a:t>
                      </a:r>
                      <a:r>
                        <a:rPr sz="1400" dirty="0"/>
                        <a:t> «</a:t>
                      </a:r>
                      <a:r>
                        <a:rPr sz="1400" dirty="0" err="1"/>
                        <a:t>матового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стекла</a:t>
                      </a:r>
                      <a:r>
                        <a:rPr sz="1400" dirty="0"/>
                        <a:t>», </a:t>
                      </a:r>
                      <a:r>
                        <a:rPr sz="1400" dirty="0" err="1"/>
                        <a:t>консолидация</a:t>
                      </a:r>
                      <a:r>
                        <a:rPr sz="1400" dirty="0"/>
                        <a:t>, </a:t>
                      </a:r>
                      <a:r>
                        <a:rPr sz="1400" dirty="0" err="1"/>
                        <a:t>симптом</a:t>
                      </a:r>
                      <a:r>
                        <a:rPr sz="1400" dirty="0"/>
                        <a:t> «</a:t>
                      </a:r>
                      <a:r>
                        <a:rPr sz="1400" dirty="0" err="1"/>
                        <a:t>булыжной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мостовой</a:t>
                      </a:r>
                      <a:r>
                        <a:rPr sz="1400" dirty="0"/>
                        <a:t>», </a:t>
                      </a:r>
                      <a:r>
                        <a:rPr sz="1400" dirty="0" err="1"/>
                        <a:t>симптом</a:t>
                      </a:r>
                      <a:r>
                        <a:rPr sz="1400" dirty="0"/>
                        <a:t> «</a:t>
                      </a:r>
                      <a:r>
                        <a:rPr sz="1400" dirty="0" err="1"/>
                        <a:t>обратного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гало</a:t>
                      </a:r>
                      <a:r>
                        <a:rPr sz="1400" dirty="0"/>
                        <a:t>».</a:t>
                      </a:r>
                    </a:p>
                    <a:p>
                      <a:pPr algn="l">
                        <a:defRPr sz="1700"/>
                      </a:pPr>
                      <a:r>
                        <a:rPr sz="1400" dirty="0" err="1"/>
                        <a:t>Пиковая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стадия</a:t>
                      </a:r>
                      <a:r>
                        <a:rPr sz="1400" dirty="0"/>
                        <a:t>: «</a:t>
                      </a:r>
                      <a:r>
                        <a:rPr sz="1400" dirty="0" err="1"/>
                        <a:t>белое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легкое</a:t>
                      </a:r>
                      <a:r>
                        <a:rPr sz="1400" dirty="0"/>
                        <a:t>».</a:t>
                      </a:r>
                    </a:p>
                    <a:p>
                      <a:pPr algn="l">
                        <a:defRPr sz="1700" b="1"/>
                      </a:pPr>
                      <a:r>
                        <a:rPr sz="1400" dirty="0" err="1"/>
                        <a:t>Мультифокальная</a:t>
                      </a:r>
                      <a:r>
                        <a:rPr sz="1400" dirty="0"/>
                        <a:t>, </a:t>
                      </a:r>
                      <a:r>
                        <a:rPr sz="1400" dirty="0" err="1"/>
                        <a:t>периферическая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700" b="1"/>
                      </a:pPr>
                      <a:r>
                        <a:rPr sz="1400" dirty="0" err="1"/>
                        <a:t>Преимущественно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двустороннее</a:t>
                      </a:r>
                      <a:r>
                        <a:rPr sz="1400" dirty="0"/>
                        <a:t>.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500"/>
                      </a:pPr>
                      <a:r>
                        <a:rPr sz="1400" dirty="0" err="1"/>
                        <a:t>Интерстициальное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воспаление</a:t>
                      </a:r>
                      <a:r>
                        <a:rPr sz="1400" dirty="0"/>
                        <a:t>. </a:t>
                      </a:r>
                    </a:p>
                    <a:p>
                      <a:pPr algn="l">
                        <a:defRPr sz="1500" b="1"/>
                      </a:pPr>
                      <a:r>
                        <a:rPr sz="1400" dirty="0" err="1"/>
                        <a:t>Ретикулярные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изменения</a:t>
                      </a:r>
                      <a:endParaRPr sz="1400" dirty="0"/>
                    </a:p>
                    <a:p>
                      <a:pPr algn="l">
                        <a:defRPr sz="1500" b="1"/>
                      </a:pPr>
                      <a:r>
                        <a:rPr sz="1400" dirty="0" err="1"/>
                        <a:t>Небольшие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зоны</a:t>
                      </a:r>
                      <a:r>
                        <a:rPr sz="1400" dirty="0"/>
                        <a:t> «</a:t>
                      </a:r>
                      <a:r>
                        <a:rPr sz="1400" dirty="0" err="1"/>
                        <a:t>матового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стекла</a:t>
                      </a:r>
                      <a:r>
                        <a:rPr sz="1400" dirty="0"/>
                        <a:t>».</a:t>
                      </a:r>
                    </a:p>
                    <a:p>
                      <a:pPr algn="l">
                        <a:defRPr sz="1500"/>
                      </a:pPr>
                      <a:r>
                        <a:rPr sz="1400" dirty="0" err="1"/>
                        <a:t>Утолщение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стенки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бронхов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500"/>
                      </a:pPr>
                      <a:r>
                        <a:rPr sz="1400" dirty="0" err="1"/>
                        <a:t>Центрилобулярные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очаги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500"/>
                      </a:pPr>
                      <a:r>
                        <a:rPr sz="1400" dirty="0" err="1"/>
                        <a:t>Уплотнения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междолевых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борозд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легких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500"/>
                      </a:pPr>
                      <a:r>
                        <a:rPr sz="1400" dirty="0" err="1"/>
                        <a:t>Множественные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фиброзные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тяжи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500"/>
                      </a:pPr>
                      <a:r>
                        <a:rPr sz="1400" dirty="0" err="1" smtClean="0"/>
                        <a:t>Лимфоаденопатия</a:t>
                      </a:r>
                      <a:r>
                        <a:rPr sz="1400" dirty="0" smtClean="0"/>
                        <a:t>.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sz="1400" dirty="0" err="1" smtClean="0"/>
                        <a:t>Утолщение</a:t>
                      </a:r>
                      <a:r>
                        <a:rPr sz="1400" dirty="0" smtClean="0"/>
                        <a:t> </a:t>
                      </a:r>
                      <a:r>
                        <a:rPr sz="1400" dirty="0" err="1"/>
                        <a:t>плевры</a:t>
                      </a:r>
                      <a:r>
                        <a:rPr sz="1400" dirty="0"/>
                        <a:t>, </a:t>
                      </a:r>
                      <a:r>
                        <a:rPr sz="1400" dirty="0" err="1"/>
                        <a:t>плевральный</a:t>
                      </a:r>
                      <a:r>
                        <a:rPr sz="1400" dirty="0"/>
                        <a:t> </a:t>
                      </a:r>
                      <a:r>
                        <a:rPr sz="1400" dirty="0" err="1" smtClean="0"/>
                        <a:t>выпот</a:t>
                      </a:r>
                      <a:r>
                        <a:rPr sz="1400" dirty="0" smtClean="0"/>
                        <a:t>.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sz="1400" dirty="0" err="1" smtClean="0"/>
                        <a:t>Признаки</a:t>
                      </a:r>
                      <a:r>
                        <a:rPr sz="1400" dirty="0" smtClean="0"/>
                        <a:t> </a:t>
                      </a:r>
                      <a:r>
                        <a:rPr sz="1400" dirty="0" err="1"/>
                        <a:t>отека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легкого</a:t>
                      </a:r>
                      <a:r>
                        <a:rPr sz="1400" dirty="0"/>
                        <a:t>, </a:t>
                      </a:r>
                      <a:r>
                        <a:rPr sz="1400" dirty="0" err="1"/>
                        <a:t>ателектазы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500" b="1"/>
                      </a:pPr>
                      <a:r>
                        <a:rPr sz="1400" dirty="0" err="1"/>
                        <a:t>Одно</a:t>
                      </a:r>
                      <a:r>
                        <a:rPr sz="1400" dirty="0"/>
                        <a:t>- </a:t>
                      </a:r>
                      <a:r>
                        <a:rPr sz="1400" dirty="0" err="1"/>
                        <a:t>или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двустороннее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500" b="1"/>
                      </a:pPr>
                      <a:r>
                        <a:rPr sz="1400" dirty="0" err="1"/>
                        <a:t>Центральное</a:t>
                      </a:r>
                      <a:r>
                        <a:rPr sz="1400" dirty="0"/>
                        <a:t> и/</a:t>
                      </a:r>
                      <a:r>
                        <a:rPr sz="1400" dirty="0" err="1"/>
                        <a:t>или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периферическое</a:t>
                      </a:r>
                      <a:r>
                        <a:rPr sz="1400" dirty="0"/>
                        <a:t> и/</a:t>
                      </a:r>
                      <a:r>
                        <a:rPr sz="1400" dirty="0" err="1"/>
                        <a:t>или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перибронхиально</a:t>
                      </a:r>
                      <a:r>
                        <a:rPr sz="1400" dirty="0"/>
                        <a:t>.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700"/>
                      </a:pPr>
                      <a:r>
                        <a:rPr sz="1400" dirty="0" err="1"/>
                        <a:t>Бронхиальная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пневмония</a:t>
                      </a:r>
                      <a:r>
                        <a:rPr sz="1400" dirty="0"/>
                        <a:t>, </a:t>
                      </a:r>
                      <a:r>
                        <a:rPr sz="1400" dirty="0" err="1"/>
                        <a:t>лобарная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пневмония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700"/>
                      </a:pPr>
                      <a:r>
                        <a:rPr sz="1400" dirty="0" err="1"/>
                        <a:t>Утолщение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стенки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бронхов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700"/>
                      </a:pPr>
                      <a:r>
                        <a:rPr sz="1400" dirty="0" err="1"/>
                        <a:t>Центрилобулярные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очаги</a:t>
                      </a:r>
                      <a:endParaRPr sz="1400" dirty="0"/>
                    </a:p>
                    <a:p>
                      <a:pPr algn="l">
                        <a:defRPr sz="1700" b="1"/>
                      </a:pPr>
                      <a:r>
                        <a:rPr sz="1400" dirty="0" err="1"/>
                        <a:t>Множественные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участки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консолидации</a:t>
                      </a:r>
                      <a:r>
                        <a:rPr sz="1400" dirty="0"/>
                        <a:t>, </a:t>
                      </a:r>
                      <a:r>
                        <a:rPr sz="1400" dirty="0" err="1"/>
                        <a:t>обширное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вовлечение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паренхимы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легких</a:t>
                      </a:r>
                      <a:endParaRPr sz="1400" dirty="0"/>
                    </a:p>
                    <a:p>
                      <a:pPr algn="l">
                        <a:defRPr sz="1700"/>
                      </a:pPr>
                      <a:r>
                        <a:rPr sz="1400" dirty="0" err="1"/>
                        <a:t>Лимфаденопатия</a:t>
                      </a:r>
                      <a:endParaRPr sz="1400" dirty="0"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03256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Нижний колонтитул 2"/>
          <p:cNvSpPr txBox="1"/>
          <p:nvPr/>
        </p:nvSpPr>
        <p:spPr>
          <a:xfrm>
            <a:off x="4084320" y="6511746"/>
            <a:ext cx="4023360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962" name="Номер слайда 1"/>
          <p:cNvSpPr txBox="1">
            <a:spLocks noGrp="1"/>
          </p:cNvSpPr>
          <p:nvPr>
            <p:ph type="sldNum" sz="quarter" idx="2"/>
          </p:nvPr>
        </p:nvSpPr>
        <p:spPr>
          <a:xfrm>
            <a:off x="11997743" y="6466658"/>
            <a:ext cx="194257" cy="280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79</a:t>
            </a:fld>
            <a:endParaRPr/>
          </a:p>
        </p:txBody>
      </p:sp>
      <p:sp>
        <p:nvSpPr>
          <p:cNvPr id="963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ДИФФЕРЕНЦИАЛЬНАЯ ДИАГНОСТИКА</a:t>
            </a:r>
          </a:p>
        </p:txBody>
      </p:sp>
      <p:graphicFrame>
        <p:nvGraphicFramePr>
          <p:cNvPr id="964" name="Таблица 21"/>
          <p:cNvGraphicFramePr/>
          <p:nvPr/>
        </p:nvGraphicFramePr>
        <p:xfrm>
          <a:off x="342900" y="948539"/>
          <a:ext cx="11849099" cy="5740237"/>
        </p:xfrm>
        <a:graphic>
          <a:graphicData uri="http://schemas.openxmlformats.org/drawingml/2006/table">
            <a:tbl>
              <a:tblPr/>
              <a:tblGrid>
                <a:gridCol w="133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6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9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888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517"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COVID-2019</a:t>
                      </a:r>
                    </a:p>
                  </a:txBody>
                  <a:tcPr marL="45720" marR="4572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</a:defRPr>
                      </a:pPr>
                      <a:r>
                        <a:t>Вирусные пневмонии (не SARS-CoV-2)</a:t>
                      </a:r>
                    </a:p>
                  </a:txBody>
                  <a:tcPr marL="45720" marR="4572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Пневмония иной этиологии</a:t>
                      </a:r>
                    </a:p>
                  </a:txBody>
                  <a:tcPr marL="45720" marR="45720" horzOverflow="overflow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17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solidFill>
                            <a:srgbClr val="575757"/>
                          </a:solidFill>
                        </a:rPr>
                        <a:t>Патогенетические факторы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575757"/>
                          </a:solidFill>
                        </a:rPr>
                        <a:t>SARS-CoV-2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100"/>
                      </a:pPr>
                      <a:r>
                        <a:t>Грипп А,B; парагрипп; цитомегаловирус; аденовирус; РСВ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575757"/>
                          </a:solidFill>
                        </a:rPr>
                        <a:t>Бактерии (стрептококк), микоплазма, хламиди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1104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solidFill>
                            <a:srgbClr val="575757"/>
                          </a:solidFill>
                        </a:rPr>
                        <a:t>КТ ОГК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100"/>
                      </a:pPr>
                      <a:r>
                        <a:t>Ранняя стадия: симптом «матового стекла».</a:t>
                      </a:r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r>
                        <a:t>Стадия прогрессирования: множественные  симптомы «матового стекла», консолидация, симптом «булыжной мостовой», симптом «обратного гало».</a:t>
                      </a:r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r>
                        <a:t>Пиковая стадия: «белое легкое».</a:t>
                      </a:r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 u="sng"/>
                      </a:pPr>
                      <a:r>
                        <a:t>Локализация:</a:t>
                      </a:r>
                    </a:p>
                    <a:p>
                      <a:pPr algn="l">
                        <a:defRPr sz="1100"/>
                      </a:pPr>
                      <a:r>
                        <a:t>Мультифокальная, периферическая.</a:t>
                      </a:r>
                    </a:p>
                    <a:p>
                      <a:pPr algn="l">
                        <a:defRPr sz="1100"/>
                      </a:pPr>
                      <a:r>
                        <a:t>Преимущественно двустороннее.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100"/>
                      </a:pPr>
                      <a:r>
                        <a:t>Интерстициальное воспаление. </a:t>
                      </a:r>
                    </a:p>
                    <a:p>
                      <a:pPr algn="l">
                        <a:defRPr sz="1100"/>
                      </a:pPr>
                      <a:r>
                        <a:t>Ретикулярные изменения</a:t>
                      </a:r>
                    </a:p>
                    <a:p>
                      <a:pPr algn="l">
                        <a:defRPr sz="1100"/>
                      </a:pPr>
                      <a:r>
                        <a:t>Небольшие зоны «матового стекла».</a:t>
                      </a:r>
                    </a:p>
                    <a:p>
                      <a:pPr algn="l">
                        <a:defRPr sz="1100"/>
                      </a:pPr>
                      <a:r>
                        <a:t>Утолщение стенки бронхов.</a:t>
                      </a:r>
                    </a:p>
                    <a:p>
                      <a:pPr algn="l">
                        <a:defRPr sz="1100"/>
                      </a:pPr>
                      <a:r>
                        <a:t>Центрилобулярные очаги.</a:t>
                      </a:r>
                    </a:p>
                    <a:p>
                      <a:pPr algn="l">
                        <a:defRPr sz="1100"/>
                      </a:pPr>
                      <a:r>
                        <a:t>Уплотнения междолевых борозд легких.</a:t>
                      </a:r>
                    </a:p>
                    <a:p>
                      <a:pPr algn="l">
                        <a:defRPr sz="1100"/>
                      </a:pPr>
                      <a:r>
                        <a:t>Множественные фиброзные тяжи.</a:t>
                      </a:r>
                    </a:p>
                    <a:p>
                      <a:pPr algn="l">
                        <a:defRPr sz="1100"/>
                      </a:pPr>
                      <a:r>
                        <a:t>Лимфоаденопатия.</a:t>
                      </a:r>
                    </a:p>
                    <a:p>
                      <a:pPr algn="l">
                        <a:defRPr sz="1100"/>
                      </a:pPr>
                      <a:r>
                        <a:t>Утолщение плевры.</a:t>
                      </a:r>
                    </a:p>
                    <a:p>
                      <a:pPr algn="l">
                        <a:defRPr sz="1100"/>
                      </a:pPr>
                      <a:r>
                        <a:t>Плевральный выпот.</a:t>
                      </a:r>
                    </a:p>
                    <a:p>
                      <a:pPr algn="l">
                        <a:defRPr sz="1100"/>
                      </a:pPr>
                      <a:r>
                        <a:t>Признаки отека легкого. </a:t>
                      </a:r>
                    </a:p>
                    <a:p>
                      <a:pPr algn="l">
                        <a:defRPr sz="1100"/>
                      </a:pPr>
                      <a:r>
                        <a:t>Ателектазы.</a:t>
                      </a:r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 u="sng"/>
                      </a:pPr>
                      <a:r>
                        <a:t>Локализация:</a:t>
                      </a:r>
                    </a:p>
                    <a:p>
                      <a:pPr algn="l">
                        <a:defRPr sz="1100"/>
                      </a:pPr>
                      <a:r>
                        <a:t>Одно- или двустороннее.</a:t>
                      </a:r>
                    </a:p>
                    <a:p>
                      <a:pPr algn="l">
                        <a:defRPr sz="1100"/>
                      </a:pPr>
                      <a:r>
                        <a:t>Центральное и/или периферическое и/или перибронхиально.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100"/>
                      </a:pPr>
                      <a:r>
                        <a:t>Бронхиальная пневмония, </a:t>
                      </a:r>
                    </a:p>
                    <a:p>
                      <a:pPr algn="l">
                        <a:defRPr sz="1100"/>
                      </a:pPr>
                      <a:r>
                        <a:t>Лобарная пневмония.</a:t>
                      </a:r>
                    </a:p>
                    <a:p>
                      <a:pPr algn="l">
                        <a:defRPr sz="1100"/>
                      </a:pPr>
                      <a:r>
                        <a:t>Утолщение стенки бронхов.</a:t>
                      </a:r>
                    </a:p>
                    <a:p>
                      <a:pPr algn="l">
                        <a:defRPr sz="1100"/>
                      </a:pPr>
                      <a:r>
                        <a:t>Центрилобулярные очаги</a:t>
                      </a:r>
                    </a:p>
                    <a:p>
                      <a:pPr algn="l">
                        <a:defRPr sz="1100"/>
                      </a:pPr>
                      <a:r>
                        <a:t>Множественные участки консолидации,</a:t>
                      </a:r>
                    </a:p>
                    <a:p>
                      <a:pPr algn="l">
                        <a:defRPr sz="1100"/>
                      </a:pPr>
                      <a:r>
                        <a:t>обширное вовлечение паренхимы легких</a:t>
                      </a:r>
                    </a:p>
                    <a:p>
                      <a:pPr algn="l">
                        <a:defRPr sz="1100"/>
                      </a:pPr>
                      <a:r>
                        <a:t>Лимфаденопатия</a:t>
                      </a:r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65" name="Рисунок 2" descr="Рисунок 2"/>
          <p:cNvPicPr>
            <a:picLocks noChangeAspect="1"/>
          </p:cNvPicPr>
          <p:nvPr/>
        </p:nvPicPr>
        <p:blipFill>
          <a:blip r:embed="rId2">
            <a:extLst/>
          </a:blip>
          <a:srcRect l="17213" t="18680" r="9315" b="27638"/>
          <a:stretch>
            <a:fillRect/>
          </a:stretch>
        </p:blipFill>
        <p:spPr>
          <a:xfrm>
            <a:off x="2646548" y="2081241"/>
            <a:ext cx="1463634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6" name="Изображение 8" descr="Изображение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46548" y="3708400"/>
            <a:ext cx="1423176" cy="1077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967" name="Изображение 9" descr="Изображение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46548" y="5075666"/>
            <a:ext cx="1392053" cy="1105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968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rcRect l="17230" t="29550" r="14733" b="21201"/>
          <a:stretch>
            <a:fillRect/>
          </a:stretch>
        </p:blipFill>
        <p:spPr>
          <a:xfrm>
            <a:off x="6974170" y="4867409"/>
            <a:ext cx="1031161" cy="864000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969" name="Picture 5" descr="Picture 5"/>
          <p:cNvPicPr>
            <a:picLocks noChangeAspect="1"/>
          </p:cNvPicPr>
          <p:nvPr/>
        </p:nvPicPr>
        <p:blipFill>
          <a:blip r:embed="rId6">
            <a:extLst/>
          </a:blip>
          <a:srcRect l="10612" t="13644" r="9900" b="30954"/>
          <a:stretch>
            <a:fillRect/>
          </a:stretch>
        </p:blipFill>
        <p:spPr>
          <a:xfrm>
            <a:off x="5046345" y="4867409"/>
            <a:ext cx="1295906" cy="86400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970" name="Изображение 13" descr="Изображение 1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07070" y="3903714"/>
            <a:ext cx="1190233" cy="86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1" name="Рисунок 7" descr="Рисунок 7"/>
          <p:cNvPicPr>
            <a:picLocks noChangeAspect="1"/>
          </p:cNvPicPr>
          <p:nvPr/>
        </p:nvPicPr>
        <p:blipFill>
          <a:blip r:embed="rId8">
            <a:extLst/>
          </a:blip>
          <a:srcRect l="1349" t="5791" r="3328" b="11415"/>
          <a:stretch>
            <a:fillRect/>
          </a:stretch>
        </p:blipFill>
        <p:spPr>
          <a:xfrm>
            <a:off x="10473721" y="4712241"/>
            <a:ext cx="1451047" cy="1181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972" name="Рисунок 9" descr="Рисунок 9"/>
          <p:cNvPicPr>
            <a:picLocks noChangeAspect="1"/>
          </p:cNvPicPr>
          <p:nvPr/>
        </p:nvPicPr>
        <p:blipFill>
          <a:blip r:embed="rId9">
            <a:extLst/>
          </a:blip>
          <a:srcRect l="759" t="8534" r="2569" b="13426"/>
          <a:stretch>
            <a:fillRect/>
          </a:stretch>
        </p:blipFill>
        <p:spPr>
          <a:xfrm>
            <a:off x="8779529" y="4712241"/>
            <a:ext cx="1551413" cy="1181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973" name="Рисунок 4" descr="Рисунок 4"/>
          <p:cNvPicPr>
            <a:picLocks noChangeAspect="1"/>
          </p:cNvPicPr>
          <p:nvPr/>
        </p:nvPicPr>
        <p:blipFill>
          <a:blip r:embed="rId10">
            <a:extLst/>
          </a:blip>
          <a:srcRect l="11512" t="17546" r="12316" b="17545"/>
          <a:stretch>
            <a:fillRect/>
          </a:stretch>
        </p:blipFill>
        <p:spPr>
          <a:xfrm>
            <a:off x="10456457" y="3349545"/>
            <a:ext cx="1485576" cy="1195901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974" name="Изображение 19" descr="Изображение 19"/>
          <p:cNvPicPr>
            <a:picLocks noChangeAspect="1"/>
          </p:cNvPicPr>
          <p:nvPr/>
        </p:nvPicPr>
        <p:blipFill>
          <a:blip r:embed="rId11">
            <a:extLst/>
          </a:blip>
          <a:srcRect t="4487"/>
          <a:stretch>
            <a:fillRect/>
          </a:stretch>
        </p:blipFill>
        <p:spPr>
          <a:xfrm>
            <a:off x="6997020" y="3900976"/>
            <a:ext cx="943249" cy="86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5" name="Picture 9" descr="Picture 9"/>
          <p:cNvPicPr>
            <a:picLocks noChangeAspect="1"/>
          </p:cNvPicPr>
          <p:nvPr/>
        </p:nvPicPr>
        <p:blipFill>
          <a:blip r:embed="rId12">
            <a:extLst/>
          </a:blip>
          <a:srcRect l="29464" t="33924" r="32986" b="23953"/>
          <a:stretch>
            <a:fillRect/>
          </a:stretch>
        </p:blipFill>
        <p:spPr>
          <a:xfrm>
            <a:off x="8799066" y="3349545"/>
            <a:ext cx="1399718" cy="1233135"/>
          </a:xfrm>
          <a:prstGeom prst="rect">
            <a:avLst/>
          </a:prstGeom>
          <a:ln w="28575">
            <a:solidFill>
              <a:srgbClr val="EAEAEA"/>
            </a:solidFill>
            <a:miter/>
          </a:ln>
        </p:spPr>
      </p:pic>
    </p:spTree>
    <p:extLst>
      <p:ext uri="{BB962C8B-B14F-4D97-AF65-F5344CB8AC3E}">
        <p14:creationId xmlns:p14="http://schemas.microsoft.com/office/powerpoint/2010/main" val="20010645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2204" y="260604"/>
            <a:ext cx="8936736" cy="49286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420214" y="5832144"/>
            <a:ext cx="74466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15" dirty="0">
                <a:solidFill>
                  <a:srgbClr val="006FC0"/>
                </a:solidFill>
                <a:latin typeface="Times New Roman"/>
                <a:cs typeface="Times New Roman"/>
              </a:rPr>
              <a:t>Количество </a:t>
            </a:r>
            <a:r>
              <a:rPr b="1" spc="-10" dirty="0">
                <a:solidFill>
                  <a:srgbClr val="006FC0"/>
                </a:solidFill>
                <a:latin typeface="Times New Roman"/>
                <a:cs typeface="Times New Roman"/>
              </a:rPr>
              <a:t>регистрируемых ежедневно </a:t>
            </a:r>
            <a:r>
              <a:rPr b="1" dirty="0">
                <a:solidFill>
                  <a:srgbClr val="006FC0"/>
                </a:solidFill>
                <a:latin typeface="Times New Roman"/>
                <a:cs typeface="Times New Roman"/>
              </a:rPr>
              <a:t>случаев и </a:t>
            </a:r>
            <a:r>
              <a:rPr b="1" spc="-5" dirty="0">
                <a:solidFill>
                  <a:srgbClr val="006FC0"/>
                </a:solidFill>
                <a:latin typeface="Times New Roman"/>
                <a:cs typeface="Times New Roman"/>
              </a:rPr>
              <a:t>летальность </a:t>
            </a:r>
            <a:r>
              <a:rPr b="1" dirty="0">
                <a:solidFill>
                  <a:srgbClr val="006FC0"/>
                </a:solidFill>
                <a:latin typeface="Times New Roman"/>
                <a:cs typeface="Times New Roman"/>
              </a:rPr>
              <a:t>в</a:t>
            </a:r>
            <a:r>
              <a:rPr b="1" spc="9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006FC0"/>
                </a:solidFill>
                <a:latin typeface="Times New Roman"/>
                <a:cs typeface="Times New Roman"/>
              </a:rPr>
              <a:t>Иране</a:t>
            </a:r>
            <a:endParaRPr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1828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Нижний колонтитул 8"/>
          <p:cNvSpPr txBox="1"/>
          <p:nvPr/>
        </p:nvSpPr>
        <p:spPr>
          <a:xfrm>
            <a:off x="4084320" y="6453335"/>
            <a:ext cx="40233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006" name="Номер слайда 1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80</a:t>
            </a:fld>
            <a:endParaRPr/>
          </a:p>
        </p:txBody>
      </p:sp>
      <p:sp>
        <p:nvSpPr>
          <p:cNvPr id="1007" name="Заголовок 9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5"/>
          </a:xfrm>
          <a:prstGeom prst="rect">
            <a:avLst/>
          </a:prstGeom>
        </p:spPr>
        <p:txBody>
          <a:bodyPr/>
          <a:lstStyle/>
          <a:p>
            <a:r>
              <a:t>Алгоритм применения лучевых методов (1)</a:t>
            </a:r>
          </a:p>
        </p:txBody>
      </p:sp>
      <p:pic>
        <p:nvPicPr>
          <p:cNvPr id="1008" name="Рисунок 1" descr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91492"/>
            <a:ext cx="12192000" cy="43918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997023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Нижний колонтитул 8"/>
          <p:cNvSpPr txBox="1"/>
          <p:nvPr/>
        </p:nvSpPr>
        <p:spPr>
          <a:xfrm>
            <a:off x="4084320" y="6453335"/>
            <a:ext cx="40233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011" name="Номер слайда 1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81</a:t>
            </a:fld>
            <a:endParaRPr/>
          </a:p>
        </p:txBody>
      </p:sp>
      <p:sp>
        <p:nvSpPr>
          <p:cNvPr id="1012" name="Заголовок 9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5"/>
          </a:xfrm>
          <a:prstGeom prst="rect">
            <a:avLst/>
          </a:prstGeom>
        </p:spPr>
        <p:txBody>
          <a:bodyPr/>
          <a:lstStyle/>
          <a:p>
            <a:r>
              <a:t>Алгоритм применения лучевых методов (2)</a:t>
            </a:r>
          </a:p>
        </p:txBody>
      </p:sp>
      <p:pic>
        <p:nvPicPr>
          <p:cNvPr id="1013" name="Рисунок 1" descr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07584"/>
            <a:ext cx="12192000" cy="36428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962247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049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82</a:t>
            </a:fld>
            <a:endParaRPr/>
          </a:p>
        </p:txBody>
      </p:sp>
      <p:sp>
        <p:nvSpPr>
          <p:cNvPr id="1050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РОЛЬ РЕНТГЕНОГРАФИИ</a:t>
            </a:r>
          </a:p>
        </p:txBody>
      </p:sp>
      <p:sp>
        <p:nvSpPr>
          <p:cNvPr id="1051" name="Объект 4"/>
          <p:cNvSpPr txBox="1">
            <a:spLocks noGrp="1"/>
          </p:cNvSpPr>
          <p:nvPr>
            <p:ph type="body" idx="1"/>
          </p:nvPr>
        </p:nvSpPr>
        <p:spPr>
          <a:xfrm>
            <a:off x="636849" y="1532282"/>
            <a:ext cx="10878110" cy="4351338"/>
          </a:xfrm>
          <a:prstGeom prst="rect">
            <a:avLst/>
          </a:prstGeom>
        </p:spPr>
        <p:txBody>
          <a:bodyPr/>
          <a:lstStyle/>
          <a:p>
            <a:r>
              <a:t>Рентгенография (РГ) ОГК применяется в амбулаторных и стационарных условиях </a:t>
            </a:r>
            <a:r>
              <a:rPr b="1"/>
              <a:t>как часть программы</a:t>
            </a:r>
            <a:r>
              <a:t> обследования при подозрении на наличие коронавирусной инфекции</a:t>
            </a:r>
          </a:p>
          <a:p>
            <a:r>
              <a:t> Исходя из результатов РГ ОГК (в том числе при появлении подозрений на COVID-19), пациент может быть направлен на </a:t>
            </a:r>
            <a:r>
              <a:rPr b="1"/>
              <a:t>дополнительное обследование </a:t>
            </a:r>
            <a:r>
              <a:t>КТ ОГК</a:t>
            </a:r>
          </a:p>
          <a:p>
            <a:r>
              <a:t>В стационарных условиях РГ рекомендуется к применению у </a:t>
            </a:r>
            <a:r>
              <a:rPr b="1"/>
              <a:t>пациентов в критическом состоянии</a:t>
            </a:r>
            <a:r>
              <a:t>, находящихся в отделениях интенсивной терапии и реанимации, при невозможности их транспортировки. </a:t>
            </a:r>
            <a:br/>
            <a:r>
              <a:t>В таких случаях выполняют РГ ОГК </a:t>
            </a:r>
            <a:r>
              <a:rPr b="1"/>
              <a:t>передвижным рентгеновским аппаратом</a:t>
            </a:r>
            <a:r>
              <a:t> (в том числе ежедневно, в плановом порядке).</a:t>
            </a:r>
          </a:p>
        </p:txBody>
      </p:sp>
    </p:spTree>
    <p:extLst>
      <p:ext uri="{BB962C8B-B14F-4D97-AF65-F5344CB8AC3E}">
        <p14:creationId xmlns:p14="http://schemas.microsoft.com/office/powerpoint/2010/main" val="42939686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Нижний колонтитул 8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054" name="Номер слайда 1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83</a:t>
            </a:fld>
            <a:endParaRPr/>
          </a:p>
        </p:txBody>
      </p:sp>
      <p:sp>
        <p:nvSpPr>
          <p:cNvPr id="1055" name="Заголовок 1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554286" cy="875284"/>
          </a:xfrm>
          <a:prstGeom prst="rect">
            <a:avLst/>
          </a:prstGeom>
        </p:spPr>
        <p:txBody>
          <a:bodyPr/>
          <a:lstStyle/>
          <a:p>
            <a:r>
              <a:t>ПРОВЕДЕНИЕ РГ-ИССЛЕДОВАНИЙ НА ПЕРЕДВИЖНОМ АППАРАТЕ</a:t>
            </a:r>
          </a:p>
        </p:txBody>
      </p:sp>
      <p:sp>
        <p:nvSpPr>
          <p:cNvPr id="1056" name="Прямоугольник 1"/>
          <p:cNvSpPr txBox="1"/>
          <p:nvPr/>
        </p:nvSpPr>
        <p:spPr>
          <a:xfrm>
            <a:off x="6516002" y="1170605"/>
            <a:ext cx="5404308" cy="3151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16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Радиационная безопасность: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ts val="800"/>
              </a:spcBef>
              <a:buSzPct val="100000"/>
              <a:buFont typeface="Arial"/>
              <a:buChar char="•"/>
              <a:defRPr sz="1600">
                <a:solidFill>
                  <a:srgbClr val="4F4F4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При проведении рентгенологических исследований в ОРИТ одномоментно может обследоваться только один пациент.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ts val="800"/>
              </a:spcBef>
              <a:buSzPct val="100000"/>
              <a:buFont typeface="Arial"/>
              <a:buChar char="•"/>
              <a:defRPr sz="1600">
                <a:solidFill>
                  <a:srgbClr val="4F4F4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При рентгенологическом исследовании обязательно проводится экранирование области таза, щитовидной железы, глаз и других частей тела, если они не подлежат исследованию, такие как защитный фартук, воротник, пелерину или какие-либо специальные средства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ts val="800"/>
              </a:spcBef>
              <a:buSzPct val="100000"/>
              <a:buFont typeface="Arial"/>
              <a:buChar char="•"/>
              <a:defRPr sz="1600">
                <a:solidFill>
                  <a:srgbClr val="4F4F4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Кроме индивидуальных средств защиты должны быть использованы передвижные - ширмы и экраны, которые также используются для защиты персонала и других пациентов  от рентгеновского излучения.</a:t>
            </a:r>
          </a:p>
        </p:txBody>
      </p:sp>
      <p:pic>
        <p:nvPicPr>
          <p:cNvPr id="1057" name="Рисунок 2" descr="Рисунок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907" y="3446152"/>
            <a:ext cx="3347285" cy="3347285"/>
          </a:xfrm>
          <a:prstGeom prst="rect">
            <a:avLst/>
          </a:prstGeom>
          <a:ln w="12700">
            <a:miter lim="400000"/>
          </a:ln>
        </p:spPr>
      </p:pic>
      <p:sp>
        <p:nvSpPr>
          <p:cNvPr id="1058" name="Прямоугольник 4"/>
          <p:cNvSpPr txBox="1"/>
          <p:nvPr/>
        </p:nvSpPr>
        <p:spPr>
          <a:xfrm>
            <a:off x="709606" y="1170605"/>
            <a:ext cx="5219806" cy="2302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1600">
                <a:solidFill>
                  <a:srgbClr val="4F4F4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Технологии проведения исследований </a:t>
            </a:r>
            <a:r>
              <a:rPr b="1">
                <a:solidFill>
                  <a:schemeClr val="accent1"/>
                </a:solidFill>
              </a:rPr>
              <a:t>не отличается от стационарного оборудования</a:t>
            </a:r>
            <a:r>
              <a:t> и включают в себя:</a:t>
            </a:r>
          </a:p>
          <a:p>
            <a:pPr marL="285750" indent="-285750">
              <a:lnSpc>
                <a:spcPct val="80000"/>
              </a:lnSpc>
              <a:spcBef>
                <a:spcPts val="800"/>
              </a:spcBef>
              <a:buSzPct val="100000"/>
              <a:buFont typeface="Arial"/>
              <a:buChar char="•"/>
              <a:defRPr sz="1600">
                <a:solidFill>
                  <a:srgbClr val="4F4F4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Позиционирование пациента на область исследования </a:t>
            </a:r>
            <a:br/>
            <a:r>
              <a:t>согласно диагностической задаче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ts val="800"/>
              </a:spcBef>
              <a:buSzPct val="100000"/>
              <a:buFont typeface="Arial"/>
              <a:buChar char="•"/>
              <a:defRPr sz="1600">
                <a:solidFill>
                  <a:srgbClr val="4F4F4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Соблюдение оптимальных физико-технических режимов исследования </a:t>
            </a:r>
            <a:br/>
            <a:r>
              <a:t>(фокусного расстояния и нужных показателей напряжения в Rg-трубке)</a:t>
            </a:r>
          </a:p>
          <a:p>
            <a:pPr marL="285750" indent="-285750">
              <a:lnSpc>
                <a:spcPct val="80000"/>
              </a:lnSpc>
              <a:spcBef>
                <a:spcPts val="800"/>
              </a:spcBef>
              <a:buSzPct val="100000"/>
              <a:buFont typeface="Arial"/>
              <a:buChar char="•"/>
              <a:defRPr sz="1600">
                <a:solidFill>
                  <a:srgbClr val="4F4F4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Применение средств индивидуальной защиты</a:t>
            </a:r>
          </a:p>
        </p:txBody>
      </p:sp>
      <p:sp>
        <p:nvSpPr>
          <p:cNvPr id="1059" name="Прямоугольник 7"/>
          <p:cNvSpPr txBox="1"/>
          <p:nvPr/>
        </p:nvSpPr>
        <p:spPr>
          <a:xfrm>
            <a:off x="3887522" y="4898069"/>
            <a:ext cx="6257894" cy="135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1400">
                <a:solidFill>
                  <a:srgbClr val="4F4F4F"/>
                </a:solidFill>
                <a:latin typeface="&amp;quot"/>
                <a:ea typeface="&amp;quot"/>
                <a:cs typeface="&amp;quot"/>
                <a:sym typeface="&amp;quot"/>
              </a:defRPr>
            </a:pPr>
            <a:r>
              <a:t>Учреждения могут рассмотреть возможность размещения портативных рентгенографических устройств, когда РГ показано с медицинской точки зрения. 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1400">
                <a:solidFill>
                  <a:srgbClr val="4F4F4F"/>
                </a:solidFill>
                <a:latin typeface="&amp;quot"/>
                <a:ea typeface="&amp;quot"/>
                <a:cs typeface="&amp;quot"/>
                <a:sym typeface="&amp;quot"/>
              </a:defRPr>
            </a:pPr>
            <a:r>
              <a:t>Поверхности этих машин можно легко чистить, избегая необходимости приводить пациентов в рентгенологические кабинеты </a:t>
            </a:r>
          </a:p>
        </p:txBody>
      </p:sp>
    </p:spTree>
    <p:extLst>
      <p:ext uri="{BB962C8B-B14F-4D97-AF65-F5344CB8AC3E}">
        <p14:creationId xmlns:p14="http://schemas.microsoft.com/office/powerpoint/2010/main" val="24608372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069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84</a:t>
            </a:fld>
            <a:endParaRPr/>
          </a:p>
        </p:txBody>
      </p:sp>
      <p:sp>
        <p:nvSpPr>
          <p:cNvPr id="1070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ДИНАМИКА COVID-19 ПО РЕНТГЕНОГРАФИИ</a:t>
            </a:r>
          </a:p>
        </p:txBody>
      </p:sp>
      <p:grpSp>
        <p:nvGrpSpPr>
          <p:cNvPr id="1079" name="Группа 1"/>
          <p:cNvGrpSpPr/>
          <p:nvPr/>
        </p:nvGrpSpPr>
        <p:grpSpPr>
          <a:xfrm>
            <a:off x="1763680" y="1052428"/>
            <a:ext cx="8678155" cy="5392284"/>
            <a:chOff x="0" y="0"/>
            <a:chExt cx="8678154" cy="5392282"/>
          </a:xfrm>
        </p:grpSpPr>
        <p:pic>
          <p:nvPicPr>
            <p:cNvPr id="1071" name="Изображение 5" descr="Изображение 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570856" cy="36366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72" name="Прямоугольник 6"/>
            <p:cNvSpPr txBox="1"/>
            <p:nvPr/>
          </p:nvSpPr>
          <p:spPr>
            <a:xfrm>
              <a:off x="2769996" y="3598695"/>
              <a:ext cx="2830877" cy="1793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r>
                <a:t>Появление новых участков инфильтрации в средних отделах справа с преимущественной локализацией по периферии</a:t>
              </a:r>
            </a:p>
          </p:txBody>
        </p:sp>
        <p:sp>
          <p:nvSpPr>
            <p:cNvPr id="1073" name="Прямоугольник 7"/>
            <p:cNvSpPr txBox="1"/>
            <p:nvPr/>
          </p:nvSpPr>
          <p:spPr>
            <a:xfrm>
              <a:off x="80499" y="3598695"/>
              <a:ext cx="2479817" cy="6251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r>
                <a:t>Инфильтрация справа в нижних отделах</a:t>
              </a:r>
            </a:p>
          </p:txBody>
        </p:sp>
        <p:sp>
          <p:nvSpPr>
            <p:cNvPr id="1074" name="Прямоугольник 8"/>
            <p:cNvSpPr txBox="1"/>
            <p:nvPr/>
          </p:nvSpPr>
          <p:spPr>
            <a:xfrm>
              <a:off x="5704580" y="3580566"/>
              <a:ext cx="2973575" cy="1209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r>
                <a:t>Положительная динамика повышение пневматизации легочной ткани в средних отделах.</a:t>
              </a:r>
            </a:p>
          </p:txBody>
        </p:sp>
        <p:sp>
          <p:nvSpPr>
            <p:cNvPr id="1075" name="Кольцо 9"/>
            <p:cNvSpPr/>
            <p:nvPr/>
          </p:nvSpPr>
          <p:spPr>
            <a:xfrm>
              <a:off x="0" y="1818318"/>
              <a:ext cx="1171351" cy="1153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" y="10800"/>
                  </a:moveTo>
                  <a:cubicBezTo>
                    <a:pt x="295" y="16599"/>
                    <a:pt x="4998" y="21300"/>
                    <a:pt x="10800" y="21300"/>
                  </a:cubicBezTo>
                  <a:cubicBezTo>
                    <a:pt x="16602" y="21300"/>
                    <a:pt x="21305" y="16599"/>
                    <a:pt x="21305" y="10800"/>
                  </a:cubicBezTo>
                  <a:cubicBezTo>
                    <a:pt x="21305" y="5001"/>
                    <a:pt x="16602" y="300"/>
                    <a:pt x="10800" y="300"/>
                  </a:cubicBezTo>
                  <a:cubicBezTo>
                    <a:pt x="4998" y="300"/>
                    <a:pt x="295" y="5001"/>
                    <a:pt x="295" y="10800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076" name="Прямая со стрелкой 10"/>
            <p:cNvSpPr/>
            <p:nvPr/>
          </p:nvSpPr>
          <p:spPr>
            <a:xfrm>
              <a:off x="2606035" y="916564"/>
              <a:ext cx="499966" cy="485682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077" name="Прямая со стрелкой 11"/>
            <p:cNvSpPr/>
            <p:nvPr/>
          </p:nvSpPr>
          <p:spPr>
            <a:xfrm flipV="1">
              <a:off x="2270343" y="2257525"/>
              <a:ext cx="671384" cy="689279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078" name="Кольцо 12"/>
            <p:cNvSpPr/>
            <p:nvPr/>
          </p:nvSpPr>
          <p:spPr>
            <a:xfrm>
              <a:off x="2571256" y="1119083"/>
              <a:ext cx="1614179" cy="1742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0" y="10800"/>
                  </a:moveTo>
                  <a:cubicBezTo>
                    <a:pt x="300" y="16611"/>
                    <a:pt x="5001" y="21322"/>
                    <a:pt x="10800" y="21322"/>
                  </a:cubicBezTo>
                  <a:cubicBezTo>
                    <a:pt x="16599" y="21322"/>
                    <a:pt x="21300" y="16611"/>
                    <a:pt x="21300" y="10800"/>
                  </a:cubicBezTo>
                  <a:cubicBezTo>
                    <a:pt x="21300" y="4989"/>
                    <a:pt x="16599" y="278"/>
                    <a:pt x="10800" y="278"/>
                  </a:cubicBezTo>
                  <a:cubicBezTo>
                    <a:pt x="5001" y="278"/>
                    <a:pt x="300" y="4989"/>
                    <a:pt x="300" y="10800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  <a:endParaRPr/>
            </a:p>
          </p:txBody>
        </p:sp>
      </p:grpSp>
      <p:sp>
        <p:nvSpPr>
          <p:cNvPr id="1080" name="TextBox 2"/>
          <p:cNvSpPr txBox="1"/>
          <p:nvPr/>
        </p:nvSpPr>
        <p:spPr>
          <a:xfrm>
            <a:off x="2768298" y="1113099"/>
            <a:ext cx="950891" cy="241649"/>
          </a:xfrm>
          <a:prstGeom prst="rect">
            <a:avLst/>
          </a:prstGeom>
          <a:solidFill>
            <a:srgbClr val="FFEEC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День 0</a:t>
            </a:r>
          </a:p>
        </p:txBody>
      </p:sp>
      <p:sp>
        <p:nvSpPr>
          <p:cNvPr id="1081" name="TextBox 15"/>
          <p:cNvSpPr txBox="1"/>
          <p:nvPr/>
        </p:nvSpPr>
        <p:spPr>
          <a:xfrm>
            <a:off x="5473668" y="1121675"/>
            <a:ext cx="950892" cy="241648"/>
          </a:xfrm>
          <a:prstGeom prst="rect">
            <a:avLst/>
          </a:prstGeom>
          <a:solidFill>
            <a:srgbClr val="FCD96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День 4</a:t>
            </a:r>
          </a:p>
        </p:txBody>
      </p:sp>
      <p:sp>
        <p:nvSpPr>
          <p:cNvPr id="1082" name="TextBox 16"/>
          <p:cNvSpPr txBox="1"/>
          <p:nvPr/>
        </p:nvSpPr>
        <p:spPr>
          <a:xfrm>
            <a:off x="8367721" y="1130250"/>
            <a:ext cx="950891" cy="241648"/>
          </a:xfrm>
          <a:prstGeom prst="rect">
            <a:avLst/>
          </a:prstGeom>
          <a:solidFill>
            <a:srgbClr val="BF931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День 7</a:t>
            </a:r>
          </a:p>
        </p:txBody>
      </p:sp>
    </p:spTree>
    <p:extLst>
      <p:ext uri="{BB962C8B-B14F-4D97-AF65-F5344CB8AC3E}">
        <p14:creationId xmlns:p14="http://schemas.microsoft.com/office/powerpoint/2010/main" val="18746871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113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85</a:t>
            </a:fld>
            <a:endParaRPr/>
          </a:p>
        </p:txBody>
      </p:sp>
      <p:sp>
        <p:nvSpPr>
          <p:cNvPr id="1114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РОЛЬ КТ</a:t>
            </a:r>
          </a:p>
        </p:txBody>
      </p:sp>
      <p:pic>
        <p:nvPicPr>
          <p:cNvPr id="1115" name="Рисунок 12" descr="Рисунок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72747" y="1903439"/>
            <a:ext cx="5137221" cy="2754828"/>
          </a:xfrm>
          <a:prstGeom prst="rect">
            <a:avLst/>
          </a:prstGeom>
          <a:ln>
            <a:solidFill>
              <a:srgbClr val="F2F2F2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1116" name="Прямоугольник 16"/>
          <p:cNvSpPr txBox="1"/>
          <p:nvPr/>
        </p:nvSpPr>
        <p:spPr>
          <a:xfrm>
            <a:off x="895335" y="1981702"/>
            <a:ext cx="4997868" cy="3173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 sz="25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КТ проводится:</a:t>
            </a:r>
          </a:p>
          <a:p>
            <a:pPr marL="476250" indent="-476250">
              <a:lnSpc>
                <a:spcPct val="90000"/>
              </a:lnSpc>
              <a:spcBef>
                <a:spcPts val="600"/>
              </a:spcBef>
              <a:buSzPct val="100000"/>
              <a:buAutoNum type="arabicParenR"/>
              <a:defRPr sz="2500" b="1">
                <a:latin typeface="+mn-lt"/>
                <a:ea typeface="+mn-ea"/>
                <a:cs typeface="+mn-cs"/>
                <a:sym typeface="Calibri"/>
              </a:defRPr>
            </a:pPr>
            <a:r>
              <a:t>Для первичного обследования</a:t>
            </a:r>
            <a:endParaRPr>
              <a:solidFill>
                <a:srgbClr val="000000"/>
              </a:solidFill>
            </a:endParaRPr>
          </a:p>
          <a:p>
            <a:pPr marL="476250" indent="-476250">
              <a:lnSpc>
                <a:spcPct val="90000"/>
              </a:lnSpc>
              <a:spcBef>
                <a:spcPts val="600"/>
              </a:spcBef>
              <a:buSzPct val="100000"/>
              <a:buAutoNum type="arabicParenR"/>
              <a:defRPr sz="2500">
                <a:latin typeface="+mn-lt"/>
                <a:ea typeface="+mn-ea"/>
                <a:cs typeface="+mn-cs"/>
                <a:sym typeface="Calibri"/>
              </a:defRPr>
            </a:pPr>
            <a:r>
              <a:t>Повторно через 2-3 дня </a:t>
            </a:r>
            <a:r>
              <a:rPr b="1"/>
              <a:t>при недостижении требуемого терапевтического эффекта</a:t>
            </a:r>
            <a:endParaRPr>
              <a:solidFill>
                <a:srgbClr val="000000"/>
              </a:solidFill>
            </a:endParaRPr>
          </a:p>
          <a:p>
            <a:pPr marL="476250" indent="-476250">
              <a:lnSpc>
                <a:spcPct val="90000"/>
              </a:lnSpc>
              <a:spcBef>
                <a:spcPts val="600"/>
              </a:spcBef>
              <a:buSzPct val="100000"/>
              <a:buAutoNum type="arabicParenR"/>
              <a:defRPr sz="2500">
                <a:latin typeface="+mn-lt"/>
                <a:ea typeface="+mn-ea"/>
                <a:cs typeface="+mn-cs"/>
                <a:sym typeface="Calibri"/>
              </a:defRPr>
            </a:pPr>
            <a:r>
              <a:t>Через 5-7 дней </a:t>
            </a:r>
            <a:r>
              <a:rPr b="1"/>
              <a:t>при отсутствии или улучшении динамики симптомов</a:t>
            </a:r>
          </a:p>
        </p:txBody>
      </p:sp>
      <p:pic>
        <p:nvPicPr>
          <p:cNvPr id="1117" name="Рисунок 1" descr="Рисунок 1"/>
          <p:cNvPicPr>
            <a:picLocks noChangeAspect="1"/>
          </p:cNvPicPr>
          <p:nvPr/>
        </p:nvPicPr>
        <p:blipFill>
          <a:blip r:embed="rId3">
            <a:extLst/>
          </a:blip>
          <a:srcRect l="5873" t="5873" r="5873" b="5873"/>
          <a:stretch>
            <a:fillRect/>
          </a:stretch>
        </p:blipFill>
        <p:spPr>
          <a:xfrm>
            <a:off x="9774028" y="2098629"/>
            <a:ext cx="2133601" cy="21336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354538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0349A46-DD98-4AF4-B53E-DAC2507FA0CA}"/>
              </a:ext>
            </a:extLst>
          </p:cNvPr>
          <p:cNvSpPr/>
          <p:nvPr/>
        </p:nvSpPr>
        <p:spPr>
          <a:xfrm>
            <a:off x="1703512" y="1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Ведущие КТ-синдромы</a:t>
            </a:r>
          </a:p>
          <a:p>
            <a:pPr algn="ctr"/>
            <a:endParaRPr lang="ru-RU" b="1" dirty="0"/>
          </a:p>
          <a:p>
            <a:r>
              <a:rPr lang="ru-RU" sz="2000" dirty="0"/>
              <a:t>Единичные уплотнения по типу матового стекла</a:t>
            </a:r>
          </a:p>
          <a:p>
            <a:r>
              <a:rPr lang="ru-RU" sz="2000" dirty="0"/>
              <a:t>пятнистые,/очаговые уплотнения по типу матового стекла</a:t>
            </a:r>
          </a:p>
          <a:p>
            <a:endParaRPr lang="ru-RU" sz="2000" dirty="0"/>
          </a:p>
          <a:p>
            <a:r>
              <a:rPr lang="ru-RU" sz="2000" dirty="0"/>
              <a:t>Участки </a:t>
            </a:r>
            <a:r>
              <a:rPr lang="ru-RU" sz="2000" dirty="0" err="1"/>
              <a:t>косолидации</a:t>
            </a:r>
            <a:endParaRPr lang="ru-RU" sz="2000" dirty="0"/>
          </a:p>
          <a:p>
            <a:r>
              <a:rPr lang="ru-RU" sz="2000" dirty="0" err="1"/>
              <a:t>Субплевральные</a:t>
            </a:r>
            <a:r>
              <a:rPr lang="ru-RU" sz="2000" dirty="0"/>
              <a:t> линейные уплотнения</a:t>
            </a:r>
          </a:p>
          <a:p>
            <a:r>
              <a:rPr lang="ru-RU" sz="2000" dirty="0"/>
              <a:t>Округлые уплотнения </a:t>
            </a:r>
          </a:p>
          <a:p>
            <a:pPr algn="ctr"/>
            <a:endParaRPr lang="ru-RU" b="1" dirty="0"/>
          </a:p>
          <a:p>
            <a:pPr algn="ctr"/>
            <a:r>
              <a:rPr lang="ru-RU" b="1" dirty="0"/>
              <a:t>• Синдром «матового стекла» </a:t>
            </a:r>
          </a:p>
          <a:p>
            <a:pPr algn="ctr"/>
            <a:r>
              <a:rPr lang="ru-RU" b="1" dirty="0"/>
              <a:t>• Синдром «консолидации»</a:t>
            </a:r>
          </a:p>
        </p:txBody>
      </p:sp>
      <p:pic>
        <p:nvPicPr>
          <p:cNvPr id="4" name="Рисунок 3" descr="Изображение выглядит как книга, стол, текст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E1AE49AE-57AE-48E4-A385-A7855C9A18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" t="18822" r="24357" b="14733"/>
          <a:stretch/>
        </p:blipFill>
        <p:spPr>
          <a:xfrm>
            <a:off x="2056195" y="3425755"/>
            <a:ext cx="3511409" cy="3327940"/>
          </a:xfrm>
          <a:prstGeom prst="rect">
            <a:avLst/>
          </a:prstGeom>
        </p:spPr>
      </p:pic>
      <p:sp>
        <p:nvSpPr>
          <p:cNvPr id="3" name="Правая фигурная скобка 2">
            <a:extLst>
              <a:ext uri="{FF2B5EF4-FFF2-40B4-BE49-F238E27FC236}">
                <a16:creationId xmlns:a16="http://schemas.microsoft.com/office/drawing/2014/main" id="{A133A850-B17F-4368-A373-5C990C164001}"/>
              </a:ext>
            </a:extLst>
          </p:cNvPr>
          <p:cNvSpPr/>
          <p:nvPr/>
        </p:nvSpPr>
        <p:spPr>
          <a:xfrm>
            <a:off x="8400256" y="620688"/>
            <a:ext cx="288032" cy="72008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авая фигурная скобка 4">
            <a:extLst>
              <a:ext uri="{FF2B5EF4-FFF2-40B4-BE49-F238E27FC236}">
                <a16:creationId xmlns:a16="http://schemas.microsoft.com/office/drawing/2014/main" id="{80229EFC-CF6E-4751-8B4C-9B9BA0F10BB6}"/>
              </a:ext>
            </a:extLst>
          </p:cNvPr>
          <p:cNvSpPr/>
          <p:nvPr/>
        </p:nvSpPr>
        <p:spPr>
          <a:xfrm>
            <a:off x="8400256" y="1601416"/>
            <a:ext cx="360040" cy="72008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Изображение выглядит как сидит, черный, стоит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AAFD9295-0AED-4460-8602-0E9D9F449F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0133"/>
          <a:stretch/>
        </p:blipFill>
        <p:spPr>
          <a:xfrm>
            <a:off x="6816080" y="3431458"/>
            <a:ext cx="3158480" cy="332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6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C37E845C-B9C7-4703-B3A3-2CB4C7523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314" y="143"/>
            <a:ext cx="3137962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Изображение выглядит как книга, сидит, стол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ADD0ECBE-B1D6-47F7-9195-2DE1C32BE4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t="20112" r="7576" b="10191"/>
          <a:stretch/>
        </p:blipFill>
        <p:spPr>
          <a:xfrm>
            <a:off x="4307901" y="776895"/>
            <a:ext cx="3214028" cy="273787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B6E040D-E9AA-4A51-884C-B9D1C86BD684}"/>
              </a:ext>
            </a:extLst>
          </p:cNvPr>
          <p:cNvSpPr/>
          <p:nvPr/>
        </p:nvSpPr>
        <p:spPr>
          <a:xfrm>
            <a:off x="1532315" y="4293097"/>
            <a:ext cx="913568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Прежде всего характерны ретикулярные инфильтраты по типу зон матового стекла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субплевральных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областях обоих легких, преимущественно в нижних долях и обособленные, меньшие по размерам – в верхних Инфильтраты меняющиеся со временем (в ту или иную сторону). Динамику КТ-картины целесообразно отслеживать через 4-5 дней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Рисунок 5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1F33D3C7-7070-496A-BF05-3BE3709470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3" t="19017" r="19859" b="14425"/>
          <a:stretch/>
        </p:blipFill>
        <p:spPr>
          <a:xfrm>
            <a:off x="7445658" y="1500722"/>
            <a:ext cx="3214028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4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125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88</a:t>
            </a:fld>
            <a:endParaRPr/>
          </a:p>
        </p:txBody>
      </p:sp>
      <p:sp>
        <p:nvSpPr>
          <p:cNvPr id="1126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НЕСПЕЦИФИЧНАЯ КТ-КАРТИНА ПРИ COVID</a:t>
            </a:r>
          </a:p>
        </p:txBody>
      </p:sp>
      <p:pic>
        <p:nvPicPr>
          <p:cNvPr id="1127" name="Объект 9" descr="Объект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6849" y="1390309"/>
            <a:ext cx="6559644" cy="4381842"/>
          </a:xfrm>
          <a:prstGeom prst="rect">
            <a:avLst/>
          </a:prstGeom>
          <a:ln w="12700">
            <a:miter lim="400000"/>
          </a:ln>
        </p:spPr>
      </p:pic>
      <p:sp>
        <p:nvSpPr>
          <p:cNvPr id="1128" name="TextBox 10"/>
          <p:cNvSpPr txBox="1"/>
          <p:nvPr/>
        </p:nvSpPr>
        <p:spPr>
          <a:xfrm>
            <a:off x="7437118" y="1390310"/>
            <a:ext cx="4042412" cy="1254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Многие больные COVID имеют небольшие затемнения или базальные интерстициальные метки</a:t>
            </a:r>
          </a:p>
        </p:txBody>
      </p:sp>
    </p:spTree>
    <p:extLst>
      <p:ext uri="{BB962C8B-B14F-4D97-AF65-F5344CB8AC3E}">
        <p14:creationId xmlns:p14="http://schemas.microsoft.com/office/powerpoint/2010/main" val="24320539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131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89</a:t>
            </a:fld>
            <a:endParaRPr/>
          </a:p>
        </p:txBody>
      </p:sp>
      <p:sp>
        <p:nvSpPr>
          <p:cNvPr id="1132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ЭФФЕКТИВНОСТЬ КТ ИССЛЕДОВАНИЙ</a:t>
            </a:r>
          </a:p>
        </p:txBody>
      </p:sp>
      <p:sp>
        <p:nvSpPr>
          <p:cNvPr id="1133" name="Прямоугольник 5"/>
          <p:cNvSpPr txBox="1"/>
          <p:nvPr/>
        </p:nvSpPr>
        <p:spPr>
          <a:xfrm>
            <a:off x="682568" y="6125213"/>
            <a:ext cx="5590539" cy="601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lnSpc>
                <a:spcPct val="90000"/>
              </a:lnSpc>
              <a:defRPr i="1">
                <a:solidFill>
                  <a:srgbClr val="9A9A9A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Sensitivity of Chest CT for COVID-19: Comparison to RT-PCR </a:t>
            </a:r>
            <a:br/>
            <a:r>
              <a:t>DOI: 10.1148/radiol.2020200432</a:t>
            </a:r>
          </a:p>
        </p:txBody>
      </p:sp>
      <p:sp>
        <p:nvSpPr>
          <p:cNvPr id="1134" name="TextBox 6"/>
          <p:cNvSpPr txBox="1"/>
          <p:nvPr/>
        </p:nvSpPr>
        <p:spPr>
          <a:xfrm>
            <a:off x="1872738" y="1154739"/>
            <a:ext cx="3987076" cy="110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Чувствительность КТ – </a:t>
            </a:r>
            <a:r>
              <a:rPr sz="3600" b="1">
                <a:solidFill>
                  <a:schemeClr val="accent1"/>
                </a:solidFill>
              </a:rPr>
              <a:t>98%</a:t>
            </a:r>
            <a:endParaRPr b="1">
              <a:solidFill>
                <a:schemeClr val="accent1"/>
              </a:solidFill>
            </a:endParaRPr>
          </a:p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Чувствительность РТ-ПЦР – </a:t>
            </a:r>
            <a:r>
              <a:rPr sz="3600" b="1">
                <a:solidFill>
                  <a:schemeClr val="accent2"/>
                </a:solidFill>
              </a:rPr>
              <a:t>71%</a:t>
            </a:r>
          </a:p>
        </p:txBody>
      </p:sp>
      <p:sp>
        <p:nvSpPr>
          <p:cNvPr id="1135" name="TextBox 7"/>
          <p:cNvSpPr txBox="1"/>
          <p:nvPr/>
        </p:nvSpPr>
        <p:spPr>
          <a:xfrm>
            <a:off x="6233266" y="1203406"/>
            <a:ext cx="4853473" cy="2392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t>ВОЗМОЖНЫЕ ПРИЧИНЫ НИЗКОЙ ЧУВСТВИТЕЛЬНОСТИ РТ-ПЦР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Недостаточная эффективность методики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Различия в частоте обнаружения оборудования и реактивов разных производителей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Низкая вирусная нагрузка пациента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Неправильный клинический отбор проб</a:t>
            </a:r>
          </a:p>
        </p:txBody>
      </p:sp>
      <p:sp>
        <p:nvSpPr>
          <p:cNvPr id="1136" name="Правая фигурная скобка 8"/>
          <p:cNvSpPr/>
          <p:nvPr/>
        </p:nvSpPr>
        <p:spPr>
          <a:xfrm rot="5400000">
            <a:off x="6240252" y="-721371"/>
            <a:ext cx="478974" cy="9052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246"/>
                  <a:pt x="10800" y="550"/>
                </a:cubicBezTo>
                <a:lnTo>
                  <a:pt x="10800" y="10250"/>
                </a:lnTo>
                <a:cubicBezTo>
                  <a:pt x="10800" y="10554"/>
                  <a:pt x="15635" y="10800"/>
                  <a:pt x="21600" y="10800"/>
                </a:cubicBezTo>
                <a:cubicBezTo>
                  <a:pt x="15635" y="10800"/>
                  <a:pt x="10800" y="11046"/>
                  <a:pt x="10800" y="11350"/>
                </a:cubicBezTo>
                <a:lnTo>
                  <a:pt x="10800" y="21050"/>
                </a:lnTo>
                <a:cubicBezTo>
                  <a:pt x="10800" y="21354"/>
                  <a:pt x="5965" y="21600"/>
                  <a:pt x="0" y="21600"/>
                </a:cubicBezTo>
              </a:path>
            </a:pathLst>
          </a:custGeom>
          <a:ln w="6350">
            <a:solidFill>
              <a:srgbClr val="A6A6A6"/>
            </a:solidFill>
            <a:prstDash val="sysDash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37" name="TextBox 9"/>
          <p:cNvSpPr txBox="1"/>
          <p:nvPr/>
        </p:nvSpPr>
        <p:spPr>
          <a:xfrm>
            <a:off x="3621265" y="4161051"/>
            <a:ext cx="5716947" cy="13081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52400" dir="2700000" rotWithShape="0">
              <a:schemeClr val="accent1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КТ грудной клетки </a:t>
            </a:r>
            <a:r>
              <a:rPr b="1"/>
              <a:t>возможно использовать </a:t>
            </a:r>
            <a:r>
              <a:t>для скрининга COVID-19 у пациентов с клиническими и эпидемиологическими особенностями, характерных для инфекции COVID-19, в особенности при отрицательном РТ-ПЦР</a:t>
            </a:r>
          </a:p>
        </p:txBody>
      </p:sp>
    </p:spTree>
    <p:extLst>
      <p:ext uri="{BB962C8B-B14F-4D97-AF65-F5344CB8AC3E}">
        <p14:creationId xmlns:p14="http://schemas.microsoft.com/office/powerpoint/2010/main" val="17531182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5123" y="260604"/>
            <a:ext cx="7921752" cy="60487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727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146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90</a:t>
            </a:fld>
            <a:endParaRPr/>
          </a:p>
        </p:txBody>
      </p:sp>
      <p:sp>
        <p:nvSpPr>
          <p:cNvPr id="1147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РГ-ПРОЯВЛЕНИЯ ВИРУСНОЙ ПНЕВМОНИИ ПРИ КТ</a:t>
            </a:r>
          </a:p>
        </p:txBody>
      </p:sp>
      <p:sp>
        <p:nvSpPr>
          <p:cNvPr id="1148" name="TextBox 5"/>
          <p:cNvSpPr txBox="1"/>
          <p:nvPr/>
        </p:nvSpPr>
        <p:spPr>
          <a:xfrm>
            <a:off x="1436949" y="1021154"/>
            <a:ext cx="4425008" cy="30493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01600" dir="2700000" rotWithShape="0">
              <a:schemeClr val="accent5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defRPr b="1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ОСНОВНЫЕ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Многочисленные уплотнения легочной ткани по типу «</a:t>
            </a:r>
            <a:r>
              <a:rPr b="1"/>
              <a:t>матового стекла</a:t>
            </a:r>
            <a:r>
              <a:t>» преимущественно округлой формы, различной протяженности с/без консолидации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Переферической, мультилобарной локализации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Поражение чаще носит двусторонний характер</a:t>
            </a:r>
          </a:p>
        </p:txBody>
      </p:sp>
      <p:sp>
        <p:nvSpPr>
          <p:cNvPr id="1149" name="TextBox 6"/>
          <p:cNvSpPr txBox="1"/>
          <p:nvPr/>
        </p:nvSpPr>
        <p:spPr>
          <a:xfrm>
            <a:off x="6096000" y="1021154"/>
            <a:ext cx="4425008" cy="19775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01600" dir="2700000" rotWithShape="0">
              <a:schemeClr val="accent1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ДОПОЛНИТЕЛЬНЫЕ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Утолщение междолькового интерстиция по типу «булыжной мостовой»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Участки консолидации, периобулярные уплотнения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Симптом воздушной бронхограммы</a:t>
            </a:r>
          </a:p>
        </p:txBody>
      </p:sp>
      <p:sp>
        <p:nvSpPr>
          <p:cNvPr id="1150" name="TextBox 11"/>
          <p:cNvSpPr txBox="1"/>
          <p:nvPr/>
        </p:nvSpPr>
        <p:spPr>
          <a:xfrm rot="16200000">
            <a:off x="-581949" y="2297119"/>
            <a:ext cx="2944402" cy="392469"/>
          </a:xfrm>
          <a:prstGeom prst="rect">
            <a:avLst/>
          </a:prstGeom>
          <a:solidFill>
            <a:srgbClr val="DBDC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 b="1" spc="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ТИПИЧНЫЕ</a:t>
            </a:r>
          </a:p>
        </p:txBody>
      </p:sp>
      <p:sp>
        <p:nvSpPr>
          <p:cNvPr id="1151" name="Прямоугольник 13"/>
          <p:cNvSpPr/>
          <p:nvPr/>
        </p:nvSpPr>
        <p:spPr>
          <a:xfrm>
            <a:off x="6096000" y="3374618"/>
            <a:ext cx="4425008" cy="6010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Указанные признаки преимущественно определяются </a:t>
            </a:r>
            <a:r>
              <a:rPr b="1">
                <a:solidFill>
                  <a:schemeClr val="accent3"/>
                </a:solidFill>
              </a:rPr>
              <a:t>на 5-12 сутки заболевания</a:t>
            </a:r>
          </a:p>
        </p:txBody>
      </p:sp>
      <p:sp>
        <p:nvSpPr>
          <p:cNvPr id="1152" name="TextBox 20"/>
          <p:cNvSpPr txBox="1"/>
          <p:nvPr/>
        </p:nvSpPr>
        <p:spPr>
          <a:xfrm rot="16200000">
            <a:off x="-291120" y="5224529"/>
            <a:ext cx="2431935" cy="392469"/>
          </a:xfrm>
          <a:prstGeom prst="rect">
            <a:avLst/>
          </a:prstGeom>
          <a:solidFill>
            <a:srgbClr val="FFDD9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2400" b="1" spc="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НЕТИПИЧНЫЕ</a:t>
            </a:r>
          </a:p>
        </p:txBody>
      </p:sp>
      <p:grpSp>
        <p:nvGrpSpPr>
          <p:cNvPr id="1155" name="TextBox 25"/>
          <p:cNvGrpSpPr/>
          <p:nvPr/>
        </p:nvGrpSpPr>
        <p:grpSpPr>
          <a:xfrm>
            <a:off x="1436949" y="4203963"/>
            <a:ext cx="6849803" cy="2433602"/>
            <a:chOff x="0" y="0"/>
            <a:chExt cx="6849802" cy="2433601"/>
          </a:xfrm>
        </p:grpSpPr>
        <p:sp>
          <p:nvSpPr>
            <p:cNvPr id="1153" name="Rectangle"/>
            <p:cNvSpPr/>
            <p:nvPr/>
          </p:nvSpPr>
          <p:spPr>
            <a:xfrm>
              <a:off x="0" y="-1"/>
              <a:ext cx="6849803" cy="243360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dist="101600" dir="2700000" rotWithShape="0">
                <a:schemeClr val="accent4"/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800"/>
                </a:spcBef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54" name="Уплотнения легочной ткани  по типу  «матового стекла» центральной и прикорневой локализации…"/>
            <p:cNvSpPr txBox="1"/>
            <p:nvPr/>
          </p:nvSpPr>
          <p:spPr>
            <a:xfrm>
              <a:off x="0" y="0"/>
              <a:ext cx="6849803" cy="243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3" spcCol="44999" anchor="t">
              <a:noAutofit/>
            </a:bodyPr>
            <a:lstStyle/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Уплотнения легочной ткани </a:t>
              </a:r>
              <a:br/>
              <a:r>
                <a:t>по типу </a:t>
              </a:r>
              <a:br/>
              <a:r>
                <a:t>«матового стекла» центральной и прикорневой локализации</a:t>
              </a:r>
              <a:br/>
              <a:r>
                <a:t/>
              </a:r>
              <a:br/>
              <a:endParaRPr/>
            </a:p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Единичные солидные узелки</a:t>
              </a:r>
              <a:endParaRPr>
                <a:solidFill>
                  <a:srgbClr val="000000"/>
                </a:solidFill>
              </a:endParaRPr>
            </a:p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Наличие кавитаций</a:t>
              </a:r>
              <a:endParaRPr>
                <a:solidFill>
                  <a:srgbClr val="000000"/>
                </a:solidFill>
              </a:endParaRPr>
            </a:p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Плевральный выпот</a:t>
              </a:r>
              <a:endParaRPr>
                <a:solidFill>
                  <a:srgbClr val="000000"/>
                </a:solidFill>
              </a:endParaRPr>
            </a:p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Лимфоаденопатия</a:t>
              </a:r>
            </a:p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Очаговая диссеминация</a:t>
              </a:r>
              <a:endParaRPr>
                <a:solidFill>
                  <a:srgbClr val="000000"/>
                </a:solidFill>
              </a:endParaRPr>
            </a:p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Симптом «дерево в почках»</a:t>
              </a:r>
              <a:endParaRPr>
                <a:solidFill>
                  <a:srgbClr val="000000"/>
                </a:solidFill>
              </a:endParaRPr>
            </a:p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Пневмосклероз</a:t>
              </a:r>
              <a:endParaRPr>
                <a:solidFill>
                  <a:srgbClr val="000000"/>
                </a:solidFill>
              </a:endParaRPr>
            </a:p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Пневмофиброз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63732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Прямоугольник 46"/>
          <p:cNvSpPr/>
          <p:nvPr/>
        </p:nvSpPr>
        <p:spPr>
          <a:xfrm>
            <a:off x="-2" y="894408"/>
            <a:ext cx="12192003" cy="35620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2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58" name="Номер слайда 1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91</a:t>
            </a:fld>
            <a:endParaRPr/>
          </a:p>
        </p:txBody>
      </p:sp>
      <p:sp>
        <p:nvSpPr>
          <p:cNvPr id="1159" name="Заголовок 9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5"/>
          </a:xfrm>
          <a:prstGeom prst="rect">
            <a:avLst/>
          </a:prstGeom>
        </p:spPr>
        <p:txBody>
          <a:bodyPr/>
          <a:lstStyle/>
          <a:p>
            <a:r>
              <a:t>Оценка вероятности наличия вирусной пневмонии,  обусловленной COVID-19 по КТ-паттернам</a:t>
            </a:r>
          </a:p>
        </p:txBody>
      </p:sp>
      <p:sp>
        <p:nvSpPr>
          <p:cNvPr id="1160" name="object 10"/>
          <p:cNvSpPr/>
          <p:nvPr/>
        </p:nvSpPr>
        <p:spPr>
          <a:xfrm>
            <a:off x="10565658" y="1342497"/>
            <a:ext cx="1282113" cy="95733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61" name="object 11"/>
          <p:cNvSpPr/>
          <p:nvPr/>
        </p:nvSpPr>
        <p:spPr>
          <a:xfrm>
            <a:off x="1632708" y="1260889"/>
            <a:ext cx="2850803" cy="188184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62" name="object 12"/>
          <p:cNvSpPr/>
          <p:nvPr/>
        </p:nvSpPr>
        <p:spPr>
          <a:xfrm>
            <a:off x="10538176" y="2046882"/>
            <a:ext cx="1314891" cy="102547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63" name="object 13"/>
          <p:cNvSpPr/>
          <p:nvPr/>
        </p:nvSpPr>
        <p:spPr>
          <a:xfrm>
            <a:off x="8673320" y="1320993"/>
            <a:ext cx="1887042" cy="175136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64" name="object 14"/>
          <p:cNvSpPr/>
          <p:nvPr/>
        </p:nvSpPr>
        <p:spPr>
          <a:xfrm>
            <a:off x="5688946" y="1302197"/>
            <a:ext cx="1768284" cy="187752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65" name="object 15"/>
          <p:cNvSpPr/>
          <p:nvPr/>
        </p:nvSpPr>
        <p:spPr>
          <a:xfrm>
            <a:off x="5372089" y="4151407"/>
            <a:ext cx="2547877" cy="1885151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66" name="object 16"/>
          <p:cNvSpPr/>
          <p:nvPr/>
        </p:nvSpPr>
        <p:spPr>
          <a:xfrm>
            <a:off x="1709048" y="4151634"/>
            <a:ext cx="2698516" cy="188354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67" name="object 18"/>
          <p:cNvSpPr/>
          <p:nvPr/>
        </p:nvSpPr>
        <p:spPr>
          <a:xfrm>
            <a:off x="9017533" y="4151274"/>
            <a:ext cx="2562411" cy="188609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68" name="TextBox 1"/>
          <p:cNvSpPr txBox="1"/>
          <p:nvPr/>
        </p:nvSpPr>
        <p:spPr>
          <a:xfrm>
            <a:off x="-249103" y="915653"/>
            <a:ext cx="2043259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КТ ПАТТЕРН</a:t>
            </a:r>
          </a:p>
        </p:txBody>
      </p:sp>
      <p:sp>
        <p:nvSpPr>
          <p:cNvPr id="1169" name="TextBox 31"/>
          <p:cNvSpPr txBox="1"/>
          <p:nvPr/>
        </p:nvSpPr>
        <p:spPr>
          <a:xfrm>
            <a:off x="1950172" y="915653"/>
            <a:ext cx="2043259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РАСПРЕДЕЛЕНИЕ</a:t>
            </a:r>
          </a:p>
        </p:txBody>
      </p:sp>
      <p:sp>
        <p:nvSpPr>
          <p:cNvPr id="1170" name="TextBox 32"/>
          <p:cNvSpPr txBox="1"/>
          <p:nvPr/>
        </p:nvSpPr>
        <p:spPr>
          <a:xfrm>
            <a:off x="5437009" y="915653"/>
            <a:ext cx="2380793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ОСНОВНЫЕ ПРИЗНАКИ</a:t>
            </a:r>
          </a:p>
        </p:txBody>
      </p:sp>
      <p:sp>
        <p:nvSpPr>
          <p:cNvPr id="1171" name="TextBox 33"/>
          <p:cNvSpPr txBox="1"/>
          <p:nvPr/>
        </p:nvSpPr>
        <p:spPr>
          <a:xfrm>
            <a:off x="9108341" y="915653"/>
            <a:ext cx="2380793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ДОП. ПРИЗНАКИ*</a:t>
            </a:r>
          </a:p>
        </p:txBody>
      </p:sp>
      <p:sp>
        <p:nvSpPr>
          <p:cNvPr id="1172" name="TextBox 34"/>
          <p:cNvSpPr txBox="1"/>
          <p:nvPr/>
        </p:nvSpPr>
        <p:spPr>
          <a:xfrm>
            <a:off x="240761" y="2067247"/>
            <a:ext cx="1781606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400" b="1" i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ВЫСОКАЯ ВЕРОЯТНОСТЬ</a:t>
            </a:r>
          </a:p>
        </p:txBody>
      </p:sp>
      <p:sp>
        <p:nvSpPr>
          <p:cNvPr id="1173" name="TextBox 35"/>
          <p:cNvSpPr txBox="1"/>
          <p:nvPr/>
        </p:nvSpPr>
        <p:spPr>
          <a:xfrm>
            <a:off x="314487" y="4785266"/>
            <a:ext cx="1781606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400" b="1" i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СРЕДНЯЯ ВЕРОЯТНОСТЬ</a:t>
            </a:r>
          </a:p>
        </p:txBody>
      </p:sp>
      <p:sp>
        <p:nvSpPr>
          <p:cNvPr id="1174" name="TextBox 37"/>
          <p:cNvSpPr txBox="1"/>
          <p:nvPr/>
        </p:nvSpPr>
        <p:spPr>
          <a:xfrm>
            <a:off x="1560500" y="3142731"/>
            <a:ext cx="3445097" cy="772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pPr>
            <a:r>
              <a:t>Расположение  преимущественно нижнедолевое,  периферическое, периваскулярное,  мультилобулярный двусторонний* </a:t>
            </a:r>
            <a:br/>
            <a:r>
              <a:t>характер  поражения</a:t>
            </a:r>
          </a:p>
        </p:txBody>
      </p:sp>
      <p:sp>
        <p:nvSpPr>
          <p:cNvPr id="1175" name="TextBox 38"/>
          <p:cNvSpPr txBox="1"/>
          <p:nvPr/>
        </p:nvSpPr>
        <p:spPr>
          <a:xfrm>
            <a:off x="5300103" y="3179723"/>
            <a:ext cx="2689871" cy="7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Многочисленные  уплотнения по типу «матового стекла»  преимущественно округлой формы, различной  протяженности</a:t>
            </a:r>
          </a:p>
        </p:txBody>
      </p:sp>
      <p:sp>
        <p:nvSpPr>
          <p:cNvPr id="1176" name="TextBox 39"/>
          <p:cNvSpPr txBox="1"/>
          <p:nvPr/>
        </p:nvSpPr>
        <p:spPr>
          <a:xfrm>
            <a:off x="8675528" y="3142731"/>
            <a:ext cx="3470751" cy="772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Утолщение  междолькового интерстиция по типу «булыжной мостовой» (“crazy-paving” sign),  участки консолидации, симптом воздушной  бронхограммы</a:t>
            </a:r>
          </a:p>
        </p:txBody>
      </p:sp>
      <p:sp>
        <p:nvSpPr>
          <p:cNvPr id="1177" name="TextBox 40"/>
          <p:cNvSpPr txBox="1"/>
          <p:nvPr/>
        </p:nvSpPr>
        <p:spPr>
          <a:xfrm>
            <a:off x="240761" y="3309673"/>
            <a:ext cx="1781606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400" i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Критерии диагностики</a:t>
            </a:r>
          </a:p>
        </p:txBody>
      </p:sp>
      <p:sp>
        <p:nvSpPr>
          <p:cNvPr id="1178" name="TextBox 41"/>
          <p:cNvSpPr txBox="1"/>
          <p:nvPr/>
        </p:nvSpPr>
        <p:spPr>
          <a:xfrm>
            <a:off x="1619839" y="6016052"/>
            <a:ext cx="3445097" cy="597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Расположение  преимущественно диффузное,  перибронхиальное, односторонний  характер поражения по типу «матового»  стекла</a:t>
            </a:r>
          </a:p>
        </p:txBody>
      </p:sp>
      <p:sp>
        <p:nvSpPr>
          <p:cNvPr id="1179" name="TextBox 42"/>
          <p:cNvSpPr txBox="1"/>
          <p:nvPr/>
        </p:nvSpPr>
        <p:spPr>
          <a:xfrm>
            <a:off x="5156377" y="6035178"/>
            <a:ext cx="3042153" cy="597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Диффузные уплотнения  легочной ткани по типу «матового стекла»  различной формы и протяженности с/без  консолидацией (-ии)</a:t>
            </a:r>
          </a:p>
        </p:txBody>
      </p:sp>
      <p:sp>
        <p:nvSpPr>
          <p:cNvPr id="1180" name="TextBox 43"/>
          <p:cNvSpPr txBox="1"/>
          <p:nvPr/>
        </p:nvSpPr>
        <p:spPr>
          <a:xfrm>
            <a:off x="8993061" y="6016052"/>
            <a:ext cx="3470751" cy="423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Критерии диагностики: Перилобулярные  уплотнения, обратное «halo»</a:t>
            </a:r>
          </a:p>
        </p:txBody>
      </p:sp>
      <p:sp>
        <p:nvSpPr>
          <p:cNvPr id="1181" name="TextBox 44"/>
          <p:cNvSpPr txBox="1"/>
          <p:nvPr/>
        </p:nvSpPr>
        <p:spPr>
          <a:xfrm>
            <a:off x="300099" y="6025341"/>
            <a:ext cx="1781607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400" i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Критерии диагностики</a:t>
            </a:r>
          </a:p>
        </p:txBody>
      </p:sp>
      <p:sp>
        <p:nvSpPr>
          <p:cNvPr id="1182" name="Прямоугольник 45"/>
          <p:cNvSpPr txBox="1"/>
          <p:nvPr/>
        </p:nvSpPr>
        <p:spPr>
          <a:xfrm>
            <a:off x="8289968" y="6564778"/>
            <a:ext cx="3568430" cy="225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indent="12700">
              <a:defRPr sz="1100" spc="-4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* Описаны единичные случаи одностороннего</a:t>
            </a:r>
            <a:r>
              <a:rPr spc="39"/>
              <a:t> </a:t>
            </a:r>
            <a:r>
              <a:t>поражения</a:t>
            </a:r>
          </a:p>
        </p:txBody>
      </p:sp>
      <p:sp>
        <p:nvSpPr>
          <p:cNvPr id="1183" name="Прямая соединительная линия 48"/>
          <p:cNvSpPr/>
          <p:nvPr/>
        </p:nvSpPr>
        <p:spPr>
          <a:xfrm flipH="1">
            <a:off x="1574119" y="1260889"/>
            <a:ext cx="1" cy="5532549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84" name="Прямая соединительная линия 49"/>
          <p:cNvSpPr/>
          <p:nvPr/>
        </p:nvSpPr>
        <p:spPr>
          <a:xfrm flipH="1">
            <a:off x="5036123" y="1260889"/>
            <a:ext cx="1" cy="5532549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85" name="Прямая соединительная линия 50"/>
          <p:cNvSpPr/>
          <p:nvPr/>
        </p:nvSpPr>
        <p:spPr>
          <a:xfrm flipH="1">
            <a:off x="8294931" y="1260889"/>
            <a:ext cx="1" cy="5532549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86" name="Прямая соединительная линия 51"/>
          <p:cNvSpPr/>
          <p:nvPr/>
        </p:nvSpPr>
        <p:spPr>
          <a:xfrm flipH="1" flipV="1">
            <a:off x="-2" y="3998326"/>
            <a:ext cx="12192003" cy="1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24181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Прямоугольник 46"/>
          <p:cNvSpPr/>
          <p:nvPr/>
        </p:nvSpPr>
        <p:spPr>
          <a:xfrm>
            <a:off x="-2" y="894408"/>
            <a:ext cx="12192003" cy="35620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2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9" name="Номер слайда 1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92</a:t>
            </a:fld>
            <a:endParaRPr/>
          </a:p>
        </p:txBody>
      </p:sp>
      <p:sp>
        <p:nvSpPr>
          <p:cNvPr id="1190" name="Заголовок 9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5"/>
          </a:xfrm>
          <a:prstGeom prst="rect">
            <a:avLst/>
          </a:prstGeom>
        </p:spPr>
        <p:txBody>
          <a:bodyPr/>
          <a:lstStyle/>
          <a:p>
            <a:r>
              <a:t>Оценка вероятности наличия вирусной пневмонии,  обусловленной COVID-19 по КТ-паттернам</a:t>
            </a:r>
          </a:p>
        </p:txBody>
      </p:sp>
      <p:sp>
        <p:nvSpPr>
          <p:cNvPr id="1191" name="TextBox 1"/>
          <p:cNvSpPr txBox="1"/>
          <p:nvPr/>
        </p:nvSpPr>
        <p:spPr>
          <a:xfrm>
            <a:off x="-249103" y="915653"/>
            <a:ext cx="2043259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КТ ПАТТЕРН</a:t>
            </a:r>
          </a:p>
        </p:txBody>
      </p:sp>
      <p:sp>
        <p:nvSpPr>
          <p:cNvPr id="1192" name="TextBox 31"/>
          <p:cNvSpPr txBox="1"/>
          <p:nvPr/>
        </p:nvSpPr>
        <p:spPr>
          <a:xfrm>
            <a:off x="1950172" y="915653"/>
            <a:ext cx="2043259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РАСПРЕДЕЛЕНИЕ</a:t>
            </a:r>
          </a:p>
        </p:txBody>
      </p:sp>
      <p:sp>
        <p:nvSpPr>
          <p:cNvPr id="1193" name="TextBox 32"/>
          <p:cNvSpPr txBox="1"/>
          <p:nvPr/>
        </p:nvSpPr>
        <p:spPr>
          <a:xfrm>
            <a:off x="5437009" y="915653"/>
            <a:ext cx="2380793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ОСНОВНЫЕ ПРИЗНАКИ</a:t>
            </a:r>
          </a:p>
        </p:txBody>
      </p:sp>
      <p:sp>
        <p:nvSpPr>
          <p:cNvPr id="1194" name="TextBox 33"/>
          <p:cNvSpPr txBox="1"/>
          <p:nvPr/>
        </p:nvSpPr>
        <p:spPr>
          <a:xfrm>
            <a:off x="9108341" y="915653"/>
            <a:ext cx="2380793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ДОП. ПРИЗНАКИ*</a:t>
            </a:r>
          </a:p>
        </p:txBody>
      </p:sp>
      <p:sp>
        <p:nvSpPr>
          <p:cNvPr id="1195" name="TextBox 34"/>
          <p:cNvSpPr txBox="1"/>
          <p:nvPr/>
        </p:nvSpPr>
        <p:spPr>
          <a:xfrm>
            <a:off x="240761" y="2067247"/>
            <a:ext cx="1781606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400" b="1" i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НИЗКАЯ ВЕРОЯТНОСТЬ</a:t>
            </a:r>
          </a:p>
        </p:txBody>
      </p:sp>
      <p:sp>
        <p:nvSpPr>
          <p:cNvPr id="1196" name="TextBox 35"/>
          <p:cNvSpPr txBox="1"/>
          <p:nvPr/>
        </p:nvSpPr>
        <p:spPr>
          <a:xfrm>
            <a:off x="58454" y="4785266"/>
            <a:ext cx="1781606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НЕХАРАКТЕРНЫЕ ПРИЗНАКИ</a:t>
            </a:r>
          </a:p>
        </p:txBody>
      </p:sp>
      <p:sp>
        <p:nvSpPr>
          <p:cNvPr id="1197" name="TextBox 37"/>
          <p:cNvSpPr txBox="1"/>
          <p:nvPr/>
        </p:nvSpPr>
        <p:spPr>
          <a:xfrm>
            <a:off x="1738223" y="3429022"/>
            <a:ext cx="3445097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Преимущественно  односторонняя локализация</a:t>
            </a:r>
          </a:p>
        </p:txBody>
      </p:sp>
      <p:sp>
        <p:nvSpPr>
          <p:cNvPr id="1198" name="TextBox 38"/>
          <p:cNvSpPr txBox="1"/>
          <p:nvPr/>
        </p:nvSpPr>
        <p:spPr>
          <a:xfrm>
            <a:off x="5156377" y="3352744"/>
            <a:ext cx="3152306" cy="597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Единичные малые  уплотнения легочной ткани по типу «матового  стекла» не округлой формы и не периферической  локализации</a:t>
            </a:r>
          </a:p>
        </p:txBody>
      </p:sp>
      <p:sp>
        <p:nvSpPr>
          <p:cNvPr id="1199" name="TextBox 39"/>
          <p:cNvSpPr txBox="1"/>
          <p:nvPr/>
        </p:nvSpPr>
        <p:spPr>
          <a:xfrm>
            <a:off x="8398529" y="3346062"/>
            <a:ext cx="3867236" cy="597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Наличие участков  инфильтрации по типу консолидации без  участков уплотнения по типу «матового  стекла», лобарных инфильтратов</a:t>
            </a:r>
          </a:p>
        </p:txBody>
      </p:sp>
      <p:sp>
        <p:nvSpPr>
          <p:cNvPr id="1200" name="TextBox 40"/>
          <p:cNvSpPr txBox="1"/>
          <p:nvPr/>
        </p:nvSpPr>
        <p:spPr>
          <a:xfrm>
            <a:off x="240761" y="3309673"/>
            <a:ext cx="1781606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400" i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Критерии диагностики</a:t>
            </a:r>
          </a:p>
        </p:txBody>
      </p:sp>
      <p:sp>
        <p:nvSpPr>
          <p:cNvPr id="1201" name="TextBox 43"/>
          <p:cNvSpPr txBox="1"/>
          <p:nvPr/>
        </p:nvSpPr>
        <p:spPr>
          <a:xfrm>
            <a:off x="2093684" y="6405562"/>
            <a:ext cx="3470751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Лобарный инфильтрат</a:t>
            </a:r>
          </a:p>
        </p:txBody>
      </p:sp>
      <p:sp>
        <p:nvSpPr>
          <p:cNvPr id="1202" name="Прямоугольник 45"/>
          <p:cNvSpPr txBox="1"/>
          <p:nvPr/>
        </p:nvSpPr>
        <p:spPr>
          <a:xfrm>
            <a:off x="5159259" y="6607057"/>
            <a:ext cx="4416015" cy="225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indent="12700">
              <a:defRPr sz="1100" spc="-4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* Плевральный выпот, лимфаденопатия, пневмосклероз/пневмофиброз</a:t>
            </a:r>
          </a:p>
        </p:txBody>
      </p:sp>
      <p:sp>
        <p:nvSpPr>
          <p:cNvPr id="1203" name="Прямая соединительная линия 48"/>
          <p:cNvSpPr/>
          <p:nvPr/>
        </p:nvSpPr>
        <p:spPr>
          <a:xfrm flipH="1">
            <a:off x="1574119" y="1260889"/>
            <a:ext cx="1" cy="2737438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04" name="Прямая соединительная линия 49"/>
          <p:cNvSpPr/>
          <p:nvPr/>
        </p:nvSpPr>
        <p:spPr>
          <a:xfrm flipH="1">
            <a:off x="5036124" y="1260889"/>
            <a:ext cx="1" cy="2737438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05" name="Прямая соединительная линия 50"/>
          <p:cNvSpPr/>
          <p:nvPr/>
        </p:nvSpPr>
        <p:spPr>
          <a:xfrm>
            <a:off x="8294931" y="1260889"/>
            <a:ext cx="1" cy="2737438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06" name="Прямая соединительная линия 51"/>
          <p:cNvSpPr/>
          <p:nvPr/>
        </p:nvSpPr>
        <p:spPr>
          <a:xfrm flipH="1" flipV="1">
            <a:off x="-2" y="3998326"/>
            <a:ext cx="12192003" cy="1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07" name="object 16"/>
          <p:cNvSpPr/>
          <p:nvPr/>
        </p:nvSpPr>
        <p:spPr>
          <a:xfrm>
            <a:off x="2004727" y="1376257"/>
            <a:ext cx="2378989" cy="203056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08" name="object 17"/>
          <p:cNvSpPr/>
          <p:nvPr/>
        </p:nvSpPr>
        <p:spPr>
          <a:xfrm>
            <a:off x="5565533" y="1380675"/>
            <a:ext cx="2274523" cy="194140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09" name="object 18"/>
          <p:cNvSpPr/>
          <p:nvPr/>
        </p:nvSpPr>
        <p:spPr>
          <a:xfrm>
            <a:off x="9193048" y="1374607"/>
            <a:ext cx="2211378" cy="192503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10" name="object 7"/>
          <p:cNvSpPr/>
          <p:nvPr/>
        </p:nvSpPr>
        <p:spPr>
          <a:xfrm>
            <a:off x="2053773" y="4052978"/>
            <a:ext cx="1985378" cy="2271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11" name="object 9"/>
          <p:cNvSpPr/>
          <p:nvPr/>
        </p:nvSpPr>
        <p:spPr>
          <a:xfrm>
            <a:off x="4446047" y="4100009"/>
            <a:ext cx="2869089" cy="203171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12" name="object 13"/>
          <p:cNvSpPr/>
          <p:nvPr/>
        </p:nvSpPr>
        <p:spPr>
          <a:xfrm>
            <a:off x="10367050" y="4100009"/>
            <a:ext cx="1571031" cy="2031718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13" name="object 11"/>
          <p:cNvSpPr/>
          <p:nvPr/>
        </p:nvSpPr>
        <p:spPr>
          <a:xfrm>
            <a:off x="7487111" y="4081900"/>
            <a:ext cx="2566160" cy="1989647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14" name="object 12"/>
          <p:cNvSpPr/>
          <p:nvPr/>
        </p:nvSpPr>
        <p:spPr>
          <a:xfrm>
            <a:off x="7482161" y="4076944"/>
            <a:ext cx="2574703" cy="2000443"/>
          </a:xfrm>
          <a:prstGeom prst="rect">
            <a:avLst/>
          </a:prstGeom>
          <a:ln w="9906">
            <a:solidFill>
              <a:srgbClr val="151616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15" name="TextBox 59"/>
          <p:cNvSpPr txBox="1"/>
          <p:nvPr/>
        </p:nvSpPr>
        <p:spPr>
          <a:xfrm>
            <a:off x="4836340" y="6181323"/>
            <a:ext cx="3470750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Кавитация</a:t>
            </a:r>
          </a:p>
        </p:txBody>
      </p:sp>
      <p:sp>
        <p:nvSpPr>
          <p:cNvPr id="1216" name="TextBox 60"/>
          <p:cNvSpPr txBox="1"/>
          <p:nvPr/>
        </p:nvSpPr>
        <p:spPr>
          <a:xfrm>
            <a:off x="7527880" y="6132708"/>
            <a:ext cx="3470751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Очаговая диссеминация</a:t>
            </a:r>
          </a:p>
        </p:txBody>
      </p:sp>
      <p:sp>
        <p:nvSpPr>
          <p:cNvPr id="1217" name="TextBox 61"/>
          <p:cNvSpPr txBox="1"/>
          <p:nvPr/>
        </p:nvSpPr>
        <p:spPr>
          <a:xfrm>
            <a:off x="10282141" y="6130971"/>
            <a:ext cx="1858470" cy="490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Симптом «дерево в почках»</a:t>
            </a:r>
          </a:p>
        </p:txBody>
      </p:sp>
    </p:spTree>
    <p:extLst>
      <p:ext uri="{BB962C8B-B14F-4D97-AF65-F5344CB8AC3E}">
        <p14:creationId xmlns:p14="http://schemas.microsoft.com/office/powerpoint/2010/main" val="4214931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Rectangle 46"/>
          <p:cNvSpPr/>
          <p:nvPr/>
        </p:nvSpPr>
        <p:spPr>
          <a:xfrm>
            <a:off x="-2" y="894408"/>
            <a:ext cx="12192003" cy="35620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2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0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93</a:t>
            </a:fld>
            <a:endParaRPr/>
          </a:p>
        </p:txBody>
      </p:sp>
      <p:sp>
        <p:nvSpPr>
          <p:cNvPr id="1221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5"/>
          </a:xfrm>
          <a:prstGeom prst="rect">
            <a:avLst/>
          </a:prstGeom>
        </p:spPr>
        <p:txBody>
          <a:bodyPr/>
          <a:lstStyle/>
          <a:p>
            <a:r>
              <a:t>КТ-признаки и тяжесть заболевания при COVID19</a:t>
            </a:r>
          </a:p>
        </p:txBody>
      </p:sp>
      <p:sp>
        <p:nvSpPr>
          <p:cNvPr id="1222" name="object 8"/>
          <p:cNvSpPr/>
          <p:nvPr/>
        </p:nvSpPr>
        <p:spPr>
          <a:xfrm>
            <a:off x="8589395" y="697773"/>
            <a:ext cx="1886447" cy="154831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23" name="object 10"/>
          <p:cNvSpPr/>
          <p:nvPr/>
        </p:nvSpPr>
        <p:spPr>
          <a:xfrm>
            <a:off x="8627956" y="3836256"/>
            <a:ext cx="1847887" cy="144350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24" name="object 11"/>
          <p:cNvSpPr/>
          <p:nvPr/>
        </p:nvSpPr>
        <p:spPr>
          <a:xfrm>
            <a:off x="8620387" y="2329988"/>
            <a:ext cx="1848757" cy="142236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25" name="object 13"/>
          <p:cNvSpPr/>
          <p:nvPr/>
        </p:nvSpPr>
        <p:spPr>
          <a:xfrm>
            <a:off x="8593597" y="5363667"/>
            <a:ext cx="1849796" cy="138502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26" name="TextBox 9"/>
          <p:cNvSpPr txBox="1"/>
          <p:nvPr/>
        </p:nvSpPr>
        <p:spPr>
          <a:xfrm>
            <a:off x="209179" y="875283"/>
            <a:ext cx="2484491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КТ ПРИЗНАКИ</a:t>
            </a:r>
          </a:p>
        </p:txBody>
      </p:sp>
      <p:sp>
        <p:nvSpPr>
          <p:cNvPr id="1227" name="TextBox 10"/>
          <p:cNvSpPr txBox="1"/>
          <p:nvPr/>
        </p:nvSpPr>
        <p:spPr>
          <a:xfrm>
            <a:off x="5289000" y="897068"/>
            <a:ext cx="3010991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ТЯЖЕСТЬ ЗАБОЛЕВАНИЯ</a:t>
            </a:r>
          </a:p>
        </p:txBody>
      </p:sp>
      <p:sp>
        <p:nvSpPr>
          <p:cNvPr id="1228" name="TextBox 11"/>
          <p:cNvSpPr txBox="1"/>
          <p:nvPr/>
        </p:nvSpPr>
        <p:spPr>
          <a:xfrm>
            <a:off x="6330403" y="1586579"/>
            <a:ext cx="2495732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ЛЕГКАЯ</a:t>
            </a:r>
          </a:p>
        </p:txBody>
      </p:sp>
      <p:sp>
        <p:nvSpPr>
          <p:cNvPr id="1229" name="TextBox 12"/>
          <p:cNvSpPr txBox="1"/>
          <p:nvPr/>
        </p:nvSpPr>
        <p:spPr>
          <a:xfrm>
            <a:off x="5833292" y="2856503"/>
            <a:ext cx="2495732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СРЕДНЯЯ/ТЯЖЕЛАЯ*</a:t>
            </a:r>
          </a:p>
        </p:txBody>
      </p:sp>
      <p:sp>
        <p:nvSpPr>
          <p:cNvPr id="1230" name="TextBox 13"/>
          <p:cNvSpPr txBox="1"/>
          <p:nvPr/>
        </p:nvSpPr>
        <p:spPr>
          <a:xfrm>
            <a:off x="5833292" y="4373343"/>
            <a:ext cx="2495732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СРЕДНЯЯ/ТЯЖЕЛАЯ*</a:t>
            </a:r>
          </a:p>
        </p:txBody>
      </p:sp>
      <p:sp>
        <p:nvSpPr>
          <p:cNvPr id="1231" name="TextBox 14"/>
          <p:cNvSpPr txBox="1"/>
          <p:nvPr/>
        </p:nvSpPr>
        <p:spPr>
          <a:xfrm>
            <a:off x="6340047" y="5871510"/>
            <a:ext cx="2495732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ТЯЖЕЛАЯ</a:t>
            </a:r>
          </a:p>
        </p:txBody>
      </p:sp>
      <p:sp>
        <p:nvSpPr>
          <p:cNvPr id="1232" name="Прямоугольник 18"/>
          <p:cNvSpPr txBox="1"/>
          <p:nvPr/>
        </p:nvSpPr>
        <p:spPr>
          <a:xfrm>
            <a:off x="117442" y="1356339"/>
            <a:ext cx="4786210" cy="917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Не более 3-х очагов уплотнения по типу матового стекла &lt; 3 см по максимальному диаметру</a:t>
            </a:r>
          </a:p>
        </p:txBody>
      </p:sp>
      <p:sp>
        <p:nvSpPr>
          <p:cNvPr id="1233" name="Прямоугольник 20"/>
          <p:cNvSpPr txBox="1"/>
          <p:nvPr/>
        </p:nvSpPr>
        <p:spPr>
          <a:xfrm>
            <a:off x="117442" y="2718005"/>
            <a:ext cx="4786210" cy="625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Более 3-х очагов уплотнения по типу матового стекла &lt; 3  см по максимальному диаметру</a:t>
            </a:r>
          </a:p>
        </p:txBody>
      </p:sp>
      <p:sp>
        <p:nvSpPr>
          <p:cNvPr id="1234" name="Прямоугольник 22"/>
          <p:cNvSpPr txBox="1"/>
          <p:nvPr/>
        </p:nvSpPr>
        <p:spPr>
          <a:xfrm>
            <a:off x="45721" y="4234843"/>
            <a:ext cx="4786210" cy="62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Уплотнения легочной ткани по типу матового стекла в  сочетании с очагами консолидации</a:t>
            </a:r>
          </a:p>
        </p:txBody>
      </p:sp>
      <p:sp>
        <p:nvSpPr>
          <p:cNvPr id="1235" name="Прямоугольник 24"/>
          <p:cNvSpPr txBox="1"/>
          <p:nvPr/>
        </p:nvSpPr>
        <p:spPr>
          <a:xfrm>
            <a:off x="117442" y="5456013"/>
            <a:ext cx="4981130" cy="1209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Диффузное уплотнение легочной ткани по типу матового  стекла и консолидации в сочетании с утолщением  междолькового интерстиция по типу «булыжной  мостовой» (“crazy-paving” sign)</a:t>
            </a:r>
          </a:p>
        </p:txBody>
      </p:sp>
      <p:sp>
        <p:nvSpPr>
          <p:cNvPr id="1236" name="object 15"/>
          <p:cNvSpPr txBox="1"/>
          <p:nvPr/>
        </p:nvSpPr>
        <p:spPr>
          <a:xfrm>
            <a:off x="5176742" y="6579410"/>
            <a:ext cx="3704757" cy="134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1100" spc="-4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* В соответствии с клиническими</a:t>
            </a:r>
            <a:r>
              <a:rPr spc="50"/>
              <a:t> </a:t>
            </a:r>
            <a:r>
              <a:t>данными</a:t>
            </a:r>
          </a:p>
        </p:txBody>
      </p:sp>
      <p:sp>
        <p:nvSpPr>
          <p:cNvPr id="1237" name="Straight Connector 51"/>
          <p:cNvSpPr/>
          <p:nvPr/>
        </p:nvSpPr>
        <p:spPr>
          <a:xfrm flipH="1" flipV="1">
            <a:off x="-1" y="2257418"/>
            <a:ext cx="10475843" cy="1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38" name="Straight Connector 51"/>
          <p:cNvSpPr/>
          <p:nvPr/>
        </p:nvSpPr>
        <p:spPr>
          <a:xfrm flipH="1" flipV="1">
            <a:off x="71721" y="3781378"/>
            <a:ext cx="10404121" cy="1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39" name="Straight Connector 51"/>
          <p:cNvSpPr/>
          <p:nvPr/>
        </p:nvSpPr>
        <p:spPr>
          <a:xfrm flipH="1" flipV="1">
            <a:off x="6407" y="5323304"/>
            <a:ext cx="10469435" cy="1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40" name="Straight Connector 48"/>
          <p:cNvSpPr/>
          <p:nvPr/>
        </p:nvSpPr>
        <p:spPr>
          <a:xfrm flipH="1">
            <a:off x="4999492" y="894409"/>
            <a:ext cx="1" cy="5899029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49235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243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94</a:t>
            </a:fld>
            <a:endParaRPr/>
          </a:p>
        </p:txBody>
      </p:sp>
      <p:sp>
        <p:nvSpPr>
          <p:cNvPr id="1244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ОЦЕНКА ВОВЛЕЧЕННОСТИ ПО ДАННЫМ МСКТ</a:t>
            </a:r>
          </a:p>
        </p:txBody>
      </p:sp>
      <p:sp>
        <p:nvSpPr>
          <p:cNvPr id="1245" name="TextBox 6"/>
          <p:cNvSpPr txBox="1"/>
          <p:nvPr/>
        </p:nvSpPr>
        <p:spPr>
          <a:xfrm>
            <a:off x="682567" y="1017640"/>
            <a:ext cx="4802359" cy="625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ТЯЖЕСТЬ ПОРАЖЕНИЯ ЛЕГКИХ НА МСКТ КОРРЕЛИРУЕТ С ТЯЖЕСТЬЮ ЗАБОЛЕВАНИЯ</a:t>
            </a:r>
          </a:p>
        </p:txBody>
      </p:sp>
      <p:sp>
        <p:nvSpPr>
          <p:cNvPr id="1246" name="Прямоугольник 8"/>
          <p:cNvSpPr txBox="1"/>
          <p:nvPr/>
        </p:nvSpPr>
        <p:spPr>
          <a:xfrm>
            <a:off x="621113" y="2140866"/>
            <a:ext cx="3310313" cy="8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t>Подсчет процентов вовлечения </a:t>
            </a:r>
            <a:r>
              <a:rPr b="0"/>
              <a:t>в патологический процесс </a:t>
            </a:r>
            <a:r>
              <a:rPr b="0" u="sng"/>
              <a:t>каждой из пяти долей  легких</a:t>
            </a:r>
            <a:r>
              <a:rPr b="0"/>
              <a:t>:</a:t>
            </a:r>
          </a:p>
        </p:txBody>
      </p:sp>
      <p:sp>
        <p:nvSpPr>
          <p:cNvPr id="1247" name="Правая фигурная скобка 11"/>
          <p:cNvSpPr/>
          <p:nvPr/>
        </p:nvSpPr>
        <p:spPr>
          <a:xfrm>
            <a:off x="4045213" y="2079861"/>
            <a:ext cx="324466" cy="2981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788"/>
                  <a:pt x="10800" y="1760"/>
                </a:cubicBezTo>
                <a:lnTo>
                  <a:pt x="10800" y="9040"/>
                </a:lnTo>
                <a:cubicBezTo>
                  <a:pt x="10800" y="10012"/>
                  <a:pt x="15635" y="10800"/>
                  <a:pt x="21600" y="10800"/>
                </a:cubicBezTo>
                <a:cubicBezTo>
                  <a:pt x="15635" y="10800"/>
                  <a:pt x="10800" y="11588"/>
                  <a:pt x="10800" y="12560"/>
                </a:cubicBezTo>
                <a:lnTo>
                  <a:pt x="10800" y="19840"/>
                </a:lnTo>
                <a:cubicBezTo>
                  <a:pt x="10800" y="20812"/>
                  <a:pt x="5965" y="21600"/>
                  <a:pt x="0" y="21600"/>
                </a:cubicBezTo>
              </a:path>
            </a:pathLst>
          </a:custGeom>
          <a:ln w="6350">
            <a:solidFill>
              <a:srgbClr val="9A9A9A"/>
            </a:solidFill>
            <a:prstDash val="sysDot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BCBCBC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48" name="TextBox 12"/>
          <p:cNvSpPr txBox="1"/>
          <p:nvPr/>
        </p:nvSpPr>
        <p:spPr>
          <a:xfrm>
            <a:off x="4637994" y="3155151"/>
            <a:ext cx="778717" cy="70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800">
                <a:solidFill>
                  <a:schemeClr val="accent1"/>
                </a:solid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r>
              <a:t>å</a:t>
            </a:r>
          </a:p>
        </p:txBody>
      </p:sp>
      <p:sp>
        <p:nvSpPr>
          <p:cNvPr id="1249" name="Прямоугольник 15"/>
          <p:cNvSpPr txBox="1"/>
          <p:nvPr/>
        </p:nvSpPr>
        <p:spPr>
          <a:xfrm>
            <a:off x="5216933" y="3189327"/>
            <a:ext cx="2015838" cy="820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баллов </a:t>
            </a:r>
            <a:br/>
            <a:r>
              <a:t>каждой </a:t>
            </a:r>
            <a:br/>
            <a:r>
              <a:t>доли</a:t>
            </a:r>
          </a:p>
        </p:txBody>
      </p:sp>
      <p:sp>
        <p:nvSpPr>
          <p:cNvPr id="1250" name="Правая фигурная скобка 16"/>
          <p:cNvSpPr/>
          <p:nvPr/>
        </p:nvSpPr>
        <p:spPr>
          <a:xfrm>
            <a:off x="5997285" y="2079861"/>
            <a:ext cx="324466" cy="2981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788"/>
                  <a:pt x="10800" y="1760"/>
                </a:cubicBezTo>
                <a:lnTo>
                  <a:pt x="10800" y="9040"/>
                </a:lnTo>
                <a:cubicBezTo>
                  <a:pt x="10800" y="10012"/>
                  <a:pt x="15635" y="10800"/>
                  <a:pt x="21600" y="10800"/>
                </a:cubicBezTo>
                <a:cubicBezTo>
                  <a:pt x="15635" y="10800"/>
                  <a:pt x="10800" y="11588"/>
                  <a:pt x="10800" y="12560"/>
                </a:cubicBezTo>
                <a:lnTo>
                  <a:pt x="10800" y="19840"/>
                </a:lnTo>
                <a:cubicBezTo>
                  <a:pt x="10800" y="20812"/>
                  <a:pt x="5965" y="21600"/>
                  <a:pt x="0" y="21600"/>
                </a:cubicBezTo>
              </a:path>
            </a:pathLst>
          </a:custGeom>
          <a:ln w="6350">
            <a:solidFill>
              <a:srgbClr val="9A9A9A"/>
            </a:solidFill>
            <a:prstDash val="sysDot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BCBCBC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51" name="Прямоугольник 17"/>
          <p:cNvSpPr txBox="1"/>
          <p:nvPr/>
        </p:nvSpPr>
        <p:spPr>
          <a:xfrm>
            <a:off x="6570581" y="2192727"/>
            <a:ext cx="3310313" cy="340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80000"/>
              </a:lnSpc>
              <a:defRPr sz="20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ОБЩИЙ БАЛЛ МСКТ</a:t>
            </a:r>
          </a:p>
        </p:txBody>
      </p:sp>
      <p:sp>
        <p:nvSpPr>
          <p:cNvPr id="1252" name="TextBox 13"/>
          <p:cNvSpPr txBox="1"/>
          <p:nvPr/>
        </p:nvSpPr>
        <p:spPr>
          <a:xfrm>
            <a:off x="6574949" y="2772126"/>
            <a:ext cx="3360337" cy="2085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>
                <a:solidFill>
                  <a:srgbClr val="00AB8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0 баллов </a:t>
            </a:r>
            <a:r>
              <a:rPr b="0">
                <a:solidFill>
                  <a:srgbClr val="575757"/>
                </a:solidFill>
              </a:rPr>
              <a:t>– отсутствие вовлечения</a:t>
            </a:r>
            <a:endParaRPr>
              <a:solidFill>
                <a:srgbClr val="000000"/>
              </a:solidFill>
            </a:endParaRPr>
          </a:p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…</a:t>
            </a:r>
          </a:p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….</a:t>
            </a:r>
          </a:p>
          <a:p>
            <a:pPr>
              <a:defRPr b="1">
                <a:solidFill>
                  <a:srgbClr val="C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25 баллов </a:t>
            </a:r>
            <a:r>
              <a:rPr b="0">
                <a:solidFill>
                  <a:srgbClr val="575757"/>
                </a:solidFill>
              </a:rPr>
              <a:t>– каждая </a:t>
            </a:r>
            <a:br>
              <a:rPr b="0">
                <a:solidFill>
                  <a:srgbClr val="575757"/>
                </a:solidFill>
              </a:rPr>
            </a:br>
            <a:r>
              <a:rPr b="0">
                <a:solidFill>
                  <a:srgbClr val="575757"/>
                </a:solidFill>
              </a:rPr>
              <a:t>из долей вовлечена </a:t>
            </a:r>
            <a:br>
              <a:rPr b="0">
                <a:solidFill>
                  <a:srgbClr val="575757"/>
                </a:solidFill>
              </a:rPr>
            </a:br>
            <a:r>
              <a:rPr b="0">
                <a:solidFill>
                  <a:srgbClr val="575757"/>
                </a:solidFill>
              </a:rPr>
              <a:t>более, чем на 75%</a:t>
            </a:r>
          </a:p>
        </p:txBody>
      </p:sp>
      <p:graphicFrame>
        <p:nvGraphicFramePr>
          <p:cNvPr id="1253" name="Таблица 18"/>
          <p:cNvGraphicFramePr/>
          <p:nvPr/>
        </p:nvGraphicFramePr>
        <p:xfrm>
          <a:off x="575392" y="2977308"/>
          <a:ext cx="3556280" cy="1981200"/>
        </p:xfrm>
        <a:graphic>
          <a:graphicData uri="http://schemas.openxmlformats.org/drawingml/2006/table">
            <a:tbl>
              <a:tblPr/>
              <a:tblGrid>
                <a:gridCol w="10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defRPr sz="2000" b="1">
                          <a:solidFill>
                            <a:srgbClr val="00AB80"/>
                          </a:solidFill>
                        </a:defRPr>
                      </a:pPr>
                      <a:r>
                        <a:t>1</a:t>
                      </a:r>
                      <a:r>
                        <a:rPr sz="1800"/>
                        <a:t> балл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000" b="1">
                          <a:solidFill>
                            <a:srgbClr val="00AB80"/>
                          </a:solidFill>
                        </a:defRPr>
                      </a:pPr>
                      <a:r>
                        <a:t>&lt; 5% </a:t>
                      </a:r>
                      <a:r>
                        <a:rPr sz="1800" b="0">
                          <a:solidFill>
                            <a:srgbClr val="575757"/>
                          </a:solidFill>
                        </a:rPr>
                        <a:t>вовлечено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2000" b="1">
                          <a:solidFill>
                            <a:srgbClr val="6AAA02"/>
                          </a:solidFill>
                        </a:defRPr>
                      </a:pPr>
                      <a:r>
                        <a:t>2</a:t>
                      </a:r>
                      <a:r>
                        <a:rPr sz="1800"/>
                        <a:t> балла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000" b="1">
                          <a:solidFill>
                            <a:srgbClr val="6AAA02"/>
                          </a:solidFill>
                        </a:defRPr>
                      </a:pPr>
                      <a:r>
                        <a:t>5% - 25% </a:t>
                      </a:r>
                      <a:r>
                        <a:rPr sz="1800" b="0">
                          <a:solidFill>
                            <a:srgbClr val="575757"/>
                          </a:solidFill>
                        </a:rPr>
                        <a:t>вовлечено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2000" b="1">
                          <a:solidFill>
                            <a:schemeClr val="accent6"/>
                          </a:solidFill>
                        </a:defRPr>
                      </a:pPr>
                      <a:r>
                        <a:t>3</a:t>
                      </a:r>
                      <a:r>
                        <a:rPr sz="1800"/>
                        <a:t> балла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1">
                          <a:solidFill>
                            <a:schemeClr val="accent6"/>
                          </a:solidFill>
                        </a:defRPr>
                      </a:pPr>
                      <a:r>
                        <a:t>26% - 49% </a:t>
                      </a:r>
                      <a:r>
                        <a:rPr b="0">
                          <a:solidFill>
                            <a:srgbClr val="575757"/>
                          </a:solidFill>
                        </a:rPr>
                        <a:t>вовлечено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2000" b="1">
                          <a:solidFill>
                            <a:schemeClr val="accent4"/>
                          </a:solidFill>
                        </a:defRPr>
                      </a:pPr>
                      <a:r>
                        <a:t>4</a:t>
                      </a:r>
                      <a:r>
                        <a:rPr sz="1800"/>
                        <a:t> балла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1">
                          <a:solidFill>
                            <a:schemeClr val="accent4"/>
                          </a:solidFill>
                        </a:defRPr>
                      </a:pPr>
                      <a:r>
                        <a:t>50% - 75% </a:t>
                      </a:r>
                      <a:r>
                        <a:rPr b="0">
                          <a:solidFill>
                            <a:srgbClr val="575757"/>
                          </a:solidFill>
                        </a:rPr>
                        <a:t>вовлечено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2000" b="1">
                          <a:solidFill>
                            <a:srgbClr val="C00000"/>
                          </a:solidFill>
                        </a:defRPr>
                      </a:pPr>
                      <a:r>
                        <a:t>5</a:t>
                      </a:r>
                      <a:r>
                        <a:rPr sz="1800"/>
                        <a:t> баллов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000" b="1">
                          <a:solidFill>
                            <a:srgbClr val="C00000"/>
                          </a:solidFill>
                        </a:defRPr>
                      </a:pPr>
                      <a:r>
                        <a:t>&gt; 75% </a:t>
                      </a:r>
                      <a:r>
                        <a:rPr sz="1800" b="0">
                          <a:solidFill>
                            <a:srgbClr val="575757"/>
                          </a:solidFill>
                        </a:rPr>
                        <a:t>вовлечено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54" name="TextBox 19"/>
          <p:cNvSpPr txBox="1"/>
          <p:nvPr/>
        </p:nvSpPr>
        <p:spPr>
          <a:xfrm>
            <a:off x="8855277" y="3103409"/>
            <a:ext cx="1287490" cy="601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3600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х</a:t>
            </a:r>
            <a:r>
              <a:rPr sz="4000"/>
              <a:t>4</a:t>
            </a:r>
            <a:r>
              <a:rPr sz="2400">
                <a:solidFill>
                  <a:srgbClr val="575757"/>
                </a:solidFill>
              </a:rPr>
              <a:t> =</a:t>
            </a:r>
          </a:p>
        </p:txBody>
      </p:sp>
      <p:sp>
        <p:nvSpPr>
          <p:cNvPr id="1255" name="Прямоугольник 20"/>
          <p:cNvSpPr txBox="1"/>
          <p:nvPr/>
        </p:nvSpPr>
        <p:spPr>
          <a:xfrm>
            <a:off x="9762782" y="2903510"/>
            <a:ext cx="2154899" cy="1129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ПРОЦЕНТ ПОРАЖЕНИЯ ЛЕГКИХ</a:t>
            </a:r>
          </a:p>
        </p:txBody>
      </p:sp>
    </p:spTree>
    <p:extLst>
      <p:ext uri="{BB962C8B-B14F-4D97-AF65-F5344CB8AC3E}">
        <p14:creationId xmlns:p14="http://schemas.microsoft.com/office/powerpoint/2010/main" val="3529495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258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95</a:t>
            </a:fld>
            <a:endParaRPr/>
          </a:p>
        </p:txBody>
      </p:sp>
      <p:sp>
        <p:nvSpPr>
          <p:cNvPr id="1259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ДИНАМИКА РАЗВИТИЯ РГ ПРИЗНАКОВ</a:t>
            </a:r>
          </a:p>
        </p:txBody>
      </p:sp>
      <p:graphicFrame>
        <p:nvGraphicFramePr>
          <p:cNvPr id="1260" name="Таблица 22"/>
          <p:cNvGraphicFramePr/>
          <p:nvPr/>
        </p:nvGraphicFramePr>
        <p:xfrm>
          <a:off x="101998" y="875283"/>
          <a:ext cx="11988000" cy="5841963"/>
        </p:xfrm>
        <a:graphic>
          <a:graphicData uri="http://schemas.openxmlformats.org/drawingml/2006/table">
            <a:tbl>
              <a:tblPr/>
              <a:tblGrid>
                <a:gridCol w="136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4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2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275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СТАДИИ ПРОЦЕССА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ПРИМЕРНАЯ ДЛИТЕЛЬНОСТЬ, ДНЕЙ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ДОМИНИРУЮЩИЕ КТ-ПРИЗНАКИ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ЛОКАЛИЗАЦИЯ, РАСПРОСТРАНЕННОСТЬ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ОСОБЕННОСТИ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1548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РАННЯЯ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0-4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Симптом «матового стекла», локальные ретикулярные изменения на фоне «матового стекла» или их отсутствие, ограниченное число пораженных сегментов (преимущественно нижние доли)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Субплеврально, преимущественно нижние доли, ограниченное число пораженных сегментов; одно- или двустороннее (50-75% случаев) распространение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575757"/>
                          </a:solidFill>
                        </a:rPr>
                        <a:t>До 20-50% пациентов могут не иметь рентгенологических проявлений на этой стадии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7293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ПРОГРЕССИ-РОВАНИЯ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5-8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Увеличение распространенности вышеописанных симптомов, появление очагов консолидации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Субтотальное, двустороннее распространение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7293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ПИКОВАЯ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10-13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Симптом консолидации, перилобулярные уплотнения, плевральный выпот (редко)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Пик объема поражения примерно на 10 сутки, затем постепенное уменьшение объема поражения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Сохраняются симптомы «матового стекла», «булыжной мостовой». Редко – плевральный выпот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7293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РАЗРЕШЕНИЯ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&gt;14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Частичное или полное разрешение (рассасывание)</a:t>
                      </a:r>
                    </a:p>
                  </a:txBody>
                  <a:tcPr marL="45366" marR="45366" marT="45366" marB="45366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Уменьшение объема поражения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r>
                        <a:t>Обязательно отсутствует симптом «булыжной мостовой».</a:t>
                      </a:r>
                    </a:p>
                    <a:p>
                      <a:pPr algn="l">
                        <a:defRPr sz="1600"/>
                      </a:pPr>
                      <a:r>
                        <a:t>Стадия может наблюдаться более 1 месяца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12536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270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96</a:t>
            </a:fld>
            <a:endParaRPr/>
          </a:p>
        </p:txBody>
      </p:sp>
      <p:sp>
        <p:nvSpPr>
          <p:cNvPr id="1271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ЧАСТОТА ДИАГНОСТИРУЕМЫХ ПОРАЖЕНИЙ ПОСРЕДСТВОМ КТ В ЗАВИСИМОСТИ ОТ ЭТАПА ЗАБОЛЕВАНИЯ</a:t>
            </a:r>
          </a:p>
        </p:txBody>
      </p:sp>
      <p:graphicFrame>
        <p:nvGraphicFramePr>
          <p:cNvPr id="1272" name="Объект 7"/>
          <p:cNvGraphicFramePr/>
          <p:nvPr/>
        </p:nvGraphicFramePr>
        <p:xfrm>
          <a:off x="820522" y="1487883"/>
          <a:ext cx="10482683" cy="4110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283660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275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97</a:t>
            </a:fld>
            <a:endParaRPr/>
          </a:p>
        </p:txBody>
      </p:sp>
      <p:sp>
        <p:nvSpPr>
          <p:cNvPr id="1276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СТАНДАРТИЗИРОВАННЫЙ ПРОТОКОЛ ОПИСАНИЯ </a:t>
            </a:r>
            <a:br/>
            <a:r>
              <a:t>КТ ОГК (COVID-19)</a:t>
            </a:r>
          </a:p>
        </p:txBody>
      </p:sp>
      <p:graphicFrame>
        <p:nvGraphicFramePr>
          <p:cNvPr id="1277" name="Таблица 1"/>
          <p:cNvGraphicFramePr/>
          <p:nvPr/>
        </p:nvGraphicFramePr>
        <p:xfrm>
          <a:off x="485048" y="1157631"/>
          <a:ext cx="11422578" cy="4124960"/>
        </p:xfrm>
        <a:graphic>
          <a:graphicData uri="http://schemas.openxmlformats.org/drawingml/2006/table">
            <a:tbl>
              <a:tblPr/>
              <a:tblGrid>
                <a:gridCol w="3204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18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575757"/>
                          </a:solidFill>
                        </a:rPr>
                        <a:t>Исследование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Первичное / повторное (сравнение с исследованием от ___)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575757"/>
                          </a:solidFill>
                        </a:rPr>
                        <a:t>Клиническая информация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Жалобы на протяжении ___ дней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575757"/>
                          </a:solidFill>
                        </a:rPr>
                        <a:t>Изменения по типу «матового стекла»/консолидации/ретикуляр-ные изменения на фоне «матового стекла»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– не выявлены</a:t>
                      </a:r>
                    </a:p>
                    <a:p>
                      <a:pPr algn="l">
                        <a:defRPr sz="1800"/>
                      </a:pPr>
                      <a:r>
                        <a:t>– выявлены: 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Локализация: правое легкое/левое легкое/ двусторонние изменения. 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Расположение: – преимущественно в периферических/центральных отделах – в передних/задних отделах в верхних/нижних отделах 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Контуры: – округлые – четкие/нечеткие – имеется признак Гало/обратного Гало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36543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280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98</a:t>
            </a:fld>
            <a:endParaRPr/>
          </a:p>
        </p:txBody>
      </p:sp>
      <p:sp>
        <p:nvSpPr>
          <p:cNvPr id="1281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СТАНДАРТИЗИРОВАННЫЙ ПРОТОКОЛ ОПИСАНИЯ </a:t>
            </a:r>
            <a:br/>
            <a:r>
              <a:t>КТ ОГК (COVID-19)</a:t>
            </a:r>
          </a:p>
        </p:txBody>
      </p:sp>
      <p:graphicFrame>
        <p:nvGraphicFramePr>
          <p:cNvPr id="1282" name="Таблица 1"/>
          <p:cNvGraphicFramePr/>
          <p:nvPr/>
        </p:nvGraphicFramePr>
        <p:xfrm>
          <a:off x="485048" y="1157631"/>
          <a:ext cx="11422576" cy="5303520"/>
        </p:xfrm>
        <a:graphic>
          <a:graphicData uri="http://schemas.openxmlformats.org/drawingml/2006/table">
            <a:tbl>
              <a:tblPr/>
              <a:tblGrid>
                <a:gridCol w="3960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1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defRPr sz="1800" b="1"/>
                      </a:pPr>
                      <a:r>
                        <a:t>Вовлечение паренхимы в</a:t>
                      </a:r>
                    </a:p>
                    <a:p>
                      <a:pPr algn="l">
                        <a:defRPr sz="1800" b="1"/>
                      </a:pPr>
                      <a:r>
                        <a:t>патологический процесс:</a:t>
                      </a:r>
                    </a:p>
                    <a:p>
                      <a:pPr algn="l">
                        <a:defRPr sz="1800" b="1"/>
                      </a:pPr>
                      <a:endParaRPr/>
                    </a:p>
                    <a:p>
                      <a:pPr algn="l">
                        <a:defRPr sz="1800" i="1"/>
                      </a:pPr>
                      <a:r>
                        <a:t>Последовательно оценить степень</a:t>
                      </a:r>
                    </a:p>
                    <a:p>
                      <a:pPr algn="l">
                        <a:defRPr sz="1800" i="1"/>
                      </a:pPr>
                      <a:r>
                        <a:t>вовлечения каждой доли по 5-балльной шкале:</a:t>
                      </a:r>
                    </a:p>
                    <a:p>
                      <a:pPr algn="l">
                        <a:defRPr sz="1800" b="1"/>
                      </a:pPr>
                      <a:r>
                        <a:t>1 балл – &lt;5%</a:t>
                      </a:r>
                    </a:p>
                    <a:p>
                      <a:pPr algn="l">
                        <a:defRPr sz="1800" b="1"/>
                      </a:pPr>
                      <a:r>
                        <a:t>2 балла – 5–25%</a:t>
                      </a:r>
                    </a:p>
                    <a:p>
                      <a:pPr algn="l">
                        <a:defRPr sz="1800" b="1"/>
                      </a:pPr>
                      <a:r>
                        <a:t>3 балла – 25–49%</a:t>
                      </a:r>
                    </a:p>
                    <a:p>
                      <a:pPr algn="l">
                        <a:defRPr sz="1800" b="1"/>
                      </a:pPr>
                      <a:r>
                        <a:t>4 балла – 50–75%</a:t>
                      </a:r>
                    </a:p>
                    <a:p>
                      <a:pPr algn="l">
                        <a:defRPr sz="1800" b="1"/>
                      </a:pPr>
                      <a:r>
                        <a:t>5 баллов – &gt;75%</a:t>
                      </a:r>
                    </a:p>
                    <a:p>
                      <a:pPr algn="l">
                        <a:defRPr sz="1800" b="1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Суммировать полученные баллы</a:t>
                      </a:r>
                    </a:p>
                    <a:p>
                      <a:pPr algn="l">
                        <a:defRPr sz="1800"/>
                      </a:pPr>
                      <a:r>
                        <a:t>(максимально 25 баллов)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Формула для подсчета процента</a:t>
                      </a:r>
                    </a:p>
                    <a:p>
                      <a:pPr algn="l">
                        <a:defRPr sz="1800"/>
                      </a:pPr>
                      <a:r>
                        <a:t>поражения легких (максимально</a:t>
                      </a:r>
                    </a:p>
                    <a:p>
                      <a:pPr algn="l">
                        <a:defRPr sz="1800"/>
                      </a:pPr>
                      <a:r>
                        <a:t>100%):</a:t>
                      </a:r>
                    </a:p>
                    <a:p>
                      <a:pPr algn="l">
                        <a:defRPr sz="1800"/>
                      </a:pPr>
                      <a:r>
                        <a:t>% поражения = общий балл х 4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Левой верхней доли вовлечено …% легочной паренхимы.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Левой нижней доли вовлечено …% легочной паренхимы.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Правой верхней доли вовлечено …% легочной паренхимы. 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Правой средней доли вовлечено …% легочной паренхимы. 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Правой нижней доли вовлечено …% легочной паренхимы. 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Общий балл…..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Процент поражения ….%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93395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285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99</a:t>
            </a:fld>
            <a:endParaRPr/>
          </a:p>
        </p:txBody>
      </p:sp>
      <p:sp>
        <p:nvSpPr>
          <p:cNvPr id="1286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СТАНДАРТИЗИРОВАННЫЙ ПРОТОКОЛ ОПИСАНИЯ </a:t>
            </a:r>
            <a:br/>
            <a:r>
              <a:t>КТ ОГК (COVID-19)</a:t>
            </a:r>
          </a:p>
        </p:txBody>
      </p:sp>
      <p:graphicFrame>
        <p:nvGraphicFramePr>
          <p:cNvPr id="1287" name="Таблица 1"/>
          <p:cNvGraphicFramePr/>
          <p:nvPr/>
        </p:nvGraphicFramePr>
        <p:xfrm>
          <a:off x="485048" y="1157631"/>
          <a:ext cx="11422576" cy="2377440"/>
        </p:xfrm>
        <a:graphic>
          <a:graphicData uri="http://schemas.openxmlformats.org/drawingml/2006/table">
            <a:tbl>
              <a:tblPr/>
              <a:tblGrid>
                <a:gridCol w="3960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1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575757"/>
                          </a:solidFill>
                        </a:rPr>
                        <a:t>Фоновые изменения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Фиброзные тяжи
Увеличение диаметра сосудов
Наличие плеврального выпота справа/слева
Увеличение лимфатических узлов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 b="1"/>
                      </a:pPr>
                      <a:r>
                        <a:t>Дополнительная информация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46441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8083</TotalTime>
  <Words>13566</Words>
  <Application>Microsoft Office PowerPoint</Application>
  <PresentationFormat>Широкоэкранный</PresentationFormat>
  <Paragraphs>2047</Paragraphs>
  <Slides>151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151</vt:i4>
      </vt:variant>
    </vt:vector>
  </HeadingPairs>
  <TitlesOfParts>
    <vt:vector size="164" baseType="lpstr">
      <vt:lpstr>SimSun</vt:lpstr>
      <vt:lpstr>&amp;quot</vt:lpstr>
      <vt:lpstr>Arial</vt:lpstr>
      <vt:lpstr>Bahnschrift Condensed</vt:lpstr>
      <vt:lpstr>Calibri</vt:lpstr>
      <vt:lpstr>Calibri Light</vt:lpstr>
      <vt:lpstr>Segoe UI</vt:lpstr>
      <vt:lpstr>Symbol</vt:lpstr>
      <vt:lpstr>Tahoma</vt:lpstr>
      <vt:lpstr>Times New Roman</vt:lpstr>
      <vt:lpstr>Trebuchet MS</vt:lpstr>
      <vt:lpstr>Wingdings</vt:lpstr>
      <vt:lpstr>Тема Office</vt:lpstr>
      <vt:lpstr>Вопросы эпидемиологии, диагностики, лечения и профилактики коронавирусной инфекции у детей</vt:lpstr>
      <vt:lpstr>Презентация PowerPoint</vt:lpstr>
      <vt:lpstr>Коронавирус SARS-CoV-2</vt:lpstr>
      <vt:lpstr>Презентация PowerPoint</vt:lpstr>
      <vt:lpstr>Количество регистрируемых ежедневно случаев и летальность в КНР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Более 80 лет</vt:lpstr>
      <vt:lpstr>Когда вирус — не причина </vt:lpstr>
      <vt:lpstr>Презентация PowerPoint</vt:lpstr>
      <vt:lpstr>Прогноз</vt:lpstr>
      <vt:lpstr>Расчетная динамика прироста числа инфицированных с учетом принятых мер до конца 2020 года, чел.</vt:lpstr>
      <vt:lpstr>Презентация PowerPoint</vt:lpstr>
      <vt:lpstr>Основные нарушения оказания медицинской помощи больным с  новой коронавирусной инфекцией (COVID-19) с летальными исходами</vt:lpstr>
      <vt:lpstr>Основные нарушения оказания медицинской помощи больным с  новой коронавирусной инфекцией (COVID-19) с летальными исходами</vt:lpstr>
      <vt:lpstr>Основные нарушения оказания медицинской помощи больным с  новой коронавирусной инфекцией (COVID-19) с летальными исходами</vt:lpstr>
      <vt:lpstr>Презентация PowerPoint</vt:lpstr>
      <vt:lpstr>Презентация PowerPoint</vt:lpstr>
      <vt:lpstr>Презентация PowerPoint</vt:lpstr>
      <vt:lpstr>Патогенетическое лечение: предупреждение и купирование цитокинового шторма</vt:lpstr>
      <vt:lpstr>Основные принципы терапии неотложных состояний COVID-19</vt:lpstr>
      <vt:lpstr>Оказание медицинской помощи в особых группах пациентов</vt:lpstr>
      <vt:lpstr>Лабораторный мониторинг пациентов с COVID-19  в зависимости от тяжести состояния</vt:lpstr>
      <vt:lpstr>Антикоагулянты для лечения COVID-19 у взрослых</vt:lpstr>
      <vt:lpstr>Первоочередные меры по снижению риска  прогрессирования заболевания и смертности от COVID-19</vt:lpstr>
      <vt:lpstr>Первоочередные меры по снижению риска  прогрессирования заболевания и смертности от COVID-19</vt:lpstr>
      <vt:lpstr>п.1.</vt:lpstr>
      <vt:lpstr>ЭТИОЛОГИЯ, ПАТОГЕНЕЗ И ПАТОМОРФОЛОГИЯ  </vt:lpstr>
      <vt:lpstr>Презентация PowerPoint</vt:lpstr>
      <vt:lpstr>Поражение легких</vt:lpstr>
      <vt:lpstr>Патоморфология</vt:lpstr>
      <vt:lpstr>п.2.</vt:lpstr>
      <vt:lpstr>КЛИНИЧЕСКИЕ ОСОБЕННОСТИ  </vt:lpstr>
      <vt:lpstr>Особенности COVID-19 у детей </vt:lpstr>
      <vt:lpstr>CDC выпустили предупреждение о воспалительном синдроме у детей при COVID-19. Критерии. </vt:lpstr>
      <vt:lpstr>Болезнь Кавасаки?</vt:lpstr>
      <vt:lpstr>Восприимчивость детей</vt:lpstr>
      <vt:lpstr>Презентация PowerPoint</vt:lpstr>
      <vt:lpstr>Сравнение частоты симптомов у взрослых и детей с COVID-19</vt:lpstr>
      <vt:lpstr>Критериями для предположительного диагноза неонатальной инфекции COVID-19 могут являться:</vt:lpstr>
      <vt:lpstr>Презентация PowerPoint</vt:lpstr>
      <vt:lpstr>Осложнения: Пневмония</vt:lpstr>
      <vt:lpstr>ВОЗ: диагностические характеристики для нетяжелой пневмонии у детей с COVID-19</vt:lpstr>
      <vt:lpstr>ВОЗ:диагностические характеристики для тяжелой пневмонии у детей с COVID-19</vt:lpstr>
      <vt:lpstr>Дефиниции ОРДС у детей (ВОЗ)</vt:lpstr>
      <vt:lpstr>Диагностические критерии сепсиса и септического шока у детей с COVID-19 </vt:lpstr>
      <vt:lpstr>п.3.1. Диагностика COVID-19</vt:lpstr>
      <vt:lpstr>Презентация PowerPoint</vt:lpstr>
      <vt:lpstr>Изменения в гемограмме</vt:lpstr>
      <vt:lpstr>Изменения в биохимическом анализе крови</vt:lpstr>
      <vt:lpstr>Маркеры воспаления</vt:lpstr>
      <vt:lpstr>Коагулограмма</vt:lpstr>
      <vt:lpstr>Шкала диагностики явного (overt) ДВС-синдрома  (International Society on Thrombosis and Haemostasis, 2001) </vt:lpstr>
      <vt:lpstr>Критерии тяжести </vt:lpstr>
      <vt:lpstr>Критерии тяжести </vt:lpstr>
      <vt:lpstr>Критерии тяжести. Критическая форма  </vt:lpstr>
      <vt:lpstr>Примеры формулировки диагнозов и кодирование CОVID-19  по МКБ-10</vt:lpstr>
      <vt:lpstr>Кодирования статистической информации при наличии подозрения или установленного диагноза коронавирусной инфекции COVID-19 осуществляется в соответствии с нижеследующим порядком:</vt:lpstr>
      <vt:lpstr>Презентация PowerPoint</vt:lpstr>
      <vt:lpstr>Определение стандартного случая</vt:lpstr>
      <vt:lpstr>Алгоритм действий при подозрении на COVID-19</vt:lpstr>
      <vt:lpstr>Презентация PowerPoint</vt:lpstr>
      <vt:lpstr>Презентация PowerPoint</vt:lpstr>
      <vt:lpstr>Презентация PowerPoint</vt:lpstr>
      <vt:lpstr>Презентация PowerPoint</vt:lpstr>
      <vt:lpstr>п. 3.3. Специфическая лабораторная диагностика*  нового коронавируса SARS-CoV-2</vt:lpstr>
      <vt:lpstr>ПРОБЛЕМЫ ПЦР И РЕШЕНИЕ</vt:lpstr>
      <vt:lpstr>Презентация PowerPoint</vt:lpstr>
      <vt:lpstr>РОЛЬ ЛУЧЕВОЙ ДИАГНОСТИКИ</vt:lpstr>
      <vt:lpstr>ПРИМЕНИМОСТЬ РАЗЛИЧНЫХ МЕТОДОВ ЛУЧЕВОЙ ДИАГНОСТИКИ</vt:lpstr>
      <vt:lpstr>ПРИНЦИПЫ ВЫБОРА ЛУЧЕВЫХ МЕТОДОВ ИССЛЕДОВАНИЙ</vt:lpstr>
      <vt:lpstr>Презентация PowerPoint</vt:lpstr>
      <vt:lpstr>ВИРУСНЫЕ ПНЕВМОНИИ И ИХ ПРИЗНАКИ</vt:lpstr>
      <vt:lpstr>Презентация PowerPoint</vt:lpstr>
      <vt:lpstr>ДИФФЕРЕНЦИАЛЬНАЯ ДИАГНОСТИКА</vt:lpstr>
      <vt:lpstr>ДИФФЕРЕНЦИАЛЬНАЯ ДИАГНОСТИКА</vt:lpstr>
      <vt:lpstr>Алгоритм применения лучевых методов (1)</vt:lpstr>
      <vt:lpstr>Алгоритм применения лучевых методов (2)</vt:lpstr>
      <vt:lpstr>РОЛЬ РЕНТГЕНОГРАФИИ</vt:lpstr>
      <vt:lpstr>ПРОВЕДЕНИЕ РГ-ИССЛЕДОВАНИЙ НА ПЕРЕДВИЖНОМ АППАРАТЕ</vt:lpstr>
      <vt:lpstr>ДИНАМИКА COVID-19 ПО РЕНТГЕНОГРАФИИ</vt:lpstr>
      <vt:lpstr>РОЛЬ КТ</vt:lpstr>
      <vt:lpstr>Презентация PowerPoint</vt:lpstr>
      <vt:lpstr>Презентация PowerPoint</vt:lpstr>
      <vt:lpstr>НЕСПЕЦИФИЧНАЯ КТ-КАРТИНА ПРИ COVID</vt:lpstr>
      <vt:lpstr>ЭФФЕКТИВНОСТЬ КТ ИССЛЕДОВАНИЙ</vt:lpstr>
      <vt:lpstr>РГ-ПРОЯВЛЕНИЯ ВИРУСНОЙ ПНЕВМОНИИ ПРИ КТ</vt:lpstr>
      <vt:lpstr>Оценка вероятности наличия вирусной пневмонии,  обусловленной COVID-19 по КТ-паттернам</vt:lpstr>
      <vt:lpstr>Оценка вероятности наличия вирусной пневмонии,  обусловленной COVID-19 по КТ-паттернам</vt:lpstr>
      <vt:lpstr>КТ-признаки и тяжесть заболевания при COVID19</vt:lpstr>
      <vt:lpstr>ОЦЕНКА ВОВЛЕЧЕННОСТИ ПО ДАННЫМ МСКТ</vt:lpstr>
      <vt:lpstr>ДИНАМИКА РАЗВИТИЯ РГ ПРИЗНАКОВ</vt:lpstr>
      <vt:lpstr>ЧАСТОТА ДИАГНОСТИРУЕМЫХ ПОРАЖЕНИЙ ПОСРЕДСТВОМ КТ В ЗАВИСИМОСТИ ОТ ЭТАПА ЗАБОЛЕВАНИЯ</vt:lpstr>
      <vt:lpstr>СТАНДАРТИЗИРОВАННЫЙ ПРОТОКОЛ ОПИСАНИЯ  КТ ОГК (COVID-19)</vt:lpstr>
      <vt:lpstr>СТАНДАРТИЗИРОВАННЫЙ ПРОТОКОЛ ОПИСАНИЯ  КТ ОГК (COVID-19)</vt:lpstr>
      <vt:lpstr>СТАНДАРТИЗИРОВАННЫЙ ПРОТОКОЛ ОПИСАНИЯ  КТ ОГК (COVID-19)</vt:lpstr>
      <vt:lpstr>КРИТЕРИИ ДЛЯ ВЫПИСКИ</vt:lpstr>
      <vt:lpstr>РОЛЬ УЗИ ЛЕГКИХ</vt:lpstr>
      <vt:lpstr>УЗИ ЛЕГКИХ ПРИ COVID-19</vt:lpstr>
      <vt:lpstr>УЗИ ЛЕГКИХ ПРИ COVID-19</vt:lpstr>
      <vt:lpstr>УЗИ ЛЕГКИХ ПРИ COVID-19</vt:lpstr>
      <vt:lpstr>ТЯЖЕСТЬ ЗАБОЛЕВАНИЯ</vt:lpstr>
      <vt:lpstr>ОЦЕНКА УЛЬТРАЗВУКОВЫХ ПАТТЕРНОВ</vt:lpstr>
      <vt:lpstr>БЕЗОПАСНОЕ ПРОВЕДЕНИЕ УЗИ</vt:lpstr>
      <vt:lpstr>Презентация PowerPoint</vt:lpstr>
      <vt:lpstr>Презентация PowerPoint</vt:lpstr>
      <vt:lpstr>Рекомендуемый алгоритм диагностики в зависимости от тяжести течения</vt:lpstr>
      <vt:lpstr>Презентация PowerPoint</vt:lpstr>
      <vt:lpstr>Обязательной госпитализации подлежат:</vt:lpstr>
      <vt:lpstr>Общие принципы лечения детей с хроническими заболеваниями</vt:lpstr>
      <vt:lpstr>п.4.1–4.3. Лечение COVID-19</vt:lpstr>
      <vt:lpstr>Специфика лечения COVID-19  у детей</vt:lpstr>
      <vt:lpstr>Временные рекомендации по этиотропному лечению</vt:lpstr>
      <vt:lpstr>Презентация PowerPoint</vt:lpstr>
      <vt:lpstr>Презентация PowerPoint</vt:lpstr>
      <vt:lpstr>Патогенетическая терапия и симптоматическое лечение</vt:lpstr>
      <vt:lpstr>Дезинтоксикация и регидратация</vt:lpstr>
      <vt:lpstr>Контроль кардиотоксичности при применении хлорохина, макролидов,  фторхинолонов</vt:lpstr>
      <vt:lpstr>Альтернативные схемы:  Лопинавир/ритонавир</vt:lpstr>
      <vt:lpstr>Жаропонижающая терапия</vt:lpstr>
      <vt:lpstr>п.4.4. Антибактериальная терапия  COVID-19</vt:lpstr>
      <vt:lpstr>Антибактериальная терапия при осложненных формах инфекции</vt:lpstr>
      <vt:lpstr>Антибактериальная терапия при осложненных формах инфекции</vt:lpstr>
      <vt:lpstr>п.4.7. Принципы терапии неотложных  состояний COVID-19</vt:lpstr>
      <vt:lpstr>Cytokine Release Syndrome (CRS)</vt:lpstr>
      <vt:lpstr>Клинические и лабораторные проявления</vt:lpstr>
      <vt:lpstr>Лечение и профилактика «цитокинового шторма»</vt:lpstr>
      <vt:lpstr>Оксигенотерапия</vt:lpstr>
      <vt:lpstr>Презентация PowerPoint</vt:lpstr>
      <vt:lpstr>Заболевания дыхательной системы у детей и СOVID-19  </vt:lpstr>
      <vt:lpstr>Дети с бронхолегочной дисплазией (БЛД)</vt:lpstr>
      <vt:lpstr>COVID-19 у детей с иммуносупрессией: </vt:lpstr>
      <vt:lpstr>Группы риска по тяжелому течению COVID-19 инфекции: </vt:lpstr>
      <vt:lpstr>Рекомендованные схемы лечения CRS при COVID-19</vt:lpstr>
      <vt:lpstr>Показания к назначению тоцилизумаба  (Приказ ДЗ г. Москвы от 06.04.2020)</vt:lpstr>
      <vt:lpstr>Презентация PowerPoint</vt:lpstr>
      <vt:lpstr>Презентация PowerPoint</vt:lpstr>
      <vt:lpstr>Тоцилизумаб: побочные эффекты</vt:lpstr>
      <vt:lpstr>Рекомендованные схемы медикаментозной  профилактики COVID-19</vt:lpstr>
      <vt:lpstr>п. 5.4* Патологоанатомическое  вскрытие</vt:lpstr>
      <vt:lpstr>Маршрутизация пациентов  с подозрением на COVID-19</vt:lpstr>
      <vt:lpstr>Пример организации сортировки пациентов  в многопрофильной больнице</vt:lpstr>
      <vt:lpstr>п.5.1–5.3. Профилактика коронавирусной инфекции</vt:lpstr>
      <vt:lpstr>Профилактика распространения  COVID-19 в медицинских организациях</vt:lpstr>
      <vt:lpstr>Профилактика COVID-19 у медицинских работников</vt:lpstr>
      <vt:lpstr>Профилактика Проведение дезинфекции</vt:lpstr>
      <vt:lpstr>Презентация PowerPoint</vt:lpstr>
      <vt:lpstr>Ссылка на скачивание Временных методических рекомендаций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 Ширяева</dc:creator>
  <cp:lastModifiedBy>Галина Ширяева</cp:lastModifiedBy>
  <cp:revision>74</cp:revision>
  <dcterms:created xsi:type="dcterms:W3CDTF">2020-04-10T04:42:25Z</dcterms:created>
  <dcterms:modified xsi:type="dcterms:W3CDTF">2020-10-13T04:08:17Z</dcterms:modified>
</cp:coreProperties>
</file>