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63" r:id="rId2"/>
    <p:sldId id="323" r:id="rId3"/>
    <p:sldId id="268" r:id="rId4"/>
    <p:sldId id="269" r:id="rId5"/>
    <p:sldId id="327" r:id="rId6"/>
    <p:sldId id="328" r:id="rId7"/>
    <p:sldId id="270" r:id="rId8"/>
    <p:sldId id="329" r:id="rId9"/>
    <p:sldId id="330" r:id="rId10"/>
    <p:sldId id="335" r:id="rId11"/>
    <p:sldId id="271" r:id="rId12"/>
    <p:sldId id="331" r:id="rId13"/>
    <p:sldId id="332" r:id="rId14"/>
    <p:sldId id="333" r:id="rId15"/>
    <p:sldId id="334" r:id="rId16"/>
    <p:sldId id="364" r:id="rId17"/>
    <p:sldId id="365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24" r:id="rId26"/>
    <p:sldId id="325" r:id="rId27"/>
    <p:sldId id="272" r:id="rId28"/>
    <p:sldId id="274" r:id="rId29"/>
    <p:sldId id="337" r:id="rId30"/>
    <p:sldId id="362" r:id="rId31"/>
    <p:sldId id="363" r:id="rId32"/>
    <p:sldId id="338" r:id="rId33"/>
    <p:sldId id="339" r:id="rId34"/>
    <p:sldId id="340" r:id="rId35"/>
    <p:sldId id="326" r:id="rId36"/>
    <p:sldId id="264" r:id="rId37"/>
    <p:sldId id="341" r:id="rId38"/>
    <p:sldId id="342" r:id="rId39"/>
    <p:sldId id="343" r:id="rId40"/>
    <p:sldId id="344" r:id="rId41"/>
    <p:sldId id="345" r:id="rId42"/>
    <p:sldId id="265" r:id="rId43"/>
    <p:sldId id="256" r:id="rId44"/>
    <p:sldId id="257" r:id="rId45"/>
    <p:sldId id="346" r:id="rId46"/>
    <p:sldId id="347" r:id="rId47"/>
    <p:sldId id="348" r:id="rId48"/>
    <p:sldId id="349" r:id="rId49"/>
    <p:sldId id="258" r:id="rId50"/>
    <p:sldId id="350" r:id="rId51"/>
    <p:sldId id="351" r:id="rId52"/>
    <p:sldId id="352" r:id="rId53"/>
    <p:sldId id="353" r:id="rId54"/>
    <p:sldId id="354" r:id="rId55"/>
    <p:sldId id="259" r:id="rId56"/>
    <p:sldId id="366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  <p:sldId id="295" r:id="rId78"/>
    <p:sldId id="296" r:id="rId79"/>
    <p:sldId id="367" r:id="rId80"/>
    <p:sldId id="368" r:id="rId81"/>
    <p:sldId id="369" r:id="rId82"/>
    <p:sldId id="370" r:id="rId83"/>
    <p:sldId id="371" r:id="rId84"/>
    <p:sldId id="372" r:id="rId85"/>
    <p:sldId id="298" r:id="rId86"/>
    <p:sldId id="299" r:id="rId87"/>
    <p:sldId id="300" r:id="rId88"/>
    <p:sldId id="301" r:id="rId89"/>
    <p:sldId id="302" r:id="rId90"/>
    <p:sldId id="303" r:id="rId91"/>
    <p:sldId id="304" r:id="rId92"/>
    <p:sldId id="305" r:id="rId93"/>
    <p:sldId id="306" r:id="rId94"/>
    <p:sldId id="307" r:id="rId95"/>
    <p:sldId id="308" r:id="rId96"/>
    <p:sldId id="309" r:id="rId97"/>
    <p:sldId id="310" r:id="rId98"/>
    <p:sldId id="312" r:id="rId99"/>
    <p:sldId id="313" r:id="rId100"/>
    <p:sldId id="314" r:id="rId101"/>
    <p:sldId id="315" r:id="rId102"/>
    <p:sldId id="316" r:id="rId10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45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351ED-5921-416F-B021-0E73A0A665FC}" type="doc">
      <dgm:prSet loTypeId="urn:microsoft.com/office/officeart/2005/8/layout/hProcess9" loCatId="process" qsTypeId="urn:microsoft.com/office/officeart/2005/8/quickstyle/simple1#3" qsCatId="simple" csTypeId="urn:microsoft.com/office/officeart/2005/8/colors/accent1_2#3" csCatId="accent1" phldr="1"/>
      <dgm:spPr/>
    </dgm:pt>
    <dgm:pt modelId="{62D35B69-B450-429F-B94C-8679FC64BD4B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800" b="1" dirty="0" smtClean="0">
              <a:solidFill>
                <a:srgbClr val="002060"/>
              </a:solidFill>
            </a:rPr>
            <a:t>Внедрение</a:t>
          </a:r>
          <a:r>
            <a:rPr lang="en-US" sz="1800" b="1" dirty="0" smtClean="0">
              <a:solidFill>
                <a:srgbClr val="002060"/>
              </a:solidFill>
            </a:rPr>
            <a:t>,             </a:t>
          </a:r>
          <a:r>
            <a:rPr lang="ru-RU" sz="1800" b="1" dirty="0" smtClean="0">
              <a:solidFill>
                <a:srgbClr val="002060"/>
              </a:solidFill>
            </a:rPr>
            <a:t>репродукция в </a:t>
          </a:r>
          <a:r>
            <a:rPr lang="ru-RU" sz="1800" b="1" dirty="0" err="1" smtClean="0">
              <a:solidFill>
                <a:srgbClr val="002060"/>
              </a:solidFill>
            </a:rPr>
            <a:t>эпит</a:t>
          </a:r>
          <a:r>
            <a:rPr lang="en-US" sz="1800" b="1" dirty="0" smtClean="0">
              <a:solidFill>
                <a:srgbClr val="002060"/>
              </a:solidFill>
            </a:rPr>
            <a:t>. </a:t>
          </a:r>
          <a:r>
            <a:rPr lang="ru-RU" sz="1800" b="1" dirty="0" smtClean="0">
              <a:solidFill>
                <a:srgbClr val="002060"/>
              </a:solidFill>
            </a:rPr>
            <a:t>клетки </a:t>
          </a:r>
          <a:r>
            <a:rPr lang="ru-RU" sz="1800" b="1" dirty="0" smtClean="0">
              <a:solidFill>
                <a:srgbClr val="000099"/>
              </a:solidFill>
            </a:rPr>
            <a:t>респираторного тракта</a:t>
          </a:r>
          <a:endParaRPr lang="ru-RU" sz="1600" dirty="0"/>
        </a:p>
      </dgm:t>
    </dgm:pt>
    <dgm:pt modelId="{DD3B6D7D-8EB6-4FD8-91AC-76B9E7E474C8}" type="parTrans" cxnId="{4030DD3F-B1EB-4AF4-98F8-64C32A1878E3}">
      <dgm:prSet/>
      <dgm:spPr/>
      <dgm:t>
        <a:bodyPr/>
        <a:lstStyle/>
        <a:p>
          <a:endParaRPr lang="ru-RU"/>
        </a:p>
      </dgm:t>
    </dgm:pt>
    <dgm:pt modelId="{1287826E-0156-43D9-8127-F859094D73C6}" type="sibTrans" cxnId="{4030DD3F-B1EB-4AF4-98F8-64C32A1878E3}">
      <dgm:prSet/>
      <dgm:spPr/>
      <dgm:t>
        <a:bodyPr/>
        <a:lstStyle/>
        <a:p>
          <a:endParaRPr lang="ru-RU"/>
        </a:p>
      </dgm:t>
    </dgm:pt>
    <dgm:pt modelId="{F38A7971-3286-40E4-8D8A-43518B721DE6}">
      <dgm:prSet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pPr marL="0" indent="0">
            <a:lnSpc>
              <a:spcPct val="70000"/>
            </a:lnSpc>
          </a:pPr>
          <a:r>
            <a:rPr lang="ru-RU" sz="1800" b="1" dirty="0" smtClean="0">
              <a:solidFill>
                <a:srgbClr val="000099"/>
              </a:solidFill>
            </a:rPr>
            <a:t>Проникновение </a:t>
          </a:r>
          <a:r>
            <a:rPr lang="ru-RU" sz="1800" b="1" dirty="0" err="1" smtClean="0">
              <a:solidFill>
                <a:srgbClr val="000099"/>
              </a:solidFill>
            </a:rPr>
            <a:t>патогенов</a:t>
          </a:r>
          <a:r>
            <a:rPr lang="ru-RU" sz="1800" b="1" dirty="0" smtClean="0">
              <a:solidFill>
                <a:srgbClr val="000099"/>
              </a:solidFill>
            </a:rPr>
            <a:t> и продуктов окислительно-метаболических процессов в кровяное русло </a:t>
          </a:r>
          <a:endParaRPr lang="en-US" sz="1800" b="1" dirty="0" smtClean="0">
            <a:solidFill>
              <a:srgbClr val="000099"/>
            </a:solidFill>
          </a:endParaRPr>
        </a:p>
        <a:p>
          <a:pPr marL="0" indent="0">
            <a:lnSpc>
              <a:spcPct val="70000"/>
            </a:lnSpc>
          </a:pPr>
          <a:endParaRPr lang="en-US" sz="1600" b="1" dirty="0" smtClean="0">
            <a:solidFill>
              <a:srgbClr val="000099"/>
            </a:solidFill>
          </a:endParaRPr>
        </a:p>
        <a:p>
          <a:pPr marL="0" indent="0">
            <a:lnSpc>
              <a:spcPct val="70000"/>
            </a:lnSpc>
          </a:pPr>
          <a:r>
            <a:rPr lang="ru-RU" sz="1600" b="1" dirty="0" smtClean="0">
              <a:solidFill>
                <a:srgbClr val="000099"/>
              </a:solidFill>
            </a:rPr>
            <a:t> </a:t>
          </a:r>
          <a:r>
            <a:rPr lang="ru-RU" sz="1800" b="1" dirty="0" smtClean="0">
              <a:solidFill>
                <a:srgbClr val="002060"/>
              </a:solidFill>
            </a:rPr>
            <a:t>развитие токсических или токсико-аллергических реакций</a:t>
          </a:r>
          <a:endParaRPr lang="ru-RU" sz="1800" dirty="0">
            <a:solidFill>
              <a:srgbClr val="002060"/>
            </a:solidFill>
          </a:endParaRPr>
        </a:p>
      </dgm:t>
    </dgm:pt>
    <dgm:pt modelId="{2FA44F38-5B0F-4638-A5B4-ADBCA92AFC1F}" type="parTrans" cxnId="{4E0E2455-6B6D-4E9F-BBF1-A366CDA1551C}">
      <dgm:prSet/>
      <dgm:spPr/>
      <dgm:t>
        <a:bodyPr/>
        <a:lstStyle/>
        <a:p>
          <a:endParaRPr lang="ru-RU"/>
        </a:p>
      </dgm:t>
    </dgm:pt>
    <dgm:pt modelId="{0A4ED609-2D9B-404B-942A-40570A75C4AB}" type="sibTrans" cxnId="{4E0E2455-6B6D-4E9F-BBF1-A366CDA1551C}">
      <dgm:prSet/>
      <dgm:spPr/>
      <dgm:t>
        <a:bodyPr/>
        <a:lstStyle/>
        <a:p>
          <a:endParaRPr lang="ru-RU"/>
        </a:p>
      </dgm:t>
    </dgm:pt>
    <dgm:pt modelId="{7DBDE472-137B-43B3-80B8-E41C50E0C4F6}">
      <dgm:prSet/>
      <dgm:spPr>
        <a:gradFill rotWithShape="0">
          <a:gsLst>
            <a:gs pos="98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>
            <a:lnSpc>
              <a:spcPct val="70000"/>
            </a:lnSpc>
          </a:pPr>
          <a:r>
            <a:rPr lang="ru-RU" b="1" dirty="0" smtClean="0">
              <a:solidFill>
                <a:srgbClr val="000099"/>
              </a:solidFill>
            </a:rPr>
            <a:t> выздоровление;</a:t>
          </a:r>
        </a:p>
        <a:p>
          <a:pPr>
            <a:lnSpc>
              <a:spcPct val="70000"/>
            </a:lnSpc>
          </a:pPr>
          <a:r>
            <a:rPr lang="ru-RU" b="1" dirty="0" err="1" smtClean="0">
              <a:solidFill>
                <a:srgbClr val="000099"/>
              </a:solidFill>
            </a:rPr>
            <a:t>бак.осложнение</a:t>
          </a:r>
          <a:r>
            <a:rPr lang="ru-RU" b="1" dirty="0" smtClean="0">
              <a:solidFill>
                <a:srgbClr val="000099"/>
              </a:solidFill>
            </a:rPr>
            <a:t>;</a:t>
          </a:r>
          <a:endParaRPr lang="en-US" b="1" dirty="0" smtClean="0">
            <a:solidFill>
              <a:srgbClr val="000099"/>
            </a:solidFill>
          </a:endParaRPr>
        </a:p>
        <a:p>
          <a:pPr>
            <a:lnSpc>
              <a:spcPct val="70000"/>
            </a:lnSpc>
          </a:pPr>
          <a:r>
            <a:rPr lang="ru-RU" b="1" dirty="0" smtClean="0">
              <a:solidFill>
                <a:srgbClr val="000099"/>
              </a:solidFill>
            </a:rPr>
            <a:t> летальный исход</a:t>
          </a:r>
        </a:p>
      </dgm:t>
    </dgm:pt>
    <dgm:pt modelId="{AC7FB99B-982D-4CD6-A807-4ABE2C406D61}" type="parTrans" cxnId="{3AC07AAD-A70D-419B-8AFE-9A955AF425D5}">
      <dgm:prSet/>
      <dgm:spPr/>
      <dgm:t>
        <a:bodyPr/>
        <a:lstStyle/>
        <a:p>
          <a:endParaRPr lang="ru-RU"/>
        </a:p>
      </dgm:t>
    </dgm:pt>
    <dgm:pt modelId="{C9AA1C79-258F-4C38-9D79-92AA638B9A36}" type="sibTrans" cxnId="{3AC07AAD-A70D-419B-8AFE-9A955AF425D5}">
      <dgm:prSet/>
      <dgm:spPr/>
      <dgm:t>
        <a:bodyPr/>
        <a:lstStyle/>
        <a:p>
          <a:endParaRPr lang="ru-RU"/>
        </a:p>
      </dgm:t>
    </dgm:pt>
    <dgm:pt modelId="{14BA9784-5EF3-4ABE-9FE0-F8A8016112D0}" type="pres">
      <dgm:prSet presAssocID="{E74351ED-5921-416F-B021-0E73A0A665FC}" presName="CompostProcess" presStyleCnt="0">
        <dgm:presLayoutVars>
          <dgm:dir/>
          <dgm:resizeHandles val="exact"/>
        </dgm:presLayoutVars>
      </dgm:prSet>
      <dgm:spPr/>
    </dgm:pt>
    <dgm:pt modelId="{3015F531-D285-4833-A0FE-6040DF46DD04}" type="pres">
      <dgm:prSet presAssocID="{E74351ED-5921-416F-B021-0E73A0A665FC}" presName="arrow" presStyleLbl="bgShp" presStyleIdx="0" presStyleCnt="1" custScaleX="95070" custLinFactNeighborX="-680" custLinFactNeighborY="-2222"/>
      <dgm:spPr>
        <a:gradFill flip="none" rotWithShape="1">
          <a:gsLst>
            <a:gs pos="9900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</dgm:spPr>
    </dgm:pt>
    <dgm:pt modelId="{A70ECB5A-D6A2-48FD-8335-CB44B65D3558}" type="pres">
      <dgm:prSet presAssocID="{E74351ED-5921-416F-B021-0E73A0A665FC}" presName="linearProcess" presStyleCnt="0"/>
      <dgm:spPr/>
    </dgm:pt>
    <dgm:pt modelId="{2BF514BB-257C-4C81-85A9-B812389FD4D2}" type="pres">
      <dgm:prSet presAssocID="{62D35B69-B450-429F-B94C-8679FC64BD4B}" presName="textNode" presStyleLbl="node1" presStyleIdx="0" presStyleCnt="3" custScaleX="67209" custScaleY="94446" custLinFactNeighborX="-806" custLinFactNeighborY="-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B7813-8C9F-421A-A601-695FE783E84A}" type="pres">
      <dgm:prSet presAssocID="{1287826E-0156-43D9-8127-F859094D73C6}" presName="sibTrans" presStyleCnt="0"/>
      <dgm:spPr/>
    </dgm:pt>
    <dgm:pt modelId="{774F33C4-A90E-45F2-819A-4D83A2FAA65D}" type="pres">
      <dgm:prSet presAssocID="{F38A7971-3286-40E4-8D8A-43518B721DE6}" presName="textNode" presStyleLbl="node1" presStyleIdx="1" presStyleCnt="3" custScaleX="145159" custScaleY="105555" custLinFactNeighborX="-663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A6B3E-F63F-4F83-9D64-3FC8555973C1}" type="pres">
      <dgm:prSet presAssocID="{0A4ED609-2D9B-404B-942A-40570A75C4AB}" presName="sibTrans" presStyleCnt="0"/>
      <dgm:spPr/>
    </dgm:pt>
    <dgm:pt modelId="{CA14E6D4-4F0D-4EE2-AF33-6831891C9774}" type="pres">
      <dgm:prSet presAssocID="{7DBDE472-137B-43B3-80B8-E41C50E0C4F6}" presName="textNode" presStyleLbl="node1" presStyleIdx="2" presStyleCnt="3" custScaleX="63751" custLinFactNeighborX="2160" custLinFactNeighborY="-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78D71E-8200-4433-94F3-F946559161D0}" type="presOf" srcId="{7DBDE472-137B-43B3-80B8-E41C50E0C4F6}" destId="{CA14E6D4-4F0D-4EE2-AF33-6831891C9774}" srcOrd="0" destOrd="0" presId="urn:microsoft.com/office/officeart/2005/8/layout/hProcess9"/>
    <dgm:cxn modelId="{3AC07AAD-A70D-419B-8AFE-9A955AF425D5}" srcId="{E74351ED-5921-416F-B021-0E73A0A665FC}" destId="{7DBDE472-137B-43B3-80B8-E41C50E0C4F6}" srcOrd="2" destOrd="0" parTransId="{AC7FB99B-982D-4CD6-A807-4ABE2C406D61}" sibTransId="{C9AA1C79-258F-4C38-9D79-92AA638B9A36}"/>
    <dgm:cxn modelId="{718EA894-1788-47E4-91B1-9A3D01C0FEC1}" type="presOf" srcId="{62D35B69-B450-429F-B94C-8679FC64BD4B}" destId="{2BF514BB-257C-4C81-85A9-B812389FD4D2}" srcOrd="0" destOrd="0" presId="urn:microsoft.com/office/officeart/2005/8/layout/hProcess9"/>
    <dgm:cxn modelId="{4030DD3F-B1EB-4AF4-98F8-64C32A1878E3}" srcId="{E74351ED-5921-416F-B021-0E73A0A665FC}" destId="{62D35B69-B450-429F-B94C-8679FC64BD4B}" srcOrd="0" destOrd="0" parTransId="{DD3B6D7D-8EB6-4FD8-91AC-76B9E7E474C8}" sibTransId="{1287826E-0156-43D9-8127-F859094D73C6}"/>
    <dgm:cxn modelId="{4E0E2455-6B6D-4E9F-BBF1-A366CDA1551C}" srcId="{E74351ED-5921-416F-B021-0E73A0A665FC}" destId="{F38A7971-3286-40E4-8D8A-43518B721DE6}" srcOrd="1" destOrd="0" parTransId="{2FA44F38-5B0F-4638-A5B4-ADBCA92AFC1F}" sibTransId="{0A4ED609-2D9B-404B-942A-40570A75C4AB}"/>
    <dgm:cxn modelId="{C18C305F-C3BA-4EB7-9BE7-34F66D6BB992}" type="presOf" srcId="{F38A7971-3286-40E4-8D8A-43518B721DE6}" destId="{774F33C4-A90E-45F2-819A-4D83A2FAA65D}" srcOrd="0" destOrd="0" presId="urn:microsoft.com/office/officeart/2005/8/layout/hProcess9"/>
    <dgm:cxn modelId="{8E8224CC-4D4D-4169-BA54-8BBB6C8B42A6}" type="presOf" srcId="{E74351ED-5921-416F-B021-0E73A0A665FC}" destId="{14BA9784-5EF3-4ABE-9FE0-F8A8016112D0}" srcOrd="0" destOrd="0" presId="urn:microsoft.com/office/officeart/2005/8/layout/hProcess9"/>
    <dgm:cxn modelId="{9F754849-DE5B-4EB1-8FD8-ADCE068BA196}" type="presParOf" srcId="{14BA9784-5EF3-4ABE-9FE0-F8A8016112D0}" destId="{3015F531-D285-4833-A0FE-6040DF46DD04}" srcOrd="0" destOrd="0" presId="urn:microsoft.com/office/officeart/2005/8/layout/hProcess9"/>
    <dgm:cxn modelId="{09B91806-F6EA-47BB-B14F-17294A18D9C7}" type="presParOf" srcId="{14BA9784-5EF3-4ABE-9FE0-F8A8016112D0}" destId="{A70ECB5A-D6A2-48FD-8335-CB44B65D3558}" srcOrd="1" destOrd="0" presId="urn:microsoft.com/office/officeart/2005/8/layout/hProcess9"/>
    <dgm:cxn modelId="{D985E70E-7A79-4F5B-9166-9C2C6E54F04E}" type="presParOf" srcId="{A70ECB5A-D6A2-48FD-8335-CB44B65D3558}" destId="{2BF514BB-257C-4C81-85A9-B812389FD4D2}" srcOrd="0" destOrd="0" presId="urn:microsoft.com/office/officeart/2005/8/layout/hProcess9"/>
    <dgm:cxn modelId="{03A1C6BF-698A-41BC-8464-77D04CA1A641}" type="presParOf" srcId="{A70ECB5A-D6A2-48FD-8335-CB44B65D3558}" destId="{875B7813-8C9F-421A-A601-695FE783E84A}" srcOrd="1" destOrd="0" presId="urn:microsoft.com/office/officeart/2005/8/layout/hProcess9"/>
    <dgm:cxn modelId="{C7B67E2B-6887-48BA-98BD-1CB19EC8D7CE}" type="presParOf" srcId="{A70ECB5A-D6A2-48FD-8335-CB44B65D3558}" destId="{774F33C4-A90E-45F2-819A-4D83A2FAA65D}" srcOrd="2" destOrd="0" presId="urn:microsoft.com/office/officeart/2005/8/layout/hProcess9"/>
    <dgm:cxn modelId="{3B8D1DD5-F706-4327-939D-C653B588FFDA}" type="presParOf" srcId="{A70ECB5A-D6A2-48FD-8335-CB44B65D3558}" destId="{6A5A6B3E-F63F-4F83-9D64-3FC8555973C1}" srcOrd="3" destOrd="0" presId="urn:microsoft.com/office/officeart/2005/8/layout/hProcess9"/>
    <dgm:cxn modelId="{CA3398A0-CB3D-40F5-A696-5A562ABD760E}" type="presParOf" srcId="{A70ECB5A-D6A2-48FD-8335-CB44B65D3558}" destId="{CA14E6D4-4F0D-4EE2-AF33-6831891C97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5F531-D285-4833-A0FE-6040DF46DD04}">
      <dsp:nvSpPr>
        <dsp:cNvPr id="0" name=""/>
        <dsp:cNvSpPr/>
      </dsp:nvSpPr>
      <dsp:spPr>
        <a:xfrm>
          <a:off x="817697" y="0"/>
          <a:ext cx="7024932" cy="3214711"/>
        </a:xfrm>
        <a:prstGeom prst="rightArrow">
          <a:avLst/>
        </a:prstGeom>
        <a:gradFill flip="none" rotWithShape="1">
          <a:gsLst>
            <a:gs pos="9900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514BB-257C-4C81-85A9-B812389FD4D2}">
      <dsp:nvSpPr>
        <dsp:cNvPr id="0" name=""/>
        <dsp:cNvSpPr/>
      </dsp:nvSpPr>
      <dsp:spPr>
        <a:xfrm>
          <a:off x="3297" y="928691"/>
          <a:ext cx="2155546" cy="12144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Внедрение</a:t>
          </a:r>
          <a:r>
            <a:rPr lang="en-US" sz="1800" b="1" kern="1200" dirty="0" smtClean="0">
              <a:solidFill>
                <a:srgbClr val="002060"/>
              </a:solidFill>
            </a:rPr>
            <a:t>,             </a:t>
          </a:r>
          <a:r>
            <a:rPr lang="ru-RU" sz="1800" b="1" kern="1200" dirty="0" smtClean="0">
              <a:solidFill>
                <a:srgbClr val="002060"/>
              </a:solidFill>
            </a:rPr>
            <a:t>репродукция в </a:t>
          </a:r>
          <a:r>
            <a:rPr lang="ru-RU" sz="1800" b="1" kern="1200" dirty="0" err="1" smtClean="0">
              <a:solidFill>
                <a:srgbClr val="002060"/>
              </a:solidFill>
            </a:rPr>
            <a:t>эпит</a:t>
          </a:r>
          <a:r>
            <a:rPr lang="en-US" sz="1800" b="1" kern="1200" dirty="0" smtClean="0">
              <a:solidFill>
                <a:srgbClr val="002060"/>
              </a:solidFill>
            </a:rPr>
            <a:t>. </a:t>
          </a:r>
          <a:r>
            <a:rPr lang="ru-RU" sz="1800" b="1" kern="1200" dirty="0" smtClean="0">
              <a:solidFill>
                <a:srgbClr val="002060"/>
              </a:solidFill>
            </a:rPr>
            <a:t>клетки </a:t>
          </a:r>
          <a:r>
            <a:rPr lang="ru-RU" sz="1800" b="1" kern="1200" dirty="0" smtClean="0">
              <a:solidFill>
                <a:srgbClr val="000099"/>
              </a:solidFill>
            </a:rPr>
            <a:t>респираторного тракта</a:t>
          </a:r>
          <a:endParaRPr lang="ru-RU" sz="1600" kern="1200" dirty="0"/>
        </a:p>
      </dsp:txBody>
      <dsp:txXfrm>
        <a:off x="62582" y="987976"/>
        <a:ext cx="2036976" cy="1095896"/>
      </dsp:txXfrm>
    </dsp:sp>
    <dsp:sp modelId="{774F33C4-A90E-45F2-819A-4D83A2FAA65D}">
      <dsp:nvSpPr>
        <dsp:cNvPr id="0" name=""/>
        <dsp:cNvSpPr/>
      </dsp:nvSpPr>
      <dsp:spPr>
        <a:xfrm>
          <a:off x="2206983" y="928697"/>
          <a:ext cx="4655580" cy="135731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</a:rPr>
            <a:t>Проникновение </a:t>
          </a:r>
          <a:r>
            <a:rPr lang="ru-RU" sz="1800" b="1" kern="1200" dirty="0" err="1" smtClean="0">
              <a:solidFill>
                <a:srgbClr val="000099"/>
              </a:solidFill>
            </a:rPr>
            <a:t>патогенов</a:t>
          </a:r>
          <a:r>
            <a:rPr lang="ru-RU" sz="1800" b="1" kern="1200" dirty="0" smtClean="0">
              <a:solidFill>
                <a:srgbClr val="000099"/>
              </a:solidFill>
            </a:rPr>
            <a:t> и продуктов окислительно-метаболических процессов в кровяное русло </a:t>
          </a:r>
          <a:endParaRPr lang="en-US" sz="1800" b="1" kern="1200" dirty="0" smtClean="0">
            <a:solidFill>
              <a:srgbClr val="000099"/>
            </a:solidFill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rgbClr val="000099"/>
            </a:solidFill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</a:rPr>
            <a:t> </a:t>
          </a:r>
          <a:r>
            <a:rPr lang="ru-RU" sz="1800" b="1" kern="1200" dirty="0" smtClean="0">
              <a:solidFill>
                <a:srgbClr val="002060"/>
              </a:solidFill>
            </a:rPr>
            <a:t>развитие токсических или токсико-аллергических реакций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273242" y="994956"/>
        <a:ext cx="4523062" cy="1224797"/>
      </dsp:txXfrm>
    </dsp:sp>
    <dsp:sp modelId="{CA14E6D4-4F0D-4EE2-AF33-6831891C9774}">
      <dsp:nvSpPr>
        <dsp:cNvPr id="0" name=""/>
        <dsp:cNvSpPr/>
      </dsp:nvSpPr>
      <dsp:spPr>
        <a:xfrm>
          <a:off x="7097953" y="928691"/>
          <a:ext cx="2044640" cy="1285884"/>
        </a:xfrm>
        <a:prstGeom prst="roundRect">
          <a:avLst/>
        </a:prstGeom>
        <a:gradFill rotWithShape="0">
          <a:gsLst>
            <a:gs pos="98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</a:rPr>
            <a:t> выздоровление;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0099"/>
              </a:solidFill>
            </a:rPr>
            <a:t>бак.осложнение</a:t>
          </a:r>
          <a:r>
            <a:rPr lang="ru-RU" sz="1800" b="1" kern="1200" dirty="0" smtClean="0">
              <a:solidFill>
                <a:srgbClr val="000099"/>
              </a:solidFill>
            </a:rPr>
            <a:t>;</a:t>
          </a:r>
          <a:endParaRPr lang="en-US" sz="1800" b="1" kern="1200" dirty="0" smtClean="0">
            <a:solidFill>
              <a:srgbClr val="000099"/>
            </a:solidFill>
          </a:endParaRP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</a:rPr>
            <a:t> летальный исход</a:t>
          </a:r>
        </a:p>
      </dsp:txBody>
      <dsp:txXfrm>
        <a:off x="7160725" y="991463"/>
        <a:ext cx="1919096" cy="1160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75AB-E99E-497B-8F3F-72F53891E5B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992FA-AC53-4DB5-BDD1-4D430747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8B1E8-144E-4F5E-88FC-997DEE958659}" type="slidenum">
              <a:rPr lang="ru-RU" smtClean="0"/>
              <a:t>3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6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16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70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926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8B1E8-144E-4F5E-88FC-997DEE958659}" type="slidenum">
              <a:rPr lang="ru-RU" smtClean="0"/>
              <a:t>27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310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8B1E8-144E-4F5E-88FC-997DEE95865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48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chemeClr val="tx2"/>
                </a:solidFill>
              </a:rPr>
              <a:t>При сборе анамнеза и первом осмотре больного с острым заболеванием </a:t>
            </a:r>
            <a:r>
              <a:rPr lang="ru-RU" altLang="ru-RU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FF0000"/>
                </a:solidFill>
              </a:rPr>
              <a:t>     общие признаки, на которых надо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rgbClr val="FF0000"/>
                </a:solidFill>
              </a:rPr>
              <a:t>    фиксировать внимание </a:t>
            </a:r>
            <a:r>
              <a:rPr lang="ru-RU" altLang="ru-RU" b="1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solidFill>
                  <a:schemeClr val="tx2"/>
                </a:solidFill>
              </a:rPr>
              <a:t> </a:t>
            </a:r>
            <a:r>
              <a:rPr lang="ru-RU" altLang="ru-RU" smtClean="0">
                <a:solidFill>
                  <a:schemeClr val="tx2"/>
                </a:solidFill>
              </a:rPr>
              <a:t>снижение активности ребенка ; стойкое или немотивированное   беспокойство, сонливость или резкая возбудимость ; безразличие к окружающему (апатия),даже после снижение  температуры; отказ от питья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chemeClr val="tx2"/>
                </a:solidFill>
              </a:rPr>
              <a:t>рвота, не связанная с кишечным синдромом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Информативность </a:t>
            </a:r>
            <a:r>
              <a:rPr lang="ru-RU" altLang="ru-RU" b="1" smtClean="0">
                <a:solidFill>
                  <a:srgbClr val="C00000"/>
                </a:solidFill>
              </a:rPr>
              <a:t>признаков тяжести </a:t>
            </a:r>
            <a:r>
              <a:rPr lang="ru-RU" altLang="ru-RU" b="1" smtClean="0"/>
              <a:t>заболевания при </a:t>
            </a:r>
            <a:r>
              <a:rPr lang="ru-RU" altLang="ru-RU" b="1" smtClean="0">
                <a:solidFill>
                  <a:srgbClr val="C00000"/>
                </a:solidFill>
              </a:rPr>
              <a:t>бактериальных и вирусных </a:t>
            </a:r>
            <a:r>
              <a:rPr lang="ru-RU" altLang="ru-RU" b="1" smtClean="0"/>
              <a:t>заболеваниях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8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2A5780B-6263-4B12-AF3B-4848DD41A779}" type="slidenum">
              <a:rPr lang="ru-RU" altLang="ru-RU" smtClean="0">
                <a:latin typeface="Arial" pitchFamily="34" charset="0"/>
              </a:rPr>
              <a:pPr>
                <a:spcBef>
                  <a:spcPct val="0"/>
                </a:spcBef>
              </a:pPr>
              <a:t>60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(</a:t>
            </a:r>
          </a:p>
        </p:txBody>
      </p:sp>
      <p:sp>
        <p:nvSpPr>
          <p:cNvPr id="279556" name="Верхний колонтитул 3"/>
          <p:cNvSpPr txBox="1">
            <a:spLocks noGrp="1"/>
          </p:cNvSpPr>
          <p:nvPr/>
        </p:nvSpPr>
        <p:spPr bwMode="auto">
          <a:xfrm>
            <a:off x="0" y="0"/>
            <a:ext cx="2972121" cy="4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latin typeface="Arial" pitchFamily="34" charset="0"/>
            </a:endParaRPr>
          </a:p>
        </p:txBody>
      </p:sp>
      <p:sp>
        <p:nvSpPr>
          <p:cNvPr id="279557" name="Нижний колонтитул 4"/>
          <p:cNvSpPr txBox="1">
            <a:spLocks noGrp="1"/>
          </p:cNvSpPr>
          <p:nvPr/>
        </p:nvSpPr>
        <p:spPr bwMode="auto">
          <a:xfrm>
            <a:off x="0" y="8684605"/>
            <a:ext cx="2972121" cy="4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BAED654-24A5-4E1C-85E4-FBD680F1755C}" type="slidenum">
              <a:rPr lang="ru-RU" altLang="ru-RU" smtClean="0">
                <a:latin typeface="Arial" pitchFamily="34" charset="0"/>
              </a:rPr>
              <a:pPr>
                <a:spcBef>
                  <a:spcPct val="0"/>
                </a:spcBef>
              </a:pPr>
              <a:t>62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80579" name="Rectangle 1031"/>
          <p:cNvSpPr txBox="1">
            <a:spLocks noGrp="1" noChangeArrowheads="1"/>
          </p:cNvSpPr>
          <p:nvPr/>
        </p:nvSpPr>
        <p:spPr bwMode="auto">
          <a:xfrm>
            <a:off x="3884277" y="8684605"/>
            <a:ext cx="2972121" cy="4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5B16D-B27D-48F5-A4CE-F9F28112723A}" type="slidenum">
              <a:rPr lang="ru-RU" altLang="ru-RU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280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0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cs typeface="Arial" pitchFamily="34" charset="0"/>
              </a:rPr>
              <a:t>Круп всегда привлекал внимание педиатров, были предложены многочисленные методы его лечения, </a:t>
            </a:r>
            <a:r>
              <a:rPr lang="ru-RU" altLang="ru-RU" b="1" smtClean="0">
                <a:cs typeface="Arial" pitchFamily="34" charset="0"/>
              </a:rPr>
              <a:t>В последние годы получены убедительные данные об эффективности стероидной терапии,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Внедрение рекомендаций лечения ОСЛТ с использованием стероидов резко сокращает длительность стеноза гортани и сроки пребывания на койке. Однако, по нашим данным, терапия ингаляционными  стероидами так же эффективна, как и системными. </a:t>
            </a:r>
            <a:endParaRPr lang="ru-RU" altLang="ru-RU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b="1" smtClean="0">
              <a:cs typeface="Arial" pitchFamily="34" charset="0"/>
            </a:endParaRPr>
          </a:p>
        </p:txBody>
      </p:sp>
      <p:sp>
        <p:nvSpPr>
          <p:cNvPr id="28365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606A8CB-5A64-4929-899F-59CDF5303679}" type="slidenum">
              <a:rPr lang="ru-RU" altLang="ru-RU" smtClean="0">
                <a:latin typeface="Arial" pitchFamily="34" charset="0"/>
              </a:rPr>
              <a:pPr>
                <a:spcBef>
                  <a:spcPct val="0"/>
                </a:spcBef>
              </a:pPr>
              <a:t>64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6657373-7CED-4D54-8BD3-82EDEE20D766}" type="slidenum">
              <a:rPr lang="ru-RU" altLang="ru-RU" smtClean="0">
                <a:latin typeface="Arial" pitchFamily="34" charset="0"/>
              </a:rPr>
              <a:pPr>
                <a:spcBef>
                  <a:spcPct val="0"/>
                </a:spcBef>
              </a:pPr>
              <a:t>69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8B1E8-144E-4F5E-88FC-997DEE958659}" type="slidenum">
              <a:rPr lang="ru-RU" smtClean="0"/>
              <a:t>4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707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7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7FA58DF-DB65-4C67-94BB-E6AFB0C1D745}" type="slidenum">
              <a:rPr lang="ru-RU" altLang="ru-RU" smtClean="0">
                <a:latin typeface="Arial" pitchFamily="34" charset="0"/>
              </a:rPr>
              <a:pPr>
                <a:spcBef>
                  <a:spcPct val="0"/>
                </a:spcBef>
              </a:pPr>
              <a:t>74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8772" name="Номер слайда 3"/>
          <p:cNvSpPr txBox="1">
            <a:spLocks noGrp="1"/>
          </p:cNvSpPr>
          <p:nvPr/>
        </p:nvSpPr>
        <p:spPr bwMode="auto">
          <a:xfrm>
            <a:off x="3884277" y="8684605"/>
            <a:ext cx="2972121" cy="4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E65EC4-56A9-483A-A1BE-0701805C2BA8}" type="slidenum">
              <a:rPr lang="ru-RU" altLang="ru-RU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У детей грудного и раннего возраста ИМП – самая частая тяжелая бактериальная инфекция. Заболевают лихорадочными  ИМП (первый эпизод) составляет 7% детей в воз-расте 0-3 месяца, 5,7% - 3-5 месяцев, 8,3% - 6-12 месяцев и 2,1% - старше 1 года . ИМП наблюдаются в первые месяцы жизни чаще у  мальчиков (до 3%), к году она снижается до 1-2%, в дошкольном возрасте до 0,5%, а в период пубертата – до 0,1%. Обрезание мальчи-ков уменьшает частоту ИМП (на 1-м году жизни 0,22% против 2,15%, в первые 3 месяца жизни соответственно 2,4% и 20,1%). [9, 10]. Частота ИМП у девочек увеличивается: на 1-м году, достигая 2,7%, в дошкольном возрасте ИМП выявляется у 1,2-1,9% девочек [11].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ИМП – важная причина госпитализации: больные ИМП составляют 20% детей 0-1 года и 6% детей 0-3 года, госпитализируемых с лихорадочным заболеванием [12]. В пер-вые месяцы жизни ИМП чаще болеют мальчики, с конца 1-го года и далее заболеваемость девочек выше в 4 раза и более.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9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7DADF5-69D1-4992-BF39-60EC7DE80990}" type="slidenum">
              <a:rPr lang="ru-RU" altLang="ru-RU" smtClean="0">
                <a:latin typeface="Arial" pitchFamily="34" charset="0"/>
              </a:rPr>
              <a:pPr>
                <a:spcBef>
                  <a:spcPct val="0"/>
                </a:spcBef>
              </a:pPr>
              <a:t>78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9E5CCF5-5EC2-4193-BB34-593A4E274C6E}" type="slidenum">
              <a:rPr lang="en-AU" altLang="ru-RU" smtClean="0"/>
              <a:pPr>
                <a:spcBef>
                  <a:spcPct val="0"/>
                </a:spcBef>
              </a:pPr>
              <a:t>80</a:t>
            </a:fld>
            <a:endParaRPr lang="en-AU" altLang="ru-RU" smtClean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20087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2A93AAD-37B3-4920-8D48-DB72989367A4}" type="slidenum">
              <a:rPr lang="en-AU" altLang="ru-RU" smtClean="0"/>
              <a:pPr>
                <a:spcBef>
                  <a:spcPct val="0"/>
                </a:spcBef>
              </a:pPr>
              <a:t>81</a:t>
            </a:fld>
            <a:endParaRPr lang="en-AU" altLang="ru-RU" smtClean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2554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ru-RU" altLang="ru-RU" b="1" smtClean="0">
                <a:solidFill>
                  <a:srgbClr val="7F2D2D"/>
                </a:solidFill>
              </a:rPr>
              <a:t>Пожизненное</a:t>
            </a:r>
            <a:r>
              <a:rPr lang="ru-RU" altLang="ru-RU" smtClean="0">
                <a:solidFill>
                  <a:srgbClr val="7F2D2D"/>
                </a:solidFill>
              </a:rPr>
              <a:t> сохранение вирусов </a:t>
            </a:r>
            <a:r>
              <a:rPr lang="ru-RU" altLang="ru-RU" b="1" smtClean="0">
                <a:solidFill>
                  <a:srgbClr val="7F2D2D"/>
                </a:solidFill>
              </a:rPr>
              <a:t>в неявной</a:t>
            </a:r>
            <a:r>
              <a:rPr lang="ru-RU" altLang="ru-RU" smtClean="0">
                <a:solidFill>
                  <a:srgbClr val="7F2D2D"/>
                </a:solidFill>
              </a:rPr>
              <a:t>, морфологически и иммунохимически </a:t>
            </a:r>
            <a:r>
              <a:rPr lang="ru-RU" altLang="ru-RU" b="1" smtClean="0">
                <a:solidFill>
                  <a:srgbClr val="7F2D2D"/>
                </a:solidFill>
              </a:rPr>
              <a:t>видоизменённой форме;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altLang="ru-RU" smtClean="0">
                <a:solidFill>
                  <a:srgbClr val="7F2D2D"/>
                </a:solidFill>
              </a:rPr>
              <a:t>репродуктивный цикл вирусов резко замедляется на поздних стадиях и активируется под влиянием различных факторов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altLang="ru-RU" smtClean="0">
                <a:solidFill>
                  <a:srgbClr val="7F2D2D"/>
                </a:solidFill>
              </a:rPr>
              <a:t>вызывают рецидивирование, а не прогрессирование заболевания.</a:t>
            </a:r>
          </a:p>
          <a:p>
            <a:endParaRPr lang="ru-RU" altLang="ru-RU" smtClean="0"/>
          </a:p>
        </p:txBody>
      </p:sp>
      <p:sp>
        <p:nvSpPr>
          <p:cNvPr id="292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C62013C-77AD-4994-A2D7-17140ACD2229}" type="slidenum">
              <a:rPr lang="es-ES" altLang="ru-RU" smtClean="0">
                <a:latin typeface="Arial" pitchFamily="34" charset="0"/>
              </a:rPr>
              <a:pPr>
                <a:spcBef>
                  <a:spcPct val="0"/>
                </a:spcBef>
              </a:pPr>
              <a:t>95</a:t>
            </a:fld>
            <a:endParaRPr lang="es-E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Актуализация проблемы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F1B815-752B-45C4-BC94-FB68422E9F63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C2D9D-D9FC-4FD0-B90F-462D98A68DF1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z="1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05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78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4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86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179C-B894-468A-A496-055E40B7B0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5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680387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0497-E984-49D0-AD3F-12DFE8440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41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EE6F-C7C5-4DA5-A818-0CC5A7C2F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73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5D404-2C16-40CF-AE43-3C7165969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53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4935" y="1549376"/>
            <a:ext cx="3694748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29700" y="1778127"/>
            <a:ext cx="248411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02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vrach.ru/2018/03/15436931/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scape.com/viewpublication/8157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the-common-cold-in-children-clinical-features-and-diagnosis/abstract/3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ptodate.com/contents/the-common-cold-in-children-clinical-features-and-diagnosis/abstract/33" TargetMode="External"/><Relationship Id="rId5" Type="http://schemas.openxmlformats.org/officeDocument/2006/relationships/hyperlink" Target="http://www.uptodate.com/contents/the-common-cold-in-children-clinical-features-and-diagnosis/abstract/20" TargetMode="External"/><Relationship Id="rId4" Type="http://schemas.openxmlformats.org/officeDocument/2006/relationships/hyperlink" Target="http://www.uptodate.com/contents/the-common-cold-in-children-clinical-features-and-diagnosis/abstract/22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6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1%80%D1%83%D1%81_%D0%BF%D1%80%D0%BE%D1%81%D1%82%D0%BE%D0%B3%D0%BE_%D0%B3%D0%B5%D1%80%D0%BF%D0%B5%D1%81%D0%B0_%D0%B2%D1%82%D0%BE%D1%80%D0%BE%D0%B3%D0%BE_%D1%82%D0%B8%D0%BF%D0%B0" TargetMode="External"/><Relationship Id="rId2" Type="http://schemas.openxmlformats.org/officeDocument/2006/relationships/hyperlink" Target="http://ru.wikipedia.org/wiki/%D0%92%D0%B8%D1%80%D1%83%D1%81_%D0%BF%D1%80%D0%BE%D1%81%D1%82%D0%BE%D0%B3%D0%BE_%D0%B3%D0%B5%D1%80%D0%BF%D0%B5%D1%81%D0%B0_%D0%BF%D0%B5%D1%80%D0%B2%D0%BE%D0%B3%D0%BE_%D1%82%D0%B8%D0%BF%D0%B0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7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Дифференциальная диагностика гриппа, ОРВИ и </a:t>
            </a:r>
            <a:r>
              <a:rPr lang="en-US" sz="3200" dirty="0" smtClean="0"/>
              <a:t>COVID</a:t>
            </a:r>
            <a:r>
              <a:rPr lang="ru-RU" sz="3200" dirty="0" smtClean="0"/>
              <a:t>-19, микст вирусных инфекций.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636912"/>
            <a:ext cx="4352528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Профессор кафедры педиатрии с курсом ИДПО</a:t>
            </a:r>
          </a:p>
          <a:p>
            <a:r>
              <a:rPr lang="ru-RU" sz="2400" dirty="0" smtClean="0"/>
              <a:t>Ширяева Г.П.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9306">
            <a:off x="753146" y="2605628"/>
            <a:ext cx="4024749" cy="36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9306">
            <a:off x="753145" y="2635495"/>
            <a:ext cx="4024749" cy="36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68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6" y="274638"/>
            <a:ext cx="8246103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83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50583"/>
              </p:ext>
            </p:extLst>
          </p:nvPr>
        </p:nvGraphicFramePr>
        <p:xfrm>
          <a:off x="539750" y="1052737"/>
          <a:ext cx="7848600" cy="57579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8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Признак 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ИМ ВЭБ этиологии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ИМ ЦМВ этиологии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ИМ микст-этиологии (ВЭБ + ЦМВ)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Тонзиллит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типу лакунарной ангины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Редко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типу лакунарной ангины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76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bg2"/>
                          </a:solidFill>
                          <a:effectLst/>
                        </a:rPr>
                        <a:t>Лимфаденопа-тия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Изолированное увеличение шейных лимфоузлов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Генерализованная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полилимфаденопатия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Атипичные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effectLst/>
                        </a:rPr>
                        <a:t>мононуклеары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 большинства пациентов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Редко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 большинства пациентов (более 20 % в крови)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Гепато-,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effectLst/>
                        </a:rPr>
                        <a:t>спленомегалия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Гепатомегалия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Спленомегалия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Гепатоспленомегалия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Начало заболевания 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Чаще постепенное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Острое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Чаще постепенное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127" name="TextBox 3"/>
          <p:cNvSpPr txBox="1">
            <a:spLocks noChangeArrowheads="1"/>
          </p:cNvSpPr>
          <p:nvPr/>
        </p:nvSpPr>
        <p:spPr bwMode="auto">
          <a:xfrm>
            <a:off x="763588" y="260350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Особенности ИМ в зависимости от этиологии в исследуемой группе:</a:t>
            </a:r>
          </a:p>
        </p:txBody>
      </p:sp>
    </p:spTree>
    <p:extLst>
      <p:ext uri="{BB962C8B-B14F-4D97-AF65-F5344CB8AC3E}">
        <p14:creationId xmlns:p14="http://schemas.microsoft.com/office/powerpoint/2010/main" val="9843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163" y="1557338"/>
            <a:ext cx="7718425" cy="387350"/>
          </a:xfrm>
        </p:spPr>
        <p:txBody>
          <a:bodyPr>
            <a:normAutofit fontScale="85000" lnSpcReduction="20000"/>
          </a:bodyPr>
          <a:lstStyle/>
          <a:p>
            <a:pPr marL="0" indent="0">
              <a:defRPr/>
            </a:pPr>
            <a:r>
              <a:rPr lang="ru-RU" sz="2600" dirty="0" smtClean="0"/>
              <a:t>Возрастные особенности </a:t>
            </a:r>
            <a:r>
              <a:rPr lang="ru-RU" sz="2600" dirty="0"/>
              <a:t>ИМ в </a:t>
            </a:r>
            <a:r>
              <a:rPr lang="ru-RU" sz="2600" dirty="0" smtClean="0"/>
              <a:t>исследуемой </a:t>
            </a:r>
            <a:r>
              <a:rPr lang="ru-RU" sz="2600" dirty="0"/>
              <a:t>группе: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2303463"/>
            <a:ext cx="8224838" cy="3436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первых 4 лет жизни:</a:t>
            </a:r>
          </a:p>
          <a:p>
            <a:pPr marL="355600" indent="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чаще, чем в других возрастных группах (37,2%), определяется ИМ ЦМВ этиологии </a:t>
            </a:r>
          </a:p>
          <a:p>
            <a:pPr marL="355600" indent="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характерные клинические проявления заболевания - выраженное затруднение носового дыхания, лейкоцитоз. </a:t>
            </a:r>
          </a:p>
          <a:p>
            <a:pPr marL="355600" algn="just">
              <a:lnSpc>
                <a:spcPct val="115000"/>
              </a:lnSpc>
              <a:spcAft>
                <a:spcPts val="0"/>
              </a:spcAft>
              <a:defRPr/>
            </a:pPr>
            <a:endParaRPr lang="ru-RU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 возрасте от 4 до 7 лет:</a:t>
            </a:r>
          </a:p>
          <a:p>
            <a:pPr marL="355600" indent="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наблюдается ВЭБ-инфекция (76,2 %), (р &lt; 0,05) </a:t>
            </a:r>
          </a:p>
          <a:p>
            <a:pPr marL="355600" indent="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атипичные </a:t>
            </a:r>
            <a:r>
              <a:rPr lang="ru-RU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мононуклеары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выявлены у 94,6 % пациентов. </a:t>
            </a:r>
          </a:p>
        </p:txBody>
      </p:sp>
    </p:spTree>
    <p:extLst>
      <p:ext uri="{BB962C8B-B14F-4D97-AF65-F5344CB8AC3E}">
        <p14:creationId xmlns:p14="http://schemas.microsoft.com/office/powerpoint/2010/main" val="20970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325" y="1706563"/>
            <a:ext cx="8035925" cy="4314825"/>
          </a:xfrm>
        </p:spPr>
        <p:txBody>
          <a:bodyPr>
            <a:normAutofit fontScale="85000" lnSpcReduction="20000"/>
          </a:bodyPr>
          <a:lstStyle/>
          <a:p>
            <a:pPr marL="0" indent="0">
              <a:defRPr/>
            </a:pPr>
            <a:r>
              <a:rPr lang="ru-RU" dirty="0"/>
              <a:t>Возрастные особенности ИМ в исследуемой группе:</a:t>
            </a:r>
          </a:p>
          <a:p>
            <a:pPr>
              <a:defRPr/>
            </a:pPr>
            <a:endParaRPr lang="ru-RU" sz="1600" dirty="0" smtClean="0"/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возрастная группа:</a:t>
            </a:r>
          </a:p>
          <a:p>
            <a:pPr marL="355600" indent="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 чаще развивается микст-инфекция, </a:t>
            </a:r>
          </a:p>
          <a:p>
            <a:pPr marL="355600" indent="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тяжелая степень болезни, </a:t>
            </a:r>
          </a:p>
          <a:p>
            <a:pPr marL="355600" indent="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встречается поражение печени.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35718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 возникает с 4-летнего возраста и более характерен для подростков и взрослых (р &lt; 0,05).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49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34880"/>
              </p:ext>
            </p:extLst>
          </p:nvPr>
        </p:nvGraphicFramePr>
        <p:xfrm>
          <a:off x="251520" y="1268759"/>
          <a:ext cx="8640960" cy="525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8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Группы возбудителей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Возбудители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9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Респираторные вирусы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Грипп (А, В), парагрипп, аденовирусы, РСВ, риновирусы,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коронавирусы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489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Внутри- и внеклеточные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возбудители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Clamydia pneumonie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i="1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Ch. trachomatis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i="1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Mycoplasma</a:t>
                      </a:r>
                    </a:p>
                    <a:p>
                      <a:r>
                        <a:rPr lang="en-US" sz="1400" b="0" i="1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pneumoniae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i="1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M. hominis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0" i="1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Pneumocystis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spp.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313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Герпес-вирусы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Герпес 1-го, 2-го типа, Эпштейна–Барр-вирус (ВЭБ) — 4-го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типа, цитомегаловирус (ЦМВ) – 5-го типа, герпес 6-го типа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03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Представители эндогенной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микрофлоры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Стафилококки, стрептококки, энтерококки и др.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759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Бактериальные возбудители ЛОР-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органов и респираторного тракта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Пневмококк, гемофильная палочка, моракселла,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золотистый стафилококк, кишечная палочка, клебсиелла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979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возбудители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Легионеллы, бокавирусы, метапневмовирусы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7" marR="91457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63" name="Заголовок 6"/>
          <p:cNvSpPr>
            <a:spLocks noGrp="1"/>
          </p:cNvSpPr>
          <p:nvPr>
            <p:ph type="title"/>
          </p:nvPr>
        </p:nvSpPr>
        <p:spPr>
          <a:xfrm>
            <a:off x="457200" y="338138"/>
            <a:ext cx="8362950" cy="7145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группы возбудителей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острых респираторных заболеваний </a:t>
            </a:r>
          </a:p>
        </p:txBody>
      </p:sp>
    </p:spTree>
    <p:extLst>
      <p:ext uri="{BB962C8B-B14F-4D97-AF65-F5344CB8AC3E}">
        <p14:creationId xmlns:p14="http://schemas.microsoft.com/office/powerpoint/2010/main" val="987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Общие черты всех ОРВИ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вирусная природа заболевания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заболеваемости в холодное время года </a:t>
            </a:r>
            <a:endParaRPr lang="ru-RU" dirty="0" smtClean="0"/>
          </a:p>
          <a:p>
            <a:r>
              <a:rPr lang="ru-RU" dirty="0" smtClean="0"/>
              <a:t>высокая </a:t>
            </a:r>
            <a:r>
              <a:rPr lang="ru-RU" dirty="0" err="1" smtClean="0"/>
              <a:t>контагиозность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Факторы риска, способствующие заболеваемости ОРВИ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ранний возраст,</a:t>
            </a:r>
            <a:br>
              <a:rPr lang="ru-RU" dirty="0"/>
            </a:br>
            <a:r>
              <a:rPr lang="ru-RU" dirty="0"/>
              <a:t>- переохлаждение,</a:t>
            </a:r>
            <a:br>
              <a:rPr lang="ru-RU" dirty="0"/>
            </a:br>
            <a:r>
              <a:rPr lang="ru-RU" dirty="0"/>
              <a:t>- переутомление, стресс, психоэмоциональные нарушения,</a:t>
            </a:r>
            <a:br>
              <a:rPr lang="ru-RU" dirty="0"/>
            </a:br>
            <a:r>
              <a:rPr lang="ru-RU" dirty="0"/>
              <a:t>- беременность,</a:t>
            </a:r>
            <a:br>
              <a:rPr lang="ru-RU" dirty="0"/>
            </a:br>
            <a:r>
              <a:rPr lang="ru-RU" dirty="0"/>
              <a:t>- пожилой и старческий возраст,</a:t>
            </a:r>
            <a:br>
              <a:rPr lang="ru-RU" dirty="0"/>
            </a:br>
            <a:r>
              <a:rPr lang="ru-RU" dirty="0"/>
              <a:t>- наличие фоновых заболеваний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78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Тропность</a:t>
            </a:r>
            <a:r>
              <a:rPr lang="ru-RU" dirty="0">
                <a:solidFill>
                  <a:srgbClr val="C00000"/>
                </a:solidFill>
              </a:rPr>
              <a:t> вирусов к тканям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Каждый вирус обладает </a:t>
            </a:r>
            <a:r>
              <a:rPr lang="ru-RU" dirty="0" err="1"/>
              <a:t>тропностью</a:t>
            </a:r>
            <a:r>
              <a:rPr lang="ru-RU" dirty="0"/>
              <a:t> к тканям верхних </a:t>
            </a:r>
            <a:r>
              <a:rPr lang="ru-RU" dirty="0" smtClean="0"/>
              <a:t>дыхательных путей</a:t>
            </a:r>
            <a:r>
              <a:rPr lang="ru-RU" dirty="0"/>
              <a:t>, определяющей отличительные черты клиники разных </a:t>
            </a:r>
            <a:r>
              <a:rPr lang="ru-RU" dirty="0" smtClean="0"/>
              <a:t>форм ОРВИ.</a:t>
            </a:r>
          </a:p>
          <a:p>
            <a:r>
              <a:rPr lang="ru-RU" dirty="0" smtClean="0"/>
              <a:t>Грипп </a:t>
            </a:r>
            <a:r>
              <a:rPr lang="ru-RU" dirty="0"/>
              <a:t>– </a:t>
            </a:r>
            <a:r>
              <a:rPr lang="ru-RU" dirty="0" smtClean="0"/>
              <a:t>трахея</a:t>
            </a:r>
          </a:p>
          <a:p>
            <a:r>
              <a:rPr lang="ru-RU" dirty="0" err="1" smtClean="0"/>
              <a:t>Парагрипп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гортань</a:t>
            </a:r>
          </a:p>
          <a:p>
            <a:r>
              <a:rPr lang="ru-RU" dirty="0" err="1" smtClean="0"/>
              <a:t>Риновирусы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нос</a:t>
            </a:r>
          </a:p>
          <a:p>
            <a:r>
              <a:rPr lang="ru-RU" dirty="0" smtClean="0"/>
              <a:t>Респираторно-</a:t>
            </a:r>
            <a:r>
              <a:rPr lang="ru-RU" dirty="0" err="1" smtClean="0"/>
              <a:t>синтициальный</a:t>
            </a:r>
            <a:r>
              <a:rPr lang="ru-RU" dirty="0" smtClean="0"/>
              <a:t> </a:t>
            </a:r>
            <a:r>
              <a:rPr lang="ru-RU" dirty="0"/>
              <a:t>– бронхи и </a:t>
            </a:r>
            <a:r>
              <a:rPr lang="ru-RU" dirty="0" smtClean="0"/>
              <a:t>бронхиолы</a:t>
            </a:r>
          </a:p>
          <a:p>
            <a:r>
              <a:rPr lang="ru-RU" dirty="0" err="1" smtClean="0"/>
              <a:t>Реовирусы</a:t>
            </a:r>
            <a:r>
              <a:rPr lang="ru-RU" dirty="0" smtClean="0"/>
              <a:t> </a:t>
            </a:r>
            <a:r>
              <a:rPr lang="ru-RU" dirty="0"/>
              <a:t>- верхние дыхательные пути и желудочно-кишечный </a:t>
            </a:r>
            <a:r>
              <a:rPr lang="ru-RU" dirty="0" smtClean="0"/>
              <a:t>тракт</a:t>
            </a:r>
          </a:p>
          <a:p>
            <a:r>
              <a:rPr lang="ru-RU" dirty="0" smtClean="0"/>
              <a:t> </a:t>
            </a:r>
            <a:r>
              <a:rPr lang="ru-RU" dirty="0"/>
              <a:t>Аденовирусная – слизистая дыхательных путей, глаз, </a:t>
            </a:r>
            <a:r>
              <a:rPr lang="ru-RU" dirty="0" err="1"/>
              <a:t>желудочнокишечного</a:t>
            </a:r>
            <a:r>
              <a:rPr lang="ru-RU" dirty="0"/>
              <a:t> тракта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Присоединившаяся инфекция может поражать альвеолы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05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Сходство клинической симптоматики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различных форм ОРВИ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сочетании симптомов интоксикации (лихорадка, головная </a:t>
            </a:r>
            <a:r>
              <a:rPr lang="ru-RU" dirty="0" smtClean="0"/>
              <a:t>боль, слабость</a:t>
            </a:r>
            <a:r>
              <a:rPr lang="ru-RU" dirty="0"/>
              <a:t>, миалгии) </a:t>
            </a:r>
            <a:endParaRPr lang="ru-RU" dirty="0" smtClean="0"/>
          </a:p>
          <a:p>
            <a:r>
              <a:rPr lang="ru-RU" dirty="0" smtClean="0"/>
              <a:t>признаков </a:t>
            </a:r>
            <a:r>
              <a:rPr lang="ru-RU" dirty="0"/>
              <a:t>поражения верхних дыхательных путей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крови отмечается нормальное или сниженное </a:t>
            </a:r>
            <a:r>
              <a:rPr lang="ru-RU" dirty="0" smtClean="0"/>
              <a:t>количество лейкоцитов </a:t>
            </a:r>
            <a:r>
              <a:rPr lang="ru-RU" dirty="0"/>
              <a:t>и </a:t>
            </a:r>
            <a:r>
              <a:rPr lang="ru-RU" dirty="0" err="1"/>
              <a:t>лимфопения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Вместе </a:t>
            </a:r>
            <a:r>
              <a:rPr lang="ru-RU" dirty="0"/>
              <a:t>с тем, различные представители этой группы </a:t>
            </a:r>
            <a:r>
              <a:rPr lang="ru-RU" dirty="0" smtClean="0"/>
              <a:t>заболеваний имеют </a:t>
            </a:r>
            <a:r>
              <a:rPr lang="ru-RU" dirty="0"/>
              <a:t>особенности клинической картины, что позволяет </a:t>
            </a:r>
            <a:r>
              <a:rPr lang="ru-RU" dirty="0" smtClean="0"/>
              <a:t>их дифференцировать </a:t>
            </a:r>
            <a:r>
              <a:rPr lang="ru-RU" dirty="0"/>
              <a:t>и о чем очень важно знать врачу первичного</a:t>
            </a:r>
            <a:br>
              <a:rPr lang="ru-RU" dirty="0"/>
            </a:br>
            <a:r>
              <a:rPr lang="ru-RU" dirty="0"/>
              <a:t>звена здравоохранения.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69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ВОЗРАСТНЫЕ </a:t>
            </a:r>
            <a:r>
              <a:rPr lang="ru-RU" sz="3600" b="1" dirty="0">
                <a:solidFill>
                  <a:srgbClr val="C00000"/>
                </a:solidFill>
              </a:rPr>
              <a:t>ОСОБЕННОСТИ ТЕЧЕНИЯ ОРВИ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707021"/>
              </p:ext>
            </p:extLst>
          </p:nvPr>
        </p:nvGraphicFramePr>
        <p:xfrm>
          <a:off x="107505" y="1052736"/>
          <a:ext cx="8928990" cy="611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val="2719606646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507367818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546704011"/>
                    </a:ext>
                  </a:extLst>
                </a:gridCol>
              </a:tblGrid>
              <a:tr h="602622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Дети и подростки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Пожилой и старческий</a:t>
                      </a:r>
                      <a:br>
                        <a:rPr lang="ru-RU" sz="1800" b="0" i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800" b="0" i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возраст</a:t>
                      </a:r>
                      <a:endParaRPr lang="ru-RU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Беременные женщины</a:t>
                      </a:r>
                      <a:endParaRPr lang="ru-RU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781718"/>
                  </a:ext>
                </a:extLst>
              </a:tr>
              <a:tr h="52026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-Течение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ОРВИ отличается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наличием выраженного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токсикоза,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инфекционно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/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токсического шока,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менингеального синдрома,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сонливости, высокой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лихорадки,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судорог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-Часто наблюдаются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подсвязочный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ларингит, миозит.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-Характерны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гастроинтестинальные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расстройства.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 Рано присоединяется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бактериальная инфекция.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 Может наблюдаться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синдром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Рея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 тяжелым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прогрессирующим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поражением печени и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ЦНС.</a:t>
                      </a:r>
                      <a:endParaRPr lang="ru-RU" sz="1400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-Течение ОРВИ часто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осложняется присоединением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осложнений (отек легких,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инфекционно-токсический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шок,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геморрагический синдром,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пневмонии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).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 В периоде реконвалесценции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часто наблюдается выраженный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астенический синдром.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 Часто приводят к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обострениям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сопутству-ющих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заболеваний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(ИБС, АГ, СД, хронических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заболеваний органов дыхания).</a:t>
                      </a:r>
                      <a:endParaRPr lang="ru-RU" sz="1400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 ОРВИ нередко протекают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тяжелой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форме.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-Характерно раннее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присоединение бактериальной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инфекции, чаще всего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пневмококковой,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стафилококковой инфекции,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гемофильной палочки.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- Под влиянием гриппозной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инфекции резко снижается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сопротивляемость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организма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беременной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нарушаются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функции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эндокринной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иммунной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систем,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что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способствует активизации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хронических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заболеваний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во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время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беременности и после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родов</a:t>
                      </a:r>
                      <a:endParaRPr lang="ru-RU" sz="1400" b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00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21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000099"/>
                </a:solidFill>
              </a:rPr>
              <a:t>В качестве возможных схем лечения легких форм ОРВИ с подозрением на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COVID-19 в амбулаторных условиях можно включать комбинации препаратов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с доказанной эффективностью в отношении сезонных ОРВИ и препараты,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предположительно эффективные в отношении SARS-CoV-2. </a:t>
            </a:r>
            <a:br>
              <a:rPr lang="ru-RU" sz="1800" b="1" dirty="0">
                <a:solidFill>
                  <a:srgbClr val="000099"/>
                </a:solidFill>
              </a:rPr>
            </a:b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1. рекомбинантный интерферон альфа</a:t>
            </a:r>
            <a:r>
              <a:rPr lang="ru-RU" dirty="0"/>
              <a:t>. Капли или спрей в </a:t>
            </a:r>
            <a:r>
              <a:rPr lang="ru-RU" dirty="0" smtClean="0"/>
              <a:t>каждый носовой </a:t>
            </a:r>
            <a:r>
              <a:rPr lang="ru-RU" dirty="0"/>
              <a:t>ход 5-6 раз в день (разовая доза - 3000 ME, суточная </a:t>
            </a:r>
            <a:r>
              <a:rPr lang="ru-RU" dirty="0" smtClean="0"/>
              <a:t>доза – </a:t>
            </a:r>
            <a:r>
              <a:rPr lang="ru-RU" dirty="0"/>
              <a:t>15000-18000 ME) + </a:t>
            </a:r>
            <a:r>
              <a:rPr lang="ru-RU" b="1" dirty="0" err="1"/>
              <a:t>гидроксихлорохин</a:t>
            </a:r>
            <a:r>
              <a:rPr lang="ru-RU" b="1" dirty="0"/>
              <a:t> </a:t>
            </a:r>
            <a:r>
              <a:rPr lang="ru-RU" dirty="0"/>
              <a:t>600 мг в первый день (</a:t>
            </a:r>
            <a:r>
              <a:rPr lang="ru-RU" dirty="0" smtClean="0"/>
              <a:t>3 раз </a:t>
            </a:r>
            <a:r>
              <a:rPr lang="ru-RU" dirty="0"/>
              <a:t>по 200 мг), 400 мг во второй день (2 раза по 200 мг), далее </a:t>
            </a:r>
            <a:r>
              <a:rPr lang="ru-RU" dirty="0" smtClean="0"/>
              <a:t>по 200 </a:t>
            </a:r>
            <a:r>
              <a:rPr lang="ru-RU" dirty="0"/>
              <a:t>мг в сутки в течение 5 дней</a:t>
            </a:r>
            <a:r>
              <a:rPr lang="ru-RU" dirty="0" smtClean="0"/>
              <a:t>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2. </a:t>
            </a:r>
            <a:r>
              <a:rPr lang="ru-RU" b="1" dirty="0" err="1"/>
              <a:t>умифеновир</a:t>
            </a:r>
            <a:r>
              <a:rPr lang="ru-RU" dirty="0"/>
              <a:t>: 200 мг 4 раза в сутки + </a:t>
            </a:r>
            <a:r>
              <a:rPr lang="ru-RU" b="1" dirty="0" err="1"/>
              <a:t>гидроксихлорохин</a:t>
            </a:r>
            <a:r>
              <a:rPr lang="ru-RU" b="1" dirty="0"/>
              <a:t> </a:t>
            </a:r>
            <a:r>
              <a:rPr lang="ru-RU" dirty="0"/>
              <a:t>600 мг </a:t>
            </a:r>
            <a:r>
              <a:rPr lang="ru-RU" dirty="0" smtClean="0"/>
              <a:t>в первый </a:t>
            </a:r>
            <a:r>
              <a:rPr lang="ru-RU" dirty="0"/>
              <a:t>день (3 раз по 200 мг), 400 мг во второй день (2 раза по </a:t>
            </a:r>
            <a:r>
              <a:rPr lang="ru-RU" dirty="0" smtClean="0"/>
              <a:t>200 мг</a:t>
            </a:r>
            <a:r>
              <a:rPr lang="ru-RU" dirty="0"/>
              <a:t>), далее по 200 мг в сутки в течение 5 дней</a:t>
            </a:r>
            <a:r>
              <a:rPr lang="ru-RU" dirty="0" smtClean="0"/>
              <a:t>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3. рекомбинантный интерферон альфа</a:t>
            </a:r>
            <a:r>
              <a:rPr lang="ru-RU" dirty="0"/>
              <a:t>. Капли или спрей в </a:t>
            </a:r>
            <a:r>
              <a:rPr lang="ru-RU" dirty="0" smtClean="0"/>
              <a:t>каждый носовой </a:t>
            </a:r>
            <a:r>
              <a:rPr lang="ru-RU" dirty="0"/>
              <a:t>ход 5-6 раз в день (разовая доза - 3000 ME, суточная доза </a:t>
            </a:r>
            <a:r>
              <a:rPr lang="ru-RU" dirty="0" smtClean="0"/>
              <a:t>– 15000-18000 </a:t>
            </a:r>
            <a:r>
              <a:rPr lang="ru-RU" dirty="0"/>
              <a:t>ME) + </a:t>
            </a:r>
            <a:r>
              <a:rPr lang="ru-RU" b="1" dirty="0" err="1"/>
              <a:t>мефлохин</a:t>
            </a:r>
            <a:r>
              <a:rPr lang="ru-RU" b="1" dirty="0"/>
              <a:t> </a:t>
            </a:r>
            <a:r>
              <a:rPr lang="ru-RU" dirty="0"/>
              <a:t>500 мг в первый и второй день (2 </a:t>
            </a:r>
            <a:r>
              <a:rPr lang="ru-RU" dirty="0" smtClean="0"/>
              <a:t>раз по </a:t>
            </a:r>
            <a:r>
              <a:rPr lang="ru-RU" dirty="0"/>
              <a:t>250 мг), далее по 250 мг в сутки в течение 5 дней</a:t>
            </a:r>
            <a:r>
              <a:rPr lang="ru-RU" dirty="0" smtClean="0"/>
              <a:t>*;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умифеновир</a:t>
            </a:r>
            <a:r>
              <a:rPr lang="ru-RU" dirty="0"/>
              <a:t>: 200 мг 4 раза в сутки + </a:t>
            </a:r>
            <a:r>
              <a:rPr lang="ru-RU" dirty="0" err="1"/>
              <a:t>мефлохин</a:t>
            </a:r>
            <a:r>
              <a:rPr lang="ru-RU" dirty="0"/>
              <a:t> 500 мг в первый </a:t>
            </a:r>
            <a:r>
              <a:rPr lang="ru-RU" dirty="0" smtClean="0"/>
              <a:t>и второй </a:t>
            </a:r>
            <a:r>
              <a:rPr lang="ru-RU" dirty="0"/>
              <a:t>день (2 раз по 250 мг), далее по 250 мг в сутки в течение </a:t>
            </a:r>
            <a:r>
              <a:rPr lang="ru-RU" dirty="0" smtClean="0"/>
              <a:t>5 дней*;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5. рекомбинантный интерферон альфа</a:t>
            </a:r>
            <a:r>
              <a:rPr lang="ru-RU" dirty="0"/>
              <a:t>. Капли или спрей в </a:t>
            </a:r>
            <a:r>
              <a:rPr lang="ru-RU" dirty="0" smtClean="0"/>
              <a:t>каждый носовой </a:t>
            </a:r>
            <a:r>
              <a:rPr lang="ru-RU" dirty="0"/>
              <a:t>ход 5-6 раз в день (разовая доза - 3000 ME, суточная доза </a:t>
            </a:r>
            <a:r>
              <a:rPr lang="ru-RU" dirty="0" smtClean="0"/>
              <a:t>– 15000-18000 </a:t>
            </a:r>
            <a:r>
              <a:rPr lang="ru-RU" dirty="0"/>
              <a:t>ME) + </a:t>
            </a:r>
            <a:r>
              <a:rPr lang="ru-RU" dirty="0" err="1"/>
              <a:t>умифеновир</a:t>
            </a:r>
            <a:r>
              <a:rPr lang="ru-RU" dirty="0"/>
              <a:t>, 200 мг 4 раза в сутки – в </a:t>
            </a:r>
            <a:r>
              <a:rPr lang="ru-RU" dirty="0" smtClean="0"/>
              <a:t>течение 5 </a:t>
            </a:r>
            <a:r>
              <a:rPr lang="ru-RU" dirty="0"/>
              <a:t>дней**.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* </a:t>
            </a:r>
            <a:r>
              <a:rPr lang="ru-RU" dirty="0"/>
              <a:t>-при недоступности </a:t>
            </a:r>
            <a:r>
              <a:rPr lang="ru-RU" dirty="0" err="1"/>
              <a:t>гидроксихлорохина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**-при наличии противопоказаний к назначению</a:t>
            </a:r>
            <a:br>
              <a:rPr lang="ru-RU" dirty="0"/>
            </a:br>
            <a:r>
              <a:rPr lang="ru-RU" dirty="0" err="1"/>
              <a:t>гидроксихлорохина</a:t>
            </a:r>
            <a:r>
              <a:rPr lang="ru-RU" dirty="0"/>
              <a:t> и </a:t>
            </a:r>
            <a:r>
              <a:rPr lang="ru-RU" dirty="0" err="1"/>
              <a:t>мефлохина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28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-5" dirty="0">
                <a:solidFill>
                  <a:srgbClr val="A3053D"/>
                </a:solidFill>
                <a:latin typeface="Times New Roman"/>
                <a:cs typeface="Times New Roman"/>
              </a:rPr>
              <a:t>Основными критериями легкого течения </a:t>
            </a:r>
            <a:r>
              <a:rPr lang="ru-RU" b="1" dirty="0">
                <a:solidFill>
                  <a:srgbClr val="A3053D"/>
                </a:solidFill>
                <a:latin typeface="Times New Roman"/>
                <a:cs typeface="Times New Roman"/>
              </a:rPr>
              <a:t>ОРВИ</a:t>
            </a:r>
            <a:r>
              <a:rPr lang="ru-RU" b="1" spc="15" dirty="0">
                <a:solidFill>
                  <a:srgbClr val="A3053D"/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>
                <a:solidFill>
                  <a:srgbClr val="A3053D"/>
                </a:solidFill>
                <a:latin typeface="Times New Roman"/>
                <a:cs typeface="Times New Roman"/>
              </a:rPr>
              <a:t>являются:</a:t>
            </a: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5"/>
              </a:spcBef>
              <a:buNone/>
            </a:pPr>
            <a:endParaRPr lang="ru-RU" sz="4000" dirty="0">
              <a:latin typeface="Times New Roman"/>
              <a:cs typeface="Times New Roman"/>
            </a:endParaRPr>
          </a:p>
          <a:p>
            <a:pPr marL="807085" indent="-229235">
              <a:lnSpc>
                <a:spcPct val="100000"/>
              </a:lnSpc>
              <a:buClr>
                <a:srgbClr val="A3053D"/>
              </a:buClr>
              <a:buFont typeface="Symbol"/>
              <a:buChar char=""/>
              <a:tabLst>
                <a:tab pos="807085" algn="l"/>
                <a:tab pos="8077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температура тела ниже 38</a:t>
            </a:r>
            <a:r>
              <a:rPr lang="ru-RU" spc="20" dirty="0">
                <a:latin typeface="Times New Roman"/>
                <a:cs typeface="Times New Roman"/>
              </a:rPr>
              <a:t> </a:t>
            </a:r>
            <a:r>
              <a:rPr lang="ru-RU" spc="-15" baseline="30864" dirty="0" err="1">
                <a:latin typeface="Times New Roman"/>
                <a:cs typeface="Times New Roman"/>
              </a:rPr>
              <a:t>о</a:t>
            </a:r>
            <a:r>
              <a:rPr lang="ru-RU" spc="-10" dirty="0" err="1">
                <a:latin typeface="Times New Roman"/>
                <a:cs typeface="Times New Roman"/>
              </a:rPr>
              <a:t>С</a:t>
            </a:r>
            <a:r>
              <a:rPr lang="ru-RU" spc="-10" dirty="0">
                <a:latin typeface="Times New Roman"/>
                <a:cs typeface="Times New Roman"/>
              </a:rPr>
              <a:t>;</a:t>
            </a:r>
            <a:endParaRPr lang="ru-RU" dirty="0">
              <a:latin typeface="Times New Roman"/>
              <a:cs typeface="Times New Roman"/>
            </a:endParaRPr>
          </a:p>
          <a:p>
            <a:pPr marL="807085" indent="-229235">
              <a:lnSpc>
                <a:spcPct val="100000"/>
              </a:lnSpc>
              <a:spcBef>
                <a:spcPts val="190"/>
              </a:spcBef>
              <a:buClr>
                <a:srgbClr val="A3053D"/>
              </a:buClr>
              <a:buFont typeface="Symbol"/>
              <a:buChar char=""/>
              <a:tabLst>
                <a:tab pos="807085" algn="l"/>
                <a:tab pos="807720" algn="l"/>
              </a:tabLst>
            </a:pPr>
            <a:r>
              <a:rPr lang="ru-RU" dirty="0">
                <a:latin typeface="Times New Roman"/>
                <a:cs typeface="Times New Roman"/>
              </a:rPr>
              <a:t>частота </a:t>
            </a:r>
            <a:r>
              <a:rPr lang="ru-RU" spc="-5" dirty="0">
                <a:latin typeface="Times New Roman"/>
                <a:cs typeface="Times New Roman"/>
              </a:rPr>
              <a:t>дыхательных движений менее 22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мин.;</a:t>
            </a:r>
            <a:endParaRPr lang="ru-RU" dirty="0">
              <a:latin typeface="Times New Roman"/>
              <a:cs typeface="Times New Roman"/>
            </a:endParaRPr>
          </a:p>
          <a:p>
            <a:pPr marL="807085" indent="-229235">
              <a:lnSpc>
                <a:spcPct val="100000"/>
              </a:lnSpc>
              <a:spcBef>
                <a:spcPts val="185"/>
              </a:spcBef>
              <a:buClr>
                <a:srgbClr val="A3053D"/>
              </a:buClr>
              <a:buFont typeface="Symbol"/>
              <a:buChar char=""/>
              <a:tabLst>
                <a:tab pos="807085" algn="l"/>
                <a:tab pos="8077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сатурация кислорода </a:t>
            </a:r>
            <a:r>
              <a:rPr lang="ru-RU" dirty="0">
                <a:latin typeface="Times New Roman"/>
                <a:cs typeface="Times New Roman"/>
              </a:rPr>
              <a:t>(SpO</a:t>
            </a:r>
            <a:r>
              <a:rPr lang="ru-RU" baseline="-9259" dirty="0">
                <a:latin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cs typeface="Times New Roman"/>
              </a:rPr>
              <a:t>) </a:t>
            </a:r>
            <a:r>
              <a:rPr lang="ru-RU" spc="-5" dirty="0">
                <a:latin typeface="Times New Roman"/>
                <a:cs typeface="Times New Roman"/>
              </a:rPr>
              <a:t>более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95%;</a:t>
            </a:r>
            <a:endParaRPr lang="ru-RU" dirty="0">
              <a:latin typeface="Times New Roman"/>
              <a:cs typeface="Times New Roman"/>
            </a:endParaRPr>
          </a:p>
          <a:p>
            <a:pPr marL="807085" indent="-229235">
              <a:lnSpc>
                <a:spcPct val="100000"/>
              </a:lnSpc>
              <a:spcBef>
                <a:spcPts val="190"/>
              </a:spcBef>
              <a:buClr>
                <a:srgbClr val="A3053D"/>
              </a:buClr>
              <a:buFont typeface="Symbol"/>
              <a:buChar char=""/>
              <a:tabLst>
                <a:tab pos="807085" algn="l"/>
                <a:tab pos="8077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отсутствие одышки;</a:t>
            </a:r>
            <a:endParaRPr lang="ru-RU" dirty="0">
              <a:latin typeface="Times New Roman"/>
              <a:cs typeface="Times New Roman"/>
            </a:endParaRPr>
          </a:p>
          <a:p>
            <a:pPr marL="807085" indent="-229235">
              <a:lnSpc>
                <a:spcPct val="100000"/>
              </a:lnSpc>
              <a:spcBef>
                <a:spcPts val="190"/>
              </a:spcBef>
              <a:buClr>
                <a:srgbClr val="A3053D"/>
              </a:buClr>
              <a:buFont typeface="Symbol"/>
              <a:buChar char=""/>
              <a:tabLst>
                <a:tab pos="807085" algn="l"/>
                <a:tab pos="807720" algn="l"/>
              </a:tabLst>
            </a:pPr>
            <a:r>
              <a:rPr lang="ru-RU" spc="-5" dirty="0">
                <a:latin typeface="Times New Roman"/>
                <a:cs typeface="Times New Roman"/>
              </a:rPr>
              <a:t>отсутствие клинической </a:t>
            </a:r>
            <a:r>
              <a:rPr lang="ru-RU" dirty="0">
                <a:latin typeface="Times New Roman"/>
                <a:cs typeface="Times New Roman"/>
              </a:rPr>
              <a:t>и </a:t>
            </a:r>
            <a:r>
              <a:rPr lang="ru-RU" spc="-5" dirty="0" err="1">
                <a:latin typeface="Times New Roman"/>
                <a:cs typeface="Times New Roman"/>
              </a:rPr>
              <a:t>аускультативной</a:t>
            </a:r>
            <a:r>
              <a:rPr lang="ru-RU" spc="-5" dirty="0">
                <a:latin typeface="Times New Roman"/>
                <a:cs typeface="Times New Roman"/>
              </a:rPr>
              <a:t> картины</a:t>
            </a:r>
            <a:r>
              <a:rPr lang="ru-RU" spc="4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пневмонии.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93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5" y="1188155"/>
            <a:ext cx="200882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ЭТИ</a:t>
            </a:r>
            <a:r>
              <a:rPr sz="600" spc="11" dirty="0">
                <a:latin typeface="Arial" pitchFamily="34" charset="0"/>
                <a:cs typeface="Arial" pitchFamily="34" charset="0"/>
              </a:rPr>
              <a:t>О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ЛОГИЧЕС</a:t>
            </a:r>
            <a:r>
              <a:rPr sz="600" spc="30" dirty="0">
                <a:latin typeface="Arial" pitchFamily="34" charset="0"/>
                <a:cs typeface="Arial" pitchFamily="34" charset="0"/>
              </a:rPr>
              <a:t>К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А</a:t>
            </a:r>
            <a:r>
              <a:rPr sz="600" spc="8" dirty="0">
                <a:latin typeface="Arial" pitchFamily="34" charset="0"/>
                <a:cs typeface="Arial" pitchFamily="34" charset="0"/>
              </a:rPr>
              <a:t>Я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1" dirty="0">
                <a:latin typeface="Arial" pitchFamily="34" charset="0"/>
                <a:cs typeface="Arial" pitchFamily="34" charset="0"/>
              </a:rPr>
              <a:t>С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ТРУК</a:t>
            </a:r>
            <a:r>
              <a:rPr sz="600" spc="38" dirty="0">
                <a:latin typeface="Arial" pitchFamily="34" charset="0"/>
                <a:cs typeface="Arial" pitchFamily="34" charset="0"/>
              </a:rPr>
              <a:t>Т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У</a:t>
            </a:r>
            <a:r>
              <a:rPr sz="600" spc="-23" dirty="0">
                <a:latin typeface="Arial" pitchFamily="34" charset="0"/>
                <a:cs typeface="Arial" pitchFamily="34" charset="0"/>
              </a:rPr>
              <a:t>Р</a:t>
            </a:r>
            <a:r>
              <a:rPr sz="600" spc="8" dirty="0">
                <a:latin typeface="Arial" pitchFamily="34" charset="0"/>
                <a:cs typeface="Arial" pitchFamily="34" charset="0"/>
              </a:rPr>
              <a:t>А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ОРВ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ГРИППА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1416764"/>
            <a:ext cx="362426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pc="23" dirty="0">
                <a:latin typeface="Arial" pitchFamily="34" charset="0"/>
                <a:cs typeface="Arial" pitchFamily="34" charset="0"/>
              </a:rPr>
              <a:t>ВИР</a:t>
            </a:r>
            <a:r>
              <a:rPr spc="-64" dirty="0">
                <a:latin typeface="Arial" pitchFamily="34" charset="0"/>
                <a:cs typeface="Arial" pitchFamily="34" charset="0"/>
              </a:rPr>
              <a:t>У</a:t>
            </a:r>
            <a:r>
              <a:rPr spc="26" dirty="0">
                <a:latin typeface="Arial" pitchFamily="34" charset="0"/>
                <a:cs typeface="Arial" pitchFamily="34" charset="0"/>
              </a:rPr>
              <a:t>СЫ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ГРИППА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6" dirty="0">
                <a:latin typeface="Arial" pitchFamily="34" charset="0"/>
                <a:cs typeface="Arial" pitchFamily="34" charset="0"/>
              </a:rPr>
              <a:t>И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ОРВИ,</a:t>
            </a:r>
            <a:r>
              <a:rPr spc="26" dirty="0">
                <a:latin typeface="Arial" pitchFamily="34" charset="0"/>
                <a:cs typeface="Arial" pitchFamily="34" charset="0"/>
              </a:rPr>
              <a:t> ИМЕЮЩИЕ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ЭПИДЕМИЧЕС</a:t>
            </a:r>
            <a:r>
              <a:rPr spc="75" dirty="0">
                <a:latin typeface="Arial" pitchFamily="34" charset="0"/>
                <a:cs typeface="Arial" pitchFamily="34" charset="0"/>
              </a:rPr>
              <a:t>К</a:t>
            </a:r>
            <a:r>
              <a:rPr spc="26" dirty="0">
                <a:latin typeface="Arial" pitchFamily="34" charset="0"/>
                <a:cs typeface="Arial" pitchFamily="34" charset="0"/>
              </a:rPr>
              <a:t>УЮ</a:t>
            </a:r>
            <a:r>
              <a:rPr spc="23" dirty="0">
                <a:latin typeface="Arial" pitchFamily="34" charset="0"/>
                <a:cs typeface="Arial" pitchFamily="34" charset="0"/>
              </a:rPr>
              <a:t> АКТИВНО</a:t>
            </a:r>
            <a:r>
              <a:rPr spc="-15" dirty="0">
                <a:latin typeface="Arial" pitchFamily="34" charset="0"/>
                <a:cs typeface="Arial" pitchFamily="34" charset="0"/>
              </a:rPr>
              <a:t>С</a:t>
            </a:r>
            <a:r>
              <a:rPr spc="23" dirty="0">
                <a:latin typeface="Arial" pitchFamily="34" charset="0"/>
                <a:cs typeface="Arial" pitchFamily="34" charset="0"/>
              </a:rPr>
              <a:t>ТЬ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В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Р</a:t>
            </a:r>
            <a:r>
              <a:rPr spc="26" dirty="0">
                <a:latin typeface="Arial" pitchFamily="34" charset="0"/>
                <a:cs typeface="Arial" pitchFamily="34" charset="0"/>
              </a:rPr>
              <a:t>Ф</a:t>
            </a:r>
            <a:r>
              <a:rPr sz="1575" b="1" spc="5" baseline="31746" dirty="0">
                <a:latin typeface="Arial" pitchFamily="34" charset="0"/>
                <a:cs typeface="Arial" pitchFamily="34" charset="0"/>
              </a:rPr>
              <a:t>1</a:t>
            </a:r>
            <a:endParaRPr sz="1575" baseline="3174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3475" y="1416765"/>
            <a:ext cx="3897154" cy="1451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88156"/>
            <a:r>
              <a:rPr spc="26" dirty="0">
                <a:latin typeface="Arial" pitchFamily="34" charset="0"/>
                <a:cs typeface="Arial" pitchFamily="34" charset="0"/>
              </a:rPr>
              <a:t>ДАННЫЕ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ЭТИ</a:t>
            </a:r>
            <a:r>
              <a:rPr spc="-15" dirty="0">
                <a:latin typeface="Arial" pitchFamily="34" charset="0"/>
                <a:cs typeface="Arial" pitchFamily="34" charset="0"/>
              </a:rPr>
              <a:t>О</a:t>
            </a:r>
            <a:r>
              <a:rPr spc="23" dirty="0">
                <a:latin typeface="Arial" pitchFamily="34" charset="0"/>
                <a:cs typeface="Arial" pitchFamily="34" charset="0"/>
              </a:rPr>
              <a:t>ЛОГИЧЕС</a:t>
            </a:r>
            <a:r>
              <a:rPr spc="-34" dirty="0">
                <a:latin typeface="Arial" pitchFamily="34" charset="0"/>
                <a:cs typeface="Arial" pitchFamily="34" charset="0"/>
              </a:rPr>
              <a:t>К</a:t>
            </a:r>
            <a:r>
              <a:rPr spc="26" dirty="0">
                <a:latin typeface="Arial" pitchFamily="34" charset="0"/>
                <a:cs typeface="Arial" pitchFamily="34" charset="0"/>
              </a:rPr>
              <a:t>ОЙ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latin typeface="Arial" pitchFamily="34" charset="0"/>
                <a:cs typeface="Arial" pitchFamily="34" charset="0"/>
              </a:rPr>
              <a:t>С</a:t>
            </a:r>
            <a:r>
              <a:rPr spc="23" dirty="0">
                <a:latin typeface="Arial" pitchFamily="34" charset="0"/>
                <a:cs typeface="Arial" pitchFamily="34" charset="0"/>
              </a:rPr>
              <a:t>ТРУК</a:t>
            </a:r>
            <a:r>
              <a:rPr spc="71" dirty="0">
                <a:latin typeface="Arial" pitchFamily="34" charset="0"/>
                <a:cs typeface="Arial" pitchFamily="34" charset="0"/>
              </a:rPr>
              <a:t>Т</a:t>
            </a:r>
            <a:r>
              <a:rPr spc="26" dirty="0">
                <a:latin typeface="Arial" pitchFamily="34" charset="0"/>
                <a:cs typeface="Arial" pitchFamily="34" charset="0"/>
              </a:rPr>
              <a:t>УРЫ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ОРВИ</a:t>
            </a:r>
            <a:r>
              <a:rPr sz="1575" b="1" spc="5" baseline="31746" dirty="0">
                <a:latin typeface="Arial" pitchFamily="34" charset="0"/>
                <a:cs typeface="Arial" pitchFamily="34" charset="0"/>
              </a:rPr>
              <a:t>2</a:t>
            </a:r>
            <a:endParaRPr sz="1575" baseline="31746" dirty="0">
              <a:latin typeface="Arial" pitchFamily="34" charset="0"/>
              <a:cs typeface="Arial" pitchFamily="34" charset="0"/>
            </a:endParaRPr>
          </a:p>
          <a:p>
            <a:pPr marL="9525" marR="3810">
              <a:lnSpc>
                <a:spcPts val="1125"/>
              </a:lnSpc>
              <a:spcBef>
                <a:spcPts val="1500"/>
              </a:spcBef>
            </a:pPr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различных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</a:t>
            </a:r>
            <a:r>
              <a:rPr sz="1050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чниках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личаются,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но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ля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вируса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гриппа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тру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30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уре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ОРВИ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да</a:t>
            </a:r>
            <a:r>
              <a:rPr sz="1050" spc="-11" dirty="0">
                <a:latin typeface="Arial" pitchFamily="34" charset="0"/>
                <a:cs typeface="Arial" pitchFamily="34" charset="0"/>
              </a:rPr>
              <a:t>ж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период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эпидемий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со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тавляет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 marR="100013" algn="just">
              <a:lnSpc>
                <a:spcPts val="1125"/>
              </a:lnSpc>
            </a:pPr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среднем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5–30%</a:t>
            </a:r>
            <a:r>
              <a:rPr sz="1050" spc="4" dirty="0">
                <a:latin typeface="Arial" pitchFamily="34" charset="0"/>
                <a:cs typeface="Arial" pitchFamily="34" charset="0"/>
              </a:rPr>
              <a:t>;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тальные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70–90%</a:t>
            </a:r>
            <a:r>
              <a:rPr sz="975" b="1" spc="23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при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х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одятся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на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другие возб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у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дители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ОРВИ,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том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числе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не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дифференцированные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с</a:t>
            </a:r>
            <a:r>
              <a:rPr sz="1050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четанные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инфекции.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375" y="3867711"/>
            <a:ext cx="3934778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817721">
              <a:lnSpc>
                <a:spcPts val="975"/>
              </a:lnSpc>
            </a:pPr>
            <a:r>
              <a:rPr sz="975" spc="11" dirty="0">
                <a:latin typeface="Arial" pitchFamily="34" charset="0"/>
                <a:cs typeface="Arial" pitchFamily="34" charset="0"/>
              </a:rPr>
              <a:t>По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данным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ФБ</a:t>
            </a:r>
            <a:r>
              <a:rPr sz="975" spc="-26" dirty="0">
                <a:latin typeface="Arial" pitchFamily="34" charset="0"/>
                <a:cs typeface="Arial" pitchFamily="34" charset="0"/>
              </a:rPr>
              <a:t>У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З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«Центр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гигиены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эпидеми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75" spc="8" dirty="0">
                <a:latin typeface="Arial" pitchFamily="34" charset="0"/>
                <a:cs typeface="Arial" pitchFamily="34" charset="0"/>
              </a:rPr>
              <a:t>логии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г.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Москвы»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(2017/2018</a:t>
            </a:r>
            <a:r>
              <a:rPr sz="975" spc="4" dirty="0">
                <a:latin typeface="Arial" pitchFamily="34" charset="0"/>
                <a:cs typeface="Arial" pitchFamily="34" charset="0"/>
              </a:rPr>
              <a:t> гг.),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д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75" spc="8" dirty="0">
                <a:latin typeface="Arial" pitchFamily="34" charset="0"/>
                <a:cs typeface="Arial" pitchFamily="34" charset="0"/>
              </a:rPr>
              <a:t>ля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вирусов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гриппа</a:t>
            </a:r>
            <a:endParaRPr sz="975" dirty="0">
              <a:latin typeface="Arial" pitchFamily="34" charset="0"/>
              <a:cs typeface="Arial" pitchFamily="34" charset="0"/>
            </a:endParaRPr>
          </a:p>
          <a:p>
            <a:pPr marL="9525">
              <a:lnSpc>
                <a:spcPts val="975"/>
              </a:lnSpc>
            </a:pPr>
            <a:r>
              <a:rPr sz="975" spc="8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2018</a:t>
            </a:r>
            <a:r>
              <a:rPr sz="975" spc="4" dirty="0">
                <a:latin typeface="Arial" pitchFamily="34" charset="0"/>
                <a:cs typeface="Arial" pitchFamily="34" charset="0"/>
              </a:rPr>
              <a:t> г.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г.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Москва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со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тавила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b="1" spc="8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25,5%</a:t>
            </a:r>
            <a:r>
              <a:rPr sz="975" spc="4" dirty="0">
                <a:latin typeface="Arial" pitchFamily="34" charset="0"/>
                <a:cs typeface="Arial" pitchFamily="34" charset="0"/>
              </a:rPr>
              <a:t>,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2017</a:t>
            </a:r>
            <a:r>
              <a:rPr sz="975" spc="4" dirty="0">
                <a:latin typeface="Arial" pitchFamily="34" charset="0"/>
                <a:cs typeface="Arial" pitchFamily="34" charset="0"/>
              </a:rPr>
              <a:t> г. </a:t>
            </a:r>
            <a:r>
              <a:rPr sz="975" spc="8" dirty="0">
                <a:latin typeface="Arial" pitchFamily="34" charset="0"/>
                <a:cs typeface="Arial" pitchFamily="34" charset="0"/>
              </a:rPr>
              <a:t>–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51%</a:t>
            </a:r>
            <a:r>
              <a:rPr sz="975" spc="4" dirty="0">
                <a:latin typeface="Arial" pitchFamily="34" charset="0"/>
                <a:cs typeface="Arial" pitchFamily="34" charset="0"/>
              </a:rPr>
              <a:t>.</a:t>
            </a:r>
            <a:endParaRPr sz="975" dirty="0">
              <a:latin typeface="Arial" pitchFamily="34" charset="0"/>
              <a:cs typeface="Arial" pitchFamily="34" charset="0"/>
            </a:endParaRPr>
          </a:p>
          <a:p>
            <a:pPr marL="9525" marR="3810">
              <a:lnSpc>
                <a:spcPts val="975"/>
              </a:lnSpc>
              <a:spcBef>
                <a:spcPts val="638"/>
              </a:spcBef>
            </a:pPr>
            <a:r>
              <a:rPr sz="975" spc="11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Российс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ой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Федерации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2018</a:t>
            </a:r>
            <a:r>
              <a:rPr sz="975" spc="4" dirty="0">
                <a:latin typeface="Arial" pitchFamily="34" charset="0"/>
                <a:cs typeface="Arial" pitchFamily="34" charset="0"/>
              </a:rPr>
              <a:t> г.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из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числа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выявленных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вирусов негриппозной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эти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75" spc="8" dirty="0">
                <a:latin typeface="Arial" pitchFamily="34" charset="0"/>
                <a:cs typeface="Arial" pitchFamily="34" charset="0"/>
              </a:rPr>
              <a:t>логии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преобладал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РС-вирус</a:t>
            </a:r>
            <a:r>
              <a:rPr sz="975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975" b="1" spc="8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975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975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27%</a:t>
            </a:r>
            <a:r>
              <a:rPr sz="975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.</a:t>
            </a:r>
            <a:endParaRPr sz="97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375" y="4648799"/>
            <a:ext cx="4007168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975"/>
              </a:lnSpc>
            </a:pPr>
            <a:r>
              <a:rPr sz="975" spc="11" dirty="0">
                <a:latin typeface="Arial" pitchFamily="34" charset="0"/>
                <a:cs typeface="Arial" pitchFamily="34" charset="0"/>
              </a:rPr>
              <a:t>Эти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75" spc="8" dirty="0">
                <a:latin typeface="Arial" pitchFamily="34" charset="0"/>
                <a:cs typeface="Arial" pitchFamily="34" charset="0"/>
              </a:rPr>
              <a:t>логичес</a:t>
            </a:r>
            <a:r>
              <a:rPr sz="975" spc="26" dirty="0">
                <a:latin typeface="Arial" pitchFamily="34" charset="0"/>
                <a:cs typeface="Arial" pitchFamily="34" charset="0"/>
              </a:rPr>
              <a:t>к</a:t>
            </a:r>
            <a:r>
              <a:rPr sz="975" spc="11" dirty="0">
                <a:latin typeface="Arial" pitchFamily="34" charset="0"/>
                <a:cs typeface="Arial" pitchFamily="34" charset="0"/>
              </a:rPr>
              <a:t>ую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тру</a:t>
            </a:r>
            <a:r>
              <a:rPr sz="975" spc="19" dirty="0">
                <a:latin typeface="Arial" pitchFamily="34" charset="0"/>
                <a:cs typeface="Arial" pitchFamily="34" charset="0"/>
              </a:rPr>
              <a:t>к</a:t>
            </a:r>
            <a:r>
              <a:rPr sz="975" spc="26" dirty="0">
                <a:latin typeface="Arial" pitchFamily="34" charset="0"/>
                <a:cs typeface="Arial" pitchFamily="34" charset="0"/>
              </a:rPr>
              <a:t>т</a:t>
            </a:r>
            <a:r>
              <a:rPr sz="975" spc="8" dirty="0">
                <a:latin typeface="Arial" pitchFamily="34" charset="0"/>
                <a:cs typeface="Arial" pitchFamily="34" charset="0"/>
              </a:rPr>
              <a:t>уру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гриппа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по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данным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исследований м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75" spc="8" dirty="0">
                <a:latin typeface="Arial" pitchFamily="34" charset="0"/>
                <a:cs typeface="Arial" pitchFamily="34" charset="0"/>
              </a:rPr>
              <a:t>ле</a:t>
            </a:r>
            <a:r>
              <a:rPr sz="975" spc="26" dirty="0">
                <a:latin typeface="Arial" pitchFamily="34" charset="0"/>
                <a:cs typeface="Arial" pitchFamily="34" charset="0"/>
              </a:rPr>
              <a:t>к</a:t>
            </a:r>
            <a:r>
              <a:rPr sz="975" spc="-23" dirty="0">
                <a:latin typeface="Arial" pitchFamily="34" charset="0"/>
                <a:cs typeface="Arial" pitchFamily="34" charset="0"/>
              </a:rPr>
              <a:t>у</a:t>
            </a:r>
            <a:r>
              <a:rPr sz="975" spc="8" dirty="0">
                <a:latin typeface="Arial" pitchFamily="34" charset="0"/>
                <a:cs typeface="Arial" pitchFamily="34" charset="0"/>
              </a:rPr>
              <a:t>лярно-би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75" spc="8" dirty="0">
                <a:latin typeface="Arial" pitchFamily="34" charset="0"/>
                <a:cs typeface="Arial" pitchFamily="34" charset="0"/>
              </a:rPr>
              <a:t>логическими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методами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со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тавили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вирусы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гриппа А</a:t>
            </a:r>
            <a:r>
              <a:rPr sz="975" spc="-26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(Н1N1)pdm09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(49,58%),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А</a:t>
            </a:r>
            <a:r>
              <a:rPr sz="975" spc="-26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(Н3N2)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(25,7%)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(24,7%).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-49" dirty="0">
                <a:latin typeface="Arial" pitchFamily="34" charset="0"/>
                <a:cs typeface="Arial" pitchFamily="34" charset="0"/>
              </a:rPr>
              <a:t>Т</a:t>
            </a:r>
            <a:r>
              <a:rPr sz="975" spc="8" dirty="0">
                <a:latin typeface="Arial" pitchFamily="34" charset="0"/>
                <a:cs typeface="Arial" pitchFamily="34" charset="0"/>
              </a:rPr>
              <a:t>ак</a:t>
            </a:r>
            <a:r>
              <a:rPr sz="975" spc="-11" dirty="0">
                <a:latin typeface="Arial" pitchFamily="34" charset="0"/>
                <a:cs typeface="Arial" pitchFamily="34" charset="0"/>
              </a:rPr>
              <a:t>ж</a:t>
            </a:r>
            <a:r>
              <a:rPr sz="975" spc="8" dirty="0">
                <a:latin typeface="Arial" pitchFamily="34" charset="0"/>
                <a:cs typeface="Arial" pitchFamily="34" charset="0"/>
              </a:rPr>
              <a:t>е</a:t>
            </a:r>
            <a:endParaRPr sz="975" dirty="0">
              <a:latin typeface="Arial" pitchFamily="34" charset="0"/>
              <a:cs typeface="Arial" pitchFamily="34" charset="0"/>
            </a:endParaRPr>
          </a:p>
          <a:p>
            <a:pPr marL="9525" marR="25241">
              <a:lnSpc>
                <a:spcPts val="975"/>
              </a:lnSpc>
            </a:pPr>
            <a:r>
              <a:rPr sz="975" spc="8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2018</a:t>
            </a:r>
            <a:r>
              <a:rPr sz="975" spc="4" dirty="0">
                <a:latin typeface="Arial" pitchFamily="34" charset="0"/>
                <a:cs typeface="Arial" pitchFamily="34" charset="0"/>
              </a:rPr>
              <a:t> г.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зареги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трированы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-4" dirty="0">
                <a:latin typeface="Arial" pitchFamily="34" charset="0"/>
                <a:cs typeface="Arial" pitchFamily="34" charset="0"/>
              </a:rPr>
              <a:t>о</a:t>
            </a:r>
            <a:r>
              <a:rPr sz="975" spc="8" dirty="0">
                <a:latin typeface="Arial" pitchFamily="34" charset="0"/>
                <a:cs typeface="Arial" pitchFamily="34" charset="0"/>
              </a:rPr>
              <a:t>чаги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эпизоотии,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обусловленные вирусом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гриппа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птиц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A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(H5N2),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-4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тромс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ой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обла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ти,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вирусом</a:t>
            </a:r>
            <a:endParaRPr sz="975" dirty="0">
              <a:latin typeface="Arial" pitchFamily="34" charset="0"/>
              <a:cs typeface="Arial" pitchFamily="34" charset="0"/>
            </a:endParaRPr>
          </a:p>
          <a:p>
            <a:pPr marL="9525">
              <a:lnSpc>
                <a:spcPts val="1125"/>
              </a:lnSpc>
            </a:pPr>
            <a:r>
              <a:rPr sz="975" spc="8" dirty="0">
                <a:latin typeface="Arial" pitchFamily="34" charset="0"/>
                <a:cs typeface="Arial" pitchFamily="34" charset="0"/>
              </a:rPr>
              <a:t>гриппа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птиц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A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(H9N2)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–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Приморс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к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ом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крае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на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птицефабриках.</a:t>
            </a:r>
            <a:endParaRPr sz="97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00" y="2274751"/>
            <a:ext cx="1015365" cy="1158138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0" rIns="0" bIns="0" rtlCol="0">
            <a:spAutoFit/>
          </a:bodyPr>
          <a:lstStyle/>
          <a:p>
            <a:pPr marL="161925" marR="201454" algn="ctr">
              <a:lnSpc>
                <a:spcPct val="104200"/>
              </a:lnSpc>
            </a:pPr>
            <a:r>
              <a:rPr sz="900" spc="11" dirty="0">
                <a:latin typeface="Arial" pitchFamily="34" charset="0"/>
                <a:cs typeface="Arial" pitchFamily="34" charset="0"/>
              </a:rPr>
              <a:t>ВИР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У</a:t>
            </a:r>
            <a:r>
              <a:rPr sz="900" spc="11" dirty="0">
                <a:latin typeface="Arial" pitchFamily="34" charset="0"/>
                <a:cs typeface="Arial" pitchFamily="34" charset="0"/>
              </a:rPr>
              <a:t>СЫ ГРИППА ЧЕЛОВЕ</a:t>
            </a:r>
            <a:r>
              <a:rPr sz="900" spc="15" dirty="0">
                <a:latin typeface="Arial" pitchFamily="34" charset="0"/>
                <a:cs typeface="Arial" pitchFamily="34" charset="0"/>
              </a:rPr>
              <a:t>К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А</a:t>
            </a:r>
            <a:endParaRPr sz="9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"/>
              </a:spcBef>
            </a:pPr>
            <a:endParaRPr sz="975" dirty="0">
              <a:latin typeface="Times New Roman"/>
              <a:cs typeface="Times New Roman"/>
            </a:endParaRPr>
          </a:p>
          <a:p>
            <a:pPr marL="43339" marR="83344" algn="ctr">
              <a:lnSpc>
                <a:spcPct val="104200"/>
              </a:lnSpc>
            </a:pPr>
            <a:r>
              <a:rPr sz="900" spc="11" dirty="0">
                <a:latin typeface="Arial" pitchFamily="34" charset="0"/>
                <a:cs typeface="Arial" pitchFamily="34" charset="0"/>
              </a:rPr>
              <a:t>A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(H1N1)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pdm09 A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(H3N2)</a:t>
            </a:r>
            <a:endParaRPr sz="900" dirty="0">
              <a:latin typeface="Arial" pitchFamily="34" charset="0"/>
              <a:cs typeface="Arial" pitchFamily="34" charset="0"/>
            </a:endParaRPr>
          </a:p>
          <a:p>
            <a:pPr marL="169545" marR="209074" algn="ctr">
              <a:lnSpc>
                <a:spcPct val="104200"/>
              </a:lnSpc>
            </a:pPr>
            <a:r>
              <a:rPr sz="900" spc="8" dirty="0">
                <a:latin typeface="Arial" pitchFamily="34" charset="0"/>
                <a:cs typeface="Arial" pitchFamily="34" charset="0"/>
              </a:rPr>
              <a:t>В/Ямагата В/Ви</a:t>
            </a:r>
            <a:r>
              <a:rPr sz="900" spc="19" dirty="0">
                <a:latin typeface="Arial" pitchFamily="34" charset="0"/>
                <a:cs typeface="Arial" pitchFamily="34" charset="0"/>
              </a:rPr>
              <a:t>к</a:t>
            </a:r>
            <a:r>
              <a:rPr sz="900" spc="8" dirty="0">
                <a:latin typeface="Arial" pitchFamily="34" charset="0"/>
                <a:cs typeface="Arial" pitchFamily="34" charset="0"/>
              </a:rPr>
              <a:t>тория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5347" y="2274751"/>
            <a:ext cx="1015365" cy="1014124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0" rIns="0" bIns="0" rtlCol="0">
            <a:spAutoFit/>
          </a:bodyPr>
          <a:lstStyle/>
          <a:p>
            <a:pPr marL="250031" marR="256699" algn="ctr">
              <a:lnSpc>
                <a:spcPct val="104200"/>
              </a:lnSpc>
            </a:pPr>
            <a:r>
              <a:rPr sz="900" spc="11" dirty="0">
                <a:latin typeface="Arial" pitchFamily="34" charset="0"/>
                <a:cs typeface="Arial" pitchFamily="34" charset="0"/>
              </a:rPr>
              <a:t>ВИР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У</a:t>
            </a:r>
            <a:r>
              <a:rPr sz="900" spc="11" dirty="0">
                <a:latin typeface="Arial" pitchFamily="34" charset="0"/>
                <a:cs typeface="Arial" pitchFamily="34" charset="0"/>
              </a:rPr>
              <a:t>СЫ</a:t>
            </a:r>
            <a:r>
              <a:rPr sz="900" spc="8" dirty="0">
                <a:latin typeface="Arial" pitchFamily="34" charset="0"/>
                <a:cs typeface="Arial" pitchFamily="34" charset="0"/>
              </a:rPr>
              <a:t> ГРИППА ПТИЦ</a:t>
            </a:r>
            <a:endParaRPr sz="9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"/>
              </a:spcBef>
            </a:pPr>
            <a:endParaRPr sz="975" dirty="0">
              <a:latin typeface="Times New Roman"/>
              <a:cs typeface="Times New Roman"/>
            </a:endParaRPr>
          </a:p>
          <a:p>
            <a:pPr marL="256699" marR="262890" algn="just">
              <a:lnSpc>
                <a:spcPct val="104200"/>
              </a:lnSpc>
            </a:pPr>
            <a:r>
              <a:rPr sz="900" spc="11" dirty="0">
                <a:latin typeface="Arial" pitchFamily="34" charset="0"/>
                <a:cs typeface="Arial" pitchFamily="34" charset="0"/>
              </a:rPr>
              <a:t>A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(H5N1) A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(H5N6) A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(H7N9)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4547" y="2274751"/>
            <a:ext cx="1131570" cy="1429622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0" rIns="0" bIns="0" rtlCol="0">
            <a:spAutoFit/>
          </a:bodyPr>
          <a:lstStyle/>
          <a:p>
            <a:pPr marR="14288" algn="ctr"/>
            <a:r>
              <a:rPr sz="900" spc="11" dirty="0">
                <a:latin typeface="Arial" pitchFamily="34" charset="0"/>
                <a:cs typeface="Arial" pitchFamily="34" charset="0"/>
              </a:rPr>
              <a:t>ОРВИ</a:t>
            </a:r>
            <a:endParaRPr sz="900" dirty="0">
              <a:latin typeface="Arial" pitchFamily="34" charset="0"/>
              <a:cs typeface="Arial" pitchFamily="34" charset="0"/>
            </a:endParaRPr>
          </a:p>
          <a:p>
            <a:pPr marR="14288" algn="ctr">
              <a:spcBef>
                <a:spcPts val="45"/>
              </a:spcBef>
            </a:pPr>
            <a:r>
              <a:rPr sz="900" spc="8" dirty="0">
                <a:latin typeface="Arial" pitchFamily="34" charset="0"/>
                <a:cs typeface="Arial" pitchFamily="34" charset="0"/>
              </a:rPr>
              <a:t>&gt;</a:t>
            </a:r>
            <a:r>
              <a:rPr sz="900" spc="-139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200</a:t>
            </a:r>
            <a:endParaRPr sz="900" dirty="0">
              <a:latin typeface="Arial" pitchFamily="34" charset="0"/>
              <a:cs typeface="Arial" pitchFamily="34" charset="0"/>
            </a:endParaRPr>
          </a:p>
          <a:p>
            <a:pPr marR="14288" algn="ctr">
              <a:spcBef>
                <a:spcPts val="45"/>
              </a:spcBef>
            </a:pPr>
            <a:r>
              <a:rPr sz="900" spc="11" dirty="0">
                <a:latin typeface="Arial" pitchFamily="34" charset="0"/>
                <a:cs typeface="Arial" pitchFamily="34" charset="0"/>
              </a:rPr>
              <a:t>ВИДОВ</a:t>
            </a:r>
            <a:endParaRPr sz="9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"/>
              </a:spcBef>
            </a:pPr>
            <a:endParaRPr sz="975" dirty="0">
              <a:latin typeface="Times New Roman"/>
              <a:cs typeface="Times New Roman"/>
            </a:endParaRPr>
          </a:p>
          <a:p>
            <a:pPr marL="228124" marR="242888" algn="ctr">
              <a:lnSpc>
                <a:spcPct val="104200"/>
              </a:lnSpc>
            </a:pPr>
            <a:r>
              <a:rPr sz="900" spc="8" dirty="0">
                <a:latin typeface="Arial" pitchFamily="34" charset="0"/>
                <a:cs typeface="Arial" pitchFamily="34" charset="0"/>
              </a:rPr>
              <a:t>Парагрипп Аденовирус РС-вирус Бокавирус</a:t>
            </a:r>
            <a:endParaRPr sz="900" dirty="0">
              <a:latin typeface="Arial" pitchFamily="34" charset="0"/>
              <a:cs typeface="Arial" pitchFamily="34" charset="0"/>
            </a:endParaRPr>
          </a:p>
          <a:p>
            <a:pPr marL="55245" marR="69533" algn="ctr">
              <a:lnSpc>
                <a:spcPct val="104200"/>
              </a:lnSpc>
            </a:pPr>
            <a:r>
              <a:rPr sz="900" spc="8" dirty="0">
                <a:latin typeface="Arial" pitchFamily="34" charset="0"/>
                <a:cs typeface="Arial" pitchFamily="34" charset="0"/>
              </a:rPr>
              <a:t>Метапневмовирус </a:t>
            </a:r>
            <a:r>
              <a:rPr sz="900" spc="-4" dirty="0">
                <a:latin typeface="Arial" pitchFamily="34" charset="0"/>
                <a:cs typeface="Arial" pitchFamily="34" charset="0"/>
              </a:rPr>
              <a:t>К</a:t>
            </a:r>
            <a:r>
              <a:rPr sz="900" spc="8" dirty="0">
                <a:latin typeface="Arial" pitchFamily="34" charset="0"/>
                <a:cs typeface="Arial" pitchFamily="34" charset="0"/>
              </a:rPr>
              <a:t>оронавирус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1576" y="3153561"/>
            <a:ext cx="1534478" cy="210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7625"/>
            <a:r>
              <a:rPr sz="975" spc="11" dirty="0">
                <a:latin typeface="Arial" pitchFamily="34" charset="0"/>
                <a:cs typeface="Arial" pitchFamily="34" charset="0"/>
              </a:rPr>
              <a:t>ОРВИ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таются не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онтр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лируемыми</a:t>
            </a:r>
            <a:r>
              <a:rPr sz="975" spc="8" dirty="0">
                <a:latin typeface="Arial" pitchFamily="34" charset="0"/>
                <a:cs typeface="Arial" pitchFamily="34" charset="0"/>
              </a:rPr>
              <a:t> инфекциями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вслед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твие широ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ого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спе</a:t>
            </a:r>
            <a:r>
              <a:rPr sz="975" spc="19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тра возб</a:t>
            </a:r>
            <a:r>
              <a:rPr sz="975" spc="-23" dirty="0">
                <a:latin typeface="Arial" pitchFamily="34" charset="0"/>
                <a:cs typeface="Arial" pitchFamily="34" charset="0"/>
              </a:rPr>
              <a:t>у</a:t>
            </a:r>
            <a:r>
              <a:rPr sz="975" spc="8" dirty="0">
                <a:latin typeface="Arial" pitchFamily="34" charset="0"/>
                <a:cs typeface="Arial" pitchFamily="34" charset="0"/>
              </a:rPr>
              <a:t>дителей,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высо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ой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онтагиозно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ти, отс</a:t>
            </a:r>
            <a:r>
              <a:rPr sz="975" spc="26" dirty="0">
                <a:latin typeface="Arial" pitchFamily="34" charset="0"/>
                <a:cs typeface="Arial" pitchFamily="34" charset="0"/>
              </a:rPr>
              <a:t>у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твия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для б</a:t>
            </a:r>
            <a:r>
              <a:rPr sz="975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75" spc="11" dirty="0">
                <a:latin typeface="Arial" pitchFamily="34" charset="0"/>
                <a:cs typeface="Arial" pitchFamily="34" charset="0"/>
              </a:rPr>
              <a:t>льшин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тва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из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них вакцинопрофила</a:t>
            </a:r>
            <a:r>
              <a:rPr sz="975" spc="19" dirty="0">
                <a:latin typeface="Arial" pitchFamily="34" charset="0"/>
                <a:cs typeface="Arial" pitchFamily="34" charset="0"/>
              </a:rPr>
              <a:t>к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тики,</a:t>
            </a:r>
            <a:endParaRPr sz="975" dirty="0">
              <a:latin typeface="Arial" pitchFamily="34" charset="0"/>
              <a:cs typeface="Arial" pitchFamily="34" charset="0"/>
            </a:endParaRPr>
          </a:p>
          <a:p>
            <a:pPr marL="9525" marR="3810"/>
            <a:r>
              <a:rPr sz="975" spc="8" dirty="0">
                <a:latin typeface="Arial" pitchFamily="34" charset="0"/>
                <a:cs typeface="Arial" pitchFamily="34" charset="0"/>
              </a:rPr>
              <a:t>а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так</a:t>
            </a:r>
            <a:r>
              <a:rPr sz="975" spc="-11" dirty="0">
                <a:latin typeface="Arial" pitchFamily="34" charset="0"/>
                <a:cs typeface="Arial" pitchFamily="34" charset="0"/>
              </a:rPr>
              <a:t>ж</a:t>
            </a:r>
            <a:r>
              <a:rPr sz="975" spc="8" dirty="0">
                <a:latin typeface="Arial" pitchFamily="34" charset="0"/>
                <a:cs typeface="Arial" pitchFamily="34" charset="0"/>
              </a:rPr>
              <a:t>е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11" dirty="0">
                <a:latin typeface="Arial" pitchFamily="34" charset="0"/>
                <a:cs typeface="Arial" pitchFamily="34" charset="0"/>
              </a:rPr>
              <a:t>формирующейся</a:t>
            </a:r>
            <a:r>
              <a:rPr sz="975" spc="8" dirty="0">
                <a:latin typeface="Arial" pitchFamily="34" charset="0"/>
                <a:cs typeface="Arial" pitchFamily="34" charset="0"/>
              </a:rPr>
              <a:t> невосприимчиво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ти</a:t>
            </a:r>
            <a:r>
              <a:rPr sz="975" spc="4" dirty="0">
                <a:latin typeface="Arial" pitchFamily="34" charset="0"/>
                <a:cs typeface="Arial" pitchFamily="34" charset="0"/>
              </a:rPr>
              <a:t> (у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тойчиво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8" dirty="0">
                <a:latin typeface="Arial" pitchFamily="34" charset="0"/>
                <a:cs typeface="Arial" pitchFamily="34" charset="0"/>
              </a:rPr>
              <a:t>ти)</a:t>
            </a:r>
            <a:endParaRPr sz="975" dirty="0">
              <a:latin typeface="Arial" pitchFamily="34" charset="0"/>
              <a:cs typeface="Arial" pitchFamily="34" charset="0"/>
            </a:endParaRPr>
          </a:p>
          <a:p>
            <a:pPr marL="9525" marR="487680"/>
            <a:r>
              <a:rPr sz="975" spc="8" dirty="0">
                <a:latin typeface="Arial" pitchFamily="34" charset="0"/>
                <a:cs typeface="Arial" pitchFamily="34" charset="0"/>
              </a:rPr>
              <a:t>к</a:t>
            </a:r>
            <a:r>
              <a:rPr sz="975" spc="4" dirty="0">
                <a:latin typeface="Arial" pitchFamily="34" charset="0"/>
                <a:cs typeface="Arial" pitchFamily="34" charset="0"/>
              </a:rPr>
              <a:t> </a:t>
            </a:r>
            <a:r>
              <a:rPr sz="975" spc="8" dirty="0">
                <a:latin typeface="Arial" pitchFamily="34" charset="0"/>
                <a:cs typeface="Arial" pitchFamily="34" charset="0"/>
              </a:rPr>
              <a:t>лекар</a:t>
            </a:r>
            <a:r>
              <a:rPr sz="975" spc="19" dirty="0">
                <a:latin typeface="Arial" pitchFamily="34" charset="0"/>
                <a:cs typeface="Arial" pitchFamily="34" charset="0"/>
              </a:rPr>
              <a:t>с</a:t>
            </a:r>
            <a:r>
              <a:rPr sz="975" spc="11" dirty="0">
                <a:latin typeface="Arial" pitchFamily="34" charset="0"/>
                <a:cs typeface="Arial" pitchFamily="34" charset="0"/>
              </a:rPr>
              <a:t>твенным</a:t>
            </a:r>
            <a:r>
              <a:rPr sz="975" spc="8" dirty="0">
                <a:latin typeface="Arial" pitchFamily="34" charset="0"/>
                <a:cs typeface="Arial" pitchFamily="34" charset="0"/>
              </a:rPr>
              <a:t> препаратам.</a:t>
            </a:r>
            <a:endParaRPr sz="97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72775" y="3128627"/>
            <a:ext cx="0" cy="2133124"/>
          </a:xfrm>
          <a:custGeom>
            <a:avLst/>
            <a:gdLst/>
            <a:ahLst/>
            <a:cxnLst/>
            <a:rect l="l" t="t" r="r" b="b"/>
            <a:pathLst>
              <a:path h="2844165">
                <a:moveTo>
                  <a:pt x="0" y="0"/>
                </a:moveTo>
                <a:lnTo>
                  <a:pt x="0" y="2843999"/>
                </a:lnTo>
              </a:path>
            </a:pathLst>
          </a:custGeom>
          <a:ln w="635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361982" y="3353098"/>
            <a:ext cx="828199" cy="873443"/>
          </a:xfrm>
          <a:custGeom>
            <a:avLst/>
            <a:gdLst/>
            <a:ahLst/>
            <a:cxnLst/>
            <a:rect l="l" t="t" r="r" b="b"/>
            <a:pathLst>
              <a:path w="1104265" h="1164589">
                <a:moveTo>
                  <a:pt x="1103655" y="0"/>
                </a:moveTo>
                <a:lnTo>
                  <a:pt x="1027372" y="2347"/>
                </a:lnTo>
                <a:lnTo>
                  <a:pt x="952438" y="9318"/>
                </a:lnTo>
                <a:lnTo>
                  <a:pt x="878998" y="20806"/>
                </a:lnTo>
                <a:lnTo>
                  <a:pt x="807198" y="36707"/>
                </a:lnTo>
                <a:lnTo>
                  <a:pt x="737183" y="56913"/>
                </a:lnTo>
                <a:lnTo>
                  <a:pt x="669098" y="81319"/>
                </a:lnTo>
                <a:lnTo>
                  <a:pt x="603088" y="109819"/>
                </a:lnTo>
                <a:lnTo>
                  <a:pt x="539300" y="142307"/>
                </a:lnTo>
                <a:lnTo>
                  <a:pt x="477878" y="178677"/>
                </a:lnTo>
                <a:lnTo>
                  <a:pt x="418968" y="218822"/>
                </a:lnTo>
                <a:lnTo>
                  <a:pt x="362715" y="262637"/>
                </a:lnTo>
                <a:lnTo>
                  <a:pt x="309264" y="310017"/>
                </a:lnTo>
                <a:lnTo>
                  <a:pt x="258762" y="360854"/>
                </a:lnTo>
                <a:lnTo>
                  <a:pt x="211353" y="415043"/>
                </a:lnTo>
                <a:lnTo>
                  <a:pt x="167182" y="472478"/>
                </a:lnTo>
                <a:lnTo>
                  <a:pt x="126396" y="533053"/>
                </a:lnTo>
                <a:lnTo>
                  <a:pt x="89139" y="596662"/>
                </a:lnTo>
                <a:lnTo>
                  <a:pt x="55557" y="663199"/>
                </a:lnTo>
                <a:lnTo>
                  <a:pt x="25796" y="732558"/>
                </a:lnTo>
                <a:lnTo>
                  <a:pt x="0" y="804633"/>
                </a:lnTo>
                <a:lnTo>
                  <a:pt x="1103655" y="1164475"/>
                </a:lnTo>
                <a:lnTo>
                  <a:pt x="1103655" y="0"/>
                </a:lnTo>
                <a:close/>
              </a:path>
            </a:pathLst>
          </a:custGeom>
          <a:solidFill>
            <a:srgbClr val="F5A9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319102" y="3956575"/>
            <a:ext cx="992029" cy="1143476"/>
          </a:xfrm>
          <a:custGeom>
            <a:avLst/>
            <a:gdLst/>
            <a:ahLst/>
            <a:cxnLst/>
            <a:rect l="l" t="t" r="r" b="b"/>
            <a:pathLst>
              <a:path w="1322704" h="1524635">
                <a:moveTo>
                  <a:pt x="57173" y="0"/>
                </a:moveTo>
                <a:lnTo>
                  <a:pt x="41748" y="51414"/>
                </a:lnTo>
                <a:lnTo>
                  <a:pt x="28746" y="102923"/>
                </a:lnTo>
                <a:lnTo>
                  <a:pt x="18165" y="154554"/>
                </a:lnTo>
                <a:lnTo>
                  <a:pt x="10002" y="206338"/>
                </a:lnTo>
                <a:lnTo>
                  <a:pt x="4256" y="258305"/>
                </a:lnTo>
                <a:lnTo>
                  <a:pt x="922" y="310483"/>
                </a:lnTo>
                <a:lnTo>
                  <a:pt x="0" y="362903"/>
                </a:lnTo>
                <a:lnTo>
                  <a:pt x="441" y="389212"/>
                </a:lnTo>
                <a:lnTo>
                  <a:pt x="3130" y="442050"/>
                </a:lnTo>
                <a:lnTo>
                  <a:pt x="8222" y="495202"/>
                </a:lnTo>
                <a:lnTo>
                  <a:pt x="28724" y="615945"/>
                </a:lnTo>
                <a:lnTo>
                  <a:pt x="52906" y="706831"/>
                </a:lnTo>
                <a:lnTo>
                  <a:pt x="83877" y="794311"/>
                </a:lnTo>
                <a:lnTo>
                  <a:pt x="121300" y="878127"/>
                </a:lnTo>
                <a:lnTo>
                  <a:pt x="164838" y="958026"/>
                </a:lnTo>
                <a:lnTo>
                  <a:pt x="214154" y="1033753"/>
                </a:lnTo>
                <a:lnTo>
                  <a:pt x="268910" y="1105052"/>
                </a:lnTo>
                <a:lnTo>
                  <a:pt x="328770" y="1171669"/>
                </a:lnTo>
                <a:lnTo>
                  <a:pt x="393395" y="1233348"/>
                </a:lnTo>
                <a:lnTo>
                  <a:pt x="462448" y="1289834"/>
                </a:lnTo>
                <a:lnTo>
                  <a:pt x="535592" y="1340872"/>
                </a:lnTo>
                <a:lnTo>
                  <a:pt x="612490" y="1386208"/>
                </a:lnTo>
                <a:lnTo>
                  <a:pt x="692805" y="1425586"/>
                </a:lnTo>
                <a:lnTo>
                  <a:pt x="776199" y="1458751"/>
                </a:lnTo>
                <a:lnTo>
                  <a:pt x="862335" y="1485448"/>
                </a:lnTo>
                <a:lnTo>
                  <a:pt x="950875" y="1505422"/>
                </a:lnTo>
                <a:lnTo>
                  <a:pt x="1041482" y="1518418"/>
                </a:lnTo>
                <a:lnTo>
                  <a:pt x="1133819" y="1524181"/>
                </a:lnTo>
                <a:lnTo>
                  <a:pt x="1227549" y="1522457"/>
                </a:lnTo>
                <a:lnTo>
                  <a:pt x="1322335" y="1512989"/>
                </a:lnTo>
                <a:lnTo>
                  <a:pt x="1160829" y="359841"/>
                </a:lnTo>
                <a:lnTo>
                  <a:pt x="57173" y="0"/>
                </a:lnTo>
                <a:close/>
              </a:path>
            </a:pathLst>
          </a:custGeom>
          <a:solidFill>
            <a:srgbClr val="FCD9C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5189724" y="4226456"/>
            <a:ext cx="676751" cy="864870"/>
          </a:xfrm>
          <a:custGeom>
            <a:avLst/>
            <a:gdLst/>
            <a:ahLst/>
            <a:cxnLst/>
            <a:rect l="l" t="t" r="r" b="b"/>
            <a:pathLst>
              <a:path w="902334" h="1153160">
                <a:moveTo>
                  <a:pt x="0" y="0"/>
                </a:moveTo>
                <a:lnTo>
                  <a:pt x="161505" y="1153147"/>
                </a:lnTo>
                <a:lnTo>
                  <a:pt x="206733" y="1145993"/>
                </a:lnTo>
                <a:lnTo>
                  <a:pt x="251034" y="1137415"/>
                </a:lnTo>
                <a:lnTo>
                  <a:pt x="294417" y="1127408"/>
                </a:lnTo>
                <a:lnTo>
                  <a:pt x="336894" y="1115966"/>
                </a:lnTo>
                <a:lnTo>
                  <a:pt x="378476" y="1103083"/>
                </a:lnTo>
                <a:lnTo>
                  <a:pt x="419171" y="1088752"/>
                </a:lnTo>
                <a:lnTo>
                  <a:pt x="458992" y="1072969"/>
                </a:lnTo>
                <a:lnTo>
                  <a:pt x="497949" y="1055726"/>
                </a:lnTo>
                <a:lnTo>
                  <a:pt x="536051" y="1037018"/>
                </a:lnTo>
                <a:lnTo>
                  <a:pt x="573311" y="1016839"/>
                </a:lnTo>
                <a:lnTo>
                  <a:pt x="609737" y="995183"/>
                </a:lnTo>
                <a:lnTo>
                  <a:pt x="645342" y="972044"/>
                </a:lnTo>
                <a:lnTo>
                  <a:pt x="680135" y="947416"/>
                </a:lnTo>
                <a:lnTo>
                  <a:pt x="714126" y="921294"/>
                </a:lnTo>
                <a:lnTo>
                  <a:pt x="747327" y="893670"/>
                </a:lnTo>
                <a:lnTo>
                  <a:pt x="779747" y="864539"/>
                </a:lnTo>
                <a:lnTo>
                  <a:pt x="811399" y="833895"/>
                </a:lnTo>
                <a:lnTo>
                  <a:pt x="842290" y="801733"/>
                </a:lnTo>
                <a:lnTo>
                  <a:pt x="872434" y="768046"/>
                </a:lnTo>
                <a:lnTo>
                  <a:pt x="901839" y="732828"/>
                </a:lnTo>
                <a:lnTo>
                  <a:pt x="0" y="0"/>
                </a:lnTo>
                <a:close/>
              </a:path>
            </a:pathLst>
          </a:custGeom>
          <a:solidFill>
            <a:srgbClr val="FDECE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5189724" y="4165534"/>
            <a:ext cx="871061" cy="610552"/>
          </a:xfrm>
          <a:custGeom>
            <a:avLst/>
            <a:gdLst/>
            <a:ahLst/>
            <a:cxnLst/>
            <a:rect l="l" t="t" r="r" b="b"/>
            <a:pathLst>
              <a:path w="1161415" h="814070">
                <a:moveTo>
                  <a:pt x="1157630" y="0"/>
                </a:moveTo>
                <a:lnTo>
                  <a:pt x="0" y="81229"/>
                </a:lnTo>
                <a:lnTo>
                  <a:pt x="901839" y="814057"/>
                </a:lnTo>
                <a:lnTo>
                  <a:pt x="930055" y="777872"/>
                </a:lnTo>
                <a:lnTo>
                  <a:pt x="956625" y="741281"/>
                </a:lnTo>
                <a:lnTo>
                  <a:pt x="981553" y="704273"/>
                </a:lnTo>
                <a:lnTo>
                  <a:pt x="1004843" y="666835"/>
                </a:lnTo>
                <a:lnTo>
                  <a:pt x="1026497" y="628957"/>
                </a:lnTo>
                <a:lnTo>
                  <a:pt x="1046521" y="590626"/>
                </a:lnTo>
                <a:lnTo>
                  <a:pt x="1064917" y="551831"/>
                </a:lnTo>
                <a:lnTo>
                  <a:pt x="1081690" y="512560"/>
                </a:lnTo>
                <a:lnTo>
                  <a:pt x="1096842" y="472802"/>
                </a:lnTo>
                <a:lnTo>
                  <a:pt x="1110378" y="432546"/>
                </a:lnTo>
                <a:lnTo>
                  <a:pt x="1122301" y="391779"/>
                </a:lnTo>
                <a:lnTo>
                  <a:pt x="1132615" y="350490"/>
                </a:lnTo>
                <a:lnTo>
                  <a:pt x="1141323" y="308667"/>
                </a:lnTo>
                <a:lnTo>
                  <a:pt x="1148429" y="266300"/>
                </a:lnTo>
                <a:lnTo>
                  <a:pt x="1153937" y="223376"/>
                </a:lnTo>
                <a:lnTo>
                  <a:pt x="1157850" y="179883"/>
                </a:lnTo>
                <a:lnTo>
                  <a:pt x="1160172" y="135811"/>
                </a:lnTo>
                <a:lnTo>
                  <a:pt x="1160907" y="91147"/>
                </a:lnTo>
                <a:lnTo>
                  <a:pt x="1160059" y="45881"/>
                </a:lnTo>
                <a:lnTo>
                  <a:pt x="115763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189723" y="3956574"/>
            <a:ext cx="868680" cy="270034"/>
          </a:xfrm>
          <a:custGeom>
            <a:avLst/>
            <a:gdLst/>
            <a:ahLst/>
            <a:cxnLst/>
            <a:rect l="l" t="t" r="r" b="b"/>
            <a:pathLst>
              <a:path w="1158240" h="360045">
                <a:moveTo>
                  <a:pt x="1103655" y="0"/>
                </a:moveTo>
                <a:lnTo>
                  <a:pt x="0" y="359841"/>
                </a:lnTo>
                <a:lnTo>
                  <a:pt x="1157630" y="278612"/>
                </a:lnTo>
                <a:lnTo>
                  <a:pt x="1156496" y="263393"/>
                </a:lnTo>
                <a:lnTo>
                  <a:pt x="1152313" y="219612"/>
                </a:lnTo>
                <a:lnTo>
                  <a:pt x="1146820" y="177951"/>
                </a:lnTo>
                <a:lnTo>
                  <a:pt x="1139844" y="137510"/>
                </a:lnTo>
                <a:lnTo>
                  <a:pt x="1131211" y="97393"/>
                </a:lnTo>
                <a:lnTo>
                  <a:pt x="1120750" y="56701"/>
                </a:lnTo>
                <a:lnTo>
                  <a:pt x="1108285" y="14537"/>
                </a:lnTo>
                <a:lnTo>
                  <a:pt x="1103655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5189724" y="3750787"/>
            <a:ext cx="828199" cy="475774"/>
          </a:xfrm>
          <a:custGeom>
            <a:avLst/>
            <a:gdLst/>
            <a:ahLst/>
            <a:cxnLst/>
            <a:rect l="l" t="t" r="r" b="b"/>
            <a:pathLst>
              <a:path w="1104265" h="634364">
                <a:moveTo>
                  <a:pt x="973239" y="0"/>
                </a:moveTo>
                <a:lnTo>
                  <a:pt x="0" y="634225"/>
                </a:lnTo>
                <a:lnTo>
                  <a:pt x="1103655" y="274383"/>
                </a:lnTo>
                <a:lnTo>
                  <a:pt x="1098818" y="259760"/>
                </a:lnTo>
                <a:lnTo>
                  <a:pt x="1083286" y="216552"/>
                </a:lnTo>
                <a:lnTo>
                  <a:pt x="1066195" y="174277"/>
                </a:lnTo>
                <a:lnTo>
                  <a:pt x="1047510" y="132857"/>
                </a:lnTo>
                <a:lnTo>
                  <a:pt x="1027193" y="92218"/>
                </a:lnTo>
                <a:lnTo>
                  <a:pt x="1005208" y="52283"/>
                </a:lnTo>
                <a:lnTo>
                  <a:pt x="981520" y="12976"/>
                </a:lnTo>
                <a:lnTo>
                  <a:pt x="973239" y="0"/>
                </a:lnTo>
                <a:close/>
              </a:path>
            </a:pathLst>
          </a:custGeom>
          <a:solidFill>
            <a:srgbClr val="B3B2B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189724" y="3587719"/>
            <a:ext cx="730091" cy="639127"/>
          </a:xfrm>
          <a:custGeom>
            <a:avLst/>
            <a:gdLst/>
            <a:ahLst/>
            <a:cxnLst/>
            <a:rect l="l" t="t" r="r" b="b"/>
            <a:pathLst>
              <a:path w="973454" h="852170">
                <a:moveTo>
                  <a:pt x="791425" y="0"/>
                </a:moveTo>
                <a:lnTo>
                  <a:pt x="0" y="851649"/>
                </a:lnTo>
                <a:lnTo>
                  <a:pt x="973239" y="217423"/>
                </a:lnTo>
                <a:lnTo>
                  <a:pt x="964893" y="204665"/>
                </a:lnTo>
                <a:lnTo>
                  <a:pt x="940081" y="168411"/>
                </a:lnTo>
                <a:lnTo>
                  <a:pt x="915148" y="134645"/>
                </a:lnTo>
                <a:lnTo>
                  <a:pt x="889509" y="102668"/>
                </a:lnTo>
                <a:lnTo>
                  <a:pt x="862578" y="71778"/>
                </a:lnTo>
                <a:lnTo>
                  <a:pt x="833769" y="41276"/>
                </a:lnTo>
                <a:lnTo>
                  <a:pt x="802498" y="10462"/>
                </a:lnTo>
                <a:lnTo>
                  <a:pt x="791425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5189724" y="3455330"/>
            <a:ext cx="593884" cy="771525"/>
          </a:xfrm>
          <a:custGeom>
            <a:avLst/>
            <a:gdLst/>
            <a:ahLst/>
            <a:cxnLst/>
            <a:rect l="l" t="t" r="r" b="b"/>
            <a:pathLst>
              <a:path w="791845" h="1028700">
                <a:moveTo>
                  <a:pt x="544804" y="0"/>
                </a:moveTo>
                <a:lnTo>
                  <a:pt x="0" y="1028166"/>
                </a:lnTo>
                <a:lnTo>
                  <a:pt x="791425" y="176517"/>
                </a:lnTo>
                <a:lnTo>
                  <a:pt x="780130" y="166082"/>
                </a:lnTo>
                <a:lnTo>
                  <a:pt x="745671" y="135851"/>
                </a:lnTo>
                <a:lnTo>
                  <a:pt x="710298" y="107192"/>
                </a:lnTo>
                <a:lnTo>
                  <a:pt x="673944" y="80057"/>
                </a:lnTo>
                <a:lnTo>
                  <a:pt x="636541" y="54398"/>
                </a:lnTo>
                <a:lnTo>
                  <a:pt x="598020" y="30168"/>
                </a:lnTo>
                <a:lnTo>
                  <a:pt x="558314" y="7318"/>
                </a:lnTo>
                <a:lnTo>
                  <a:pt x="544804" y="0"/>
                </a:lnTo>
                <a:close/>
              </a:path>
            </a:pathLst>
          </a:custGeom>
          <a:solidFill>
            <a:srgbClr val="706F6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5189723" y="3379045"/>
            <a:ext cx="408623" cy="847725"/>
          </a:xfrm>
          <a:custGeom>
            <a:avLst/>
            <a:gdLst/>
            <a:ahLst/>
            <a:cxnLst/>
            <a:rect l="l" t="t" r="r" b="b"/>
            <a:pathLst>
              <a:path w="544829" h="1130300">
                <a:moveTo>
                  <a:pt x="280733" y="0"/>
                </a:moveTo>
                <a:lnTo>
                  <a:pt x="0" y="1129880"/>
                </a:lnTo>
                <a:lnTo>
                  <a:pt x="544804" y="101714"/>
                </a:lnTo>
                <a:lnTo>
                  <a:pt x="531340" y="94614"/>
                </a:lnTo>
                <a:lnTo>
                  <a:pt x="492122" y="74974"/>
                </a:lnTo>
                <a:lnTo>
                  <a:pt x="454001" y="57570"/>
                </a:lnTo>
                <a:lnTo>
                  <a:pt x="416126" y="42075"/>
                </a:lnTo>
                <a:lnTo>
                  <a:pt x="377647" y="28160"/>
                </a:lnTo>
                <a:lnTo>
                  <a:pt x="337713" y="15498"/>
                </a:lnTo>
                <a:lnTo>
                  <a:pt x="295473" y="3762"/>
                </a:lnTo>
                <a:lnTo>
                  <a:pt x="280733" y="0"/>
                </a:lnTo>
                <a:close/>
              </a:path>
            </a:pathLst>
          </a:custGeom>
          <a:solidFill>
            <a:srgbClr val="EC654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5189724" y="3353098"/>
            <a:ext cx="210979" cy="873443"/>
          </a:xfrm>
          <a:custGeom>
            <a:avLst/>
            <a:gdLst/>
            <a:ahLst/>
            <a:cxnLst/>
            <a:rect l="l" t="t" r="r" b="b"/>
            <a:pathLst>
              <a:path w="281304" h="1164589">
                <a:moveTo>
                  <a:pt x="0" y="0"/>
                </a:moveTo>
                <a:lnTo>
                  <a:pt x="0" y="1164475"/>
                </a:lnTo>
                <a:lnTo>
                  <a:pt x="280733" y="34594"/>
                </a:lnTo>
                <a:lnTo>
                  <a:pt x="237214" y="24396"/>
                </a:lnTo>
                <a:lnTo>
                  <a:pt x="195599" y="16139"/>
                </a:lnTo>
                <a:lnTo>
                  <a:pt x="154982" y="9712"/>
                </a:lnTo>
                <a:lnTo>
                  <a:pt x="114461" y="5004"/>
                </a:lnTo>
                <a:lnTo>
                  <a:pt x="73132" y="1903"/>
                </a:lnTo>
                <a:lnTo>
                  <a:pt x="30091" y="296"/>
                </a:lnTo>
                <a:lnTo>
                  <a:pt x="0" y="0"/>
                </a:lnTo>
                <a:close/>
              </a:path>
            </a:pathLst>
          </a:custGeom>
          <a:solidFill>
            <a:srgbClr val="F5A9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5120231" y="3238271"/>
            <a:ext cx="1986915" cy="519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068705" algn="l"/>
              </a:tabLst>
            </a:pPr>
            <a:r>
              <a:rPr sz="600" spc="8" dirty="0">
                <a:latin typeface="Arial" pitchFamily="34" charset="0"/>
                <a:cs typeface="Arial" pitchFamily="34" charset="0"/>
              </a:rPr>
              <a:t> 	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НЕ</a:t>
            </a:r>
            <a:r>
              <a:rPr sz="600" spc="8" dirty="0">
                <a:latin typeface="Arial" pitchFamily="34" charset="0"/>
                <a:cs typeface="Arial" pitchFamily="34" charset="0"/>
              </a:rPr>
              <a:t> 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4" dirty="0">
                <a:latin typeface="Arial" pitchFamily="34" charset="0"/>
                <a:cs typeface="Arial" pitchFamily="34" charset="0"/>
              </a:rPr>
              <a:t>С</a:t>
            </a:r>
            <a:r>
              <a:rPr sz="600" spc="-26" dirty="0">
                <a:latin typeface="Arial" pitchFamily="34" charset="0"/>
                <a:cs typeface="Arial" pitchFamily="34" charset="0"/>
              </a:rPr>
              <a:t>Т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АНОВЛЕНА</a:t>
            </a:r>
            <a:endParaRPr sz="600" dirty="0">
              <a:latin typeface="Arial" pitchFamily="34" charset="0"/>
              <a:cs typeface="Arial" pitchFamily="34" charset="0"/>
            </a:endParaRPr>
          </a:p>
          <a:p>
            <a:pPr marL="1068705" marR="3810">
              <a:lnSpc>
                <a:spcPct val="125899"/>
              </a:lnSpc>
              <a:spcBef>
                <a:spcPts val="319"/>
              </a:spcBef>
            </a:pPr>
            <a:r>
              <a:rPr sz="600" spc="19" dirty="0">
                <a:latin typeface="Arial" pitchFamily="34" charset="0"/>
                <a:cs typeface="Arial" pitchFamily="34" charset="0"/>
              </a:rPr>
              <a:t>ЭНТЕРОВИР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23" dirty="0">
                <a:latin typeface="Arial" pitchFamily="34" charset="0"/>
                <a:cs typeface="Arial" pitchFamily="34" charset="0"/>
              </a:rPr>
              <a:t>СЫ</a:t>
            </a:r>
            <a:r>
              <a:rPr sz="600" spc="19" dirty="0">
                <a:latin typeface="Arial" pitchFamily="34" charset="0"/>
                <a:cs typeface="Arial" pitchFamily="34" charset="0"/>
              </a:rPr>
              <a:t> АДЕНОВИР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23" dirty="0">
                <a:latin typeface="Arial" pitchFamily="34" charset="0"/>
                <a:cs typeface="Arial" pitchFamily="34" charset="0"/>
              </a:rPr>
              <a:t>СЫ</a:t>
            </a:r>
            <a:endParaRPr sz="600" dirty="0">
              <a:latin typeface="Arial" pitchFamily="34" charset="0"/>
              <a:cs typeface="Arial" pitchFamily="34" charset="0"/>
            </a:endParaRPr>
          </a:p>
          <a:p>
            <a:pPr marL="1069181">
              <a:spcBef>
                <a:spcPts val="458"/>
              </a:spcBef>
            </a:pPr>
            <a:r>
              <a:rPr sz="600" spc="19" dirty="0">
                <a:latin typeface="Arial" pitchFamily="34" charset="0"/>
                <a:cs typeface="Arial" pitchFamily="34" charset="0"/>
              </a:rPr>
              <a:t>ВИР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23" dirty="0">
                <a:latin typeface="Arial" pitchFamily="34" charset="0"/>
                <a:cs typeface="Arial" pitchFamily="34" charset="0"/>
              </a:rPr>
              <a:t>СЫ</a:t>
            </a:r>
            <a:r>
              <a:rPr sz="600" spc="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ПА</a:t>
            </a:r>
            <a:r>
              <a:rPr sz="600" spc="-30" dirty="0">
                <a:latin typeface="Arial" pitchFamily="34" charset="0"/>
                <a:cs typeface="Arial" pitchFamily="34" charset="0"/>
              </a:rPr>
              <a:t>Р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АГРИППА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79834" y="3628338"/>
            <a:ext cx="31670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5" dirty="0">
                <a:latin typeface="Arial" pitchFamily="34" charset="0"/>
                <a:cs typeface="Arial" pitchFamily="34" charset="0"/>
              </a:rPr>
              <a:t>20–30%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54848" y="4057812"/>
            <a:ext cx="13620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5%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8806" y="3737122"/>
            <a:ext cx="243840" cy="235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5%</a:t>
            </a:r>
            <a:endParaRPr sz="600" dirty="0">
              <a:latin typeface="Arial" pitchFamily="34" charset="0"/>
              <a:cs typeface="Arial" pitchFamily="34" charset="0"/>
            </a:endParaRPr>
          </a:p>
          <a:p>
            <a:pPr marL="116681">
              <a:spcBef>
                <a:spcPts val="431"/>
              </a:spcBef>
            </a:pPr>
            <a:r>
              <a:rPr sz="600" spc="19" dirty="0">
                <a:latin typeface="Arial" pitchFamily="34" charset="0"/>
                <a:cs typeface="Arial" pitchFamily="34" charset="0"/>
              </a:rPr>
              <a:t>5%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09101" y="3598290"/>
            <a:ext cx="13620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5%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83058" y="3502326"/>
            <a:ext cx="13620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5%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46538" y="4341061"/>
            <a:ext cx="18145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15%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9913" y="3826321"/>
            <a:ext cx="796766" cy="526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103200"/>
              </a:lnSpc>
            </a:pPr>
            <a:r>
              <a:rPr sz="600" spc="19" dirty="0">
                <a:latin typeface="Arial" pitchFamily="34" charset="0"/>
                <a:cs typeface="Arial" pitchFamily="34" charset="0"/>
              </a:rPr>
              <a:t>Б</a:t>
            </a:r>
            <a:r>
              <a:rPr sz="600" spc="8" dirty="0">
                <a:latin typeface="Arial" pitchFamily="34" charset="0"/>
                <a:cs typeface="Arial" pitchFamily="34" charset="0"/>
              </a:rPr>
              <a:t>О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ЛЕЕ</a:t>
            </a:r>
            <a:r>
              <a:rPr sz="600" spc="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5" dirty="0">
                <a:latin typeface="Arial" pitchFamily="34" charset="0"/>
                <a:cs typeface="Arial" pitchFamily="34" charset="0"/>
              </a:rPr>
              <a:t>2</a:t>
            </a:r>
            <a:r>
              <a:rPr sz="600" spc="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РЕСПИ</a:t>
            </a:r>
            <a:r>
              <a:rPr sz="600" spc="-30" dirty="0">
                <a:latin typeface="Arial" pitchFamily="34" charset="0"/>
                <a:cs typeface="Arial" pitchFamily="34" charset="0"/>
              </a:rPr>
              <a:t>Р</a:t>
            </a:r>
            <a:r>
              <a:rPr sz="600" spc="15" dirty="0">
                <a:latin typeface="Arial" pitchFamily="34" charset="0"/>
                <a:cs typeface="Arial" pitchFamily="34" charset="0"/>
              </a:rPr>
              <a:t>А-</a:t>
            </a:r>
            <a:r>
              <a:rPr sz="600" spc="8" dirty="0">
                <a:latin typeface="Arial" pitchFamily="34" charset="0"/>
                <a:cs typeface="Arial" pitchFamily="34" charset="0"/>
              </a:rPr>
              <a:t> </a:t>
            </a:r>
            <a:r>
              <a:rPr sz="600" spc="4" dirty="0">
                <a:latin typeface="Arial" pitchFamily="34" charset="0"/>
                <a:cs typeface="Arial" pitchFamily="34" charset="0"/>
              </a:rPr>
              <a:t>Т</a:t>
            </a:r>
            <a:r>
              <a:rPr sz="600" spc="23" dirty="0">
                <a:latin typeface="Arial" pitchFamily="34" charset="0"/>
                <a:cs typeface="Arial" pitchFamily="34" charset="0"/>
              </a:rPr>
              <a:t>ОРНЫХ</a:t>
            </a:r>
            <a:r>
              <a:rPr sz="600" spc="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ВИР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СОВ</a:t>
            </a:r>
            <a:endParaRPr sz="600" dirty="0">
              <a:latin typeface="Arial" pitchFamily="34" charset="0"/>
              <a:cs typeface="Arial" pitchFamily="34" charset="0"/>
            </a:endParaRPr>
          </a:p>
          <a:p>
            <a:pPr marL="9525" marR="27146">
              <a:lnSpc>
                <a:spcPct val="103200"/>
              </a:lnSpc>
              <a:spcBef>
                <a:spcPts val="394"/>
              </a:spcBef>
            </a:pPr>
            <a:r>
              <a:rPr sz="600" spc="19" dirty="0">
                <a:latin typeface="Arial" pitchFamily="34" charset="0"/>
                <a:cs typeface="Arial" pitchFamily="34" charset="0"/>
              </a:rPr>
              <a:t>РЕСПИ</a:t>
            </a:r>
            <a:r>
              <a:rPr sz="600" spc="-30" dirty="0">
                <a:latin typeface="Arial" pitchFamily="34" charset="0"/>
                <a:cs typeface="Arial" pitchFamily="34" charset="0"/>
              </a:rPr>
              <a:t>Р</a:t>
            </a:r>
            <a:r>
              <a:rPr sz="600" spc="-23" dirty="0">
                <a:latin typeface="Arial" pitchFamily="34" charset="0"/>
                <a:cs typeface="Arial" pitchFamily="34" charset="0"/>
              </a:rPr>
              <a:t>А</a:t>
            </a:r>
            <a:r>
              <a:rPr sz="600" spc="4" dirty="0">
                <a:latin typeface="Arial" pitchFamily="34" charset="0"/>
                <a:cs typeface="Arial" pitchFamily="34" charset="0"/>
              </a:rPr>
              <a:t>Т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ОРНО- СИНЦИТИ</a:t>
            </a:r>
            <a:r>
              <a:rPr sz="600" spc="26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ЛЬНЫЙ</a:t>
            </a:r>
            <a:r>
              <a:rPr sz="600" spc="15" dirty="0">
                <a:latin typeface="Arial" pitchFamily="34" charset="0"/>
                <a:cs typeface="Arial" pitchFamily="34" charset="0"/>
              </a:rPr>
              <a:t> ВИР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С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79912" y="4423967"/>
            <a:ext cx="71913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4" dirty="0">
                <a:latin typeface="Arial" pitchFamily="34" charset="0"/>
                <a:cs typeface="Arial" pitchFamily="34" charset="0"/>
              </a:rPr>
              <a:t>К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ОРОНОВИР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23" dirty="0">
                <a:latin typeface="Arial" pitchFamily="34" charset="0"/>
                <a:cs typeface="Arial" pitchFamily="34" charset="0"/>
              </a:rPr>
              <a:t>СЫ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9913" y="5087687"/>
            <a:ext cx="59864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РИНОВИР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23" dirty="0">
                <a:latin typeface="Arial" pitchFamily="34" charset="0"/>
                <a:cs typeface="Arial" pitchFamily="34" charset="0"/>
              </a:rPr>
              <a:t>СЫ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79642" y="4780526"/>
            <a:ext cx="31670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5" dirty="0">
                <a:latin typeface="Arial" pitchFamily="34" charset="0"/>
                <a:cs typeface="Arial" pitchFamily="34" charset="0"/>
              </a:rPr>
              <a:t>30–50%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79913" y="4772188"/>
            <a:ext cx="71389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ВИР</a:t>
            </a:r>
            <a:r>
              <a:rPr sz="600" spc="-11" dirty="0">
                <a:latin typeface="Arial" pitchFamily="34" charset="0"/>
                <a:cs typeface="Arial" pitchFamily="34" charset="0"/>
              </a:rPr>
              <a:t>У</a:t>
            </a:r>
            <a:r>
              <a:rPr sz="600" spc="23" dirty="0">
                <a:latin typeface="Arial" pitchFamily="34" charset="0"/>
                <a:cs typeface="Arial" pitchFamily="34" charset="0"/>
              </a:rPr>
              <a:t>СЫ</a:t>
            </a:r>
            <a:r>
              <a:rPr sz="600" spc="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ГРИППА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60513" y="4739230"/>
            <a:ext cx="27146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5–15%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78453" y="4814783"/>
            <a:ext cx="365284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613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5735518" y="4814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6164885" y="4814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5879263" y="4468901"/>
            <a:ext cx="265271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618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5838459" y="44689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6164881" y="44689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6031981" y="4106360"/>
            <a:ext cx="110966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62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5987683" y="4106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6164885" y="4106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5827791" y="3703932"/>
            <a:ext cx="31623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360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5785654" y="37039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6164883" y="37039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5506033" y="3443494"/>
            <a:ext cx="637223" cy="0"/>
          </a:xfrm>
          <a:custGeom>
            <a:avLst/>
            <a:gdLst/>
            <a:ahLst/>
            <a:cxnLst/>
            <a:rect l="l" t="t" r="r" b="b"/>
            <a:pathLst>
              <a:path w="849629">
                <a:moveTo>
                  <a:pt x="0" y="0"/>
                </a:moveTo>
                <a:lnTo>
                  <a:pt x="849185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5462109" y="3443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6164883" y="3443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5710813" y="3547253"/>
            <a:ext cx="433864" cy="0"/>
          </a:xfrm>
          <a:custGeom>
            <a:avLst/>
            <a:gdLst/>
            <a:ahLst/>
            <a:cxnLst/>
            <a:rect l="l" t="t" r="r" b="b"/>
            <a:pathLst>
              <a:path w="578484">
                <a:moveTo>
                  <a:pt x="0" y="0"/>
                </a:moveTo>
                <a:lnTo>
                  <a:pt x="577900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5669534" y="35472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6164881" y="35472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5962490" y="3878925"/>
            <a:ext cx="182403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862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5922012" y="38789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6164881" y="38789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5129757" y="3275823"/>
            <a:ext cx="964406" cy="0"/>
          </a:xfrm>
          <a:custGeom>
            <a:avLst/>
            <a:gdLst/>
            <a:ahLst/>
            <a:cxnLst/>
            <a:rect l="l" t="t" r="r" b="b"/>
            <a:pathLst>
              <a:path w="1285875">
                <a:moveTo>
                  <a:pt x="128550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4973439" y="3311498"/>
            <a:ext cx="110490" cy="160972"/>
          </a:xfrm>
          <a:custGeom>
            <a:avLst/>
            <a:gdLst/>
            <a:ahLst/>
            <a:cxnLst/>
            <a:rect l="l" t="t" r="r" b="b"/>
            <a:pathLst>
              <a:path w="147320" h="214629">
                <a:moveTo>
                  <a:pt x="147154" y="0"/>
                </a:moveTo>
                <a:lnTo>
                  <a:pt x="0" y="214045"/>
                </a:lnTo>
              </a:path>
            </a:pathLst>
          </a:custGeom>
          <a:ln w="1904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6136737" y="32758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5108333" y="32758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4961171" y="34898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5129757" y="5146394"/>
            <a:ext cx="964406" cy="0"/>
          </a:xfrm>
          <a:custGeom>
            <a:avLst/>
            <a:gdLst/>
            <a:ahLst/>
            <a:cxnLst/>
            <a:rect l="l" t="t" r="r" b="b"/>
            <a:pathLst>
              <a:path w="1285875">
                <a:moveTo>
                  <a:pt x="128550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4973439" y="4950186"/>
            <a:ext cx="110490" cy="160972"/>
          </a:xfrm>
          <a:custGeom>
            <a:avLst/>
            <a:gdLst/>
            <a:ahLst/>
            <a:cxnLst/>
            <a:rect l="l" t="t" r="r" b="b"/>
            <a:pathLst>
              <a:path w="147320" h="214629">
                <a:moveTo>
                  <a:pt x="147154" y="214045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6136737" y="5146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5108333" y="5146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4961171" y="49323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 txBox="1"/>
          <p:nvPr/>
        </p:nvSpPr>
        <p:spPr>
          <a:xfrm>
            <a:off x="333375" y="5621551"/>
            <a:ext cx="799909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75" spc="5" baseline="50925" dirty="0">
                <a:latin typeface="Arial Narrow" pitchFamily="34" charset="0"/>
                <a:cs typeface="HeliosCondC"/>
              </a:rPr>
              <a:t>1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Бурцев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Е.И</a:t>
            </a:r>
            <a:r>
              <a:rPr sz="675" spc="8" dirty="0">
                <a:latin typeface="Arial Narrow" pitchFamily="34" charset="0"/>
                <a:cs typeface="HeliosCondC"/>
              </a:rPr>
              <a:t>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-19" dirty="0">
                <a:latin typeface="Arial Narrow" pitchFamily="34" charset="0"/>
                <a:cs typeface="HeliosCondC"/>
              </a:rPr>
              <a:t>У</a:t>
            </a:r>
            <a:r>
              <a:rPr sz="675" spc="8" dirty="0">
                <a:latin typeface="Arial Narrow" pitchFamily="34" charset="0"/>
                <a:cs typeface="HeliosCondC"/>
              </a:rPr>
              <a:t>стны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до</a:t>
            </a:r>
            <a:r>
              <a:rPr sz="675" spc="11" dirty="0">
                <a:latin typeface="Arial Narrow" pitchFamily="34" charset="0"/>
                <a:cs typeface="HeliosCondC"/>
              </a:rPr>
              <a:t>к</a:t>
            </a:r>
            <a:r>
              <a:rPr sz="675" spc="8" dirty="0">
                <a:latin typeface="Arial Narrow" pitchFamily="34" charset="0"/>
                <a:cs typeface="HeliosCondC"/>
              </a:rPr>
              <a:t>ла</a:t>
            </a:r>
            <a:r>
              <a:rPr sz="675" spc="15" dirty="0">
                <a:latin typeface="Arial Narrow" pitchFamily="34" charset="0"/>
                <a:cs typeface="HeliosCondC"/>
              </a:rPr>
              <a:t>д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«Итог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сезон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2018/201</a:t>
            </a:r>
            <a:r>
              <a:rPr sz="675" spc="15" dirty="0">
                <a:latin typeface="Arial Narrow" pitchFamily="34" charset="0"/>
                <a:cs typeface="HeliosCondC"/>
              </a:rPr>
              <a:t>9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гг.»</a:t>
            </a:r>
            <a:r>
              <a:rPr sz="675" spc="8" dirty="0">
                <a:latin typeface="Arial Narrow" pitchFamily="34" charset="0"/>
                <a:cs typeface="HeliosCondC"/>
              </a:rPr>
              <a:t>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–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М.,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2019.</a:t>
            </a:r>
            <a:endParaRPr sz="675" dirty="0">
              <a:latin typeface="Arial Narrow" pitchFamily="34" charset="0"/>
              <a:cs typeface="HeliosCondC"/>
            </a:endParaRPr>
          </a:p>
          <a:p>
            <a:pPr marL="9525">
              <a:spcBef>
                <a:spcPts val="15"/>
              </a:spcBef>
            </a:pPr>
            <a:r>
              <a:rPr sz="675" spc="5" baseline="50925" dirty="0">
                <a:latin typeface="Arial Narrow" pitchFamily="34" charset="0"/>
                <a:cs typeface="HeliosCondC"/>
              </a:rPr>
              <a:t>2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11" dirty="0">
                <a:latin typeface="Arial Narrow" pitchFamily="34" charset="0"/>
                <a:cs typeface="HeliosCondC"/>
              </a:rPr>
              <a:t>Ющук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Н.Д.</a:t>
            </a:r>
            <a:r>
              <a:rPr sz="675" spc="8" dirty="0">
                <a:latin typeface="Arial Narrow" pitchFamily="34" charset="0"/>
                <a:cs typeface="HeliosCondC"/>
              </a:rPr>
              <a:t>,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Хадарце</a:t>
            </a:r>
            <a:r>
              <a:rPr sz="675" spc="15" dirty="0">
                <a:latin typeface="Arial Narrow" pitchFamily="34" charset="0"/>
                <a:cs typeface="HeliosCondC"/>
              </a:rPr>
              <a:t>в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О.С.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Использовани</a:t>
            </a:r>
            <a:r>
              <a:rPr sz="675" spc="11" dirty="0">
                <a:latin typeface="Arial Narrow" pitchFamily="34" charset="0"/>
                <a:cs typeface="HeliosCondC"/>
              </a:rPr>
              <a:t>е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интерфероно</a:t>
            </a:r>
            <a:r>
              <a:rPr sz="675" spc="15" dirty="0">
                <a:latin typeface="Arial Narrow" pitchFamily="34" charset="0"/>
                <a:cs typeface="HeliosCondC"/>
              </a:rPr>
              <a:t>в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в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профилакти</a:t>
            </a:r>
            <a:r>
              <a:rPr sz="675" spc="-8" dirty="0">
                <a:latin typeface="Arial Narrow" pitchFamily="34" charset="0"/>
                <a:cs typeface="HeliosCondC"/>
              </a:rPr>
              <a:t>к</a:t>
            </a:r>
            <a:r>
              <a:rPr sz="675" spc="11" dirty="0">
                <a:latin typeface="Arial Narrow" pitchFamily="34" charset="0"/>
                <a:cs typeface="HeliosCondC"/>
              </a:rPr>
              <a:t>е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лечени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респираторны</a:t>
            </a:r>
            <a:r>
              <a:rPr sz="675" spc="11" dirty="0">
                <a:latin typeface="Arial Narrow" pitchFamily="34" charset="0"/>
                <a:cs typeface="HeliosCondC"/>
              </a:rPr>
              <a:t>х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вирусны</a:t>
            </a:r>
            <a:r>
              <a:rPr sz="675" spc="11" dirty="0">
                <a:latin typeface="Arial Narrow" pitchFamily="34" charset="0"/>
                <a:cs typeface="HeliosCondC"/>
              </a:rPr>
              <a:t>х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инфекци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1" dirty="0">
                <a:latin typeface="Arial Narrow" pitchFamily="34" charset="0"/>
                <a:cs typeface="HeliosCondC"/>
              </a:rPr>
              <a:t>у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взрослы</a:t>
            </a:r>
            <a:r>
              <a:rPr sz="675" spc="11" dirty="0">
                <a:latin typeface="Arial Narrow" pitchFamily="34" charset="0"/>
                <a:cs typeface="HeliosCondC"/>
              </a:rPr>
              <a:t>х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дете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dirty="0">
                <a:latin typeface="Arial Narrow" pitchFamily="34" charset="0"/>
                <a:cs typeface="HeliosCondC"/>
              </a:rPr>
              <a:t>/</a:t>
            </a:r>
            <a:r>
              <a:rPr sz="675" spc="8" dirty="0">
                <a:latin typeface="Arial Narrow" pitchFamily="34" charset="0"/>
                <a:cs typeface="HeliosCondC"/>
              </a:rPr>
              <a:t>/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Лечащи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вр</a:t>
            </a:r>
            <a:r>
              <a:rPr sz="675" spc="-30" dirty="0">
                <a:latin typeface="Arial Narrow" pitchFamily="34" charset="0"/>
                <a:cs typeface="HeliosCondC"/>
              </a:rPr>
              <a:t>а</a:t>
            </a:r>
            <a:r>
              <a:rPr sz="675" spc="8" dirty="0">
                <a:latin typeface="Arial Narrow" pitchFamily="34" charset="0"/>
                <a:cs typeface="HeliosCondC"/>
              </a:rPr>
              <a:t>ч.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–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2018.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–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26" dirty="0">
                <a:latin typeface="Arial Narrow" pitchFamily="34" charset="0"/>
                <a:cs typeface="HeliosCondC"/>
              </a:rPr>
              <a:t>№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3.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–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20.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dirty="0">
                <a:latin typeface="Arial Narrow" pitchFamily="34" charset="0"/>
                <a:cs typeface="HeliosCondC"/>
              </a:rPr>
              <a:t>(</a:t>
            </a:r>
            <a:r>
              <a:rPr sz="675" b="1" spc="4" dirty="0">
                <a:latin typeface="Arial Narrow" pitchFamily="34" charset="0"/>
                <a:cs typeface="HeliosCondC"/>
                <a:hlinkClick r:id="rId3"/>
              </a:rPr>
              <a:t>https://www.lvrach.ru/2018/03/15436931/</a:t>
            </a:r>
            <a:r>
              <a:rPr sz="675" spc="8" dirty="0">
                <a:latin typeface="Arial Narrow" pitchFamily="34" charset="0"/>
                <a:cs typeface="HeliosCondC"/>
              </a:rPr>
              <a:t>)</a:t>
            </a:r>
            <a:endParaRPr sz="675" dirty="0">
              <a:latin typeface="Arial Narrow" pitchFamily="34" charset="0"/>
              <a:cs typeface="HeliosCondC"/>
            </a:endParaRPr>
          </a:p>
        </p:txBody>
      </p:sp>
    </p:spTree>
    <p:extLst>
      <p:ext uri="{BB962C8B-B14F-4D97-AF65-F5344CB8AC3E}">
        <p14:creationId xmlns:p14="http://schemas.microsoft.com/office/powerpoint/2010/main" val="112315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620" y="2717023"/>
            <a:ext cx="80819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АДЕНОВИР</a:t>
            </a:r>
            <a:r>
              <a:rPr sz="900" spc="-53" dirty="0">
                <a:latin typeface="Arial" pitchFamily="34" charset="0"/>
                <a:cs typeface="Arial" pitchFamily="34" charset="0"/>
              </a:rPr>
              <a:t>У</a:t>
            </a:r>
            <a:r>
              <a:rPr sz="9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4378" y="2493795"/>
            <a:ext cx="3490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ЗИМА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4864" y="2493795"/>
            <a:ext cx="40957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ВЕСНА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2676" y="2493795"/>
            <a:ext cx="33099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ЛЕ</a:t>
            </a:r>
            <a:r>
              <a:rPr sz="900" spc="-23" dirty="0">
                <a:latin typeface="Arial" pitchFamily="34" charset="0"/>
                <a:cs typeface="Arial" pitchFamily="34" charset="0"/>
              </a:rPr>
              <a:t>Т</a:t>
            </a:r>
            <a:r>
              <a:rPr sz="9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5331" y="2493795"/>
            <a:ext cx="42291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ОСЕНЬ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6301" y="2682002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977200" y="2682002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715197" y="2682002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4434297" y="2682002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2256301" y="3477377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2977200" y="3477377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3715197" y="3477377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4434297" y="3477377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2256301" y="2947131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2977200" y="2947131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3715197" y="2947131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4434297" y="2947131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256301" y="3742505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2977200" y="3742505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3715197" y="3742505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4434297" y="3742505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2256301" y="3212259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2977200" y="3212259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715197" y="3212259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4434297" y="3212259"/>
            <a:ext cx="657225" cy="188119"/>
          </a:xfrm>
          <a:custGeom>
            <a:avLst/>
            <a:gdLst/>
            <a:ahLst/>
            <a:cxnLst/>
            <a:rect l="l" t="t" r="r" b="b"/>
            <a:pathLst>
              <a:path w="876300" h="250825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2256301" y="4007634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2977200" y="4007634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3715197" y="4007634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4434297" y="4007634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2256301" y="4272753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2977200" y="4272753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3715197" y="4272753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4434297" y="4272753"/>
            <a:ext cx="657225" cy="188595"/>
          </a:xfrm>
          <a:custGeom>
            <a:avLst/>
            <a:gdLst/>
            <a:ahLst/>
            <a:cxnLst/>
            <a:rect l="l" t="t" r="r" b="b"/>
            <a:pathLst>
              <a:path w="876300" h="251460">
                <a:moveTo>
                  <a:pt x="0" y="250837"/>
                </a:moveTo>
                <a:lnTo>
                  <a:pt x="875995" y="250837"/>
                </a:lnTo>
                <a:lnTo>
                  <a:pt x="875995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 txBox="1"/>
          <p:nvPr/>
        </p:nvSpPr>
        <p:spPr>
          <a:xfrm>
            <a:off x="1450256" y="2982820"/>
            <a:ext cx="73342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РИНОВИР</a:t>
            </a:r>
            <a:r>
              <a:rPr sz="900" spc="-53" dirty="0">
                <a:latin typeface="Arial" pitchFamily="34" charset="0"/>
                <a:cs typeface="Arial" pitchFamily="34" charset="0"/>
              </a:rPr>
              <a:t>У</a:t>
            </a:r>
            <a:r>
              <a:rPr sz="9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82032" y="3248567"/>
            <a:ext cx="70056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ПА</a:t>
            </a:r>
            <a:r>
              <a:rPr sz="900" spc="-79" dirty="0">
                <a:latin typeface="Arial" pitchFamily="34" charset="0"/>
                <a:cs typeface="Arial" pitchFamily="34" charset="0"/>
              </a:rPr>
              <a:t>Р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АГРИПП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81155" y="3514315"/>
            <a:ext cx="40147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ГРИПП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4216" y="3780062"/>
            <a:ext cx="59959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РС-ВИР</a:t>
            </a:r>
            <a:r>
              <a:rPr sz="900" spc="-53" dirty="0">
                <a:latin typeface="Arial" pitchFamily="34" charset="0"/>
                <a:cs typeface="Arial" pitchFamily="34" charset="0"/>
              </a:rPr>
              <a:t>У</a:t>
            </a:r>
            <a:r>
              <a:rPr sz="9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71683" y="4045810"/>
            <a:ext cx="121205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МЕ</a:t>
            </a:r>
            <a:r>
              <a:rPr sz="900" spc="-64" dirty="0">
                <a:latin typeface="Arial" pitchFamily="34" charset="0"/>
                <a:cs typeface="Arial" pitchFamily="34" charset="0"/>
              </a:rPr>
              <a:t>Т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АПНЕВМОВИР</a:t>
            </a:r>
            <a:r>
              <a:rPr sz="900" spc="-53" dirty="0">
                <a:latin typeface="Arial" pitchFamily="34" charset="0"/>
                <a:cs typeface="Arial" pitchFamily="34" charset="0"/>
              </a:rPr>
              <a:t>У</a:t>
            </a:r>
            <a:r>
              <a:rPr sz="9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94237" y="4311557"/>
            <a:ext cx="8896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38" dirty="0">
                <a:latin typeface="Arial" pitchFamily="34" charset="0"/>
                <a:cs typeface="Arial" pitchFamily="34" charset="0"/>
              </a:rPr>
              <a:t>К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ОРОНАВИР</a:t>
            </a:r>
            <a:r>
              <a:rPr sz="900" spc="-53" dirty="0">
                <a:latin typeface="Arial" pitchFamily="34" charset="0"/>
                <a:cs typeface="Arial" pitchFamily="34" charset="0"/>
              </a:rPr>
              <a:t>У</a:t>
            </a:r>
            <a:r>
              <a:rPr sz="9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42900" y="1353354"/>
            <a:ext cx="617220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spc="23" dirty="0"/>
              <a:t>ОРВИ</a:t>
            </a:r>
            <a:r>
              <a:rPr spc="8" dirty="0"/>
              <a:t> </a:t>
            </a:r>
            <a:r>
              <a:rPr spc="26" dirty="0"/>
              <a:t>И</a:t>
            </a:r>
            <a:r>
              <a:rPr spc="8" dirty="0"/>
              <a:t> </a:t>
            </a:r>
            <a:r>
              <a:rPr spc="23" dirty="0"/>
              <a:t>ГРИПП</a:t>
            </a:r>
            <a:r>
              <a:rPr spc="8" dirty="0"/>
              <a:t> </a:t>
            </a:r>
            <a:r>
              <a:rPr spc="23" dirty="0"/>
              <a:t>В</a:t>
            </a:r>
            <a:r>
              <a:rPr spc="8" dirty="0"/>
              <a:t> </a:t>
            </a:r>
            <a:r>
              <a:rPr spc="23" dirty="0"/>
              <a:t>ТЕЧЕНИЕ</a:t>
            </a:r>
            <a:r>
              <a:rPr spc="8" dirty="0"/>
              <a:t> </a:t>
            </a:r>
            <a:r>
              <a:rPr spc="-38" dirty="0"/>
              <a:t>Г</a:t>
            </a:r>
            <a:r>
              <a:rPr spc="26" dirty="0"/>
              <a:t>ОД</a:t>
            </a:r>
            <a:r>
              <a:rPr spc="19" dirty="0"/>
              <a:t>А</a:t>
            </a:r>
            <a:r>
              <a:rPr sz="1575" b="1" spc="5" baseline="31746" dirty="0"/>
              <a:t>1</a:t>
            </a:r>
            <a:endParaRPr sz="1575" baseline="31746" dirty="0"/>
          </a:p>
        </p:txBody>
      </p:sp>
      <p:sp>
        <p:nvSpPr>
          <p:cNvPr id="42" name="object 42"/>
          <p:cNvSpPr txBox="1"/>
          <p:nvPr/>
        </p:nvSpPr>
        <p:spPr>
          <a:xfrm>
            <a:off x="6024987" y="2947590"/>
            <a:ext cx="214884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1125"/>
              </a:lnSpc>
            </a:pPr>
            <a:r>
              <a:rPr sz="1050" spc="11" dirty="0">
                <a:latin typeface="Arial" pitchFamily="34" charset="0"/>
                <a:cs typeface="Arial" pitchFamily="34" charset="0"/>
              </a:rPr>
              <a:t>Возб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у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дители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ОРВИ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цир</a:t>
            </a:r>
            <a:r>
              <a:rPr sz="1050" spc="30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у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лируют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на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протя</a:t>
            </a:r>
            <a:r>
              <a:rPr sz="1050" spc="-11" dirty="0">
                <a:latin typeface="Arial" pitchFamily="34" charset="0"/>
                <a:cs typeface="Arial" pitchFamily="34" charset="0"/>
              </a:rPr>
              <a:t>ж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ении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всего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года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13186" y="3923403"/>
            <a:ext cx="14992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8" dirty="0">
                <a:latin typeface="Arial" pitchFamily="34" charset="0"/>
                <a:cs typeface="Arial" pitchFamily="34" charset="0"/>
              </a:rPr>
              <a:t>Период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а</a:t>
            </a:r>
            <a:r>
              <a:rPr sz="900" spc="19" dirty="0">
                <a:latin typeface="Arial" pitchFamily="34" charset="0"/>
                <a:cs typeface="Arial" pitchFamily="34" charset="0"/>
              </a:rPr>
              <a:t>к</a:t>
            </a:r>
            <a:r>
              <a:rPr sz="900" spc="8" dirty="0">
                <a:latin typeface="Arial" pitchFamily="34" charset="0"/>
                <a:cs typeface="Arial" pitchFamily="34" charset="0"/>
              </a:rPr>
              <a:t>тивно</a:t>
            </a:r>
            <a:r>
              <a:rPr sz="900" spc="19" dirty="0">
                <a:latin typeface="Arial" pitchFamily="34" charset="0"/>
                <a:cs typeface="Arial" pitchFamily="34" charset="0"/>
              </a:rPr>
              <a:t>с</a:t>
            </a:r>
            <a:r>
              <a:rPr sz="900" spc="8" dirty="0">
                <a:latin typeface="Arial" pitchFamily="34" charset="0"/>
                <a:cs typeface="Arial" pitchFamily="34" charset="0"/>
              </a:rPr>
              <a:t>ти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вируса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13186" y="4209152"/>
            <a:ext cx="1747838" cy="28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104200"/>
              </a:lnSpc>
            </a:pPr>
            <a:r>
              <a:rPr sz="900" spc="8" dirty="0">
                <a:latin typeface="Arial" pitchFamily="34" charset="0"/>
                <a:cs typeface="Arial" pitchFamily="34" charset="0"/>
              </a:rPr>
              <a:t>Отс</a:t>
            </a:r>
            <a:r>
              <a:rPr sz="900" spc="26" dirty="0">
                <a:latin typeface="Arial" pitchFamily="34" charset="0"/>
                <a:cs typeface="Arial" pitchFamily="34" charset="0"/>
              </a:rPr>
              <a:t>у</a:t>
            </a:r>
            <a:r>
              <a:rPr sz="900" spc="8" dirty="0">
                <a:latin typeface="Arial" pitchFamily="34" charset="0"/>
                <a:cs typeface="Arial" pitchFamily="34" charset="0"/>
              </a:rPr>
              <a:t>т</a:t>
            </a:r>
            <a:r>
              <a:rPr sz="900" spc="19" dirty="0">
                <a:latin typeface="Arial" pitchFamily="34" charset="0"/>
                <a:cs typeface="Arial" pitchFamily="34" charset="0"/>
              </a:rPr>
              <a:t>с</a:t>
            </a:r>
            <a:r>
              <a:rPr sz="900" spc="8" dirty="0">
                <a:latin typeface="Arial" pitchFamily="34" charset="0"/>
                <a:cs typeface="Arial" pitchFamily="34" charset="0"/>
              </a:rPr>
              <a:t>твие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сезонного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подъема заб</a:t>
            </a:r>
            <a:r>
              <a:rPr sz="90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900" spc="8" dirty="0">
                <a:latin typeface="Arial" pitchFamily="34" charset="0"/>
                <a:cs typeface="Arial" pitchFamily="34" charset="0"/>
              </a:rPr>
              <a:t>леваемо</a:t>
            </a:r>
            <a:r>
              <a:rPr sz="900" spc="19" dirty="0">
                <a:latin typeface="Arial" pitchFamily="34" charset="0"/>
                <a:cs typeface="Arial" pitchFamily="34" charset="0"/>
              </a:rPr>
              <a:t>с</a:t>
            </a:r>
            <a:r>
              <a:rPr sz="900" spc="8" dirty="0">
                <a:latin typeface="Arial" pitchFamily="34" charset="0"/>
                <a:cs typeface="Arial" pitchFamily="34" charset="0"/>
              </a:rPr>
              <a:t>ти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907113" y="2666251"/>
            <a:ext cx="0" cy="837248"/>
          </a:xfrm>
          <a:custGeom>
            <a:avLst/>
            <a:gdLst/>
            <a:ahLst/>
            <a:cxnLst/>
            <a:rect l="l" t="t" r="r" b="b"/>
            <a:pathLst>
              <a:path h="1116329">
                <a:moveTo>
                  <a:pt x="0" y="0"/>
                </a:moveTo>
                <a:lnTo>
                  <a:pt x="0" y="1115999"/>
                </a:lnTo>
              </a:path>
            </a:pathLst>
          </a:custGeom>
          <a:ln w="635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 txBox="1"/>
          <p:nvPr/>
        </p:nvSpPr>
        <p:spPr>
          <a:xfrm>
            <a:off x="333375" y="1188155"/>
            <a:ext cx="200882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ЭТИ</a:t>
            </a:r>
            <a:r>
              <a:rPr sz="600" spc="11" dirty="0">
                <a:latin typeface="Arial" pitchFamily="34" charset="0"/>
                <a:cs typeface="Arial" pitchFamily="34" charset="0"/>
              </a:rPr>
              <a:t>О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ЛОГИЧЕС</a:t>
            </a:r>
            <a:r>
              <a:rPr sz="600" spc="30" dirty="0">
                <a:latin typeface="Arial" pitchFamily="34" charset="0"/>
                <a:cs typeface="Arial" pitchFamily="34" charset="0"/>
              </a:rPr>
              <a:t>К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А</a:t>
            </a:r>
            <a:r>
              <a:rPr sz="600" spc="8" dirty="0">
                <a:latin typeface="Arial" pitchFamily="34" charset="0"/>
                <a:cs typeface="Arial" pitchFamily="34" charset="0"/>
              </a:rPr>
              <a:t>Я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1" dirty="0">
                <a:latin typeface="Arial" pitchFamily="34" charset="0"/>
                <a:cs typeface="Arial" pitchFamily="34" charset="0"/>
              </a:rPr>
              <a:t>С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ТРУК</a:t>
            </a:r>
            <a:r>
              <a:rPr sz="600" spc="38" dirty="0">
                <a:latin typeface="Arial" pitchFamily="34" charset="0"/>
                <a:cs typeface="Arial" pitchFamily="34" charset="0"/>
              </a:rPr>
              <a:t>Т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У</a:t>
            </a:r>
            <a:r>
              <a:rPr sz="600" spc="-23" dirty="0">
                <a:latin typeface="Arial" pitchFamily="34" charset="0"/>
                <a:cs typeface="Arial" pitchFamily="34" charset="0"/>
              </a:rPr>
              <a:t>Р</a:t>
            </a:r>
            <a:r>
              <a:rPr sz="600" spc="8" dirty="0">
                <a:latin typeface="Arial" pitchFamily="34" charset="0"/>
                <a:cs typeface="Arial" pitchFamily="34" charset="0"/>
              </a:rPr>
              <a:t>А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ОРВ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ГРИППА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3376" y="5715001"/>
            <a:ext cx="2545556" cy="10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75" spc="5" baseline="50925" dirty="0">
                <a:latin typeface="Arial Narrow" pitchFamily="34" charset="0"/>
                <a:cs typeface="HeliosCondC"/>
              </a:rPr>
              <a:t>1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Бурцев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Е.И</a:t>
            </a:r>
            <a:r>
              <a:rPr sz="675" spc="8" dirty="0">
                <a:latin typeface="Arial Narrow" pitchFamily="34" charset="0"/>
                <a:cs typeface="HeliosCondC"/>
              </a:rPr>
              <a:t>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-19" dirty="0">
                <a:latin typeface="Arial Narrow" pitchFamily="34" charset="0"/>
                <a:cs typeface="HeliosCondC"/>
              </a:rPr>
              <a:t>У</a:t>
            </a:r>
            <a:r>
              <a:rPr sz="675" spc="8" dirty="0">
                <a:latin typeface="Arial Narrow" pitchFamily="34" charset="0"/>
                <a:cs typeface="HeliosCondC"/>
              </a:rPr>
              <a:t>стны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до</a:t>
            </a:r>
            <a:r>
              <a:rPr sz="675" spc="11" dirty="0">
                <a:latin typeface="Arial Narrow" pitchFamily="34" charset="0"/>
                <a:cs typeface="HeliosCondC"/>
              </a:rPr>
              <a:t>к</a:t>
            </a:r>
            <a:r>
              <a:rPr sz="675" spc="8" dirty="0">
                <a:latin typeface="Arial Narrow" pitchFamily="34" charset="0"/>
                <a:cs typeface="HeliosCondC"/>
              </a:rPr>
              <a:t>ла</a:t>
            </a:r>
            <a:r>
              <a:rPr sz="675" spc="15" dirty="0">
                <a:latin typeface="Arial Narrow" pitchFamily="34" charset="0"/>
                <a:cs typeface="HeliosCondC"/>
              </a:rPr>
              <a:t>д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«Итог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сезон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2018/201</a:t>
            </a:r>
            <a:r>
              <a:rPr sz="675" spc="15" dirty="0">
                <a:latin typeface="Arial Narrow" pitchFamily="34" charset="0"/>
                <a:cs typeface="HeliosCondC"/>
              </a:rPr>
              <a:t>9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гг.»</a:t>
            </a:r>
            <a:r>
              <a:rPr sz="675" spc="8" dirty="0">
                <a:latin typeface="Arial Narrow" pitchFamily="34" charset="0"/>
                <a:cs typeface="HeliosCondC"/>
              </a:rPr>
              <a:t>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–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М.,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2019.</a:t>
            </a:r>
            <a:endParaRPr sz="675" dirty="0">
              <a:latin typeface="Arial Narrow" pitchFamily="34" charset="0"/>
              <a:cs typeface="HeliosCond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883298" y="3897001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5883298" y="4202821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0" y="216001"/>
                </a:moveTo>
                <a:lnTo>
                  <a:pt x="216001" y="216001"/>
                </a:lnTo>
                <a:lnTo>
                  <a:pt x="2160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265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Острая респираторная вирусная инфекция (ОРВИ) </a:t>
            </a:r>
            <a:r>
              <a:rPr lang="ru-RU" dirty="0"/>
              <a:t>– острое инфекционное заболевание респираторного тракта, в большинстве случаев завершающееся спонтанным выздоровлением, проявляющееся катаральным воспалением верхних дыхательных путей. ОРВИ как правило протекает с лихорадкой, насморком, кашлем, болью в горле признаками общей интоксикации. </a:t>
            </a:r>
          </a:p>
          <a:p>
            <a:r>
              <a:rPr lang="ru-RU" dirty="0"/>
              <a:t>Основными возбудителями ОРВИ являются вирусы гриппа типа А и В, респираторно-синцитиальный вирус (РСВ), вирусы </a:t>
            </a:r>
            <a:r>
              <a:rPr lang="ru-RU" dirty="0" err="1"/>
              <a:t>парагриппа</a:t>
            </a:r>
            <a:r>
              <a:rPr lang="ru-RU" dirty="0"/>
              <a:t>, </a:t>
            </a:r>
            <a:r>
              <a:rPr lang="ru-RU" dirty="0" err="1"/>
              <a:t>риновирусы</a:t>
            </a:r>
            <a:r>
              <a:rPr lang="ru-RU" dirty="0"/>
              <a:t>, аденовирусы, человеческие </a:t>
            </a:r>
            <a:r>
              <a:rPr lang="ru-RU" dirty="0" err="1"/>
              <a:t>метапневмовирусы</a:t>
            </a:r>
            <a:r>
              <a:rPr lang="ru-RU" dirty="0"/>
              <a:t>, сезонные </a:t>
            </a:r>
            <a:r>
              <a:rPr lang="ru-RU" dirty="0" err="1"/>
              <a:t>коронавирусы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Вирусы</a:t>
            </a:r>
            <a:r>
              <a:rPr lang="ru-RU" dirty="0"/>
              <a:t>, способные вызывать тяжелые пневмонии, такие как MERS-</a:t>
            </a:r>
            <a:r>
              <a:rPr lang="ru-RU" dirty="0" err="1"/>
              <a:t>CoV</a:t>
            </a:r>
            <a:r>
              <a:rPr lang="ru-RU" dirty="0"/>
              <a:t> и SARS-CoV-2 (возбудитель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COVID-19) могут клинически протекать как сезонные ОРВИ.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необходимо помнить, что ОРВИ могут иметь сочетанную этиологии, когда в развитии инфекционного процесса участвует несколько возбудителей.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9728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object 301"/>
          <p:cNvSpPr txBox="1"/>
          <p:nvPr/>
        </p:nvSpPr>
        <p:spPr>
          <a:xfrm>
            <a:off x="333376" y="1188153"/>
            <a:ext cx="236077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ОРВ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ГРИПП</a:t>
            </a:r>
            <a:r>
              <a:rPr sz="600" dirty="0">
                <a:latin typeface="Arial" pitchFamily="34" charset="0"/>
                <a:cs typeface="Arial" pitchFamily="34" charset="0"/>
              </a:rPr>
              <a:t>: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СОЦИ</a:t>
            </a:r>
            <a:r>
              <a:rPr sz="600" spc="34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ЛЬНА</a:t>
            </a:r>
            <a:r>
              <a:rPr sz="600" spc="8" dirty="0">
                <a:latin typeface="Arial" pitchFamily="34" charset="0"/>
                <a:cs typeface="Arial" pitchFamily="34" charset="0"/>
              </a:rPr>
              <a:t>Я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ЗН</a:t>
            </a:r>
            <a:r>
              <a:rPr sz="600" spc="-26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ЧИМО</a:t>
            </a:r>
            <a:r>
              <a:rPr sz="600" spc="11" dirty="0">
                <a:latin typeface="Arial" pitchFamily="34" charset="0"/>
                <a:cs typeface="Arial" pitchFamily="34" charset="0"/>
              </a:rPr>
              <a:t>С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Т</a:t>
            </a:r>
            <a:r>
              <a:rPr sz="600" spc="8" dirty="0">
                <a:latin typeface="Arial" pitchFamily="34" charset="0"/>
                <a:cs typeface="Arial" pitchFamily="34" charset="0"/>
              </a:rPr>
              <a:t>Ь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ПРОБЛЕМЫ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object 302"/>
          <p:cNvSpPr txBox="1">
            <a:spLocks noGrp="1"/>
          </p:cNvSpPr>
          <p:nvPr>
            <p:ph type="title"/>
          </p:nvPr>
        </p:nvSpPr>
        <p:spPr>
          <a:xfrm>
            <a:off x="342900" y="814746"/>
            <a:ext cx="6172200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spc="23" dirty="0"/>
              <a:t>ЗАБ</a:t>
            </a:r>
            <a:r>
              <a:rPr spc="-15" dirty="0"/>
              <a:t>О</a:t>
            </a:r>
            <a:r>
              <a:rPr spc="23" dirty="0"/>
              <a:t>ЛЕВАЕМО</a:t>
            </a:r>
            <a:r>
              <a:rPr spc="-15" dirty="0"/>
              <a:t>С</a:t>
            </a:r>
            <a:r>
              <a:rPr spc="23" dirty="0"/>
              <a:t>ТЬ</a:t>
            </a:r>
            <a:r>
              <a:rPr spc="8" dirty="0"/>
              <a:t> </a:t>
            </a:r>
            <a:r>
              <a:rPr spc="23" dirty="0"/>
              <a:t>ОРВИ</a:t>
            </a:r>
            <a:r>
              <a:rPr spc="8" dirty="0"/>
              <a:t> </a:t>
            </a:r>
            <a:r>
              <a:rPr spc="26" dirty="0"/>
              <a:t>И</a:t>
            </a:r>
            <a:r>
              <a:rPr spc="8" dirty="0"/>
              <a:t> </a:t>
            </a:r>
            <a:r>
              <a:rPr spc="23" dirty="0"/>
              <a:t>ГРИППО</a:t>
            </a:r>
            <a:r>
              <a:rPr spc="26" dirty="0"/>
              <a:t>М</a:t>
            </a:r>
            <a:r>
              <a:rPr sz="1575" b="1" spc="5" baseline="31746" dirty="0"/>
              <a:t>1</a:t>
            </a:r>
            <a:r>
              <a:rPr sz="1575" baseline="31746" dirty="0"/>
              <a:t>,</a:t>
            </a:r>
            <a:r>
              <a:rPr lang="en-US" sz="1575" baseline="31746" dirty="0"/>
              <a:t> </a:t>
            </a:r>
            <a:r>
              <a:rPr sz="1575" b="1" spc="5" baseline="31746" dirty="0"/>
              <a:t>2</a:t>
            </a:r>
            <a:r>
              <a:rPr lang="en-US" sz="1575" b="1" spc="5" baseline="31746" dirty="0"/>
              <a:t>, 3</a:t>
            </a:r>
            <a:endParaRPr sz="1575" baseline="31746" dirty="0"/>
          </a:p>
        </p:txBody>
      </p:sp>
      <p:sp>
        <p:nvSpPr>
          <p:cNvPr id="338" name="object 338"/>
          <p:cNvSpPr txBox="1"/>
          <p:nvPr/>
        </p:nvSpPr>
        <p:spPr>
          <a:xfrm>
            <a:off x="1085850" y="4392986"/>
            <a:ext cx="7715250" cy="99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1050" spc="11" dirty="0">
                <a:latin typeface="Arial" pitchFamily="34" charset="0"/>
                <a:cs typeface="Arial" pitchFamily="34" charset="0"/>
              </a:rPr>
              <a:t>Первое место в </a:t>
            </a:r>
            <a:r>
              <a:rPr lang="ru-RU" sz="1050" spc="15" dirty="0">
                <a:latin typeface="Arial" pitchFamily="34" charset="0"/>
                <a:cs typeface="Arial" pitchFamily="34" charset="0"/>
              </a:rPr>
              <a:t>структуре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инфекционных и паразитарных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болезней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в 2019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году, как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и во все предыдущие</a:t>
            </a:r>
            <a:r>
              <a:rPr lang="en-US" sz="1050" spc="1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1050" spc="11" dirty="0">
                <a:latin typeface="Arial" pitchFamily="34" charset="0"/>
                <a:cs typeface="Arial" pitchFamily="34" charset="0"/>
              </a:rPr>
            </a:br>
            <a:r>
              <a:rPr lang="ru-RU" sz="1050" spc="8" dirty="0">
                <a:latin typeface="Arial" pitchFamily="34" charset="0"/>
                <a:cs typeface="Arial" pitchFamily="34" charset="0"/>
              </a:rPr>
              <a:t>годы,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занимают острые инфекции верхних дыхательных </a:t>
            </a:r>
            <a:r>
              <a:rPr lang="ru-RU" sz="1050" spc="15" dirty="0">
                <a:latin typeface="Arial" pitchFamily="34" charset="0"/>
                <a:cs typeface="Arial" pitchFamily="34" charset="0"/>
              </a:rPr>
              <a:t>путей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множественной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050" spc="11" dirty="0" err="1">
                <a:latin typeface="Arial" pitchFamily="34" charset="0"/>
                <a:cs typeface="Arial" pitchFamily="34" charset="0"/>
              </a:rPr>
              <a:t>неуточненной</a:t>
            </a:r>
            <a:r>
              <a:rPr lang="ru-RU" sz="1050" spc="-3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локализации</a:t>
            </a:r>
            <a:r>
              <a:rPr lang="en-US" sz="1050" spc="11" dirty="0">
                <a:latin typeface="Arial" pitchFamily="34" charset="0"/>
                <a:cs typeface="Arial" pitchFamily="34" charset="0"/>
              </a:rPr>
              <a:t/>
            </a:r>
            <a:br>
              <a:rPr lang="en-US" sz="1050" spc="11" dirty="0">
                <a:latin typeface="Arial" pitchFamily="34" charset="0"/>
                <a:cs typeface="Arial" pitchFamily="34" charset="0"/>
              </a:rPr>
            </a:br>
            <a:r>
              <a:rPr lang="ru-RU" sz="1050" spc="11" dirty="0">
                <a:latin typeface="Arial" pitchFamily="34" charset="0"/>
                <a:cs typeface="Arial" pitchFamily="34" charset="0"/>
              </a:rPr>
              <a:t>и составляют 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050" b="1" spc="11" dirty="0">
                <a:latin typeface="Arial" pitchFamily="34" charset="0"/>
                <a:cs typeface="Arial" pitchFamily="34" charset="0"/>
              </a:rPr>
              <a:t>90 </a:t>
            </a:r>
            <a:r>
              <a:rPr lang="ru-RU" sz="1050" b="1" spc="19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числа 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всех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инфекционных и паразитарных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болезней. </a:t>
            </a:r>
          </a:p>
          <a:p>
            <a:pPr marL="9525" marR="3810">
              <a:spcBef>
                <a:spcPts val="75"/>
              </a:spcBef>
            </a:pPr>
            <a:r>
              <a:rPr lang="ru-RU" sz="1050" spc="11" dirty="0">
                <a:latin typeface="Arial" pitchFamily="34" charset="0"/>
                <a:cs typeface="Arial" pitchFamily="34" charset="0"/>
              </a:rPr>
              <a:t>В 2019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году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отмечалось 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незначительное снижение заболеваемости </a:t>
            </a:r>
            <a:r>
              <a:rPr lang="ru-RU" sz="1050" spc="15" dirty="0">
                <a:latin typeface="Arial" pitchFamily="34" charset="0"/>
                <a:cs typeface="Arial" pitchFamily="34" charset="0"/>
              </a:rPr>
              <a:t>ОРВИ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в сравнении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двумя предшествовавшими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годами, переболело </a:t>
            </a:r>
            <a:r>
              <a:rPr lang="ru-RU" sz="1050" b="1" spc="8" dirty="0">
                <a:latin typeface="Arial" pitchFamily="34" charset="0"/>
                <a:cs typeface="Arial" pitchFamily="34" charset="0"/>
              </a:rPr>
              <a:t>20,4 </a:t>
            </a:r>
            <a:r>
              <a:rPr lang="ru-RU" sz="1050" b="1" spc="19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населения страны (зарегистрировано 29 млн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случаев). </a:t>
            </a:r>
          </a:p>
          <a:p>
            <a:pPr marL="9525" marR="3810">
              <a:spcBef>
                <a:spcPts val="75"/>
              </a:spcBef>
            </a:pPr>
            <a:r>
              <a:rPr lang="ru-RU" sz="1050" spc="8" dirty="0">
                <a:latin typeface="Arial" pitchFamily="34" charset="0"/>
                <a:cs typeface="Arial" pitchFamily="34" charset="0"/>
              </a:rPr>
              <a:t>Среднемноголетняя заболеваемость </a:t>
            </a:r>
            <a:r>
              <a:rPr lang="ru-RU" sz="1050" spc="15" dirty="0">
                <a:latin typeface="Arial" pitchFamily="34" charset="0"/>
                <a:cs typeface="Arial" pitchFamily="34" charset="0"/>
              </a:rPr>
              <a:t>ОРВИ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050" spc="15" dirty="0">
                <a:latin typeface="Arial" pitchFamily="34" charset="0"/>
                <a:cs typeface="Arial" pitchFamily="34" charset="0"/>
              </a:rPr>
              <a:t>РФ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2010 по 2018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составила </a:t>
            </a:r>
            <a:r>
              <a:rPr lang="ru-RU" sz="1050" b="1" spc="11" dirty="0">
                <a:latin typeface="Arial" pitchFamily="34" charset="0"/>
                <a:cs typeface="Arial" pitchFamily="34" charset="0"/>
              </a:rPr>
              <a:t>20862 на 100 тыс.</a:t>
            </a:r>
            <a:r>
              <a:rPr lang="ru-RU" sz="1050" b="1" spc="-86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spc="11" dirty="0">
                <a:latin typeface="Arial" pitchFamily="34" charset="0"/>
                <a:cs typeface="Arial" pitchFamily="34" charset="0"/>
              </a:rPr>
              <a:t>населения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.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857250" y="4352401"/>
            <a:ext cx="245269" cy="1079999"/>
          </a:xfrm>
          <a:custGeom>
            <a:avLst/>
            <a:gdLst/>
            <a:ahLst/>
            <a:cxnLst/>
            <a:rect l="l" t="t" r="r" b="b"/>
            <a:pathLst>
              <a:path w="327025" h="908685">
                <a:moveTo>
                  <a:pt x="326948" y="0"/>
                </a:moveTo>
                <a:lnTo>
                  <a:pt x="0" y="0"/>
                </a:lnTo>
                <a:lnTo>
                  <a:pt x="0" y="908494"/>
                </a:lnTo>
                <a:lnTo>
                  <a:pt x="326948" y="908494"/>
                </a:lnTo>
              </a:path>
            </a:pathLst>
          </a:custGeom>
          <a:ln w="635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0" name="object 360"/>
          <p:cNvSpPr txBox="1"/>
          <p:nvPr/>
        </p:nvSpPr>
        <p:spPr>
          <a:xfrm>
            <a:off x="333375" y="5600700"/>
            <a:ext cx="5255419" cy="31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75" spc="5" baseline="50925" dirty="0">
                <a:latin typeface="Arial Narrow" pitchFamily="34" charset="0"/>
                <a:cs typeface="HeliosCondC"/>
              </a:rPr>
              <a:t>1</a:t>
            </a:r>
            <a:r>
              <a:rPr lang="ru-RU" sz="675" spc="5" baseline="50925" dirty="0">
                <a:latin typeface="Arial Narrow" pitchFamily="34" charset="0"/>
                <a:cs typeface="HeliosCondC"/>
              </a:rPr>
              <a:t> 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-41" dirty="0">
                <a:latin typeface="Arial Narrow" pitchFamily="34" charset="0"/>
                <a:cs typeface="HeliosCondC"/>
              </a:rPr>
              <a:t>Г</a:t>
            </a:r>
            <a:r>
              <a:rPr sz="675" spc="8" dirty="0">
                <a:latin typeface="Arial Narrow" pitchFamily="34" charset="0"/>
                <a:cs typeface="HeliosCondC"/>
              </a:rPr>
              <a:t>ос</a:t>
            </a:r>
            <a:r>
              <a:rPr sz="675" spc="-19" dirty="0">
                <a:latin typeface="Arial Narrow" pitchFamily="34" charset="0"/>
                <a:cs typeface="HeliosCondC"/>
              </a:rPr>
              <a:t>у</a:t>
            </a:r>
            <a:r>
              <a:rPr sz="675" spc="8" dirty="0">
                <a:latin typeface="Arial Narrow" pitchFamily="34" charset="0"/>
                <a:cs typeface="HeliosCondC"/>
              </a:rPr>
              <a:t>дарственны</a:t>
            </a:r>
            <a:r>
              <a:rPr sz="675" spc="11" dirty="0">
                <a:latin typeface="Arial Narrow" pitchFamily="34" charset="0"/>
                <a:cs typeface="HeliosCondC"/>
              </a:rPr>
              <a:t>е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до</a:t>
            </a:r>
            <a:r>
              <a:rPr sz="675" spc="11" dirty="0">
                <a:latin typeface="Arial Narrow" pitchFamily="34" charset="0"/>
                <a:cs typeface="HeliosCondC"/>
              </a:rPr>
              <a:t>к</a:t>
            </a:r>
            <a:r>
              <a:rPr sz="675" spc="8" dirty="0">
                <a:latin typeface="Arial Narrow" pitchFamily="34" charset="0"/>
                <a:cs typeface="HeliosCondC"/>
              </a:rPr>
              <a:t>лад</a:t>
            </a:r>
            <a:r>
              <a:rPr sz="675" spc="19" dirty="0">
                <a:latin typeface="Arial Narrow" pitchFamily="34" charset="0"/>
                <a:cs typeface="HeliosCondC"/>
              </a:rPr>
              <a:t>ы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«</a:t>
            </a:r>
            <a:r>
              <a:rPr sz="675" spc="19" dirty="0">
                <a:latin typeface="Arial Narrow" pitchFamily="34" charset="0"/>
                <a:cs typeface="HeliosCondC"/>
              </a:rPr>
              <a:t>О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состояни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санитарно-эпидемиологичес</a:t>
            </a:r>
            <a:r>
              <a:rPr sz="675" spc="-8" dirty="0">
                <a:latin typeface="Arial Narrow" pitchFamily="34" charset="0"/>
                <a:cs typeface="HeliosCondC"/>
              </a:rPr>
              <a:t>к</a:t>
            </a:r>
            <a:r>
              <a:rPr sz="675" spc="4" dirty="0">
                <a:latin typeface="Arial Narrow" pitchFamily="34" charset="0"/>
                <a:cs typeface="HeliosCondC"/>
              </a:rPr>
              <a:t>ог</a:t>
            </a:r>
            <a:r>
              <a:rPr sz="675" spc="15" dirty="0">
                <a:latin typeface="Arial Narrow" pitchFamily="34" charset="0"/>
                <a:cs typeface="HeliosCondC"/>
              </a:rPr>
              <a:t>о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благополучи</a:t>
            </a:r>
            <a:r>
              <a:rPr sz="675" spc="15" dirty="0">
                <a:latin typeface="Arial Narrow" pitchFamily="34" charset="0"/>
                <a:cs typeface="HeliosCondC"/>
              </a:rPr>
              <a:t>я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населени</a:t>
            </a:r>
            <a:r>
              <a:rPr sz="675" spc="15" dirty="0">
                <a:latin typeface="Arial Narrow" pitchFamily="34" charset="0"/>
                <a:cs typeface="HeliosCondC"/>
              </a:rPr>
              <a:t>я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в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Российс</a:t>
            </a:r>
            <a:r>
              <a:rPr sz="675" spc="-8" dirty="0">
                <a:latin typeface="Arial Narrow" pitchFamily="34" charset="0"/>
                <a:cs typeface="HeliosCondC"/>
              </a:rPr>
              <a:t>к</a:t>
            </a:r>
            <a:r>
              <a:rPr sz="675" spc="8" dirty="0">
                <a:latin typeface="Arial Narrow" pitchFamily="34" charset="0"/>
                <a:cs typeface="HeliosCondC"/>
              </a:rPr>
              <a:t>о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Федераци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в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2015–201</a:t>
            </a:r>
            <a:r>
              <a:rPr lang="ru-RU" sz="675" spc="15" dirty="0">
                <a:latin typeface="Arial Narrow" pitchFamily="34" charset="0"/>
                <a:cs typeface="HeliosCondC"/>
              </a:rPr>
              <a:t>9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годах».</a:t>
            </a:r>
            <a:endParaRPr sz="675" dirty="0">
              <a:latin typeface="Arial Narrow" pitchFamily="34" charset="0"/>
              <a:cs typeface="HeliosCondC"/>
            </a:endParaRPr>
          </a:p>
          <a:p>
            <a:pPr marL="9525">
              <a:spcBef>
                <a:spcPts val="15"/>
              </a:spcBef>
            </a:pPr>
            <a:r>
              <a:rPr sz="675" spc="5" baseline="50925" dirty="0">
                <a:latin typeface="Arial Narrow" pitchFamily="34" charset="0"/>
                <a:cs typeface="HeliosCondC"/>
              </a:rPr>
              <a:t>2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lang="ru-RU"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8" dirty="0" err="1">
                <a:latin typeface="Arial Narrow" pitchFamily="34" charset="0"/>
                <a:cs typeface="HeliosCondC"/>
              </a:rPr>
              <a:t>Сведени</a:t>
            </a:r>
            <a:r>
              <a:rPr sz="675" spc="15" dirty="0" err="1">
                <a:latin typeface="Arial Narrow" pitchFamily="34" charset="0"/>
                <a:cs typeface="HeliosCondC"/>
              </a:rPr>
              <a:t>я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о</a:t>
            </a:r>
            <a:r>
              <a:rPr sz="675" spc="15" dirty="0">
                <a:latin typeface="Arial Narrow" pitchFamily="34" charset="0"/>
                <a:cs typeface="HeliosCondC"/>
              </a:rPr>
              <a:t>б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инфекционны</a:t>
            </a:r>
            <a:r>
              <a:rPr sz="675" spc="11" dirty="0">
                <a:latin typeface="Arial Narrow" pitchFamily="34" charset="0"/>
                <a:cs typeface="HeliosCondC"/>
              </a:rPr>
              <a:t>х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паразитарны</a:t>
            </a:r>
            <a:r>
              <a:rPr sz="675" spc="11" dirty="0">
                <a:latin typeface="Arial Narrow" pitchFamily="34" charset="0"/>
                <a:cs typeface="HeliosCondC"/>
              </a:rPr>
              <a:t>х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заболеваниях.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1" dirty="0">
                <a:latin typeface="Arial Narrow" pitchFamily="34" charset="0"/>
                <a:cs typeface="HeliosCondC"/>
              </a:rPr>
              <a:t>Форма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26" dirty="0">
                <a:latin typeface="Arial Narrow" pitchFamily="34" charset="0"/>
                <a:cs typeface="HeliosCondC"/>
              </a:rPr>
              <a:t>№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1.</a:t>
            </a:r>
            <a:endParaRPr lang="en-US" sz="675" spc="4" dirty="0">
              <a:latin typeface="Arial Narrow" pitchFamily="34" charset="0"/>
              <a:cs typeface="HeliosCondC"/>
            </a:endParaRPr>
          </a:p>
          <a:p>
            <a:pPr marL="9525">
              <a:spcBef>
                <a:spcPts val="15"/>
              </a:spcBef>
            </a:pPr>
            <a:r>
              <a:rPr lang="en-US" sz="675" spc="-11" baseline="50925" dirty="0">
                <a:latin typeface="Arial Narrow" pitchFamily="34" charset="0"/>
                <a:cs typeface="HeliosCondC"/>
              </a:rPr>
              <a:t>3 </a:t>
            </a:r>
            <a:r>
              <a:rPr lang="en-US" sz="675" dirty="0"/>
              <a:t> </a:t>
            </a:r>
            <a:r>
              <a:rPr lang="en-US" sz="675" spc="8" dirty="0">
                <a:latin typeface="Arial Narrow" pitchFamily="34" charset="0"/>
                <a:cs typeface="HeliosCondC"/>
              </a:rPr>
              <a:t>http://iminfin.ru/areas-of-analysis/health/perechen-zabolevanij/sravnenie?territory=1</a:t>
            </a:r>
            <a:endParaRPr sz="675" spc="8" dirty="0">
              <a:latin typeface="Arial Narrow" pitchFamily="34" charset="0"/>
              <a:cs typeface="HeliosCondC"/>
            </a:endParaRPr>
          </a:p>
        </p:txBody>
      </p:sp>
      <p:pic>
        <p:nvPicPr>
          <p:cNvPr id="1027" name="Picture 3" descr="H:\___JOB\_KNJAZEVA NATASHA\FLU-EE\презентация\2020_Kagocel_Presentation_2020 Folder\job\Kagocel_Presentation_2020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71651"/>
            <a:ext cx="8411962" cy="2457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04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376" y="1416314"/>
            <a:ext cx="67175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pc="-116" dirty="0">
                <a:latin typeface="Arial" pitchFamily="34" charset="0"/>
                <a:cs typeface="Arial" pitchFamily="34" charset="0"/>
              </a:rPr>
              <a:t>Р</a:t>
            </a:r>
            <a:r>
              <a:rPr spc="-49" dirty="0">
                <a:latin typeface="Arial" pitchFamily="34" charset="0"/>
                <a:cs typeface="Arial" pitchFamily="34" charset="0"/>
              </a:rPr>
              <a:t>А</a:t>
            </a:r>
            <a:r>
              <a:rPr spc="23" dirty="0">
                <a:latin typeface="Arial" pitchFamily="34" charset="0"/>
                <a:cs typeface="Arial" pitchFamily="34" charset="0"/>
              </a:rPr>
              <a:t>СПРЕДЕЛЕНИЕ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ЗАБ</a:t>
            </a:r>
            <a:r>
              <a:rPr spc="-15" dirty="0">
                <a:latin typeface="Arial" pitchFamily="34" charset="0"/>
                <a:cs typeface="Arial" pitchFamily="34" charset="0"/>
              </a:rPr>
              <a:t>О</a:t>
            </a:r>
            <a:r>
              <a:rPr spc="26" dirty="0">
                <a:latin typeface="Arial" pitchFamily="34" charset="0"/>
                <a:cs typeface="Arial" pitchFamily="34" charset="0"/>
              </a:rPr>
              <a:t>ЛЕВШИХ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ОРВИ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6" dirty="0">
                <a:latin typeface="Arial" pitchFamily="34" charset="0"/>
                <a:cs typeface="Arial" pitchFamily="34" charset="0"/>
              </a:rPr>
              <a:t>ПО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ВОЗ</a:t>
            </a:r>
            <a:r>
              <a:rPr spc="-116" dirty="0">
                <a:latin typeface="Arial" pitchFamily="34" charset="0"/>
                <a:cs typeface="Arial" pitchFamily="34" charset="0"/>
              </a:rPr>
              <a:t>Р</a:t>
            </a:r>
            <a:r>
              <a:rPr spc="-49" dirty="0">
                <a:latin typeface="Arial" pitchFamily="34" charset="0"/>
                <a:cs typeface="Arial" pitchFamily="34" charset="0"/>
              </a:rPr>
              <a:t>А</a:t>
            </a:r>
            <a:r>
              <a:rPr spc="-15" dirty="0">
                <a:latin typeface="Arial" pitchFamily="34" charset="0"/>
                <a:cs typeface="Arial" pitchFamily="34" charset="0"/>
              </a:rPr>
              <a:t>С</a:t>
            </a:r>
            <a:r>
              <a:rPr spc="26" dirty="0">
                <a:latin typeface="Arial" pitchFamily="34" charset="0"/>
                <a:cs typeface="Arial" pitchFamily="34" charset="0"/>
              </a:rPr>
              <a:t>ТНЫМ</a:t>
            </a:r>
            <a:r>
              <a:rPr spc="23" dirty="0">
                <a:latin typeface="Arial" pitchFamily="34" charset="0"/>
                <a:cs typeface="Arial" pitchFamily="34" charset="0"/>
              </a:rPr>
              <a:t> ГРУППАМ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В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Р</a:t>
            </a:r>
            <a:r>
              <a:rPr spc="26" dirty="0">
                <a:latin typeface="Arial" pitchFamily="34" charset="0"/>
                <a:cs typeface="Arial" pitchFamily="34" charset="0"/>
              </a:rPr>
              <a:t>Ф</a:t>
            </a:r>
            <a:r>
              <a:rPr sz="1575" spc="5" baseline="31746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575" spc="5" baseline="31746" dirty="0">
                <a:latin typeface="Arial" pitchFamily="34" charset="0"/>
                <a:cs typeface="Arial" pitchFamily="34" charset="0"/>
              </a:rPr>
              <a:t>, 2</a:t>
            </a:r>
            <a:endParaRPr sz="1575" baseline="3174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3574" y="2688917"/>
            <a:ext cx="17011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158" marR="3810" indent="-107633">
              <a:buFont typeface="HeliosC"/>
              <a:buChar char="•"/>
              <a:tabLst>
                <a:tab pos="117634" algn="l"/>
              </a:tabLst>
            </a:pPr>
            <a:r>
              <a:rPr sz="1050" spc="11" dirty="0">
                <a:latin typeface="Arial" pitchFamily="34" charset="0"/>
                <a:cs typeface="Arial" pitchFamily="34" charset="0"/>
              </a:rPr>
              <a:t>Б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лее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95%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заб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леваний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верхних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дыхательных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п</a:t>
            </a:r>
            <a:r>
              <a:rPr sz="1050" spc="30" dirty="0">
                <a:latin typeface="Arial" pitchFamily="34" charset="0"/>
                <a:cs typeface="Arial" pitchFamily="34" charset="0"/>
              </a:rPr>
              <a:t>у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тей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у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дош</a:t>
            </a:r>
            <a:r>
              <a:rPr sz="1050" spc="-19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льни</a:t>
            </a:r>
            <a:r>
              <a:rPr sz="1050" spc="-19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ов вызывают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вирусы.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3573" y="3489017"/>
            <a:ext cx="173069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158" marR="3810" indent="-107633">
              <a:buFont typeface="HeliosC"/>
              <a:buChar char="•"/>
              <a:tabLst>
                <a:tab pos="117634" algn="l"/>
              </a:tabLst>
            </a:pPr>
            <a:r>
              <a:rPr sz="1050" spc="11" dirty="0">
                <a:latin typeface="Arial" pitchFamily="34" charset="0"/>
                <a:cs typeface="Arial" pitchFamily="34" charset="0"/>
              </a:rPr>
              <a:t>Наиб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лее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зн</a:t>
            </a:r>
            <a:r>
              <a:rPr sz="1050" spc="-38" dirty="0">
                <a:latin typeface="Arial" pitchFamily="34" charset="0"/>
                <a:cs typeface="Arial" pitchFamily="34" charset="0"/>
              </a:rPr>
              <a:t>а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чимая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возра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тная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группа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риска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при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ОРВИ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гриппе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–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дети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3574" y="4289117"/>
            <a:ext cx="173164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158" marR="3810" indent="-107633">
              <a:buFont typeface="HeliosC"/>
              <a:buChar char="•"/>
              <a:tabLst>
                <a:tab pos="117634" algn="l"/>
              </a:tabLst>
            </a:pPr>
            <a:r>
              <a:rPr sz="1050" spc="11" dirty="0">
                <a:latin typeface="Arial" pitchFamily="34" charset="0"/>
                <a:cs typeface="Arial" pitchFamily="34" charset="0"/>
              </a:rPr>
              <a:t>Среди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заб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левших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детей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60–80%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посещают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детские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дош</a:t>
            </a:r>
            <a:r>
              <a:rPr sz="1050" spc="-19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льные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организации.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6947" y="2855252"/>
            <a:ext cx="267653" cy="398621"/>
          </a:xfrm>
          <a:custGeom>
            <a:avLst/>
            <a:gdLst/>
            <a:ahLst/>
            <a:cxnLst/>
            <a:rect l="l" t="t" r="r" b="b"/>
            <a:pathLst>
              <a:path w="356869" h="531494">
                <a:moveTo>
                  <a:pt x="0" y="530999"/>
                </a:moveTo>
                <a:lnTo>
                  <a:pt x="356400" y="530999"/>
                </a:lnTo>
                <a:lnTo>
                  <a:pt x="356400" y="0"/>
                </a:lnTo>
                <a:lnTo>
                  <a:pt x="0" y="0"/>
                </a:lnTo>
                <a:lnTo>
                  <a:pt x="0" y="530999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459897" y="2888999"/>
            <a:ext cx="267653" cy="364807"/>
          </a:xfrm>
          <a:custGeom>
            <a:avLst/>
            <a:gdLst/>
            <a:ahLst/>
            <a:cxnLst/>
            <a:rect l="l" t="t" r="r" b="b"/>
            <a:pathLst>
              <a:path w="356869" h="486410">
                <a:moveTo>
                  <a:pt x="0" y="486003"/>
                </a:moveTo>
                <a:lnTo>
                  <a:pt x="356400" y="486003"/>
                </a:lnTo>
                <a:lnTo>
                  <a:pt x="356400" y="0"/>
                </a:lnTo>
                <a:lnTo>
                  <a:pt x="0" y="0"/>
                </a:lnTo>
                <a:lnTo>
                  <a:pt x="0" y="486003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202847" y="2867405"/>
            <a:ext cx="267653" cy="386238"/>
          </a:xfrm>
          <a:custGeom>
            <a:avLst/>
            <a:gdLst/>
            <a:ahLst/>
            <a:cxnLst/>
            <a:rect l="l" t="t" r="r" b="b"/>
            <a:pathLst>
              <a:path w="356870" h="514985">
                <a:moveTo>
                  <a:pt x="0" y="514794"/>
                </a:moveTo>
                <a:lnTo>
                  <a:pt x="356400" y="514794"/>
                </a:lnTo>
                <a:lnTo>
                  <a:pt x="356400" y="0"/>
                </a:lnTo>
                <a:lnTo>
                  <a:pt x="0" y="0"/>
                </a:lnTo>
                <a:lnTo>
                  <a:pt x="0" y="514794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688747" y="2867405"/>
            <a:ext cx="267653" cy="386238"/>
          </a:xfrm>
          <a:custGeom>
            <a:avLst/>
            <a:gdLst/>
            <a:ahLst/>
            <a:cxnLst/>
            <a:rect l="l" t="t" r="r" b="b"/>
            <a:pathLst>
              <a:path w="356870" h="514985">
                <a:moveTo>
                  <a:pt x="0" y="514794"/>
                </a:moveTo>
                <a:lnTo>
                  <a:pt x="356400" y="514794"/>
                </a:lnTo>
                <a:lnTo>
                  <a:pt x="356400" y="0"/>
                </a:lnTo>
                <a:lnTo>
                  <a:pt x="0" y="0"/>
                </a:lnTo>
                <a:lnTo>
                  <a:pt x="0" y="514794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945797" y="2840402"/>
            <a:ext cx="267653" cy="413385"/>
          </a:xfrm>
          <a:custGeom>
            <a:avLst/>
            <a:gdLst/>
            <a:ahLst/>
            <a:cxnLst/>
            <a:rect l="l" t="t" r="r" b="b"/>
            <a:pathLst>
              <a:path w="356870" h="551180">
                <a:moveTo>
                  <a:pt x="0" y="550799"/>
                </a:moveTo>
                <a:lnTo>
                  <a:pt x="356400" y="550799"/>
                </a:lnTo>
                <a:lnTo>
                  <a:pt x="356400" y="0"/>
                </a:lnTo>
                <a:lnTo>
                  <a:pt x="0" y="0"/>
                </a:lnTo>
                <a:lnTo>
                  <a:pt x="0" y="550799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989647" y="2247747"/>
            <a:ext cx="267653" cy="1005840"/>
          </a:xfrm>
          <a:custGeom>
            <a:avLst/>
            <a:gdLst/>
            <a:ahLst/>
            <a:cxnLst/>
            <a:rect l="l" t="t" r="r" b="b"/>
            <a:pathLst>
              <a:path w="356869" h="1341120">
                <a:moveTo>
                  <a:pt x="0" y="1341005"/>
                </a:moveTo>
                <a:lnTo>
                  <a:pt x="356400" y="1341005"/>
                </a:lnTo>
                <a:lnTo>
                  <a:pt x="356400" y="0"/>
                </a:lnTo>
                <a:lnTo>
                  <a:pt x="0" y="0"/>
                </a:lnTo>
                <a:lnTo>
                  <a:pt x="0" y="1341005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1732597" y="2219401"/>
            <a:ext cx="267653" cy="1034415"/>
          </a:xfrm>
          <a:custGeom>
            <a:avLst/>
            <a:gdLst/>
            <a:ahLst/>
            <a:cxnLst/>
            <a:rect l="l" t="t" r="r" b="b"/>
            <a:pathLst>
              <a:path w="356869" h="1379220">
                <a:moveTo>
                  <a:pt x="0" y="1378800"/>
                </a:moveTo>
                <a:lnTo>
                  <a:pt x="356400" y="1378800"/>
                </a:lnTo>
                <a:lnTo>
                  <a:pt x="356400" y="0"/>
                </a:lnTo>
                <a:lnTo>
                  <a:pt x="0" y="0"/>
                </a:lnTo>
                <a:lnTo>
                  <a:pt x="0" y="1378800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2475547" y="2230203"/>
            <a:ext cx="267653" cy="1023461"/>
          </a:xfrm>
          <a:custGeom>
            <a:avLst/>
            <a:gdLst/>
            <a:ahLst/>
            <a:cxnLst/>
            <a:rect l="l" t="t" r="r" b="b"/>
            <a:pathLst>
              <a:path w="356870" h="1364614">
                <a:moveTo>
                  <a:pt x="0" y="1364399"/>
                </a:moveTo>
                <a:lnTo>
                  <a:pt x="356400" y="1364399"/>
                </a:lnTo>
                <a:lnTo>
                  <a:pt x="356400" y="0"/>
                </a:lnTo>
                <a:lnTo>
                  <a:pt x="0" y="0"/>
                </a:lnTo>
                <a:lnTo>
                  <a:pt x="0" y="1364399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961447" y="2230203"/>
            <a:ext cx="267653" cy="1023461"/>
          </a:xfrm>
          <a:custGeom>
            <a:avLst/>
            <a:gdLst/>
            <a:ahLst/>
            <a:cxnLst/>
            <a:rect l="l" t="t" r="r" b="b"/>
            <a:pathLst>
              <a:path w="356870" h="1364614">
                <a:moveTo>
                  <a:pt x="0" y="1364399"/>
                </a:moveTo>
                <a:lnTo>
                  <a:pt x="356400" y="1364399"/>
                </a:lnTo>
                <a:lnTo>
                  <a:pt x="356400" y="0"/>
                </a:lnTo>
                <a:lnTo>
                  <a:pt x="0" y="0"/>
                </a:lnTo>
                <a:lnTo>
                  <a:pt x="0" y="1364399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3218497" y="2241004"/>
            <a:ext cx="267653" cy="1012508"/>
          </a:xfrm>
          <a:custGeom>
            <a:avLst/>
            <a:gdLst/>
            <a:ahLst/>
            <a:cxnLst/>
            <a:rect l="l" t="t" r="r" b="b"/>
            <a:pathLst>
              <a:path w="356870" h="1350010">
                <a:moveTo>
                  <a:pt x="0" y="1349997"/>
                </a:moveTo>
                <a:lnTo>
                  <a:pt x="356400" y="1349997"/>
                </a:lnTo>
                <a:lnTo>
                  <a:pt x="356400" y="0"/>
                </a:lnTo>
                <a:lnTo>
                  <a:pt x="0" y="0"/>
                </a:lnTo>
                <a:lnTo>
                  <a:pt x="0" y="134999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870125" y="2364266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0" y="179997"/>
                </a:moveTo>
                <a:lnTo>
                  <a:pt x="179997" y="179997"/>
                </a:lnTo>
                <a:lnTo>
                  <a:pt x="1799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5870125" y="2769260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80340" h="180339">
                <a:moveTo>
                  <a:pt x="0" y="179997"/>
                </a:moveTo>
                <a:lnTo>
                  <a:pt x="179997" y="179997"/>
                </a:lnTo>
                <a:lnTo>
                  <a:pt x="1799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54276" y="3256593"/>
            <a:ext cx="6303724" cy="34289"/>
          </a:xfrm>
          <a:custGeom>
            <a:avLst/>
            <a:gdLst/>
            <a:ahLst/>
            <a:cxnLst/>
            <a:rect l="l" t="t" r="r" b="b"/>
            <a:pathLst>
              <a:path w="7950834">
                <a:moveTo>
                  <a:pt x="795045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6538529" y="32565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543569" y="32565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724957" y="2851634"/>
            <a:ext cx="238601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28,4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79424" y="2892778"/>
            <a:ext cx="23241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25,9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14950" y="2862436"/>
            <a:ext cx="23669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26,8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6279" y="2869897"/>
            <a:ext cx="23669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26,8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61283" y="2841568"/>
            <a:ext cx="23288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27,5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4456" y="2264368"/>
            <a:ext cx="23050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71,6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52854" y="2233830"/>
            <a:ext cx="23288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74,1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84983" y="2241229"/>
            <a:ext cx="2362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73,2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4447" y="2241229"/>
            <a:ext cx="2362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73,2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0715" y="2254900"/>
            <a:ext cx="23288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72,5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468" y="2229991"/>
            <a:ext cx="1219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dirty="0">
                <a:latin typeface="Arial Narrow" pitchFamily="34" charset="0"/>
                <a:cs typeface="Arial" pitchFamily="34" charset="0"/>
              </a:rPr>
              <a:t>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55995" y="2371266"/>
            <a:ext cx="8020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3810" indent="-30956"/>
            <a:r>
              <a:rPr sz="900" spc="-11" dirty="0">
                <a:latin typeface="Arial" pitchFamily="34" charset="0"/>
                <a:cs typeface="Arial" pitchFamily="34" charset="0"/>
              </a:rPr>
              <a:t>Взрослые 27,1</a:t>
            </a:r>
            <a:r>
              <a:rPr sz="900" dirty="0">
                <a:latin typeface="Arial" pitchFamily="34" charset="0"/>
                <a:cs typeface="Arial" pitchFamily="34" charset="0"/>
              </a:rPr>
              <a:t>%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(</a:t>
            </a:r>
            <a:r>
              <a:rPr sz="900" dirty="0">
                <a:latin typeface="Arial" pitchFamily="34" charset="0"/>
                <a:cs typeface="Arial" pitchFamily="34" charset="0"/>
              </a:rPr>
              <a:t>&lt;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30%)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55995" y="2776231"/>
            <a:ext cx="80105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900" spc="-11" dirty="0">
                <a:latin typeface="Arial" pitchFamily="34" charset="0"/>
                <a:cs typeface="Arial" pitchFamily="34" charset="0"/>
              </a:rPr>
              <a:t>Дет</a:t>
            </a:r>
            <a:r>
              <a:rPr sz="900" dirty="0">
                <a:latin typeface="Arial" pitchFamily="34" charset="0"/>
                <a:cs typeface="Arial" pitchFamily="34" charset="0"/>
              </a:rPr>
              <a:t>и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д</a:t>
            </a:r>
            <a:r>
              <a:rPr sz="900" dirty="0">
                <a:latin typeface="Arial" pitchFamily="34" charset="0"/>
                <a:cs typeface="Arial" pitchFamily="34" charset="0"/>
              </a:rPr>
              <a:t>о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1</a:t>
            </a:r>
            <a:r>
              <a:rPr sz="900" dirty="0">
                <a:latin typeface="Arial" pitchFamily="34" charset="0"/>
                <a:cs typeface="Arial" pitchFamily="34" charset="0"/>
              </a:rPr>
              <a:t>7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лет 73,9</a:t>
            </a:r>
            <a:r>
              <a:rPr sz="900" dirty="0">
                <a:latin typeface="Arial" pitchFamily="34" charset="0"/>
                <a:cs typeface="Arial" pitchFamily="34" charset="0"/>
              </a:rPr>
              <a:t>%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(</a:t>
            </a:r>
            <a:r>
              <a:rPr sz="900" dirty="0">
                <a:latin typeface="Arial" pitchFamily="34" charset="0"/>
                <a:cs typeface="Arial" pitchFamily="34" charset="0"/>
              </a:rPr>
              <a:t>&gt;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70%)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5400" y="2228186"/>
            <a:ext cx="0" cy="1009174"/>
          </a:xfrm>
          <a:custGeom>
            <a:avLst/>
            <a:gdLst/>
            <a:ahLst/>
            <a:cxnLst/>
            <a:rect l="l" t="t" r="r" b="b"/>
            <a:pathLst>
              <a:path h="1345564">
                <a:moveTo>
                  <a:pt x="0" y="134532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545400" y="32584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545400" y="221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3376" y="1188155"/>
            <a:ext cx="236077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ОРВ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ГРИПП</a:t>
            </a:r>
            <a:r>
              <a:rPr sz="600" dirty="0">
                <a:latin typeface="Arial" pitchFamily="34" charset="0"/>
                <a:cs typeface="Arial" pitchFamily="34" charset="0"/>
              </a:rPr>
              <a:t>: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СОЦИ</a:t>
            </a:r>
            <a:r>
              <a:rPr sz="600" spc="34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ЛЬНА</a:t>
            </a:r>
            <a:r>
              <a:rPr sz="600" spc="8" dirty="0">
                <a:latin typeface="Arial" pitchFamily="34" charset="0"/>
                <a:cs typeface="Arial" pitchFamily="34" charset="0"/>
              </a:rPr>
              <a:t>Я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ЗН</a:t>
            </a:r>
            <a:r>
              <a:rPr sz="600" spc="-26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ЧИМО</a:t>
            </a:r>
            <a:r>
              <a:rPr sz="600" spc="11" dirty="0">
                <a:latin typeface="Arial" pitchFamily="34" charset="0"/>
                <a:cs typeface="Arial" pitchFamily="34" charset="0"/>
              </a:rPr>
              <a:t>С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Т</a:t>
            </a:r>
            <a:r>
              <a:rPr sz="600" spc="8" dirty="0">
                <a:latin typeface="Arial" pitchFamily="34" charset="0"/>
                <a:cs typeface="Arial" pitchFamily="34" charset="0"/>
              </a:rPr>
              <a:t>Ь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ПРОБЛЕМЫ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3375" y="3578077"/>
            <a:ext cx="2070259" cy="432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104200"/>
              </a:lnSpc>
            </a:pPr>
            <a:r>
              <a:rPr sz="900" spc="-8" dirty="0">
                <a:latin typeface="Arial" pitchFamily="34" charset="0"/>
                <a:cs typeface="Arial" pitchFamily="34" charset="0"/>
              </a:rPr>
              <a:t>ВОЗ</a:t>
            </a:r>
            <a:r>
              <a:rPr sz="900" spc="-79" dirty="0">
                <a:latin typeface="Arial" pitchFamily="34" charset="0"/>
                <a:cs typeface="Arial" pitchFamily="34" charset="0"/>
              </a:rPr>
              <a:t>Р</a:t>
            </a:r>
            <a:r>
              <a:rPr sz="900" spc="-41" dirty="0">
                <a:latin typeface="Arial" pitchFamily="34" charset="0"/>
                <a:cs typeface="Arial" pitchFamily="34" charset="0"/>
              </a:rPr>
              <a:t>А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С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ТНА</a:t>
            </a:r>
            <a:r>
              <a:rPr sz="900" spc="11" dirty="0">
                <a:latin typeface="Arial" pitchFamily="34" charset="0"/>
                <a:cs typeface="Arial" pitchFamily="34" charset="0"/>
              </a:rPr>
              <a:t>Я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С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ТРУК</a:t>
            </a:r>
            <a:r>
              <a:rPr sz="900" spc="15" dirty="0">
                <a:latin typeface="Arial" pitchFamily="34" charset="0"/>
                <a:cs typeface="Arial" pitchFamily="34" charset="0"/>
              </a:rPr>
              <a:t>Т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У</a:t>
            </a:r>
            <a:r>
              <a:rPr sz="900" spc="-79" dirty="0">
                <a:latin typeface="Arial" pitchFamily="34" charset="0"/>
                <a:cs typeface="Arial" pitchFamily="34" charset="0"/>
              </a:rPr>
              <a:t>Р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А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НАБЛЮДАЕМЫ</a:t>
            </a:r>
            <a:r>
              <a:rPr sz="900" spc="11" dirty="0">
                <a:latin typeface="Arial" pitchFamily="34" charset="0"/>
                <a:cs typeface="Arial" pitchFamily="34" charset="0"/>
              </a:rPr>
              <a:t>Х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ПЕДИ</a:t>
            </a:r>
            <a:r>
              <a:rPr sz="900" spc="-64" dirty="0">
                <a:latin typeface="Arial" pitchFamily="34" charset="0"/>
                <a:cs typeface="Arial" pitchFamily="34" charset="0"/>
              </a:rPr>
              <a:t>А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ТРИЧЕСКИХ ПАЦИЕН</a:t>
            </a:r>
            <a:r>
              <a:rPr sz="900" spc="-26" dirty="0">
                <a:latin typeface="Arial" pitchFamily="34" charset="0"/>
                <a:cs typeface="Arial" pitchFamily="34" charset="0"/>
              </a:rPr>
              <a:t>Т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О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В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(АБС.)</a:t>
            </a:r>
            <a:r>
              <a:rPr lang="en-US" sz="788" baseline="31746" dirty="0">
                <a:latin typeface="Arial" pitchFamily="34" charset="0"/>
                <a:cs typeface="Arial" pitchFamily="34" charset="0"/>
              </a:rPr>
              <a:t>3</a:t>
            </a:r>
            <a:endParaRPr sz="788" baseline="3174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43379" y="3307770"/>
            <a:ext cx="2714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2015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91374" y="3578077"/>
            <a:ext cx="2280285" cy="432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104200"/>
              </a:lnSpc>
            </a:pPr>
            <a:r>
              <a:rPr sz="900" spc="-30" dirty="0">
                <a:latin typeface="Arial" pitchFamily="34" charset="0"/>
                <a:cs typeface="Arial" pitchFamily="34" charset="0"/>
              </a:rPr>
              <a:t>С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ТРУК</a:t>
            </a:r>
            <a:r>
              <a:rPr sz="900" spc="15" dirty="0">
                <a:latin typeface="Arial" pitchFamily="34" charset="0"/>
                <a:cs typeface="Arial" pitchFamily="34" charset="0"/>
              </a:rPr>
              <a:t>Т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У</a:t>
            </a:r>
            <a:r>
              <a:rPr sz="900" spc="-79" dirty="0">
                <a:latin typeface="Arial" pitchFamily="34" charset="0"/>
                <a:cs typeface="Arial" pitchFamily="34" charset="0"/>
              </a:rPr>
              <a:t>Р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А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И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С</a:t>
            </a:r>
            <a:r>
              <a:rPr sz="900" spc="-26" dirty="0">
                <a:latin typeface="Arial" pitchFamily="34" charset="0"/>
                <a:cs typeface="Arial" pitchFamily="34" charset="0"/>
              </a:rPr>
              <a:t>Т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ОЧНИ</a:t>
            </a:r>
            <a:r>
              <a:rPr sz="900" spc="-38" dirty="0">
                <a:latin typeface="Arial" pitchFamily="34" charset="0"/>
                <a:cs typeface="Arial" pitchFamily="34" charset="0"/>
              </a:rPr>
              <a:t>К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О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В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ЗА</a:t>
            </a:r>
            <a:r>
              <a:rPr sz="900" spc="-79" dirty="0">
                <a:latin typeface="Arial" pitchFamily="34" charset="0"/>
                <a:cs typeface="Arial" pitchFamily="34" charset="0"/>
              </a:rPr>
              <a:t>Р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АЖЕНИЯ НАБЛЮДАЕМЫ</a:t>
            </a:r>
            <a:r>
              <a:rPr sz="900" spc="11" dirty="0">
                <a:latin typeface="Arial" pitchFamily="34" charset="0"/>
                <a:cs typeface="Arial" pitchFamily="34" charset="0"/>
              </a:rPr>
              <a:t>Х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ПЕДИ</a:t>
            </a:r>
            <a:r>
              <a:rPr sz="900" spc="-64" dirty="0">
                <a:latin typeface="Arial" pitchFamily="34" charset="0"/>
                <a:cs typeface="Arial" pitchFamily="34" charset="0"/>
              </a:rPr>
              <a:t>А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ТРИЧЕСКИХ ПАЦИЕН</a:t>
            </a:r>
            <a:r>
              <a:rPr sz="900" spc="-26" dirty="0">
                <a:latin typeface="Arial" pitchFamily="34" charset="0"/>
                <a:cs typeface="Arial" pitchFamily="34" charset="0"/>
              </a:rPr>
              <a:t>Т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ОВ</a:t>
            </a:r>
            <a:r>
              <a:rPr lang="en-US" sz="788" baseline="31746" dirty="0">
                <a:latin typeface="Arial" pitchFamily="34" charset="0"/>
                <a:cs typeface="Arial" pitchFamily="34" charset="0"/>
              </a:rPr>
              <a:t>3</a:t>
            </a:r>
            <a:endParaRPr sz="788" baseline="3174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3375" y="5621551"/>
            <a:ext cx="6568440" cy="31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lang="ru-RU" sz="675" spc="5" baseline="50925" dirty="0">
                <a:latin typeface="Arial Narrow" pitchFamily="34" charset="0"/>
                <a:cs typeface="Arial" pitchFamily="34" charset="0"/>
              </a:rPr>
              <a:t>1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Форма </a:t>
            </a:r>
            <a:r>
              <a:rPr lang="ru-RU" sz="675" spc="30" dirty="0">
                <a:latin typeface="Arial Narrow" pitchFamily="34" charset="0"/>
                <a:cs typeface="Arial" pitchFamily="34" charset="0"/>
              </a:rPr>
              <a:t>№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2</a:t>
            </a:r>
            <a:r>
              <a:rPr lang="ru-RU" sz="675" spc="-83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8" dirty="0" err="1">
                <a:latin typeface="Arial Narrow" pitchFamily="34" charset="0"/>
                <a:cs typeface="Arial" pitchFamily="34" charset="0"/>
              </a:rPr>
              <a:t>Роспотребнадзора</a:t>
            </a:r>
            <a:r>
              <a:rPr lang="ru-RU" sz="675" spc="8" dirty="0">
                <a:latin typeface="Arial Narrow" pitchFamily="34" charset="0"/>
                <a:cs typeface="Arial" pitchFamily="34" charset="0"/>
              </a:rPr>
              <a:t>.</a:t>
            </a:r>
            <a:endParaRPr lang="ru-RU" sz="675" dirty="0">
              <a:latin typeface="Arial Narrow" pitchFamily="34" charset="0"/>
              <a:cs typeface="Arial" pitchFamily="34" charset="0"/>
            </a:endParaRPr>
          </a:p>
          <a:p>
            <a:pPr marL="28575">
              <a:spcBef>
                <a:spcPts val="15"/>
              </a:spcBef>
            </a:pPr>
            <a:r>
              <a:rPr lang="ru-RU" sz="675" spc="5" baseline="50925" dirty="0">
                <a:latin typeface="Arial Narrow" pitchFamily="34" charset="0"/>
                <a:cs typeface="Arial" pitchFamily="34" charset="0"/>
              </a:rPr>
              <a:t>2</a:t>
            </a:r>
            <a:r>
              <a:rPr lang="ru-RU" sz="675" spc="-11" baseline="50925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4" dirty="0">
                <a:latin typeface="Arial Narrow" pitchFamily="34" charset="0"/>
                <a:cs typeface="Arial" pitchFamily="34" charset="0"/>
              </a:rPr>
              <a:t>Государственные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1" dirty="0">
                <a:latin typeface="Arial Narrow" pitchFamily="34" charset="0"/>
                <a:cs typeface="Arial" pitchFamily="34" charset="0"/>
              </a:rPr>
              <a:t>доклады</a:t>
            </a:r>
            <a:r>
              <a:rPr lang="ru-RU" sz="675" spc="-8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«О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8" dirty="0">
                <a:latin typeface="Arial Narrow" pitchFamily="34" charset="0"/>
                <a:cs typeface="Arial" pitchFamily="34" charset="0"/>
              </a:rPr>
              <a:t>состоянии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8" dirty="0">
                <a:latin typeface="Arial Narrow" pitchFamily="34" charset="0"/>
                <a:cs typeface="Arial" pitchFamily="34" charset="0"/>
              </a:rPr>
              <a:t>санитарно-эпидемиологического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8" dirty="0">
                <a:latin typeface="Arial Narrow" pitchFamily="34" charset="0"/>
                <a:cs typeface="Arial" pitchFamily="34" charset="0"/>
              </a:rPr>
              <a:t>благополучия</a:t>
            </a:r>
            <a:r>
              <a:rPr lang="ru-RU" sz="675" spc="-8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8" dirty="0">
                <a:latin typeface="Arial Narrow" pitchFamily="34" charset="0"/>
                <a:cs typeface="Arial" pitchFamily="34" charset="0"/>
              </a:rPr>
              <a:t>населения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в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8" dirty="0">
                <a:latin typeface="Arial Narrow" pitchFamily="34" charset="0"/>
                <a:cs typeface="Arial" pitchFamily="34" charset="0"/>
              </a:rPr>
              <a:t>Российской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1" dirty="0">
                <a:latin typeface="Arial Narrow" pitchFamily="34" charset="0"/>
                <a:cs typeface="Arial" pitchFamily="34" charset="0"/>
              </a:rPr>
              <a:t>Федерации</a:t>
            </a:r>
            <a:r>
              <a:rPr lang="ru-RU" sz="675" spc="-8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в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1" dirty="0">
                <a:latin typeface="Arial Narrow" pitchFamily="34" charset="0"/>
                <a:cs typeface="Arial" pitchFamily="34" charset="0"/>
              </a:rPr>
              <a:t>2015–2019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8" dirty="0">
                <a:latin typeface="Arial Narrow" pitchFamily="34" charset="0"/>
                <a:cs typeface="Arial" pitchFamily="34" charset="0"/>
              </a:rPr>
              <a:t>годах».</a:t>
            </a:r>
            <a:endParaRPr lang="ru-RU" sz="675" dirty="0">
              <a:latin typeface="Arial Narrow" pitchFamily="34" charset="0"/>
              <a:cs typeface="Arial" pitchFamily="34" charset="0"/>
            </a:endParaRPr>
          </a:p>
          <a:p>
            <a:pPr marL="28575">
              <a:spcBef>
                <a:spcPts val="15"/>
              </a:spcBef>
            </a:pPr>
            <a:r>
              <a:rPr lang="ru-RU" sz="675" spc="5" baseline="50925" dirty="0">
                <a:latin typeface="Arial Narrow" pitchFamily="34" charset="0"/>
                <a:cs typeface="Arial" pitchFamily="34" charset="0"/>
              </a:rPr>
              <a:t>3</a:t>
            </a:r>
            <a:r>
              <a:rPr lang="ru-RU" sz="675" spc="-33" baseline="50925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dirty="0" err="1">
                <a:latin typeface="Arial Narrow" pitchFamily="34" charset="0"/>
                <a:cs typeface="Arial" pitchFamily="34" charset="0"/>
              </a:rPr>
              <a:t>Шарипова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8" dirty="0">
                <a:latin typeface="Arial Narrow" pitchFamily="34" charset="0"/>
                <a:cs typeface="Arial" pitchFamily="34" charset="0"/>
              </a:rPr>
              <a:t>Е.В.,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8" dirty="0" err="1">
                <a:latin typeface="Arial Narrow" pitchFamily="34" charset="0"/>
                <a:cs typeface="Arial" pitchFamily="34" charset="0"/>
              </a:rPr>
              <a:t>Бабаченко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И.В.,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Левина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8" dirty="0">
                <a:latin typeface="Arial Narrow" pitchFamily="34" charset="0"/>
                <a:cs typeface="Arial" pitchFamily="34" charset="0"/>
              </a:rPr>
              <a:t>А.С.,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11" dirty="0">
                <a:latin typeface="Arial Narrow" pitchFamily="34" charset="0"/>
                <a:cs typeface="Arial" pitchFamily="34" charset="0"/>
              </a:rPr>
              <a:t>Григорьев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С.Г.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Противовирусная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терапия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4" dirty="0">
                <a:latin typeface="Arial Narrow" pitchFamily="34" charset="0"/>
                <a:cs typeface="Arial" pitchFamily="34" charset="0"/>
              </a:rPr>
              <a:t>ОРВИ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9" dirty="0">
                <a:latin typeface="Arial Narrow" pitchFamily="34" charset="0"/>
                <a:cs typeface="Arial" pitchFamily="34" charset="0"/>
              </a:rPr>
              <a:t>и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гриппа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у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детей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в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стационарных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условиях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//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Журнал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 err="1">
                <a:latin typeface="Arial Narrow" pitchFamily="34" charset="0"/>
                <a:cs typeface="Arial" pitchFamily="34" charset="0"/>
              </a:rPr>
              <a:t>инфектологии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.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–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4" dirty="0">
                <a:latin typeface="Arial Narrow" pitchFamily="34" charset="0"/>
                <a:cs typeface="Arial" pitchFamily="34" charset="0"/>
              </a:rPr>
              <a:t>2018.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–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dirty="0">
                <a:latin typeface="Arial Narrow" pitchFamily="34" charset="0"/>
                <a:cs typeface="Arial" pitchFamily="34" charset="0"/>
              </a:rPr>
              <a:t>Т.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dirty="0">
                <a:latin typeface="Arial Narrow" pitchFamily="34" charset="0"/>
                <a:cs typeface="Arial" pitchFamily="34" charset="0"/>
              </a:rPr>
              <a:t>10,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30" dirty="0">
                <a:latin typeface="Arial Narrow" pitchFamily="34" charset="0"/>
                <a:cs typeface="Arial" pitchFamily="34" charset="0"/>
              </a:rPr>
              <a:t>№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dirty="0">
                <a:latin typeface="Arial Narrow" pitchFamily="34" charset="0"/>
                <a:cs typeface="Arial" pitchFamily="34" charset="0"/>
              </a:rPr>
              <a:t>4.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15" dirty="0">
                <a:latin typeface="Arial Narrow" pitchFamily="34" charset="0"/>
                <a:cs typeface="Arial" pitchFamily="34" charset="0"/>
              </a:rPr>
              <a:t>–</a:t>
            </a:r>
            <a:r>
              <a:rPr lang="ru-RU" sz="675" spc="-26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4" dirty="0">
                <a:latin typeface="Arial Narrow" pitchFamily="34" charset="0"/>
                <a:cs typeface="Arial" pitchFamily="34" charset="0"/>
              </a:rPr>
              <a:t>С.</a:t>
            </a:r>
            <a:r>
              <a:rPr lang="ru-RU" sz="675" spc="-3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675" spc="-8" dirty="0">
                <a:latin typeface="Arial Narrow" pitchFamily="34" charset="0"/>
                <a:cs typeface="Arial" pitchFamily="34" charset="0"/>
              </a:rPr>
              <a:t>82–88.</a:t>
            </a:r>
            <a:endParaRPr lang="ru-RU" sz="675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96358" y="4100775"/>
            <a:ext cx="161449" cy="666274"/>
          </a:xfrm>
          <a:custGeom>
            <a:avLst/>
            <a:gdLst/>
            <a:ahLst/>
            <a:cxnLst/>
            <a:rect l="l" t="t" r="r" b="b"/>
            <a:pathLst>
              <a:path w="215264" h="888364">
                <a:moveTo>
                  <a:pt x="214273" y="0"/>
                </a:moveTo>
                <a:lnTo>
                  <a:pt x="175748" y="826"/>
                </a:lnTo>
                <a:lnTo>
                  <a:pt x="125149" y="4446"/>
                </a:lnTo>
                <a:lnTo>
                  <a:pt x="75059" y="10988"/>
                </a:lnTo>
                <a:lnTo>
                  <a:pt x="25076" y="20503"/>
                </a:lnTo>
                <a:lnTo>
                  <a:pt x="0" y="26390"/>
                </a:lnTo>
                <a:lnTo>
                  <a:pt x="214884" y="888237"/>
                </a:lnTo>
                <a:lnTo>
                  <a:pt x="214273" y="0"/>
                </a:lnTo>
                <a:close/>
              </a:path>
            </a:pathLst>
          </a:custGeom>
          <a:solidFill>
            <a:srgbClr val="FFB5A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997222" y="4122965"/>
            <a:ext cx="260509" cy="644366"/>
          </a:xfrm>
          <a:custGeom>
            <a:avLst/>
            <a:gdLst/>
            <a:ahLst/>
            <a:cxnLst/>
            <a:rect l="l" t="t" r="r" b="b"/>
            <a:pathLst>
              <a:path w="347344" h="859154">
                <a:moveTo>
                  <a:pt x="119679" y="0"/>
                </a:moveTo>
                <a:lnTo>
                  <a:pt x="83019" y="10437"/>
                </a:lnTo>
                <a:lnTo>
                  <a:pt x="36031" y="26552"/>
                </a:lnTo>
                <a:lnTo>
                  <a:pt x="0" y="41025"/>
                </a:lnTo>
                <a:lnTo>
                  <a:pt x="347065" y="858651"/>
                </a:lnTo>
                <a:lnTo>
                  <a:pt x="119679" y="0"/>
                </a:lnTo>
                <a:close/>
              </a:path>
            </a:pathLst>
          </a:custGeom>
          <a:solidFill>
            <a:srgbClr val="FAD9C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904505" y="4157568"/>
            <a:ext cx="353378" cy="609600"/>
          </a:xfrm>
          <a:custGeom>
            <a:avLst/>
            <a:gdLst/>
            <a:ahLst/>
            <a:cxnLst/>
            <a:rect l="l" t="t" r="r" b="b"/>
            <a:pathLst>
              <a:path w="471169" h="812800">
                <a:moveTo>
                  <a:pt x="111783" y="0"/>
                </a:moveTo>
                <a:lnTo>
                  <a:pt x="77207" y="16049"/>
                </a:lnTo>
                <a:lnTo>
                  <a:pt x="33318" y="39318"/>
                </a:lnTo>
                <a:lnTo>
                  <a:pt x="0" y="59250"/>
                </a:lnTo>
                <a:lnTo>
                  <a:pt x="470687" y="812513"/>
                </a:lnTo>
                <a:lnTo>
                  <a:pt x="111783" y="0"/>
                </a:lnTo>
                <a:close/>
              </a:path>
            </a:pathLst>
          </a:custGeom>
          <a:solidFill>
            <a:srgbClr val="FCED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747200" y="4202006"/>
            <a:ext cx="510540" cy="565309"/>
          </a:xfrm>
          <a:custGeom>
            <a:avLst/>
            <a:gdLst/>
            <a:ahLst/>
            <a:cxnLst/>
            <a:rect l="l" t="t" r="r" b="b"/>
            <a:pathLst>
              <a:path w="680719" h="753745">
                <a:moveTo>
                  <a:pt x="209740" y="0"/>
                </a:moveTo>
                <a:lnTo>
                  <a:pt x="173563" y="23668"/>
                </a:lnTo>
                <a:lnTo>
                  <a:pt x="139660" y="48105"/>
                </a:lnTo>
                <a:lnTo>
                  <a:pt x="107639" y="73652"/>
                </a:lnTo>
                <a:lnTo>
                  <a:pt x="77109" y="100649"/>
                </a:lnTo>
                <a:lnTo>
                  <a:pt x="47677" y="129437"/>
                </a:lnTo>
                <a:lnTo>
                  <a:pt x="18951" y="160356"/>
                </a:lnTo>
                <a:lnTo>
                  <a:pt x="0" y="182321"/>
                </a:lnTo>
                <a:lnTo>
                  <a:pt x="680427" y="753262"/>
                </a:lnTo>
                <a:lnTo>
                  <a:pt x="20974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591342" y="4338747"/>
            <a:ext cx="666274" cy="428625"/>
          </a:xfrm>
          <a:custGeom>
            <a:avLst/>
            <a:gdLst/>
            <a:ahLst/>
            <a:cxnLst/>
            <a:rect l="l" t="t" r="r" b="b"/>
            <a:pathLst>
              <a:path w="888364" h="571500">
                <a:moveTo>
                  <a:pt x="207810" y="0"/>
                </a:moveTo>
                <a:lnTo>
                  <a:pt x="167510" y="51117"/>
                </a:lnTo>
                <a:lnTo>
                  <a:pt x="131709" y="103120"/>
                </a:lnTo>
                <a:lnTo>
                  <a:pt x="100346" y="156174"/>
                </a:lnTo>
                <a:lnTo>
                  <a:pt x="73361" y="210446"/>
                </a:lnTo>
                <a:lnTo>
                  <a:pt x="50693" y="266101"/>
                </a:lnTo>
                <a:lnTo>
                  <a:pt x="32282" y="323306"/>
                </a:lnTo>
                <a:lnTo>
                  <a:pt x="18068" y="382226"/>
                </a:lnTo>
                <a:lnTo>
                  <a:pt x="7990" y="443028"/>
                </a:lnTo>
                <a:lnTo>
                  <a:pt x="1987" y="505877"/>
                </a:lnTo>
                <a:lnTo>
                  <a:pt x="0" y="570941"/>
                </a:lnTo>
                <a:lnTo>
                  <a:pt x="888238" y="570941"/>
                </a:lnTo>
                <a:lnTo>
                  <a:pt x="20781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591342" y="4766953"/>
            <a:ext cx="666274" cy="664845"/>
          </a:xfrm>
          <a:custGeom>
            <a:avLst/>
            <a:gdLst/>
            <a:ahLst/>
            <a:cxnLst/>
            <a:rect l="l" t="t" r="r" b="b"/>
            <a:pathLst>
              <a:path w="888364" h="886460">
                <a:moveTo>
                  <a:pt x="888238" y="0"/>
                </a:moveTo>
                <a:lnTo>
                  <a:pt x="0" y="0"/>
                </a:lnTo>
                <a:lnTo>
                  <a:pt x="2678" y="69280"/>
                </a:lnTo>
                <a:lnTo>
                  <a:pt x="10583" y="137176"/>
                </a:lnTo>
                <a:lnTo>
                  <a:pt x="23522" y="203480"/>
                </a:lnTo>
                <a:lnTo>
                  <a:pt x="41302" y="267983"/>
                </a:lnTo>
                <a:lnTo>
                  <a:pt x="63729" y="330480"/>
                </a:lnTo>
                <a:lnTo>
                  <a:pt x="90609" y="390763"/>
                </a:lnTo>
                <a:lnTo>
                  <a:pt x="121750" y="448623"/>
                </a:lnTo>
                <a:lnTo>
                  <a:pt x="156958" y="503855"/>
                </a:lnTo>
                <a:lnTo>
                  <a:pt x="196039" y="556250"/>
                </a:lnTo>
                <a:lnTo>
                  <a:pt x="238801" y="605601"/>
                </a:lnTo>
                <a:lnTo>
                  <a:pt x="285049" y="651700"/>
                </a:lnTo>
                <a:lnTo>
                  <a:pt x="334590" y="694341"/>
                </a:lnTo>
                <a:lnTo>
                  <a:pt x="387232" y="733316"/>
                </a:lnTo>
                <a:lnTo>
                  <a:pt x="442780" y="768417"/>
                </a:lnTo>
                <a:lnTo>
                  <a:pt x="501041" y="799437"/>
                </a:lnTo>
                <a:lnTo>
                  <a:pt x="561821" y="826169"/>
                </a:lnTo>
                <a:lnTo>
                  <a:pt x="624929" y="848405"/>
                </a:lnTo>
                <a:lnTo>
                  <a:pt x="690169" y="865938"/>
                </a:lnTo>
                <a:lnTo>
                  <a:pt x="757348" y="878561"/>
                </a:lnTo>
                <a:lnTo>
                  <a:pt x="826274" y="886066"/>
                </a:lnTo>
                <a:lnTo>
                  <a:pt x="888238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1211048" y="4766953"/>
            <a:ext cx="438150" cy="666750"/>
          </a:xfrm>
          <a:custGeom>
            <a:avLst/>
            <a:gdLst/>
            <a:ahLst/>
            <a:cxnLst/>
            <a:rect l="l" t="t" r="r" b="b"/>
            <a:pathLst>
              <a:path w="584200" h="889000">
                <a:moveTo>
                  <a:pt x="61963" y="0"/>
                </a:moveTo>
                <a:lnTo>
                  <a:pt x="0" y="886066"/>
                </a:lnTo>
                <a:lnTo>
                  <a:pt x="32773" y="887862"/>
                </a:lnTo>
                <a:lnTo>
                  <a:pt x="65044" y="888623"/>
                </a:lnTo>
                <a:lnTo>
                  <a:pt x="128160" y="887021"/>
                </a:lnTo>
                <a:lnTo>
                  <a:pt x="189517" y="881209"/>
                </a:lnTo>
                <a:lnTo>
                  <a:pt x="249285" y="871139"/>
                </a:lnTo>
                <a:lnTo>
                  <a:pt x="307635" y="856764"/>
                </a:lnTo>
                <a:lnTo>
                  <a:pt x="364735" y="838033"/>
                </a:lnTo>
                <a:lnTo>
                  <a:pt x="420757" y="814899"/>
                </a:lnTo>
                <a:lnTo>
                  <a:pt x="475870" y="787313"/>
                </a:lnTo>
                <a:lnTo>
                  <a:pt x="530243" y="755227"/>
                </a:lnTo>
                <a:lnTo>
                  <a:pt x="584047" y="718591"/>
                </a:lnTo>
                <a:lnTo>
                  <a:pt x="61963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1257521" y="4662740"/>
            <a:ext cx="667226" cy="643414"/>
          </a:xfrm>
          <a:custGeom>
            <a:avLst/>
            <a:gdLst/>
            <a:ahLst/>
            <a:cxnLst/>
            <a:rect l="l" t="t" r="r" b="b"/>
            <a:pathLst>
              <a:path w="889635" h="857885">
                <a:moveTo>
                  <a:pt x="877290" y="0"/>
                </a:moveTo>
                <a:lnTo>
                  <a:pt x="0" y="138950"/>
                </a:lnTo>
                <a:lnTo>
                  <a:pt x="522084" y="857542"/>
                </a:lnTo>
                <a:lnTo>
                  <a:pt x="562652" y="826418"/>
                </a:lnTo>
                <a:lnTo>
                  <a:pt x="600992" y="793644"/>
                </a:lnTo>
                <a:lnTo>
                  <a:pt x="637073" y="759286"/>
                </a:lnTo>
                <a:lnTo>
                  <a:pt x="670867" y="723415"/>
                </a:lnTo>
                <a:lnTo>
                  <a:pt x="702347" y="686100"/>
                </a:lnTo>
                <a:lnTo>
                  <a:pt x="731483" y="647409"/>
                </a:lnTo>
                <a:lnTo>
                  <a:pt x="758246" y="607411"/>
                </a:lnTo>
                <a:lnTo>
                  <a:pt x="782609" y="566177"/>
                </a:lnTo>
                <a:lnTo>
                  <a:pt x="804542" y="523774"/>
                </a:lnTo>
                <a:lnTo>
                  <a:pt x="824017" y="480272"/>
                </a:lnTo>
                <a:lnTo>
                  <a:pt x="841005" y="435740"/>
                </a:lnTo>
                <a:lnTo>
                  <a:pt x="855479" y="390248"/>
                </a:lnTo>
                <a:lnTo>
                  <a:pt x="867408" y="343863"/>
                </a:lnTo>
                <a:lnTo>
                  <a:pt x="876765" y="296655"/>
                </a:lnTo>
                <a:lnTo>
                  <a:pt x="883522" y="248694"/>
                </a:lnTo>
                <a:lnTo>
                  <a:pt x="887649" y="200048"/>
                </a:lnTo>
                <a:lnTo>
                  <a:pt x="889118" y="150787"/>
                </a:lnTo>
                <a:lnTo>
                  <a:pt x="887900" y="100979"/>
                </a:lnTo>
                <a:lnTo>
                  <a:pt x="883967" y="50693"/>
                </a:lnTo>
                <a:lnTo>
                  <a:pt x="877290" y="0"/>
                </a:lnTo>
                <a:close/>
              </a:path>
            </a:pathLst>
          </a:custGeom>
          <a:solidFill>
            <a:srgbClr val="70706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1257521" y="4100775"/>
            <a:ext cx="658177" cy="666274"/>
          </a:xfrm>
          <a:custGeom>
            <a:avLst/>
            <a:gdLst/>
            <a:ahLst/>
            <a:cxnLst/>
            <a:rect l="l" t="t" r="r" b="b"/>
            <a:pathLst>
              <a:path w="877569" h="888364">
                <a:moveTo>
                  <a:pt x="0" y="0"/>
                </a:moveTo>
                <a:lnTo>
                  <a:pt x="0" y="888237"/>
                </a:lnTo>
                <a:lnTo>
                  <a:pt x="877290" y="749287"/>
                </a:lnTo>
                <a:lnTo>
                  <a:pt x="864726" y="684822"/>
                </a:lnTo>
                <a:lnTo>
                  <a:pt x="847864" y="622342"/>
                </a:lnTo>
                <a:lnTo>
                  <a:pt x="826872" y="561991"/>
                </a:lnTo>
                <a:lnTo>
                  <a:pt x="801916" y="503911"/>
                </a:lnTo>
                <a:lnTo>
                  <a:pt x="773164" y="448245"/>
                </a:lnTo>
                <a:lnTo>
                  <a:pt x="740783" y="395135"/>
                </a:lnTo>
                <a:lnTo>
                  <a:pt x="704940" y="344725"/>
                </a:lnTo>
                <a:lnTo>
                  <a:pt x="665802" y="297157"/>
                </a:lnTo>
                <a:lnTo>
                  <a:pt x="623536" y="252573"/>
                </a:lnTo>
                <a:lnTo>
                  <a:pt x="578310" y="211118"/>
                </a:lnTo>
                <a:lnTo>
                  <a:pt x="530290" y="172933"/>
                </a:lnTo>
                <a:lnTo>
                  <a:pt x="479645" y="138161"/>
                </a:lnTo>
                <a:lnTo>
                  <a:pt x="426540" y="106946"/>
                </a:lnTo>
                <a:lnTo>
                  <a:pt x="371144" y="79429"/>
                </a:lnTo>
                <a:lnTo>
                  <a:pt x="313623" y="55754"/>
                </a:lnTo>
                <a:lnTo>
                  <a:pt x="254145" y="36063"/>
                </a:lnTo>
                <a:lnTo>
                  <a:pt x="192876" y="20499"/>
                </a:lnTo>
                <a:lnTo>
                  <a:pt x="129984" y="9206"/>
                </a:lnTo>
                <a:lnTo>
                  <a:pt x="65636" y="2325"/>
                </a:lnTo>
                <a:lnTo>
                  <a:pt x="0" y="0"/>
                </a:lnTo>
                <a:close/>
              </a:path>
            </a:pathLst>
          </a:custGeom>
          <a:solidFill>
            <a:srgbClr val="EB634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 txBox="1"/>
          <p:nvPr/>
        </p:nvSpPr>
        <p:spPr>
          <a:xfrm>
            <a:off x="1542717" y="4268029"/>
            <a:ext cx="17192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18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65540" y="4894774"/>
            <a:ext cx="17192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14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83033" y="5234417"/>
            <a:ext cx="9572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9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0043" y="4515127"/>
            <a:ext cx="9572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9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33797" y="4268163"/>
            <a:ext cx="9572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4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32544" y="4105209"/>
            <a:ext cx="31813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75" spc="17" baseline="-29761" dirty="0">
                <a:latin typeface="Arial" pitchFamily="34" charset="0"/>
                <a:cs typeface="Arial" pitchFamily="34" charset="0"/>
              </a:rPr>
              <a:t>2</a:t>
            </a:r>
            <a:r>
              <a:rPr sz="1575" spc="-113" baseline="-29761" dirty="0">
                <a:latin typeface="Arial" pitchFamily="34" charset="0"/>
                <a:cs typeface="Arial" pitchFamily="34" charset="0"/>
              </a:rPr>
              <a:t> </a:t>
            </a:r>
            <a:r>
              <a:rPr sz="1575" spc="17" baseline="-9920" dirty="0">
                <a:latin typeface="Arial" pitchFamily="34" charset="0"/>
                <a:cs typeface="Arial" pitchFamily="34" charset="0"/>
              </a:rPr>
              <a:t>2</a:t>
            </a:r>
            <a:r>
              <a:rPr sz="1575" spc="45" baseline="-9920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3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9194" y="5035325"/>
            <a:ext cx="17192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19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33125" y="4088488"/>
            <a:ext cx="61150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spc="-4" dirty="0">
                <a:latin typeface="Arial Narrow" pitchFamily="34" charset="0"/>
                <a:cs typeface="HeliosCondC"/>
              </a:rPr>
              <a:t>Семья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9525">
              <a:spcBef>
                <a:spcPts val="150"/>
              </a:spcBef>
            </a:pPr>
            <a:r>
              <a:rPr sz="750" spc="-4" dirty="0">
                <a:latin typeface="Arial Narrow" pitchFamily="34" charset="0"/>
                <a:cs typeface="HeliosCondC"/>
              </a:rPr>
              <a:t>ДДУ</a:t>
            </a:r>
            <a:r>
              <a:rPr sz="750" dirty="0">
                <a:latin typeface="Arial Narrow" pitchFamily="34" charset="0"/>
                <a:cs typeface="HeliosCondC"/>
              </a:rPr>
              <a:t>,</a:t>
            </a:r>
            <a:r>
              <a:rPr sz="750" spc="-15" dirty="0">
                <a:latin typeface="Arial Narrow" pitchFamily="34" charset="0"/>
                <a:cs typeface="HeliosCondC"/>
              </a:rPr>
              <a:t> </a:t>
            </a:r>
            <a:r>
              <a:rPr sz="750" spc="-4" dirty="0">
                <a:latin typeface="Arial Narrow" pitchFamily="34" charset="0"/>
                <a:cs typeface="HeliosCondC"/>
              </a:rPr>
              <a:t>ш</a:t>
            </a:r>
            <a:r>
              <a:rPr sz="750" spc="-19" dirty="0">
                <a:latin typeface="Arial Narrow" pitchFamily="34" charset="0"/>
                <a:cs typeface="HeliosCondC"/>
              </a:rPr>
              <a:t>к</a:t>
            </a:r>
            <a:r>
              <a:rPr sz="750" spc="-8" dirty="0">
                <a:latin typeface="Arial Narrow" pitchFamily="34" charset="0"/>
                <a:cs typeface="HeliosCondC"/>
              </a:rPr>
              <a:t>ола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9525">
              <a:spcBef>
                <a:spcPts val="150"/>
              </a:spcBef>
            </a:pPr>
            <a:r>
              <a:rPr sz="750" spc="-4" dirty="0">
                <a:latin typeface="Arial Narrow" pitchFamily="34" charset="0"/>
                <a:cs typeface="HeliosCondC"/>
              </a:rPr>
              <a:t>Н</a:t>
            </a:r>
            <a:r>
              <a:rPr sz="750" spc="4" dirty="0">
                <a:latin typeface="Arial Narrow" pitchFamily="34" charset="0"/>
                <a:cs typeface="HeliosCondC"/>
              </a:rPr>
              <a:t>е</a:t>
            </a:r>
            <a:r>
              <a:rPr sz="750" spc="-15" dirty="0">
                <a:latin typeface="Arial Narrow" pitchFamily="34" charset="0"/>
                <a:cs typeface="HeliosCondC"/>
              </a:rPr>
              <a:t> </a:t>
            </a:r>
            <a:r>
              <a:rPr sz="750" spc="-8" dirty="0">
                <a:latin typeface="Arial Narrow" pitchFamily="34" charset="0"/>
                <a:cs typeface="HeliosCondC"/>
              </a:rPr>
              <a:t>установлено</a:t>
            </a:r>
            <a:endParaRPr sz="750" dirty="0">
              <a:latin typeface="Arial Narrow" pitchFamily="34" charset="0"/>
              <a:cs typeface="HeliosCondC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422497" y="4127783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EB634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5422497" y="4250608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70706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5422497" y="4386634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FFB5A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 txBox="1"/>
          <p:nvPr/>
        </p:nvSpPr>
        <p:spPr>
          <a:xfrm>
            <a:off x="2293125" y="4088488"/>
            <a:ext cx="256699" cy="124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153" indent="-67628">
              <a:buFont typeface="HeliosCondC"/>
              <a:buAutoNum type="arabicPlain" startAt="3"/>
              <a:tabLst>
                <a:tab pos="7762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года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77153" indent="-67628">
              <a:spcBef>
                <a:spcPts val="150"/>
              </a:spcBef>
              <a:buFont typeface="HeliosCondC"/>
              <a:buAutoNum type="arabicPlain" startAt="3"/>
              <a:tabLst>
                <a:tab pos="7762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года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77153" indent="-67628">
              <a:spcBef>
                <a:spcPts val="150"/>
              </a:spcBef>
              <a:buFont typeface="HeliosCondC"/>
              <a:buAutoNum type="arabicPlain" startAt="3"/>
              <a:tabLst>
                <a:tab pos="7762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лет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77153" indent="-67628">
              <a:spcBef>
                <a:spcPts val="150"/>
              </a:spcBef>
              <a:buFont typeface="HeliosCondC"/>
              <a:buAutoNum type="arabicPlain" startAt="3"/>
              <a:tabLst>
                <a:tab pos="7762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лет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77153" indent="-67628">
              <a:spcBef>
                <a:spcPts val="150"/>
              </a:spcBef>
              <a:buFont typeface="HeliosCondC"/>
              <a:buAutoNum type="arabicPlain" startAt="3"/>
              <a:tabLst>
                <a:tab pos="7762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лет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77153" indent="-67628">
              <a:spcBef>
                <a:spcPts val="150"/>
              </a:spcBef>
              <a:buFont typeface="HeliosCondC"/>
              <a:buAutoNum type="arabicPlain" startAt="3"/>
              <a:tabLst>
                <a:tab pos="7762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лет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77153" indent="-67628">
              <a:spcBef>
                <a:spcPts val="150"/>
              </a:spcBef>
              <a:buFont typeface="HeliosCondC"/>
              <a:buAutoNum type="arabicPlain" startAt="3"/>
              <a:tabLst>
                <a:tab pos="7762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лет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122873" indent="-113348">
              <a:spcBef>
                <a:spcPts val="150"/>
              </a:spcBef>
              <a:buFont typeface="HeliosCondC"/>
              <a:buAutoNum type="arabicPlain" startAt="3"/>
              <a:tabLst>
                <a:tab pos="12334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лет</a:t>
            </a:r>
            <a:endParaRPr sz="750" dirty="0">
              <a:latin typeface="Arial Narrow" pitchFamily="34" charset="0"/>
              <a:cs typeface="HeliosCondC"/>
            </a:endParaRPr>
          </a:p>
          <a:p>
            <a:pPr marL="122873" indent="-113348">
              <a:spcBef>
                <a:spcPts val="150"/>
              </a:spcBef>
              <a:buFont typeface="HeliosCondC"/>
              <a:buAutoNum type="arabicPlain" startAt="3"/>
              <a:tabLst>
                <a:tab pos="123349" algn="l"/>
              </a:tabLst>
            </a:pPr>
            <a:r>
              <a:rPr sz="750" spc="-8" dirty="0">
                <a:latin typeface="Arial Narrow" pitchFamily="34" charset="0"/>
                <a:cs typeface="HeliosCondC"/>
              </a:rPr>
              <a:t>лет</a:t>
            </a:r>
            <a:endParaRPr sz="750" dirty="0">
              <a:latin typeface="Arial Narrow" pitchFamily="34" charset="0"/>
              <a:cs typeface="HeliosCondC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182501" y="4102561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EB634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2182501" y="4237473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70706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2182501" y="4372385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2182501" y="4507335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2182501" y="4642247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2182501" y="4777198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2182501" y="4912109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FCED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2182501" y="5047060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FAD9C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2182501" y="5181972"/>
            <a:ext cx="76676" cy="76676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101650"/>
                </a:moveTo>
                <a:lnTo>
                  <a:pt x="101650" y="101650"/>
                </a:lnTo>
                <a:lnTo>
                  <a:pt x="101650" y="0"/>
                </a:lnTo>
                <a:lnTo>
                  <a:pt x="0" y="0"/>
                </a:lnTo>
                <a:lnTo>
                  <a:pt x="0" y="101650"/>
                </a:lnTo>
                <a:close/>
              </a:path>
            </a:pathLst>
          </a:custGeom>
          <a:solidFill>
            <a:srgbClr val="FFB5A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3864978" y="4100775"/>
            <a:ext cx="666274" cy="1176814"/>
          </a:xfrm>
          <a:custGeom>
            <a:avLst/>
            <a:gdLst/>
            <a:ahLst/>
            <a:cxnLst/>
            <a:rect l="l" t="t" r="r" b="b"/>
            <a:pathLst>
              <a:path w="888364" h="1569085">
                <a:moveTo>
                  <a:pt x="888202" y="0"/>
                </a:moveTo>
                <a:lnTo>
                  <a:pt x="848109" y="833"/>
                </a:lnTo>
                <a:lnTo>
                  <a:pt x="808493" y="3324"/>
                </a:lnTo>
                <a:lnTo>
                  <a:pt x="769381" y="7460"/>
                </a:lnTo>
                <a:lnTo>
                  <a:pt x="730800" y="13229"/>
                </a:lnTo>
                <a:lnTo>
                  <a:pt x="692778" y="20618"/>
                </a:lnTo>
                <a:lnTo>
                  <a:pt x="655341" y="29615"/>
                </a:lnTo>
                <a:lnTo>
                  <a:pt x="618516" y="40206"/>
                </a:lnTo>
                <a:lnTo>
                  <a:pt x="582330" y="52380"/>
                </a:lnTo>
                <a:lnTo>
                  <a:pt x="511984" y="81424"/>
                </a:lnTo>
                <a:lnTo>
                  <a:pt x="444518" y="116646"/>
                </a:lnTo>
                <a:lnTo>
                  <a:pt x="411933" y="136542"/>
                </a:lnTo>
                <a:lnTo>
                  <a:pt x="380148" y="157945"/>
                </a:lnTo>
                <a:lnTo>
                  <a:pt x="349192" y="180842"/>
                </a:lnTo>
                <a:lnTo>
                  <a:pt x="319091" y="205220"/>
                </a:lnTo>
                <a:lnTo>
                  <a:pt x="289871" y="231067"/>
                </a:lnTo>
                <a:lnTo>
                  <a:pt x="261561" y="258371"/>
                </a:lnTo>
                <a:lnTo>
                  <a:pt x="234186" y="287118"/>
                </a:lnTo>
                <a:lnTo>
                  <a:pt x="207774" y="317296"/>
                </a:lnTo>
                <a:lnTo>
                  <a:pt x="163203" y="374993"/>
                </a:lnTo>
                <a:lnTo>
                  <a:pt x="124069" y="435135"/>
                </a:lnTo>
                <a:lnTo>
                  <a:pt x="90343" y="497401"/>
                </a:lnTo>
                <a:lnTo>
                  <a:pt x="61999" y="561467"/>
                </a:lnTo>
                <a:lnTo>
                  <a:pt x="39007" y="627012"/>
                </a:lnTo>
                <a:lnTo>
                  <a:pt x="21339" y="693714"/>
                </a:lnTo>
                <a:lnTo>
                  <a:pt x="8967" y="761251"/>
                </a:lnTo>
                <a:lnTo>
                  <a:pt x="1863" y="829301"/>
                </a:lnTo>
                <a:lnTo>
                  <a:pt x="0" y="897541"/>
                </a:lnTo>
                <a:lnTo>
                  <a:pt x="3347" y="965650"/>
                </a:lnTo>
                <a:lnTo>
                  <a:pt x="11878" y="1033306"/>
                </a:lnTo>
                <a:lnTo>
                  <a:pt x="25565" y="1100186"/>
                </a:lnTo>
                <a:lnTo>
                  <a:pt x="44378" y="1165969"/>
                </a:lnTo>
                <a:lnTo>
                  <a:pt x="68290" y="1230332"/>
                </a:lnTo>
                <a:lnTo>
                  <a:pt x="97273" y="1292954"/>
                </a:lnTo>
                <a:lnTo>
                  <a:pt x="131298" y="1353512"/>
                </a:lnTo>
                <a:lnTo>
                  <a:pt x="170338" y="1411684"/>
                </a:lnTo>
                <a:lnTo>
                  <a:pt x="214364" y="1467148"/>
                </a:lnTo>
                <a:lnTo>
                  <a:pt x="263348" y="1519583"/>
                </a:lnTo>
                <a:lnTo>
                  <a:pt x="317261" y="1568665"/>
                </a:lnTo>
                <a:lnTo>
                  <a:pt x="888202" y="888237"/>
                </a:lnTo>
                <a:lnTo>
                  <a:pt x="888202" y="0"/>
                </a:lnTo>
                <a:close/>
              </a:path>
            </a:pathLst>
          </a:custGeom>
          <a:solidFill>
            <a:srgbClr val="FFB5A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4102924" y="4708888"/>
            <a:ext cx="1094423" cy="724852"/>
          </a:xfrm>
          <a:custGeom>
            <a:avLst/>
            <a:gdLst/>
            <a:ahLst/>
            <a:cxnLst/>
            <a:rect l="l" t="t" r="r" b="b"/>
            <a:pathLst>
              <a:path w="1459229" h="966470">
                <a:moveTo>
                  <a:pt x="1455788" y="0"/>
                </a:moveTo>
                <a:lnTo>
                  <a:pt x="570941" y="77419"/>
                </a:lnTo>
                <a:lnTo>
                  <a:pt x="0" y="757847"/>
                </a:lnTo>
                <a:lnTo>
                  <a:pt x="28394" y="780824"/>
                </a:lnTo>
                <a:lnTo>
                  <a:pt x="86454" y="822751"/>
                </a:lnTo>
                <a:lnTo>
                  <a:pt x="146208" y="859307"/>
                </a:lnTo>
                <a:lnTo>
                  <a:pt x="207656" y="890491"/>
                </a:lnTo>
                <a:lnTo>
                  <a:pt x="270799" y="916305"/>
                </a:lnTo>
                <a:lnTo>
                  <a:pt x="335636" y="936748"/>
                </a:lnTo>
                <a:lnTo>
                  <a:pt x="402166" y="951819"/>
                </a:lnTo>
                <a:lnTo>
                  <a:pt x="470390" y="961518"/>
                </a:lnTo>
                <a:lnTo>
                  <a:pt x="540308" y="965846"/>
                </a:lnTo>
                <a:lnTo>
                  <a:pt x="575902" y="965996"/>
                </a:lnTo>
                <a:lnTo>
                  <a:pt x="611919" y="964802"/>
                </a:lnTo>
                <a:lnTo>
                  <a:pt x="720676" y="952984"/>
                </a:lnTo>
                <a:lnTo>
                  <a:pt x="790876" y="938129"/>
                </a:lnTo>
                <a:lnTo>
                  <a:pt x="858752" y="917949"/>
                </a:lnTo>
                <a:lnTo>
                  <a:pt x="924097" y="892690"/>
                </a:lnTo>
                <a:lnTo>
                  <a:pt x="986702" y="862600"/>
                </a:lnTo>
                <a:lnTo>
                  <a:pt x="1046361" y="827928"/>
                </a:lnTo>
                <a:lnTo>
                  <a:pt x="1102865" y="788920"/>
                </a:lnTo>
                <a:lnTo>
                  <a:pt x="1156006" y="745825"/>
                </a:lnTo>
                <a:lnTo>
                  <a:pt x="1205577" y="698890"/>
                </a:lnTo>
                <a:lnTo>
                  <a:pt x="1251370" y="648363"/>
                </a:lnTo>
                <a:lnTo>
                  <a:pt x="1293177" y="594491"/>
                </a:lnTo>
                <a:lnTo>
                  <a:pt x="1330790" y="537522"/>
                </a:lnTo>
                <a:lnTo>
                  <a:pt x="1364002" y="477704"/>
                </a:lnTo>
                <a:lnTo>
                  <a:pt x="1392604" y="415285"/>
                </a:lnTo>
                <a:lnTo>
                  <a:pt x="1416390" y="350511"/>
                </a:lnTo>
                <a:lnTo>
                  <a:pt x="1435150" y="283631"/>
                </a:lnTo>
                <a:lnTo>
                  <a:pt x="1448678" y="214892"/>
                </a:lnTo>
                <a:lnTo>
                  <a:pt x="1456766" y="144542"/>
                </a:lnTo>
                <a:lnTo>
                  <a:pt x="1459205" y="72829"/>
                </a:lnTo>
                <a:lnTo>
                  <a:pt x="1455788" y="0"/>
                </a:lnTo>
                <a:close/>
              </a:path>
            </a:pathLst>
          </a:custGeom>
          <a:solidFill>
            <a:srgbClr val="70706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4531129" y="4100775"/>
            <a:ext cx="663893" cy="666274"/>
          </a:xfrm>
          <a:custGeom>
            <a:avLst/>
            <a:gdLst/>
            <a:ahLst/>
            <a:cxnLst/>
            <a:rect l="l" t="t" r="r" b="b"/>
            <a:pathLst>
              <a:path w="885190" h="888364">
                <a:moveTo>
                  <a:pt x="0" y="0"/>
                </a:moveTo>
                <a:lnTo>
                  <a:pt x="0" y="888237"/>
                </a:lnTo>
                <a:lnTo>
                  <a:pt x="884847" y="810818"/>
                </a:lnTo>
                <a:lnTo>
                  <a:pt x="876250" y="741960"/>
                </a:lnTo>
                <a:lnTo>
                  <a:pt x="862792" y="675065"/>
                </a:lnTo>
                <a:lnTo>
                  <a:pt x="844657" y="610304"/>
                </a:lnTo>
                <a:lnTo>
                  <a:pt x="822030" y="547846"/>
                </a:lnTo>
                <a:lnTo>
                  <a:pt x="795095" y="487860"/>
                </a:lnTo>
                <a:lnTo>
                  <a:pt x="764039" y="430517"/>
                </a:lnTo>
                <a:lnTo>
                  <a:pt x="729045" y="375984"/>
                </a:lnTo>
                <a:lnTo>
                  <a:pt x="690299" y="324432"/>
                </a:lnTo>
                <a:lnTo>
                  <a:pt x="647986" y="276031"/>
                </a:lnTo>
                <a:lnTo>
                  <a:pt x="602291" y="230949"/>
                </a:lnTo>
                <a:lnTo>
                  <a:pt x="553398" y="189356"/>
                </a:lnTo>
                <a:lnTo>
                  <a:pt x="501493" y="151423"/>
                </a:lnTo>
                <a:lnTo>
                  <a:pt x="446760" y="117317"/>
                </a:lnTo>
                <a:lnTo>
                  <a:pt x="389385" y="87209"/>
                </a:lnTo>
                <a:lnTo>
                  <a:pt x="329552" y="61267"/>
                </a:lnTo>
                <a:lnTo>
                  <a:pt x="267447" y="39663"/>
                </a:lnTo>
                <a:lnTo>
                  <a:pt x="203254" y="22564"/>
                </a:lnTo>
                <a:lnTo>
                  <a:pt x="137159" y="10141"/>
                </a:lnTo>
                <a:lnTo>
                  <a:pt x="69345" y="2563"/>
                </a:lnTo>
                <a:lnTo>
                  <a:pt x="0" y="0"/>
                </a:lnTo>
                <a:close/>
              </a:path>
            </a:pathLst>
          </a:custGeom>
          <a:solidFill>
            <a:srgbClr val="EB634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 txBox="1"/>
          <p:nvPr/>
        </p:nvSpPr>
        <p:spPr>
          <a:xfrm>
            <a:off x="4647334" y="4407245"/>
            <a:ext cx="40862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23,8%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24510" y="5079595"/>
            <a:ext cx="40862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37,5%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39910" y="4492589"/>
            <a:ext cx="40862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38,7%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bject 39"/>
          <p:cNvSpPr txBox="1"/>
          <p:nvPr/>
        </p:nvSpPr>
        <p:spPr>
          <a:xfrm>
            <a:off x="3079651" y="3314701"/>
            <a:ext cx="2714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201</a:t>
            </a:r>
            <a:r>
              <a:rPr lang="en-US" sz="900" spc="-11" dirty="0">
                <a:latin typeface="Arial" pitchFamily="34" charset="0"/>
                <a:cs typeface="Arial" pitchFamily="34" charset="0"/>
              </a:rPr>
              <a:t>6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39"/>
          <p:cNvSpPr txBox="1"/>
          <p:nvPr/>
        </p:nvSpPr>
        <p:spPr>
          <a:xfrm>
            <a:off x="3831199" y="3314701"/>
            <a:ext cx="2714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201</a:t>
            </a:r>
            <a:r>
              <a:rPr lang="en-US" sz="900" spc="-11" dirty="0">
                <a:latin typeface="Arial" pitchFamily="34" charset="0"/>
                <a:cs typeface="Arial" pitchFamily="34" charset="0"/>
              </a:rPr>
              <a:t>7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bject 39"/>
          <p:cNvSpPr txBox="1"/>
          <p:nvPr/>
        </p:nvSpPr>
        <p:spPr>
          <a:xfrm>
            <a:off x="4586287" y="3321631"/>
            <a:ext cx="2714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201</a:t>
            </a:r>
            <a:r>
              <a:rPr lang="en-US" sz="900" spc="-11" dirty="0">
                <a:latin typeface="Arial" pitchFamily="34" charset="0"/>
                <a:cs typeface="Arial" pitchFamily="34" charset="0"/>
              </a:rPr>
              <a:t>8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object 39"/>
          <p:cNvSpPr txBox="1"/>
          <p:nvPr/>
        </p:nvSpPr>
        <p:spPr>
          <a:xfrm>
            <a:off x="843564" y="3314701"/>
            <a:ext cx="2714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201</a:t>
            </a:r>
            <a:r>
              <a:rPr lang="en-US" sz="900" spc="-11" dirty="0">
                <a:latin typeface="Arial" pitchFamily="34" charset="0"/>
                <a:cs typeface="Arial" pitchFamily="34" charset="0"/>
              </a:rPr>
              <a:t>3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bject 39"/>
          <p:cNvSpPr txBox="1"/>
          <p:nvPr/>
        </p:nvSpPr>
        <p:spPr>
          <a:xfrm>
            <a:off x="1593019" y="3321631"/>
            <a:ext cx="2714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201</a:t>
            </a:r>
            <a:r>
              <a:rPr lang="en-US" sz="900" spc="-11" dirty="0">
                <a:latin typeface="Arial" pitchFamily="34" charset="0"/>
                <a:cs typeface="Arial" pitchFamily="34" charset="0"/>
              </a:rPr>
              <a:t>4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object 9"/>
          <p:cNvSpPr/>
          <p:nvPr/>
        </p:nvSpPr>
        <p:spPr>
          <a:xfrm>
            <a:off x="4431697" y="2857500"/>
            <a:ext cx="267653" cy="401972"/>
          </a:xfrm>
          <a:custGeom>
            <a:avLst/>
            <a:gdLst/>
            <a:ahLst/>
            <a:cxnLst/>
            <a:rect l="l" t="t" r="r" b="b"/>
            <a:pathLst>
              <a:path w="356870" h="514985">
                <a:moveTo>
                  <a:pt x="0" y="514794"/>
                </a:moveTo>
                <a:lnTo>
                  <a:pt x="356400" y="514794"/>
                </a:lnTo>
                <a:lnTo>
                  <a:pt x="356400" y="0"/>
                </a:lnTo>
                <a:lnTo>
                  <a:pt x="0" y="0"/>
                </a:lnTo>
                <a:lnTo>
                  <a:pt x="0" y="514794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8" name="object 14"/>
          <p:cNvSpPr/>
          <p:nvPr/>
        </p:nvSpPr>
        <p:spPr>
          <a:xfrm>
            <a:off x="4704397" y="2228850"/>
            <a:ext cx="267653" cy="1030642"/>
          </a:xfrm>
          <a:custGeom>
            <a:avLst/>
            <a:gdLst/>
            <a:ahLst/>
            <a:cxnLst/>
            <a:rect l="l" t="t" r="r" b="b"/>
            <a:pathLst>
              <a:path w="356870" h="1364614">
                <a:moveTo>
                  <a:pt x="0" y="1364399"/>
                </a:moveTo>
                <a:lnTo>
                  <a:pt x="356400" y="1364399"/>
                </a:lnTo>
                <a:lnTo>
                  <a:pt x="356400" y="0"/>
                </a:lnTo>
                <a:lnTo>
                  <a:pt x="0" y="0"/>
                </a:lnTo>
                <a:lnTo>
                  <a:pt x="0" y="1364399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9" name="object 24"/>
          <p:cNvSpPr txBox="1"/>
          <p:nvPr/>
        </p:nvSpPr>
        <p:spPr>
          <a:xfrm>
            <a:off x="4449229" y="2868264"/>
            <a:ext cx="23669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2</a:t>
            </a:r>
            <a:r>
              <a:rPr lang="en-US"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8</a:t>
            </a:r>
            <a:r>
              <a:rPr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,</a:t>
            </a:r>
            <a:r>
              <a:rPr lang="en-US"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3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110" name="object 29"/>
          <p:cNvSpPr txBox="1"/>
          <p:nvPr/>
        </p:nvSpPr>
        <p:spPr>
          <a:xfrm>
            <a:off x="4727397" y="2247316"/>
            <a:ext cx="2362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7</a:t>
            </a:r>
            <a:r>
              <a:rPr lang="en-US"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1</a:t>
            </a:r>
            <a:r>
              <a:rPr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,</a:t>
            </a:r>
            <a:r>
              <a:rPr lang="ru-RU"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7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111" name="object 9"/>
          <p:cNvSpPr/>
          <p:nvPr/>
        </p:nvSpPr>
        <p:spPr>
          <a:xfrm>
            <a:off x="5174647" y="2857500"/>
            <a:ext cx="267653" cy="401972"/>
          </a:xfrm>
          <a:custGeom>
            <a:avLst/>
            <a:gdLst/>
            <a:ahLst/>
            <a:cxnLst/>
            <a:rect l="l" t="t" r="r" b="b"/>
            <a:pathLst>
              <a:path w="356870" h="514985">
                <a:moveTo>
                  <a:pt x="0" y="514794"/>
                </a:moveTo>
                <a:lnTo>
                  <a:pt x="356400" y="514794"/>
                </a:lnTo>
                <a:lnTo>
                  <a:pt x="356400" y="0"/>
                </a:lnTo>
                <a:lnTo>
                  <a:pt x="0" y="0"/>
                </a:lnTo>
                <a:lnTo>
                  <a:pt x="0" y="514794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2" name="object 14"/>
          <p:cNvSpPr/>
          <p:nvPr/>
        </p:nvSpPr>
        <p:spPr>
          <a:xfrm>
            <a:off x="5447347" y="2228850"/>
            <a:ext cx="267653" cy="1030642"/>
          </a:xfrm>
          <a:custGeom>
            <a:avLst/>
            <a:gdLst/>
            <a:ahLst/>
            <a:cxnLst/>
            <a:rect l="l" t="t" r="r" b="b"/>
            <a:pathLst>
              <a:path w="356870" h="1364614">
                <a:moveTo>
                  <a:pt x="0" y="1364399"/>
                </a:moveTo>
                <a:lnTo>
                  <a:pt x="356400" y="1364399"/>
                </a:lnTo>
                <a:lnTo>
                  <a:pt x="356400" y="0"/>
                </a:lnTo>
                <a:lnTo>
                  <a:pt x="0" y="0"/>
                </a:lnTo>
                <a:lnTo>
                  <a:pt x="0" y="1364399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3" name="object 24"/>
          <p:cNvSpPr txBox="1"/>
          <p:nvPr/>
        </p:nvSpPr>
        <p:spPr>
          <a:xfrm>
            <a:off x="5192179" y="2868264"/>
            <a:ext cx="23669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en-US" sz="105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28,4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114" name="object 29"/>
          <p:cNvSpPr txBox="1"/>
          <p:nvPr/>
        </p:nvSpPr>
        <p:spPr>
          <a:xfrm>
            <a:off x="5470347" y="2241247"/>
            <a:ext cx="2362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en-US"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71,</a:t>
            </a:r>
            <a:r>
              <a:rPr lang="ru-RU" sz="105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6</a:t>
            </a:r>
            <a:endParaRPr sz="1050" dirty="0">
              <a:latin typeface="Arial Narrow" pitchFamily="34" charset="0"/>
              <a:cs typeface="HeliosCond"/>
            </a:endParaRPr>
          </a:p>
        </p:txBody>
      </p:sp>
      <p:sp>
        <p:nvSpPr>
          <p:cNvPr id="115" name="object 39"/>
          <p:cNvSpPr txBox="1"/>
          <p:nvPr/>
        </p:nvSpPr>
        <p:spPr>
          <a:xfrm>
            <a:off x="5311030" y="3314701"/>
            <a:ext cx="2714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201</a:t>
            </a:r>
            <a:r>
              <a:rPr lang="en-US" sz="900" spc="-11" dirty="0">
                <a:latin typeface="Arial" pitchFamily="34" charset="0"/>
                <a:cs typeface="Arial" pitchFamily="34" charset="0"/>
              </a:rPr>
              <a:t>9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9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9307" y="3896888"/>
            <a:ext cx="3536156" cy="0"/>
          </a:xfrm>
          <a:custGeom>
            <a:avLst/>
            <a:gdLst/>
            <a:ahLst/>
            <a:cxnLst/>
            <a:rect l="l" t="t" r="r" b="b"/>
            <a:pathLst>
              <a:path w="4714875">
                <a:moveTo>
                  <a:pt x="0" y="0"/>
                </a:moveTo>
                <a:lnTo>
                  <a:pt x="4714786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764100" y="3896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427996" y="3896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40183" y="1423900"/>
            <a:ext cx="756713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pc="23" dirty="0">
                <a:latin typeface="Arial" pitchFamily="34" charset="0"/>
                <a:cs typeface="Arial" pitchFamily="34" charset="0"/>
              </a:rPr>
              <a:t>ЗАБ</a:t>
            </a:r>
            <a:r>
              <a:rPr spc="-15" dirty="0">
                <a:latin typeface="Arial" pitchFamily="34" charset="0"/>
                <a:cs typeface="Arial" pitchFamily="34" charset="0"/>
              </a:rPr>
              <a:t>О</a:t>
            </a:r>
            <a:r>
              <a:rPr spc="23" dirty="0">
                <a:latin typeface="Arial" pitchFamily="34" charset="0"/>
                <a:cs typeface="Arial" pitchFamily="34" charset="0"/>
              </a:rPr>
              <a:t>ЛЕВАЕМО</a:t>
            </a:r>
            <a:r>
              <a:rPr spc="-15" dirty="0">
                <a:latin typeface="Arial" pitchFamily="34" charset="0"/>
                <a:cs typeface="Arial" pitchFamily="34" charset="0"/>
              </a:rPr>
              <a:t>С</a:t>
            </a:r>
            <a:r>
              <a:rPr spc="23" dirty="0">
                <a:latin typeface="Arial" pitchFamily="34" charset="0"/>
                <a:cs typeface="Arial" pitchFamily="34" charset="0"/>
              </a:rPr>
              <a:t>ТЬ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19" dirty="0">
                <a:latin typeface="Arial" pitchFamily="34" charset="0"/>
                <a:cs typeface="Arial" pitchFamily="34" charset="0"/>
              </a:rPr>
              <a:t>(НА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19" dirty="0">
                <a:latin typeface="Arial" pitchFamily="34" charset="0"/>
                <a:cs typeface="Arial" pitchFamily="34" charset="0"/>
              </a:rPr>
              <a:t>10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ТЫС.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Н</a:t>
            </a:r>
            <a:r>
              <a:rPr spc="-49" dirty="0">
                <a:latin typeface="Arial" pitchFamily="34" charset="0"/>
                <a:cs typeface="Arial" pitchFamily="34" charset="0"/>
              </a:rPr>
              <a:t>А</a:t>
            </a:r>
            <a:r>
              <a:rPr spc="23" dirty="0">
                <a:latin typeface="Arial" pitchFamily="34" charset="0"/>
                <a:cs typeface="Arial" pitchFamily="34" charset="0"/>
              </a:rPr>
              <a:t>СЕЛЕНИЯ)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ОРВИ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6" dirty="0">
                <a:latin typeface="Arial" pitchFamily="34" charset="0"/>
                <a:cs typeface="Arial" pitchFamily="34" charset="0"/>
              </a:rPr>
              <a:t>И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ГРИППОМ</a:t>
            </a:r>
            <a:r>
              <a:rPr spc="15" dirty="0">
                <a:latin typeface="Arial" pitchFamily="34" charset="0"/>
                <a:cs typeface="Arial" pitchFamily="34" charset="0"/>
              </a:rPr>
              <a:t> В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6" dirty="0">
                <a:latin typeface="Arial" pitchFamily="34" charset="0"/>
                <a:cs typeface="Arial" pitchFamily="34" charset="0"/>
              </a:rPr>
              <a:t>РОССИИ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В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ЭПИДЕМИЧЕСКИХ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3" dirty="0">
                <a:latin typeface="Arial" pitchFamily="34" charset="0"/>
                <a:cs typeface="Arial" pitchFamily="34" charset="0"/>
              </a:rPr>
              <a:t>СЕЗОН</a:t>
            </a:r>
            <a:r>
              <a:rPr spc="34" dirty="0">
                <a:latin typeface="Arial" pitchFamily="34" charset="0"/>
                <a:cs typeface="Arial" pitchFamily="34" charset="0"/>
              </a:rPr>
              <a:t>А</a:t>
            </a:r>
            <a:r>
              <a:rPr spc="23" dirty="0">
                <a:latin typeface="Arial" pitchFamily="34" charset="0"/>
                <a:cs typeface="Arial" pitchFamily="34" charset="0"/>
              </a:rPr>
              <a:t>Х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182" y="1972540"/>
            <a:ext cx="7380923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141"/>
              </a:lnSpc>
            </a:pPr>
            <a:r>
              <a:rPr spc="19" dirty="0">
                <a:latin typeface="Arial" pitchFamily="34" charset="0"/>
                <a:cs typeface="Arial" pitchFamily="34" charset="0"/>
              </a:rPr>
              <a:t>2009–2010,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19" dirty="0">
                <a:latin typeface="Arial" pitchFamily="34" charset="0"/>
                <a:cs typeface="Arial" pitchFamily="34" charset="0"/>
              </a:rPr>
              <a:t>2014–2015,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19" dirty="0">
                <a:latin typeface="Arial" pitchFamily="34" charset="0"/>
                <a:cs typeface="Arial" pitchFamily="34" charset="0"/>
              </a:rPr>
              <a:t>2015–2016,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19" dirty="0">
                <a:latin typeface="Arial" pitchFamily="34" charset="0"/>
                <a:cs typeface="Arial" pitchFamily="34" charset="0"/>
              </a:rPr>
              <a:t>2017–2018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26" dirty="0">
                <a:latin typeface="Arial" pitchFamily="34" charset="0"/>
                <a:cs typeface="Arial" pitchFamily="34" charset="0"/>
              </a:rPr>
              <a:t>И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19" dirty="0">
                <a:latin typeface="Arial" pitchFamily="34" charset="0"/>
                <a:cs typeface="Arial" pitchFamily="34" charset="0"/>
              </a:rPr>
              <a:t>2018–2019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19" dirty="0">
                <a:latin typeface="Arial" pitchFamily="34" charset="0"/>
                <a:cs typeface="Arial" pitchFamily="34" charset="0"/>
              </a:rPr>
              <a:t>ГГ</a:t>
            </a:r>
            <a:r>
              <a:rPr spc="4" dirty="0">
                <a:latin typeface="Arial" pitchFamily="34" charset="0"/>
                <a:cs typeface="Arial" pitchFamily="34" charset="0"/>
              </a:rPr>
              <a:t>.</a:t>
            </a:r>
            <a:r>
              <a:rPr sz="1575" b="1" spc="5" baseline="31746" dirty="0">
                <a:latin typeface="Arial" pitchFamily="34" charset="0"/>
                <a:cs typeface="Arial" pitchFamily="34" charset="0"/>
              </a:rPr>
              <a:t>1, 2, 3</a:t>
            </a:r>
            <a:endParaRPr sz="1575" baseline="3174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375" y="2518020"/>
            <a:ext cx="549640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8" dirty="0">
                <a:latin typeface="Arial" pitchFamily="34" charset="0"/>
                <a:cs typeface="Arial" pitchFamily="34" charset="0"/>
              </a:rPr>
              <a:t>П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О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ДАННЫ</a:t>
            </a:r>
            <a:r>
              <a:rPr sz="900" spc="15" dirty="0">
                <a:latin typeface="Arial" pitchFamily="34" charset="0"/>
                <a:cs typeface="Arial" pitchFamily="34" charset="0"/>
              </a:rPr>
              <a:t>М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6</a:t>
            </a:r>
            <a:r>
              <a:rPr sz="900" spc="8" dirty="0">
                <a:latin typeface="Arial" pitchFamily="34" charset="0"/>
                <a:cs typeface="Arial" pitchFamily="34" charset="0"/>
              </a:rPr>
              <a:t>1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41" dirty="0">
                <a:latin typeface="Arial" pitchFamily="34" charset="0"/>
                <a:cs typeface="Arial" pitchFamily="34" charset="0"/>
              </a:rPr>
              <a:t>Г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ОРОДА</a:t>
            </a:r>
            <a:r>
              <a:rPr sz="900" spc="4" dirty="0">
                <a:latin typeface="Arial" pitchFamily="34" charset="0"/>
                <a:cs typeface="Arial" pitchFamily="34" charset="0"/>
              </a:rPr>
              <a:t>,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УЧ</a:t>
            </a:r>
            <a:r>
              <a:rPr sz="900" spc="-41" dirty="0">
                <a:latin typeface="Arial" pitchFamily="34" charset="0"/>
                <a:cs typeface="Arial" pitchFamily="34" charset="0"/>
              </a:rPr>
              <a:t>А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С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ТВОВАВШЕ</a:t>
            </a:r>
            <a:r>
              <a:rPr sz="900" spc="-41" dirty="0">
                <a:latin typeface="Arial" pitchFamily="34" charset="0"/>
                <a:cs typeface="Arial" pitchFamily="34" charset="0"/>
              </a:rPr>
              <a:t>Г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О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В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МОНИ</a:t>
            </a:r>
            <a:r>
              <a:rPr sz="900" spc="-26" dirty="0">
                <a:latin typeface="Arial" pitchFamily="34" charset="0"/>
                <a:cs typeface="Arial" pitchFamily="34" charset="0"/>
              </a:rPr>
              <a:t>Т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ОРИНГ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Е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ЦИР</a:t>
            </a:r>
            <a:r>
              <a:rPr sz="900" spc="19" dirty="0">
                <a:latin typeface="Arial" pitchFamily="34" charset="0"/>
                <a:cs typeface="Arial" pitchFamily="34" charset="0"/>
              </a:rPr>
              <a:t>К</a:t>
            </a:r>
            <a:r>
              <a:rPr sz="900" spc="-49" dirty="0">
                <a:latin typeface="Arial" pitchFamily="34" charset="0"/>
                <a:cs typeface="Arial" pitchFamily="34" charset="0"/>
              </a:rPr>
              <a:t>У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ЛЯЦИ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И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ВИР</a:t>
            </a:r>
            <a:r>
              <a:rPr sz="900" spc="-49" dirty="0">
                <a:latin typeface="Arial" pitchFamily="34" charset="0"/>
                <a:cs typeface="Arial" pitchFamily="34" charset="0"/>
              </a:rPr>
              <a:t>У</a:t>
            </a:r>
            <a:r>
              <a:rPr sz="900" spc="-8" dirty="0">
                <a:latin typeface="Arial" pitchFamily="34" charset="0"/>
                <a:cs typeface="Arial" pitchFamily="34" charset="0"/>
              </a:rPr>
              <a:t>СО</a:t>
            </a:r>
            <a:r>
              <a:rPr sz="900" spc="11" dirty="0">
                <a:latin typeface="Arial" pitchFamily="34" charset="0"/>
                <a:cs typeface="Arial" pitchFamily="34" charset="0"/>
              </a:rPr>
              <a:t>В</a:t>
            </a:r>
            <a:r>
              <a:rPr sz="900" spc="-34" dirty="0">
                <a:latin typeface="Arial" pitchFamily="34" charset="0"/>
                <a:cs typeface="Arial" pitchFamily="34" charset="0"/>
              </a:rPr>
              <a:t> </a:t>
            </a:r>
            <a:r>
              <a:rPr sz="900" spc="-8" dirty="0">
                <a:latin typeface="Arial" pitchFamily="34" charset="0"/>
                <a:cs typeface="Arial" pitchFamily="34" charset="0"/>
              </a:rPr>
              <a:t>ГРИППА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2198" y="2796242"/>
            <a:ext cx="40005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71" y="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860750" y="3556271"/>
            <a:ext cx="4181951" cy="1070610"/>
          </a:xfrm>
          <a:custGeom>
            <a:avLst/>
            <a:gdLst/>
            <a:ahLst/>
            <a:cxnLst/>
            <a:rect l="l" t="t" r="r" b="b"/>
            <a:pathLst>
              <a:path w="5575934" h="1427479">
                <a:moveTo>
                  <a:pt x="5575799" y="1330338"/>
                </a:moveTo>
                <a:lnTo>
                  <a:pt x="5539767" y="1316495"/>
                </a:lnTo>
                <a:lnTo>
                  <a:pt x="5494206" y="1308460"/>
                </a:lnTo>
                <a:lnTo>
                  <a:pt x="5484233" y="1309029"/>
                </a:lnTo>
                <a:lnTo>
                  <a:pt x="5446519" y="1314928"/>
                </a:lnTo>
                <a:lnTo>
                  <a:pt x="5411509" y="1322265"/>
                </a:lnTo>
                <a:lnTo>
                  <a:pt x="5392545" y="1326241"/>
                </a:lnTo>
                <a:lnTo>
                  <a:pt x="5352883" y="1333543"/>
                </a:lnTo>
                <a:lnTo>
                  <a:pt x="5311468" y="1339496"/>
                </a:lnTo>
                <a:lnTo>
                  <a:pt x="5268975" y="1343525"/>
                </a:lnTo>
                <a:lnTo>
                  <a:pt x="5226076" y="1345054"/>
                </a:lnTo>
                <a:lnTo>
                  <a:pt x="5204685" y="1344700"/>
                </a:lnTo>
                <a:lnTo>
                  <a:pt x="5162441" y="1341399"/>
                </a:lnTo>
                <a:lnTo>
                  <a:pt x="5121476" y="1334159"/>
                </a:lnTo>
                <a:lnTo>
                  <a:pt x="5082463" y="1322403"/>
                </a:lnTo>
                <a:lnTo>
                  <a:pt x="5046075" y="1305556"/>
                </a:lnTo>
                <a:lnTo>
                  <a:pt x="5012985" y="1283043"/>
                </a:lnTo>
                <a:lnTo>
                  <a:pt x="4982319" y="1255163"/>
                </a:lnTo>
                <a:lnTo>
                  <a:pt x="4952674" y="1223452"/>
                </a:lnTo>
                <a:lnTo>
                  <a:pt x="4923937" y="1189186"/>
                </a:lnTo>
                <a:lnTo>
                  <a:pt x="4895995" y="1153643"/>
                </a:lnTo>
                <a:lnTo>
                  <a:pt x="4868734" y="1118100"/>
                </a:lnTo>
                <a:lnTo>
                  <a:pt x="4855323" y="1100727"/>
                </a:lnTo>
                <a:lnTo>
                  <a:pt x="4828870" y="1067578"/>
                </a:lnTo>
                <a:lnTo>
                  <a:pt x="4802814" y="1037621"/>
                </a:lnTo>
                <a:lnTo>
                  <a:pt x="4764226" y="1001465"/>
                </a:lnTo>
                <a:lnTo>
                  <a:pt x="4724551" y="978863"/>
                </a:lnTo>
                <a:lnTo>
                  <a:pt x="4667913" y="961999"/>
                </a:lnTo>
                <a:lnTo>
                  <a:pt x="4620547" y="951879"/>
                </a:lnTo>
                <a:lnTo>
                  <a:pt x="4567648" y="942326"/>
                </a:lnTo>
                <a:lnTo>
                  <a:pt x="4511059" y="933056"/>
                </a:lnTo>
                <a:lnTo>
                  <a:pt x="4452625" y="923787"/>
                </a:lnTo>
                <a:lnTo>
                  <a:pt x="4423293" y="919064"/>
                </a:lnTo>
                <a:lnTo>
                  <a:pt x="4365551" y="909263"/>
                </a:lnTo>
                <a:lnTo>
                  <a:pt x="4310575" y="898752"/>
                </a:lnTo>
                <a:lnTo>
                  <a:pt x="4260210" y="887249"/>
                </a:lnTo>
                <a:lnTo>
                  <a:pt x="4215622" y="874851"/>
                </a:lnTo>
                <a:lnTo>
                  <a:pt x="4194461" y="869009"/>
                </a:lnTo>
                <a:lnTo>
                  <a:pt x="4173832" y="863429"/>
                </a:lnTo>
                <a:lnTo>
                  <a:pt x="4153717" y="858031"/>
                </a:lnTo>
                <a:lnTo>
                  <a:pt x="4134099" y="852732"/>
                </a:lnTo>
                <a:lnTo>
                  <a:pt x="4096280" y="842105"/>
                </a:lnTo>
                <a:lnTo>
                  <a:pt x="4042832" y="824871"/>
                </a:lnTo>
                <a:lnTo>
                  <a:pt x="3992896" y="804126"/>
                </a:lnTo>
                <a:lnTo>
                  <a:pt x="3945993" y="777667"/>
                </a:lnTo>
                <a:lnTo>
                  <a:pt x="3901644" y="743290"/>
                </a:lnTo>
                <a:lnTo>
                  <a:pt x="3870536" y="713112"/>
                </a:lnTo>
                <a:lnTo>
                  <a:pt x="3855624" y="698928"/>
                </a:lnTo>
                <a:lnTo>
                  <a:pt x="3819947" y="668918"/>
                </a:lnTo>
                <a:lnTo>
                  <a:pt x="3784837" y="651329"/>
                </a:lnTo>
                <a:lnTo>
                  <a:pt x="3759710" y="648541"/>
                </a:lnTo>
                <a:lnTo>
                  <a:pt x="3750323" y="648615"/>
                </a:lnTo>
                <a:lnTo>
                  <a:pt x="3740043" y="648887"/>
                </a:lnTo>
                <a:lnTo>
                  <a:pt x="3728637" y="649171"/>
                </a:lnTo>
                <a:lnTo>
                  <a:pt x="3680058" y="638974"/>
                </a:lnTo>
                <a:lnTo>
                  <a:pt x="3645045" y="619069"/>
                </a:lnTo>
                <a:lnTo>
                  <a:pt x="3611525" y="590151"/>
                </a:lnTo>
                <a:lnTo>
                  <a:pt x="3579741" y="553564"/>
                </a:lnTo>
                <a:lnTo>
                  <a:pt x="3549940" y="510649"/>
                </a:lnTo>
                <a:lnTo>
                  <a:pt x="3522366" y="462751"/>
                </a:lnTo>
                <a:lnTo>
                  <a:pt x="3504890" y="427627"/>
                </a:lnTo>
                <a:lnTo>
                  <a:pt x="3485587" y="384490"/>
                </a:lnTo>
                <a:lnTo>
                  <a:pt x="3464495" y="334770"/>
                </a:lnTo>
                <a:lnTo>
                  <a:pt x="3442127" y="281076"/>
                </a:lnTo>
                <a:lnTo>
                  <a:pt x="3430624" y="253555"/>
                </a:lnTo>
                <a:lnTo>
                  <a:pt x="3407299" y="198796"/>
                </a:lnTo>
                <a:lnTo>
                  <a:pt x="3383974" y="146591"/>
                </a:lnTo>
                <a:lnTo>
                  <a:pt x="3361159" y="99550"/>
                </a:lnTo>
                <a:lnTo>
                  <a:pt x="3339365" y="60284"/>
                </a:lnTo>
                <a:lnTo>
                  <a:pt x="3309708" y="21674"/>
                </a:lnTo>
                <a:lnTo>
                  <a:pt x="3273648" y="4742"/>
                </a:lnTo>
                <a:lnTo>
                  <a:pt x="3244696" y="0"/>
                </a:lnTo>
                <a:lnTo>
                  <a:pt x="3234718" y="103"/>
                </a:lnTo>
                <a:lnTo>
                  <a:pt x="3193483" y="10891"/>
                </a:lnTo>
                <a:lnTo>
                  <a:pt x="3161489" y="31933"/>
                </a:lnTo>
                <a:lnTo>
                  <a:pt x="3128928" y="66276"/>
                </a:lnTo>
                <a:lnTo>
                  <a:pt x="3107059" y="97541"/>
                </a:lnTo>
                <a:lnTo>
                  <a:pt x="3083422" y="138425"/>
                </a:lnTo>
                <a:lnTo>
                  <a:pt x="3058286" y="184420"/>
                </a:lnTo>
                <a:lnTo>
                  <a:pt x="3032131" y="234011"/>
                </a:lnTo>
                <a:lnTo>
                  <a:pt x="3005442" y="285685"/>
                </a:lnTo>
                <a:lnTo>
                  <a:pt x="2978698" y="337929"/>
                </a:lnTo>
                <a:lnTo>
                  <a:pt x="2965456" y="363791"/>
                </a:lnTo>
                <a:lnTo>
                  <a:pt x="2939535" y="414049"/>
                </a:lnTo>
                <a:lnTo>
                  <a:pt x="2914765" y="461092"/>
                </a:lnTo>
                <a:lnTo>
                  <a:pt x="2891626" y="503406"/>
                </a:lnTo>
                <a:lnTo>
                  <a:pt x="2870602" y="539477"/>
                </a:lnTo>
                <a:lnTo>
                  <a:pt x="2861034" y="554698"/>
                </a:lnTo>
                <a:lnTo>
                  <a:pt x="2852158" y="568950"/>
                </a:lnTo>
                <a:lnTo>
                  <a:pt x="2829291" y="612095"/>
                </a:lnTo>
                <a:lnTo>
                  <a:pt x="2811021" y="654858"/>
                </a:lnTo>
                <a:lnTo>
                  <a:pt x="2796007" y="695992"/>
                </a:lnTo>
                <a:lnTo>
                  <a:pt x="2787144" y="721895"/>
                </a:lnTo>
                <a:lnTo>
                  <a:pt x="2782908" y="734253"/>
                </a:lnTo>
                <a:lnTo>
                  <a:pt x="2766104" y="778645"/>
                </a:lnTo>
                <a:lnTo>
                  <a:pt x="2745991" y="815017"/>
                </a:lnTo>
                <a:lnTo>
                  <a:pt x="2716575" y="855016"/>
                </a:lnTo>
                <a:lnTo>
                  <a:pt x="2689768" y="883924"/>
                </a:lnTo>
                <a:lnTo>
                  <a:pt x="2658701" y="909198"/>
                </a:lnTo>
                <a:lnTo>
                  <a:pt x="2623200" y="928406"/>
                </a:lnTo>
                <a:lnTo>
                  <a:pt x="2596982" y="936643"/>
                </a:lnTo>
                <a:lnTo>
                  <a:pt x="2584847" y="940627"/>
                </a:lnTo>
                <a:lnTo>
                  <a:pt x="2549147" y="970575"/>
                </a:lnTo>
                <a:lnTo>
                  <a:pt x="2526139" y="1002778"/>
                </a:lnTo>
                <a:lnTo>
                  <a:pt x="2503960" y="1042198"/>
                </a:lnTo>
                <a:lnTo>
                  <a:pt x="2482775" y="1086627"/>
                </a:lnTo>
                <a:lnTo>
                  <a:pt x="2462748" y="1133860"/>
                </a:lnTo>
                <a:lnTo>
                  <a:pt x="2444047" y="1181689"/>
                </a:lnTo>
                <a:lnTo>
                  <a:pt x="2426836" y="1227908"/>
                </a:lnTo>
                <a:lnTo>
                  <a:pt x="2418841" y="1249724"/>
                </a:lnTo>
                <a:lnTo>
                  <a:pt x="2411281" y="1270311"/>
                </a:lnTo>
                <a:lnTo>
                  <a:pt x="2397547" y="1306690"/>
                </a:lnTo>
                <a:lnTo>
                  <a:pt x="2375119" y="1352783"/>
                </a:lnTo>
                <a:lnTo>
                  <a:pt x="2347104" y="1390672"/>
                </a:lnTo>
                <a:lnTo>
                  <a:pt x="2314939" y="1416622"/>
                </a:lnTo>
                <a:lnTo>
                  <a:pt x="2280061" y="1426897"/>
                </a:lnTo>
                <a:lnTo>
                  <a:pt x="2268080" y="1426194"/>
                </a:lnTo>
                <a:lnTo>
                  <a:pt x="2231817" y="1409760"/>
                </a:lnTo>
                <a:lnTo>
                  <a:pt x="2196193" y="1368935"/>
                </a:lnTo>
                <a:lnTo>
                  <a:pt x="2173494" y="1327722"/>
                </a:lnTo>
                <a:lnTo>
                  <a:pt x="2151775" y="1283608"/>
                </a:lnTo>
                <a:lnTo>
                  <a:pt x="2130765" y="1239225"/>
                </a:lnTo>
                <a:lnTo>
                  <a:pt x="2120437" y="1217349"/>
                </a:lnTo>
                <a:lnTo>
                  <a:pt x="2099959" y="1175061"/>
                </a:lnTo>
                <a:lnTo>
                  <a:pt x="2079481" y="1135837"/>
                </a:lnTo>
                <a:lnTo>
                  <a:pt x="2058718" y="1101012"/>
                </a:lnTo>
                <a:lnTo>
                  <a:pt x="2026422" y="1059939"/>
                </a:lnTo>
                <a:lnTo>
                  <a:pt x="1991892" y="1036264"/>
                </a:lnTo>
                <a:lnTo>
                  <a:pt x="1967157" y="1032370"/>
                </a:lnTo>
                <a:lnTo>
                  <a:pt x="1954564" y="1032553"/>
                </a:lnTo>
                <a:lnTo>
                  <a:pt x="1942318" y="1031696"/>
                </a:lnTo>
                <a:lnTo>
                  <a:pt x="1896668" y="1018370"/>
                </a:lnTo>
                <a:lnTo>
                  <a:pt x="1856011" y="990400"/>
                </a:lnTo>
                <a:lnTo>
                  <a:pt x="1828523" y="960768"/>
                </a:lnTo>
                <a:lnTo>
                  <a:pt x="1803397" y="924464"/>
                </a:lnTo>
                <a:lnTo>
                  <a:pt x="1780443" y="882158"/>
                </a:lnTo>
                <a:lnTo>
                  <a:pt x="1773241" y="866839"/>
                </a:lnTo>
                <a:lnTo>
                  <a:pt x="1765901" y="851760"/>
                </a:lnTo>
                <a:lnTo>
                  <a:pt x="1741080" y="812695"/>
                </a:lnTo>
                <a:lnTo>
                  <a:pt x="1712428" y="782443"/>
                </a:lnTo>
                <a:lnTo>
                  <a:pt x="1680424" y="760427"/>
                </a:lnTo>
                <a:lnTo>
                  <a:pt x="1633367" y="742890"/>
                </a:lnTo>
                <a:lnTo>
                  <a:pt x="1595406" y="737856"/>
                </a:lnTo>
                <a:lnTo>
                  <a:pt x="1582338" y="737610"/>
                </a:lnTo>
                <a:lnTo>
                  <a:pt x="1569094" y="738045"/>
                </a:lnTo>
                <a:lnTo>
                  <a:pt x="1524606" y="744342"/>
                </a:lnTo>
                <a:lnTo>
                  <a:pt x="1483465" y="757639"/>
                </a:lnTo>
                <a:lnTo>
                  <a:pt x="1447844" y="775400"/>
                </a:lnTo>
                <a:lnTo>
                  <a:pt x="1406868" y="801894"/>
                </a:lnTo>
                <a:lnTo>
                  <a:pt x="1397493" y="808429"/>
                </a:lnTo>
                <a:lnTo>
                  <a:pt x="1388377" y="814751"/>
                </a:lnTo>
                <a:lnTo>
                  <a:pt x="1352472" y="834972"/>
                </a:lnTo>
                <a:lnTo>
                  <a:pt x="1311514" y="845301"/>
                </a:lnTo>
                <a:lnTo>
                  <a:pt x="1300733" y="847462"/>
                </a:lnTo>
                <a:lnTo>
                  <a:pt x="1289866" y="849797"/>
                </a:lnTo>
                <a:lnTo>
                  <a:pt x="1246829" y="864296"/>
                </a:lnTo>
                <a:lnTo>
                  <a:pt x="1207594" y="895260"/>
                </a:lnTo>
                <a:lnTo>
                  <a:pt x="1190163" y="922111"/>
                </a:lnTo>
                <a:lnTo>
                  <a:pt x="1180483" y="938564"/>
                </a:lnTo>
                <a:lnTo>
                  <a:pt x="1158384" y="974050"/>
                </a:lnTo>
                <a:lnTo>
                  <a:pt x="1132949" y="1011288"/>
                </a:lnTo>
                <a:lnTo>
                  <a:pt x="1104560" y="1048247"/>
                </a:lnTo>
                <a:lnTo>
                  <a:pt x="1073599" y="1082902"/>
                </a:lnTo>
                <a:lnTo>
                  <a:pt x="1040446" y="1113224"/>
                </a:lnTo>
                <a:lnTo>
                  <a:pt x="1005483" y="1137184"/>
                </a:lnTo>
                <a:lnTo>
                  <a:pt x="969092" y="1152756"/>
                </a:lnTo>
                <a:lnTo>
                  <a:pt x="931654" y="1157910"/>
                </a:lnTo>
                <a:lnTo>
                  <a:pt x="912661" y="1155947"/>
                </a:lnTo>
                <a:lnTo>
                  <a:pt x="893550" y="1150620"/>
                </a:lnTo>
                <a:lnTo>
                  <a:pt x="874637" y="1143831"/>
                </a:lnTo>
                <a:lnTo>
                  <a:pt x="856186" y="1137600"/>
                </a:lnTo>
                <a:lnTo>
                  <a:pt x="803245" y="1121429"/>
                </a:lnTo>
                <a:lnTo>
                  <a:pt x="769606" y="1111937"/>
                </a:lnTo>
                <a:lnTo>
                  <a:pt x="753177" y="1107333"/>
                </a:lnTo>
                <a:lnTo>
                  <a:pt x="705025" y="1093109"/>
                </a:lnTo>
                <a:lnTo>
                  <a:pt x="657831" y="1076555"/>
                </a:lnTo>
                <a:lnTo>
                  <a:pt x="610637" y="1055468"/>
                </a:lnTo>
                <a:lnTo>
                  <a:pt x="562486" y="1027646"/>
                </a:lnTo>
                <a:lnTo>
                  <a:pt x="545770" y="1016777"/>
                </a:lnTo>
                <a:lnTo>
                  <a:pt x="530233" y="1006776"/>
                </a:lnTo>
                <a:lnTo>
                  <a:pt x="489680" y="981855"/>
                </a:lnTo>
                <a:lnTo>
                  <a:pt x="445927" y="960010"/>
                </a:lnTo>
                <a:lnTo>
                  <a:pt x="407974" y="950426"/>
                </a:lnTo>
                <a:lnTo>
                  <a:pt x="398625" y="949850"/>
                </a:lnTo>
                <a:lnTo>
                  <a:pt x="389128" y="949977"/>
                </a:lnTo>
                <a:lnTo>
                  <a:pt x="379381" y="950793"/>
                </a:lnTo>
                <a:lnTo>
                  <a:pt x="369282" y="952286"/>
                </a:lnTo>
                <a:lnTo>
                  <a:pt x="358727" y="954444"/>
                </a:lnTo>
                <a:lnTo>
                  <a:pt x="345181" y="957825"/>
                </a:lnTo>
                <a:lnTo>
                  <a:pt x="331654" y="960783"/>
                </a:lnTo>
                <a:lnTo>
                  <a:pt x="291442" y="966941"/>
                </a:lnTo>
                <a:lnTo>
                  <a:pt x="252330" y="968648"/>
                </a:lnTo>
                <a:lnTo>
                  <a:pt x="239659" y="968144"/>
                </a:lnTo>
                <a:lnTo>
                  <a:pt x="191489" y="960286"/>
                </a:lnTo>
                <a:lnTo>
                  <a:pt x="148592" y="942215"/>
                </a:lnTo>
                <a:lnTo>
                  <a:pt x="134103" y="932832"/>
                </a:lnTo>
                <a:lnTo>
                  <a:pt x="119171" y="923544"/>
                </a:lnTo>
                <a:lnTo>
                  <a:pt x="74314" y="897295"/>
                </a:lnTo>
                <a:lnTo>
                  <a:pt x="34824" y="875668"/>
                </a:lnTo>
                <a:lnTo>
                  <a:pt x="2652" y="858899"/>
                </a:lnTo>
                <a:lnTo>
                  <a:pt x="0" y="857560"/>
                </a:lnTo>
              </a:path>
            </a:pathLst>
          </a:custGeom>
          <a:ln w="25400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804600" y="2912126"/>
            <a:ext cx="3623786" cy="2018824"/>
          </a:xfrm>
          <a:custGeom>
            <a:avLst/>
            <a:gdLst/>
            <a:ahLst/>
            <a:cxnLst/>
            <a:rect l="l" t="t" r="r" b="b"/>
            <a:pathLst>
              <a:path w="4831715" h="2691765">
                <a:moveTo>
                  <a:pt x="0" y="1616166"/>
                </a:moveTo>
                <a:lnTo>
                  <a:pt x="66397" y="1606010"/>
                </a:lnTo>
                <a:lnTo>
                  <a:pt x="120033" y="1597585"/>
                </a:lnTo>
                <a:lnTo>
                  <a:pt x="162829" y="1590383"/>
                </a:lnTo>
                <a:lnTo>
                  <a:pt x="210907" y="1580762"/>
                </a:lnTo>
                <a:lnTo>
                  <a:pt x="255016" y="1567477"/>
                </a:lnTo>
                <a:lnTo>
                  <a:pt x="290371" y="1549947"/>
                </a:lnTo>
                <a:lnTo>
                  <a:pt x="320395" y="1531571"/>
                </a:lnTo>
                <a:lnTo>
                  <a:pt x="332451" y="1524930"/>
                </a:lnTo>
                <a:lnTo>
                  <a:pt x="343591" y="1520561"/>
                </a:lnTo>
                <a:lnTo>
                  <a:pt x="353919" y="1518265"/>
                </a:lnTo>
                <a:lnTo>
                  <a:pt x="363537" y="1517849"/>
                </a:lnTo>
                <a:lnTo>
                  <a:pt x="372550" y="1519115"/>
                </a:lnTo>
                <a:lnTo>
                  <a:pt x="412117" y="1543827"/>
                </a:lnTo>
                <a:lnTo>
                  <a:pt x="427302" y="1558630"/>
                </a:lnTo>
                <a:lnTo>
                  <a:pt x="435169" y="1566301"/>
                </a:lnTo>
                <a:lnTo>
                  <a:pt x="470868" y="1594209"/>
                </a:lnTo>
                <a:lnTo>
                  <a:pt x="506582" y="1609405"/>
                </a:lnTo>
                <a:lnTo>
                  <a:pt x="554559" y="1623695"/>
                </a:lnTo>
                <a:lnTo>
                  <a:pt x="601852" y="1634141"/>
                </a:lnTo>
                <a:lnTo>
                  <a:pt x="613933" y="1636641"/>
                </a:lnTo>
                <a:lnTo>
                  <a:pt x="626214" y="1639229"/>
                </a:lnTo>
                <a:lnTo>
                  <a:pt x="664745" y="1648163"/>
                </a:lnTo>
                <a:lnTo>
                  <a:pt x="704020" y="1666455"/>
                </a:lnTo>
                <a:lnTo>
                  <a:pt x="727005" y="1698900"/>
                </a:lnTo>
                <a:lnTo>
                  <a:pt x="730557" y="1706491"/>
                </a:lnTo>
                <a:lnTo>
                  <a:pt x="734330" y="1714410"/>
                </a:lnTo>
                <a:lnTo>
                  <a:pt x="756497" y="1749006"/>
                </a:lnTo>
                <a:lnTo>
                  <a:pt x="787822" y="1778374"/>
                </a:lnTo>
                <a:lnTo>
                  <a:pt x="798322" y="1788045"/>
                </a:lnTo>
                <a:lnTo>
                  <a:pt x="825274" y="1818268"/>
                </a:lnTo>
                <a:lnTo>
                  <a:pt x="829700" y="1823814"/>
                </a:lnTo>
                <a:lnTo>
                  <a:pt x="833781" y="1828599"/>
                </a:lnTo>
                <a:lnTo>
                  <a:pt x="877036" y="1842568"/>
                </a:lnTo>
                <a:lnTo>
                  <a:pt x="888792" y="1842030"/>
                </a:lnTo>
                <a:lnTo>
                  <a:pt x="928143" y="1835642"/>
                </a:lnTo>
                <a:lnTo>
                  <a:pt x="972494" y="1818277"/>
                </a:lnTo>
                <a:lnTo>
                  <a:pt x="1015147" y="1789977"/>
                </a:lnTo>
                <a:lnTo>
                  <a:pt x="1050307" y="1760290"/>
                </a:lnTo>
                <a:lnTo>
                  <a:pt x="1079044" y="1732003"/>
                </a:lnTo>
                <a:lnTo>
                  <a:pt x="1087595" y="1723423"/>
                </a:lnTo>
                <a:lnTo>
                  <a:pt x="1122184" y="1693850"/>
                </a:lnTo>
                <a:lnTo>
                  <a:pt x="1167313" y="1672756"/>
                </a:lnTo>
                <a:lnTo>
                  <a:pt x="1179529" y="1668757"/>
                </a:lnTo>
                <a:lnTo>
                  <a:pt x="1191124" y="1664026"/>
                </a:lnTo>
                <a:lnTo>
                  <a:pt x="1233505" y="1640119"/>
                </a:lnTo>
                <a:lnTo>
                  <a:pt x="1253849" y="1626816"/>
                </a:lnTo>
                <a:lnTo>
                  <a:pt x="1264197" y="1620236"/>
                </a:lnTo>
                <a:lnTo>
                  <a:pt x="1309357" y="1597133"/>
                </a:lnTo>
                <a:lnTo>
                  <a:pt x="1350287" y="1586459"/>
                </a:lnTo>
                <a:lnTo>
                  <a:pt x="1365143" y="1584463"/>
                </a:lnTo>
                <a:lnTo>
                  <a:pt x="1378940" y="1582001"/>
                </a:lnTo>
                <a:lnTo>
                  <a:pt x="1426372" y="1569131"/>
                </a:lnTo>
                <a:lnTo>
                  <a:pt x="1447422" y="1562032"/>
                </a:lnTo>
                <a:lnTo>
                  <a:pt x="1457777" y="1558603"/>
                </a:lnTo>
                <a:lnTo>
                  <a:pt x="1501377" y="1547608"/>
                </a:lnTo>
                <a:lnTo>
                  <a:pt x="1540339" y="1544515"/>
                </a:lnTo>
                <a:lnTo>
                  <a:pt x="1555276" y="1544904"/>
                </a:lnTo>
                <a:lnTo>
                  <a:pt x="1572848" y="1546459"/>
                </a:lnTo>
                <a:lnTo>
                  <a:pt x="1588969" y="1547734"/>
                </a:lnTo>
                <a:lnTo>
                  <a:pt x="1603799" y="1548737"/>
                </a:lnTo>
                <a:lnTo>
                  <a:pt x="1617498" y="1549475"/>
                </a:lnTo>
                <a:lnTo>
                  <a:pt x="1630226" y="1549956"/>
                </a:lnTo>
                <a:lnTo>
                  <a:pt x="1642142" y="1550189"/>
                </a:lnTo>
                <a:lnTo>
                  <a:pt x="1653408" y="1550181"/>
                </a:lnTo>
                <a:lnTo>
                  <a:pt x="1695164" y="1547899"/>
                </a:lnTo>
                <a:lnTo>
                  <a:pt x="1739311" y="1542398"/>
                </a:lnTo>
                <a:lnTo>
                  <a:pt x="1765482" y="1538599"/>
                </a:lnTo>
                <a:lnTo>
                  <a:pt x="1780153" y="1536465"/>
                </a:lnTo>
                <a:lnTo>
                  <a:pt x="1830622" y="1527692"/>
                </a:lnTo>
                <a:lnTo>
                  <a:pt x="1879077" y="1517165"/>
                </a:lnTo>
                <a:lnTo>
                  <a:pt x="1909170" y="1510130"/>
                </a:lnTo>
                <a:lnTo>
                  <a:pt x="1923308" y="1506822"/>
                </a:lnTo>
                <a:lnTo>
                  <a:pt x="1961107" y="1498598"/>
                </a:lnTo>
                <a:lnTo>
                  <a:pt x="1997680" y="1494279"/>
                </a:lnTo>
                <a:lnTo>
                  <a:pt x="2003809" y="1494864"/>
                </a:lnTo>
                <a:lnTo>
                  <a:pt x="2032571" y="1539090"/>
                </a:lnTo>
                <a:lnTo>
                  <a:pt x="2059005" y="1594745"/>
                </a:lnTo>
                <a:lnTo>
                  <a:pt x="2092192" y="1665823"/>
                </a:lnTo>
                <a:lnTo>
                  <a:pt x="2110419" y="1705145"/>
                </a:lnTo>
                <a:lnTo>
                  <a:pt x="2129255" y="1745921"/>
                </a:lnTo>
                <a:lnTo>
                  <a:pt x="2148340" y="1787350"/>
                </a:lnTo>
                <a:lnTo>
                  <a:pt x="2167315" y="1828633"/>
                </a:lnTo>
                <a:lnTo>
                  <a:pt x="2185820" y="1868969"/>
                </a:lnTo>
                <a:lnTo>
                  <a:pt x="2203496" y="1907557"/>
                </a:lnTo>
                <a:lnTo>
                  <a:pt x="2219981" y="1943597"/>
                </a:lnTo>
                <a:lnTo>
                  <a:pt x="2247945" y="2004832"/>
                </a:lnTo>
                <a:lnTo>
                  <a:pt x="2266834" y="2046269"/>
                </a:lnTo>
                <a:lnTo>
                  <a:pt x="2273769" y="2061504"/>
                </a:lnTo>
                <a:lnTo>
                  <a:pt x="2272367" y="2044478"/>
                </a:lnTo>
                <a:lnTo>
                  <a:pt x="2273421" y="2033707"/>
                </a:lnTo>
                <a:lnTo>
                  <a:pt x="2278643" y="2028015"/>
                </a:lnTo>
                <a:lnTo>
                  <a:pt x="2289744" y="2026227"/>
                </a:lnTo>
                <a:lnTo>
                  <a:pt x="2308435" y="2027167"/>
                </a:lnTo>
                <a:lnTo>
                  <a:pt x="2318116" y="2026003"/>
                </a:lnTo>
                <a:lnTo>
                  <a:pt x="2354377" y="1986985"/>
                </a:lnTo>
                <a:lnTo>
                  <a:pt x="2371613" y="1952491"/>
                </a:lnTo>
                <a:lnTo>
                  <a:pt x="2388697" y="1912297"/>
                </a:lnTo>
                <a:lnTo>
                  <a:pt x="2405961" y="1869623"/>
                </a:lnTo>
                <a:lnTo>
                  <a:pt x="2414765" y="1848361"/>
                </a:lnTo>
                <a:lnTo>
                  <a:pt x="2432923" y="1807999"/>
                </a:lnTo>
                <a:lnTo>
                  <a:pt x="2452093" y="1773201"/>
                </a:lnTo>
                <a:lnTo>
                  <a:pt x="2483474" y="1738477"/>
                </a:lnTo>
                <a:lnTo>
                  <a:pt x="2494800" y="1733171"/>
                </a:lnTo>
                <a:lnTo>
                  <a:pt x="2507815" y="1737441"/>
                </a:lnTo>
                <a:lnTo>
                  <a:pt x="2531161" y="1790446"/>
                </a:lnTo>
                <a:lnTo>
                  <a:pt x="2541645" y="1835548"/>
                </a:lnTo>
                <a:lnTo>
                  <a:pt x="2551439" y="1890626"/>
                </a:lnTo>
                <a:lnTo>
                  <a:pt x="2560619" y="1953862"/>
                </a:lnTo>
                <a:lnTo>
                  <a:pt x="2569262" y="2023440"/>
                </a:lnTo>
                <a:lnTo>
                  <a:pt x="2577444" y="2097542"/>
                </a:lnTo>
                <a:lnTo>
                  <a:pt x="2585242" y="2174351"/>
                </a:lnTo>
                <a:lnTo>
                  <a:pt x="2592733" y="2252050"/>
                </a:lnTo>
                <a:lnTo>
                  <a:pt x="2599993" y="2328821"/>
                </a:lnTo>
                <a:lnTo>
                  <a:pt x="2607099" y="2402847"/>
                </a:lnTo>
                <a:lnTo>
                  <a:pt x="2614128" y="2472311"/>
                </a:lnTo>
                <a:lnTo>
                  <a:pt x="2621156" y="2535396"/>
                </a:lnTo>
                <a:lnTo>
                  <a:pt x="2628260" y="2590283"/>
                </a:lnTo>
                <a:lnTo>
                  <a:pt x="2635516" y="2635157"/>
                </a:lnTo>
                <a:lnTo>
                  <a:pt x="2650792" y="2687593"/>
                </a:lnTo>
                <a:lnTo>
                  <a:pt x="2658965" y="2691521"/>
                </a:lnTo>
                <a:lnTo>
                  <a:pt x="2667596" y="2678165"/>
                </a:lnTo>
                <a:lnTo>
                  <a:pt x="2679439" y="2638229"/>
                </a:lnTo>
                <a:lnTo>
                  <a:pt x="2690177" y="2582788"/>
                </a:lnTo>
                <a:lnTo>
                  <a:pt x="2699889" y="2513622"/>
                </a:lnTo>
                <a:lnTo>
                  <a:pt x="2708650" y="2432512"/>
                </a:lnTo>
                <a:lnTo>
                  <a:pt x="2716540" y="2341238"/>
                </a:lnTo>
                <a:lnTo>
                  <a:pt x="2723634" y="2241578"/>
                </a:lnTo>
                <a:lnTo>
                  <a:pt x="2730011" y="2135314"/>
                </a:lnTo>
                <a:lnTo>
                  <a:pt x="2735748" y="2024225"/>
                </a:lnTo>
                <a:lnTo>
                  <a:pt x="2740921" y="1910092"/>
                </a:lnTo>
                <a:lnTo>
                  <a:pt x="2745609" y="1794694"/>
                </a:lnTo>
                <a:lnTo>
                  <a:pt x="2749889" y="1679812"/>
                </a:lnTo>
                <a:lnTo>
                  <a:pt x="2753838" y="1567225"/>
                </a:lnTo>
                <a:lnTo>
                  <a:pt x="2757533" y="1458713"/>
                </a:lnTo>
                <a:lnTo>
                  <a:pt x="2761053" y="1356057"/>
                </a:lnTo>
                <a:lnTo>
                  <a:pt x="2764473" y="1261036"/>
                </a:lnTo>
                <a:lnTo>
                  <a:pt x="2767872" y="1175431"/>
                </a:lnTo>
                <a:lnTo>
                  <a:pt x="2771326" y="1101021"/>
                </a:lnTo>
                <a:lnTo>
                  <a:pt x="2774914" y="1039586"/>
                </a:lnTo>
                <a:lnTo>
                  <a:pt x="2778712" y="992907"/>
                </a:lnTo>
                <a:lnTo>
                  <a:pt x="2786957" y="937954"/>
                </a:lnTo>
                <a:lnTo>
                  <a:pt x="2790925" y="906644"/>
                </a:lnTo>
                <a:lnTo>
                  <a:pt x="2798326" y="827835"/>
                </a:lnTo>
                <a:lnTo>
                  <a:pt x="2801777" y="781995"/>
                </a:lnTo>
                <a:lnTo>
                  <a:pt x="2805075" y="732968"/>
                </a:lnTo>
                <a:lnTo>
                  <a:pt x="2808229" y="681584"/>
                </a:lnTo>
                <a:lnTo>
                  <a:pt x="2811249" y="628672"/>
                </a:lnTo>
                <a:lnTo>
                  <a:pt x="2814143" y="575060"/>
                </a:lnTo>
                <a:lnTo>
                  <a:pt x="2816921" y="521577"/>
                </a:lnTo>
                <a:lnTo>
                  <a:pt x="2819593" y="469051"/>
                </a:lnTo>
                <a:lnTo>
                  <a:pt x="2822169" y="418312"/>
                </a:lnTo>
                <a:lnTo>
                  <a:pt x="2824656" y="370189"/>
                </a:lnTo>
                <a:lnTo>
                  <a:pt x="2827065" y="325509"/>
                </a:lnTo>
                <a:lnTo>
                  <a:pt x="2829406" y="285102"/>
                </a:lnTo>
                <a:lnTo>
                  <a:pt x="2833918" y="220421"/>
                </a:lnTo>
                <a:lnTo>
                  <a:pt x="2840405" y="176164"/>
                </a:lnTo>
                <a:lnTo>
                  <a:pt x="2842162" y="171635"/>
                </a:lnTo>
                <a:lnTo>
                  <a:pt x="2843298" y="162815"/>
                </a:lnTo>
                <a:lnTo>
                  <a:pt x="2843996" y="150466"/>
                </a:lnTo>
                <a:lnTo>
                  <a:pt x="2844441" y="135351"/>
                </a:lnTo>
                <a:lnTo>
                  <a:pt x="2844814" y="118233"/>
                </a:lnTo>
                <a:lnTo>
                  <a:pt x="2845299" y="99877"/>
                </a:lnTo>
                <a:lnTo>
                  <a:pt x="2849257" y="45004"/>
                </a:lnTo>
                <a:lnTo>
                  <a:pt x="2860816" y="6455"/>
                </a:lnTo>
                <a:lnTo>
                  <a:pt x="2875186" y="0"/>
                </a:lnTo>
                <a:lnTo>
                  <a:pt x="2884920" y="4835"/>
                </a:lnTo>
                <a:lnTo>
                  <a:pt x="2910401" y="34448"/>
                </a:lnTo>
                <a:lnTo>
                  <a:pt x="2945120" y="95739"/>
                </a:lnTo>
                <a:lnTo>
                  <a:pt x="2966402" y="140172"/>
                </a:lnTo>
                <a:lnTo>
                  <a:pt x="2985159" y="182028"/>
                </a:lnTo>
                <a:lnTo>
                  <a:pt x="3006868" y="232430"/>
                </a:lnTo>
                <a:lnTo>
                  <a:pt x="3023353" y="272192"/>
                </a:lnTo>
                <a:lnTo>
                  <a:pt x="3040435" y="315084"/>
                </a:lnTo>
                <a:lnTo>
                  <a:pt x="3057248" y="359563"/>
                </a:lnTo>
                <a:lnTo>
                  <a:pt x="3072922" y="404087"/>
                </a:lnTo>
                <a:lnTo>
                  <a:pt x="3086593" y="447114"/>
                </a:lnTo>
                <a:lnTo>
                  <a:pt x="3097390" y="487102"/>
                </a:lnTo>
                <a:lnTo>
                  <a:pt x="3105467" y="524709"/>
                </a:lnTo>
                <a:lnTo>
                  <a:pt x="3110375" y="546692"/>
                </a:lnTo>
                <a:lnTo>
                  <a:pt x="3122403" y="597417"/>
                </a:lnTo>
                <a:lnTo>
                  <a:pt x="3136643" y="654670"/>
                </a:lnTo>
                <a:lnTo>
                  <a:pt x="3152218" y="715470"/>
                </a:lnTo>
                <a:lnTo>
                  <a:pt x="3168246" y="776837"/>
                </a:lnTo>
                <a:lnTo>
                  <a:pt x="3183849" y="835792"/>
                </a:lnTo>
                <a:lnTo>
                  <a:pt x="3198145" y="889356"/>
                </a:lnTo>
                <a:lnTo>
                  <a:pt x="3210256" y="934548"/>
                </a:lnTo>
                <a:lnTo>
                  <a:pt x="3215217" y="953073"/>
                </a:lnTo>
                <a:lnTo>
                  <a:pt x="3219302" y="968388"/>
                </a:lnTo>
                <a:lnTo>
                  <a:pt x="3222400" y="980120"/>
                </a:lnTo>
                <a:lnTo>
                  <a:pt x="3224403" y="987897"/>
                </a:lnTo>
                <a:lnTo>
                  <a:pt x="3226334" y="994301"/>
                </a:lnTo>
                <a:lnTo>
                  <a:pt x="3246844" y="1035039"/>
                </a:lnTo>
                <a:lnTo>
                  <a:pt x="3273574" y="1076963"/>
                </a:lnTo>
                <a:lnTo>
                  <a:pt x="3297748" y="1113061"/>
                </a:lnTo>
                <a:lnTo>
                  <a:pt x="3306352" y="1125880"/>
                </a:lnTo>
                <a:lnTo>
                  <a:pt x="3333169" y="1166430"/>
                </a:lnTo>
                <a:lnTo>
                  <a:pt x="3361428" y="1215564"/>
                </a:lnTo>
                <a:lnTo>
                  <a:pt x="3381075" y="1259541"/>
                </a:lnTo>
                <a:lnTo>
                  <a:pt x="3400815" y="1310020"/>
                </a:lnTo>
                <a:lnTo>
                  <a:pt x="3420230" y="1364506"/>
                </a:lnTo>
                <a:lnTo>
                  <a:pt x="3438899" y="1420508"/>
                </a:lnTo>
                <a:lnTo>
                  <a:pt x="3456403" y="1475531"/>
                </a:lnTo>
                <a:lnTo>
                  <a:pt x="3472325" y="1527082"/>
                </a:lnTo>
                <a:lnTo>
                  <a:pt x="3486243" y="1572667"/>
                </a:lnTo>
                <a:lnTo>
                  <a:pt x="3492320" y="1592443"/>
                </a:lnTo>
                <a:lnTo>
                  <a:pt x="3506393" y="1635965"/>
                </a:lnTo>
                <a:lnTo>
                  <a:pt x="3527248" y="1670063"/>
                </a:lnTo>
                <a:lnTo>
                  <a:pt x="3560073" y="1701190"/>
                </a:lnTo>
                <a:lnTo>
                  <a:pt x="3598027" y="1728299"/>
                </a:lnTo>
                <a:lnTo>
                  <a:pt x="3634267" y="1750344"/>
                </a:lnTo>
                <a:lnTo>
                  <a:pt x="3654096" y="1761710"/>
                </a:lnTo>
                <a:lnTo>
                  <a:pt x="3661952" y="1766278"/>
                </a:lnTo>
                <a:lnTo>
                  <a:pt x="3668097" y="1770050"/>
                </a:lnTo>
                <a:lnTo>
                  <a:pt x="3686657" y="1781456"/>
                </a:lnTo>
                <a:lnTo>
                  <a:pt x="3706463" y="1788150"/>
                </a:lnTo>
                <a:lnTo>
                  <a:pt x="3727300" y="1790565"/>
                </a:lnTo>
                <a:lnTo>
                  <a:pt x="3748955" y="1789138"/>
                </a:lnTo>
                <a:lnTo>
                  <a:pt x="3771214" y="1784301"/>
                </a:lnTo>
                <a:lnTo>
                  <a:pt x="3816686" y="1766141"/>
                </a:lnTo>
                <a:lnTo>
                  <a:pt x="3862005" y="1739559"/>
                </a:lnTo>
                <a:lnTo>
                  <a:pt x="3905458" y="1708032"/>
                </a:lnTo>
                <a:lnTo>
                  <a:pt x="3945332" y="1675037"/>
                </a:lnTo>
                <a:lnTo>
                  <a:pt x="3979916" y="1644048"/>
                </a:lnTo>
                <a:lnTo>
                  <a:pt x="4007498" y="1618543"/>
                </a:lnTo>
                <a:lnTo>
                  <a:pt x="4018128" y="1608933"/>
                </a:lnTo>
                <a:lnTo>
                  <a:pt x="4026365" y="1601997"/>
                </a:lnTo>
                <a:lnTo>
                  <a:pt x="4031996" y="1598170"/>
                </a:lnTo>
                <a:lnTo>
                  <a:pt x="4036418" y="1597307"/>
                </a:lnTo>
                <a:lnTo>
                  <a:pt x="4041262" y="1598823"/>
                </a:lnTo>
                <a:lnTo>
                  <a:pt x="4046667" y="1602484"/>
                </a:lnTo>
                <a:lnTo>
                  <a:pt x="4052774" y="1608053"/>
                </a:lnTo>
                <a:lnTo>
                  <a:pt x="4059721" y="1615298"/>
                </a:lnTo>
                <a:lnTo>
                  <a:pt x="4067647" y="1623983"/>
                </a:lnTo>
                <a:lnTo>
                  <a:pt x="4076694" y="1633875"/>
                </a:lnTo>
                <a:lnTo>
                  <a:pt x="4111942" y="1668444"/>
                </a:lnTo>
                <a:lnTo>
                  <a:pt x="4143594" y="1693223"/>
                </a:lnTo>
                <a:lnTo>
                  <a:pt x="4183071" y="1717200"/>
                </a:lnTo>
                <a:lnTo>
                  <a:pt x="4231488" y="1738501"/>
                </a:lnTo>
                <a:lnTo>
                  <a:pt x="4289961" y="1755249"/>
                </a:lnTo>
                <a:lnTo>
                  <a:pt x="4359605" y="1765569"/>
                </a:lnTo>
                <a:lnTo>
                  <a:pt x="4406281" y="1768368"/>
                </a:lnTo>
                <a:lnTo>
                  <a:pt x="4421014" y="1769097"/>
                </a:lnTo>
                <a:lnTo>
                  <a:pt x="4436600" y="1769875"/>
                </a:lnTo>
                <a:lnTo>
                  <a:pt x="4486622" y="1772685"/>
                </a:lnTo>
                <a:lnTo>
                  <a:pt x="4537640" y="1776593"/>
                </a:lnTo>
                <a:lnTo>
                  <a:pt x="4584636" y="1782097"/>
                </a:lnTo>
                <a:lnTo>
                  <a:pt x="4622595" y="1789693"/>
                </a:lnTo>
                <a:lnTo>
                  <a:pt x="4657237" y="1814509"/>
                </a:lnTo>
                <a:lnTo>
                  <a:pt x="4678405" y="1852043"/>
                </a:lnTo>
                <a:lnTo>
                  <a:pt x="4702470" y="1903791"/>
                </a:lnTo>
                <a:lnTo>
                  <a:pt x="4727992" y="1964778"/>
                </a:lnTo>
                <a:lnTo>
                  <a:pt x="4753533" y="2030030"/>
                </a:lnTo>
                <a:lnTo>
                  <a:pt x="4777656" y="2094573"/>
                </a:lnTo>
                <a:lnTo>
                  <a:pt x="4798921" y="2153432"/>
                </a:lnTo>
                <a:lnTo>
                  <a:pt x="4815892" y="2201632"/>
                </a:lnTo>
                <a:lnTo>
                  <a:pt x="4830148" y="2243068"/>
                </a:lnTo>
                <a:lnTo>
                  <a:pt x="4831194" y="2246162"/>
                </a:lnTo>
              </a:path>
            </a:pathLst>
          </a:custGeom>
          <a:ln w="25400">
            <a:solidFill>
              <a:srgbClr val="E7967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814385" y="3035740"/>
            <a:ext cx="4242435" cy="1612106"/>
          </a:xfrm>
          <a:custGeom>
            <a:avLst/>
            <a:gdLst/>
            <a:ahLst/>
            <a:cxnLst/>
            <a:rect l="l" t="t" r="r" b="b"/>
            <a:pathLst>
              <a:path w="5656580" h="2149475">
                <a:moveTo>
                  <a:pt x="0" y="1546695"/>
                </a:moveTo>
                <a:lnTo>
                  <a:pt x="46384" y="1554388"/>
                </a:lnTo>
                <a:lnTo>
                  <a:pt x="96705" y="1562235"/>
                </a:lnTo>
                <a:lnTo>
                  <a:pt x="139854" y="1566639"/>
                </a:lnTo>
                <a:lnTo>
                  <a:pt x="148271" y="1566791"/>
                </a:lnTo>
                <a:lnTo>
                  <a:pt x="156310" y="1566604"/>
                </a:lnTo>
                <a:lnTo>
                  <a:pt x="200855" y="1561267"/>
                </a:lnTo>
                <a:lnTo>
                  <a:pt x="248169" y="1545753"/>
                </a:lnTo>
                <a:lnTo>
                  <a:pt x="291747" y="1522809"/>
                </a:lnTo>
                <a:lnTo>
                  <a:pt x="337850" y="1491758"/>
                </a:lnTo>
                <a:lnTo>
                  <a:pt x="368026" y="1467260"/>
                </a:lnTo>
                <a:lnTo>
                  <a:pt x="396382" y="1440217"/>
                </a:lnTo>
                <a:lnTo>
                  <a:pt x="421741" y="1411052"/>
                </a:lnTo>
                <a:lnTo>
                  <a:pt x="451587" y="1364255"/>
                </a:lnTo>
                <a:lnTo>
                  <a:pt x="472039" y="1313179"/>
                </a:lnTo>
                <a:lnTo>
                  <a:pt x="486081" y="1274501"/>
                </a:lnTo>
                <a:lnTo>
                  <a:pt x="500521" y="1233041"/>
                </a:lnTo>
                <a:lnTo>
                  <a:pt x="514989" y="1189822"/>
                </a:lnTo>
                <a:lnTo>
                  <a:pt x="529116" y="1145865"/>
                </a:lnTo>
                <a:lnTo>
                  <a:pt x="542534" y="1102192"/>
                </a:lnTo>
                <a:lnTo>
                  <a:pt x="554874" y="1059824"/>
                </a:lnTo>
                <a:lnTo>
                  <a:pt x="565767" y="1019784"/>
                </a:lnTo>
                <a:lnTo>
                  <a:pt x="578586" y="966322"/>
                </a:lnTo>
                <a:lnTo>
                  <a:pt x="587589" y="919268"/>
                </a:lnTo>
                <a:lnTo>
                  <a:pt x="590693" y="902389"/>
                </a:lnTo>
                <a:lnTo>
                  <a:pt x="593953" y="884897"/>
                </a:lnTo>
                <a:lnTo>
                  <a:pt x="604955" y="829769"/>
                </a:lnTo>
                <a:lnTo>
                  <a:pt x="613590" y="791835"/>
                </a:lnTo>
                <a:lnTo>
                  <a:pt x="623531" y="753915"/>
                </a:lnTo>
                <a:lnTo>
                  <a:pt x="635005" y="716832"/>
                </a:lnTo>
                <a:lnTo>
                  <a:pt x="655586" y="664576"/>
                </a:lnTo>
                <a:lnTo>
                  <a:pt x="680893" y="618832"/>
                </a:lnTo>
                <a:lnTo>
                  <a:pt x="701027" y="591983"/>
                </a:lnTo>
                <a:lnTo>
                  <a:pt x="712627" y="577025"/>
                </a:lnTo>
                <a:lnTo>
                  <a:pt x="738603" y="543347"/>
                </a:lnTo>
                <a:lnTo>
                  <a:pt x="767472" y="505526"/>
                </a:lnTo>
                <a:lnTo>
                  <a:pt x="798270" y="464612"/>
                </a:lnTo>
                <a:lnTo>
                  <a:pt x="830033" y="421654"/>
                </a:lnTo>
                <a:lnTo>
                  <a:pt x="861797" y="377703"/>
                </a:lnTo>
                <a:lnTo>
                  <a:pt x="892595" y="333809"/>
                </a:lnTo>
                <a:lnTo>
                  <a:pt x="921464" y="291021"/>
                </a:lnTo>
                <a:lnTo>
                  <a:pt x="947439" y="250390"/>
                </a:lnTo>
                <a:lnTo>
                  <a:pt x="969556" y="212966"/>
                </a:lnTo>
                <a:lnTo>
                  <a:pt x="979382" y="195484"/>
                </a:lnTo>
                <a:lnTo>
                  <a:pt x="989000" y="178530"/>
                </a:lnTo>
                <a:lnTo>
                  <a:pt x="1016631" y="131159"/>
                </a:lnTo>
                <a:lnTo>
                  <a:pt x="1042506" y="89694"/>
                </a:lnTo>
                <a:lnTo>
                  <a:pt x="1066720" y="54997"/>
                </a:lnTo>
                <a:lnTo>
                  <a:pt x="1096589" y="20753"/>
                </a:lnTo>
                <a:lnTo>
                  <a:pt x="1130363" y="139"/>
                </a:lnTo>
                <a:lnTo>
                  <a:pt x="1136882" y="0"/>
                </a:lnTo>
                <a:lnTo>
                  <a:pt x="1143646" y="2286"/>
                </a:lnTo>
                <a:lnTo>
                  <a:pt x="1172372" y="31721"/>
                </a:lnTo>
                <a:lnTo>
                  <a:pt x="1194576" y="69540"/>
                </a:lnTo>
                <a:lnTo>
                  <a:pt x="1216173" y="114892"/>
                </a:lnTo>
                <a:lnTo>
                  <a:pt x="1236110" y="162415"/>
                </a:lnTo>
                <a:lnTo>
                  <a:pt x="1253333" y="206745"/>
                </a:lnTo>
                <a:lnTo>
                  <a:pt x="1267386" y="244265"/>
                </a:lnTo>
                <a:lnTo>
                  <a:pt x="1284734" y="292532"/>
                </a:lnTo>
                <a:lnTo>
                  <a:pt x="1298545" y="332294"/>
                </a:lnTo>
                <a:lnTo>
                  <a:pt x="1313491" y="376569"/>
                </a:lnTo>
                <a:lnTo>
                  <a:pt x="1329004" y="424021"/>
                </a:lnTo>
                <a:lnTo>
                  <a:pt x="1344517" y="473317"/>
                </a:lnTo>
                <a:lnTo>
                  <a:pt x="1359463" y="523124"/>
                </a:lnTo>
                <a:lnTo>
                  <a:pt x="1373273" y="572107"/>
                </a:lnTo>
                <a:lnTo>
                  <a:pt x="1385382" y="618932"/>
                </a:lnTo>
                <a:lnTo>
                  <a:pt x="1395222" y="662267"/>
                </a:lnTo>
                <a:lnTo>
                  <a:pt x="1399618" y="683144"/>
                </a:lnTo>
                <a:lnTo>
                  <a:pt x="1404291" y="704568"/>
                </a:lnTo>
                <a:lnTo>
                  <a:pt x="1414440" y="748686"/>
                </a:lnTo>
                <a:lnTo>
                  <a:pt x="1425610" y="793882"/>
                </a:lnTo>
                <a:lnTo>
                  <a:pt x="1437745" y="839418"/>
                </a:lnTo>
                <a:lnTo>
                  <a:pt x="1450789" y="884556"/>
                </a:lnTo>
                <a:lnTo>
                  <a:pt x="1464684" y="928560"/>
                </a:lnTo>
                <a:lnTo>
                  <a:pt x="1479374" y="970691"/>
                </a:lnTo>
                <a:lnTo>
                  <a:pt x="1494802" y="1010212"/>
                </a:lnTo>
                <a:lnTo>
                  <a:pt x="1510911" y="1046384"/>
                </a:lnTo>
                <a:lnTo>
                  <a:pt x="1536023" y="1093152"/>
                </a:lnTo>
                <a:lnTo>
                  <a:pt x="1559881" y="1134466"/>
                </a:lnTo>
                <a:lnTo>
                  <a:pt x="1582718" y="1171310"/>
                </a:lnTo>
                <a:lnTo>
                  <a:pt x="1605681" y="1203207"/>
                </a:lnTo>
                <a:lnTo>
                  <a:pt x="1638483" y="1237213"/>
                </a:lnTo>
                <a:lnTo>
                  <a:pt x="1676279" y="1260436"/>
                </a:lnTo>
                <a:lnTo>
                  <a:pt x="1711877" y="1271416"/>
                </a:lnTo>
                <a:lnTo>
                  <a:pt x="1725117" y="1275544"/>
                </a:lnTo>
                <a:lnTo>
                  <a:pt x="1760982" y="1290318"/>
                </a:lnTo>
                <a:lnTo>
                  <a:pt x="1801963" y="1316396"/>
                </a:lnTo>
                <a:lnTo>
                  <a:pt x="1838499" y="1351030"/>
                </a:lnTo>
                <a:lnTo>
                  <a:pt x="1864644" y="1383101"/>
                </a:lnTo>
                <a:lnTo>
                  <a:pt x="1892035" y="1421715"/>
                </a:lnTo>
                <a:lnTo>
                  <a:pt x="1921586" y="1465852"/>
                </a:lnTo>
                <a:lnTo>
                  <a:pt x="1951814" y="1512440"/>
                </a:lnTo>
                <a:lnTo>
                  <a:pt x="1981238" y="1558410"/>
                </a:lnTo>
                <a:lnTo>
                  <a:pt x="1990611" y="1573065"/>
                </a:lnTo>
                <a:lnTo>
                  <a:pt x="2016656" y="1613435"/>
                </a:lnTo>
                <a:lnTo>
                  <a:pt x="2038438" y="1646021"/>
                </a:lnTo>
                <a:lnTo>
                  <a:pt x="2062155" y="1676768"/>
                </a:lnTo>
                <a:lnTo>
                  <a:pt x="2092832" y="1711952"/>
                </a:lnTo>
                <a:lnTo>
                  <a:pt x="2127213" y="1748988"/>
                </a:lnTo>
                <a:lnTo>
                  <a:pt x="2162042" y="1785290"/>
                </a:lnTo>
                <a:lnTo>
                  <a:pt x="2183901" y="1807807"/>
                </a:lnTo>
                <a:lnTo>
                  <a:pt x="2194061" y="1818273"/>
                </a:lnTo>
                <a:lnTo>
                  <a:pt x="2226757" y="1852620"/>
                </a:lnTo>
                <a:lnTo>
                  <a:pt x="2256521" y="1891083"/>
                </a:lnTo>
                <a:lnTo>
                  <a:pt x="2278492" y="1924906"/>
                </a:lnTo>
                <a:lnTo>
                  <a:pt x="2301516" y="1963486"/>
                </a:lnTo>
                <a:lnTo>
                  <a:pt x="2323581" y="2003663"/>
                </a:lnTo>
                <a:lnTo>
                  <a:pt x="2342677" y="2042274"/>
                </a:lnTo>
                <a:lnTo>
                  <a:pt x="2360041" y="2085860"/>
                </a:lnTo>
                <a:lnTo>
                  <a:pt x="2363785" y="2096760"/>
                </a:lnTo>
                <a:lnTo>
                  <a:pt x="2383881" y="2132489"/>
                </a:lnTo>
                <a:lnTo>
                  <a:pt x="2416249" y="2149485"/>
                </a:lnTo>
                <a:lnTo>
                  <a:pt x="2423121" y="2147868"/>
                </a:lnTo>
                <a:lnTo>
                  <a:pt x="2450037" y="2120258"/>
                </a:lnTo>
                <a:lnTo>
                  <a:pt x="2467404" y="2072504"/>
                </a:lnTo>
                <a:lnTo>
                  <a:pt x="2479043" y="2025571"/>
                </a:lnTo>
                <a:lnTo>
                  <a:pt x="2491444" y="1970023"/>
                </a:lnTo>
                <a:lnTo>
                  <a:pt x="2497990" y="1940087"/>
                </a:lnTo>
                <a:lnTo>
                  <a:pt x="2504797" y="1909279"/>
                </a:lnTo>
                <a:lnTo>
                  <a:pt x="2519288" y="1846757"/>
                </a:lnTo>
                <a:lnTo>
                  <a:pt x="2535108" y="1785874"/>
                </a:lnTo>
                <a:lnTo>
                  <a:pt x="2552444" y="1730049"/>
                </a:lnTo>
                <a:lnTo>
                  <a:pt x="2571485" y="1682699"/>
                </a:lnTo>
                <a:lnTo>
                  <a:pt x="2592420" y="1647243"/>
                </a:lnTo>
                <a:lnTo>
                  <a:pt x="2627630" y="1621282"/>
                </a:lnTo>
                <a:lnTo>
                  <a:pt x="2640046" y="1615185"/>
                </a:lnTo>
                <a:lnTo>
                  <a:pt x="2678030" y="1595249"/>
                </a:lnTo>
                <a:lnTo>
                  <a:pt x="2715855" y="1572918"/>
                </a:lnTo>
                <a:lnTo>
                  <a:pt x="2751892" y="1548289"/>
                </a:lnTo>
                <a:lnTo>
                  <a:pt x="2784514" y="1521456"/>
                </a:lnTo>
                <a:lnTo>
                  <a:pt x="2812093" y="1492517"/>
                </a:lnTo>
                <a:lnTo>
                  <a:pt x="2833001" y="1461566"/>
                </a:lnTo>
                <a:lnTo>
                  <a:pt x="2839475" y="1450894"/>
                </a:lnTo>
                <a:lnTo>
                  <a:pt x="2867657" y="1418736"/>
                </a:lnTo>
                <a:lnTo>
                  <a:pt x="2906822" y="1386959"/>
                </a:lnTo>
                <a:lnTo>
                  <a:pt x="2954191" y="1356333"/>
                </a:lnTo>
                <a:lnTo>
                  <a:pt x="2988958" y="1336932"/>
                </a:lnTo>
                <a:lnTo>
                  <a:pt x="3025314" y="1318610"/>
                </a:lnTo>
                <a:lnTo>
                  <a:pt x="3062437" y="1301594"/>
                </a:lnTo>
                <a:lnTo>
                  <a:pt x="3099504" y="1286110"/>
                </a:lnTo>
                <a:lnTo>
                  <a:pt x="3135693" y="1272387"/>
                </a:lnTo>
                <a:lnTo>
                  <a:pt x="3189490" y="1253614"/>
                </a:lnTo>
                <a:lnTo>
                  <a:pt x="3243000" y="1237139"/>
                </a:lnTo>
                <a:lnTo>
                  <a:pt x="3294019" y="1225261"/>
                </a:lnTo>
                <a:lnTo>
                  <a:pt x="3340345" y="1220279"/>
                </a:lnTo>
                <a:lnTo>
                  <a:pt x="3354363" y="1220548"/>
                </a:lnTo>
                <a:lnTo>
                  <a:pt x="3401144" y="1233544"/>
                </a:lnTo>
                <a:lnTo>
                  <a:pt x="3430433" y="1270051"/>
                </a:lnTo>
                <a:lnTo>
                  <a:pt x="3443002" y="1294485"/>
                </a:lnTo>
                <a:lnTo>
                  <a:pt x="3449361" y="1306896"/>
                </a:lnTo>
                <a:lnTo>
                  <a:pt x="3468967" y="1343942"/>
                </a:lnTo>
                <a:lnTo>
                  <a:pt x="3489762" y="1379024"/>
                </a:lnTo>
                <a:lnTo>
                  <a:pt x="3512255" y="1409976"/>
                </a:lnTo>
                <a:lnTo>
                  <a:pt x="3545769" y="1441075"/>
                </a:lnTo>
                <a:lnTo>
                  <a:pt x="3587598" y="1460108"/>
                </a:lnTo>
                <a:lnTo>
                  <a:pt x="3632868" y="1473337"/>
                </a:lnTo>
                <a:lnTo>
                  <a:pt x="3644588" y="1476387"/>
                </a:lnTo>
                <a:lnTo>
                  <a:pt x="3656501" y="1479522"/>
                </a:lnTo>
                <a:lnTo>
                  <a:pt x="3693549" y="1490360"/>
                </a:lnTo>
                <a:lnTo>
                  <a:pt x="3732886" y="1505309"/>
                </a:lnTo>
                <a:lnTo>
                  <a:pt x="3760947" y="1518598"/>
                </a:lnTo>
                <a:lnTo>
                  <a:pt x="3774818" y="1524837"/>
                </a:lnTo>
                <a:lnTo>
                  <a:pt x="3813641" y="1538885"/>
                </a:lnTo>
                <a:lnTo>
                  <a:pt x="3859587" y="1545359"/>
                </a:lnTo>
                <a:lnTo>
                  <a:pt x="3870157" y="1544547"/>
                </a:lnTo>
                <a:lnTo>
                  <a:pt x="3909328" y="1530483"/>
                </a:lnTo>
                <a:lnTo>
                  <a:pt x="3944245" y="1499366"/>
                </a:lnTo>
                <a:lnTo>
                  <a:pt x="3952689" y="1490932"/>
                </a:lnTo>
                <a:lnTo>
                  <a:pt x="3986848" y="1460717"/>
                </a:lnTo>
                <a:lnTo>
                  <a:pt x="4022747" y="1441866"/>
                </a:lnTo>
                <a:lnTo>
                  <a:pt x="4041822" y="1439092"/>
                </a:lnTo>
                <a:lnTo>
                  <a:pt x="4051723" y="1439787"/>
                </a:lnTo>
                <a:lnTo>
                  <a:pt x="4095280" y="1460446"/>
                </a:lnTo>
                <a:lnTo>
                  <a:pt x="4127596" y="1485750"/>
                </a:lnTo>
                <a:lnTo>
                  <a:pt x="4137427" y="1493618"/>
                </a:lnTo>
                <a:lnTo>
                  <a:pt x="4175251" y="1520773"/>
                </a:lnTo>
                <a:lnTo>
                  <a:pt x="4216447" y="1538369"/>
                </a:lnTo>
                <a:lnTo>
                  <a:pt x="4254185" y="1543161"/>
                </a:lnTo>
                <a:lnTo>
                  <a:pt x="4268709" y="1542862"/>
                </a:lnTo>
                <a:lnTo>
                  <a:pt x="4287946" y="1541240"/>
                </a:lnTo>
                <a:lnTo>
                  <a:pt x="4305484" y="1540269"/>
                </a:lnTo>
                <a:lnTo>
                  <a:pt x="4321491" y="1539897"/>
                </a:lnTo>
                <a:lnTo>
                  <a:pt x="4336136" y="1540073"/>
                </a:lnTo>
                <a:lnTo>
                  <a:pt x="4349588" y="1540746"/>
                </a:lnTo>
                <a:lnTo>
                  <a:pt x="4394830" y="1547368"/>
                </a:lnTo>
                <a:lnTo>
                  <a:pt x="4434451" y="1557800"/>
                </a:lnTo>
                <a:lnTo>
                  <a:pt x="4444741" y="1560617"/>
                </a:lnTo>
                <a:lnTo>
                  <a:pt x="4455522" y="1563413"/>
                </a:lnTo>
                <a:lnTo>
                  <a:pt x="4466852" y="1565514"/>
                </a:lnTo>
                <a:lnTo>
                  <a:pt x="4478127" y="1566602"/>
                </a:lnTo>
                <a:lnTo>
                  <a:pt x="4489368" y="1566762"/>
                </a:lnTo>
                <a:lnTo>
                  <a:pt x="4500598" y="1566079"/>
                </a:lnTo>
                <a:lnTo>
                  <a:pt x="4545829" y="1556619"/>
                </a:lnTo>
                <a:lnTo>
                  <a:pt x="4592600" y="1540480"/>
                </a:lnTo>
                <a:lnTo>
                  <a:pt x="4604695" y="1536040"/>
                </a:lnTo>
                <a:lnTo>
                  <a:pt x="4616995" y="1531609"/>
                </a:lnTo>
                <a:lnTo>
                  <a:pt x="4655338" y="1519215"/>
                </a:lnTo>
                <a:lnTo>
                  <a:pt x="4682771" y="1512477"/>
                </a:lnTo>
                <a:lnTo>
                  <a:pt x="4696864" y="1509255"/>
                </a:lnTo>
                <a:lnTo>
                  <a:pt x="4738966" y="1500205"/>
                </a:lnTo>
                <a:lnTo>
                  <a:pt x="4780491" y="1493759"/>
                </a:lnTo>
                <a:lnTo>
                  <a:pt x="4807659" y="1491975"/>
                </a:lnTo>
                <a:lnTo>
                  <a:pt x="4821044" y="1492077"/>
                </a:lnTo>
                <a:lnTo>
                  <a:pt x="4860231" y="1497322"/>
                </a:lnTo>
                <a:lnTo>
                  <a:pt x="4897655" y="1511653"/>
                </a:lnTo>
                <a:lnTo>
                  <a:pt x="4932921" y="1537233"/>
                </a:lnTo>
                <a:lnTo>
                  <a:pt x="4967163" y="1571424"/>
                </a:lnTo>
                <a:lnTo>
                  <a:pt x="5001278" y="1609000"/>
                </a:lnTo>
                <a:lnTo>
                  <a:pt x="5034500" y="1648237"/>
                </a:lnTo>
                <a:lnTo>
                  <a:pt x="5066062" y="1687410"/>
                </a:lnTo>
                <a:lnTo>
                  <a:pt x="5095198" y="1724794"/>
                </a:lnTo>
                <a:lnTo>
                  <a:pt x="5121142" y="1758666"/>
                </a:lnTo>
                <a:lnTo>
                  <a:pt x="5128948" y="1768878"/>
                </a:lnTo>
                <a:lnTo>
                  <a:pt x="5158424" y="1806311"/>
                </a:lnTo>
                <a:lnTo>
                  <a:pt x="5191445" y="1842294"/>
                </a:lnTo>
                <a:lnTo>
                  <a:pt x="5230359" y="1874207"/>
                </a:lnTo>
                <a:lnTo>
                  <a:pt x="5264654" y="1893678"/>
                </a:lnTo>
                <a:lnTo>
                  <a:pt x="5304295" y="1907925"/>
                </a:lnTo>
                <a:lnTo>
                  <a:pt x="5351806" y="1915269"/>
                </a:lnTo>
                <a:lnTo>
                  <a:pt x="5381198" y="1916324"/>
                </a:lnTo>
                <a:lnTo>
                  <a:pt x="5393309" y="1916190"/>
                </a:lnTo>
                <a:lnTo>
                  <a:pt x="5436127" y="1912488"/>
                </a:lnTo>
                <a:lnTo>
                  <a:pt x="5442561" y="1911766"/>
                </a:lnTo>
                <a:lnTo>
                  <a:pt x="5448758" y="1911260"/>
                </a:lnTo>
                <a:lnTo>
                  <a:pt x="5454920" y="1911058"/>
                </a:lnTo>
                <a:lnTo>
                  <a:pt x="5461251" y="1911251"/>
                </a:lnTo>
                <a:lnTo>
                  <a:pt x="5502517" y="1921252"/>
                </a:lnTo>
                <a:lnTo>
                  <a:pt x="5558192" y="1944604"/>
                </a:lnTo>
                <a:lnTo>
                  <a:pt x="5593628" y="1960505"/>
                </a:lnTo>
                <a:lnTo>
                  <a:pt x="5631396" y="1978402"/>
                </a:lnTo>
                <a:lnTo>
                  <a:pt x="5655003" y="1990434"/>
                </a:lnTo>
                <a:lnTo>
                  <a:pt x="5656440" y="199121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1737764" y="2984375"/>
            <a:ext cx="251460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dirty="0">
                <a:latin typeface="Arial" pitchFamily="34" charset="0"/>
                <a:cs typeface="Arial" pitchFamily="34" charset="0"/>
              </a:rPr>
              <a:t>138,2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99452" y="3853910"/>
            <a:ext cx="436721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spc="4" dirty="0">
                <a:latin typeface="Arial" pitchFamily="34" charset="0"/>
                <a:cs typeface="Arial" pitchFamily="34" charset="0"/>
              </a:rPr>
              <a:t>ЭП – </a:t>
            </a:r>
            <a:r>
              <a:rPr sz="713" dirty="0">
                <a:latin typeface="Arial" pitchFamily="34" charset="0"/>
                <a:cs typeface="Arial" pitchFamily="34" charset="0"/>
              </a:rPr>
              <a:t>72,2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14439" y="2871122"/>
            <a:ext cx="251460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dirty="0">
                <a:solidFill>
                  <a:srgbClr val="DC674C"/>
                </a:solidFill>
                <a:latin typeface="Arial" pitchFamily="34" charset="0"/>
                <a:cs typeface="Arial" pitchFamily="34" charset="0"/>
              </a:rPr>
              <a:t>132,2</a:t>
            </a:r>
            <a:endParaRPr sz="71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9877" y="3490816"/>
            <a:ext cx="200025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dirty="0">
                <a:solidFill>
                  <a:srgbClr val="F39200"/>
                </a:solidFill>
                <a:latin typeface="Arial" pitchFamily="34" charset="0"/>
                <a:cs typeface="Arial" pitchFamily="34" charset="0"/>
              </a:rPr>
              <a:t>96,3</a:t>
            </a:r>
            <a:endParaRPr sz="71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6141" y="3382788"/>
            <a:ext cx="200025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97,9</a:t>
            </a:r>
            <a:endParaRPr sz="71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2317" y="3423332"/>
            <a:ext cx="251460" cy="10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13" dirty="0">
                <a:solidFill>
                  <a:srgbClr val="9D9D9C"/>
                </a:solidFill>
                <a:latin typeface="Arial" pitchFamily="34" charset="0"/>
                <a:cs typeface="Arial" pitchFamily="34" charset="0"/>
              </a:rPr>
              <a:t>100,9</a:t>
            </a:r>
            <a:endParaRPr sz="71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6921" y="2793214"/>
            <a:ext cx="0" cy="2306003"/>
          </a:xfrm>
          <a:custGeom>
            <a:avLst/>
            <a:gdLst/>
            <a:ahLst/>
            <a:cxnLst/>
            <a:rect l="l" t="t" r="r" b="b"/>
            <a:pathLst>
              <a:path h="3074670">
                <a:moveTo>
                  <a:pt x="0" y="0"/>
                </a:moveTo>
                <a:lnTo>
                  <a:pt x="0" y="307420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878192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999464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1120735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1242006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1363277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1484549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1605821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1727091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1848362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1969634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2090905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2212176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2333447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2454719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2575989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2697262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2818532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2939804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3061075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3182346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3303617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3424889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3546159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3667431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3788702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909974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4031245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4152516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4273787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4395059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4516329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4637601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4758872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4880143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5001414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5122686" y="5060559"/>
            <a:ext cx="0" cy="38576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79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717193" y="5059809"/>
            <a:ext cx="4410551" cy="0"/>
          </a:xfrm>
          <a:custGeom>
            <a:avLst/>
            <a:gdLst/>
            <a:ahLst/>
            <a:cxnLst/>
            <a:rect l="l" t="t" r="r" b="b"/>
            <a:pathLst>
              <a:path w="5880734">
                <a:moveTo>
                  <a:pt x="0" y="0"/>
                </a:moveTo>
                <a:lnTo>
                  <a:pt x="5880658" y="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717193" y="3121302"/>
            <a:ext cx="40005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71" y="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717193" y="3444389"/>
            <a:ext cx="40005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71" y="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717193" y="3767472"/>
            <a:ext cx="40005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71" y="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717193" y="4090557"/>
            <a:ext cx="40005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71" y="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717193" y="4413641"/>
            <a:ext cx="40005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71" y="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717193" y="4736724"/>
            <a:ext cx="40005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971" y="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 txBox="1"/>
          <p:nvPr/>
        </p:nvSpPr>
        <p:spPr>
          <a:xfrm>
            <a:off x="336785" y="2776704"/>
            <a:ext cx="126958" cy="229790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/>
            <a:r>
              <a:rPr sz="825" dirty="0">
                <a:latin typeface="Arial" pitchFamily="34" charset="0"/>
                <a:cs typeface="Arial" pitchFamily="34" charset="0"/>
              </a:rPr>
              <a:t>Заб</a:t>
            </a:r>
            <a:r>
              <a:rPr sz="825" spc="-19" dirty="0">
                <a:latin typeface="Arial" pitchFamily="34" charset="0"/>
                <a:cs typeface="Arial" pitchFamily="34" charset="0"/>
              </a:rPr>
              <a:t>о</a:t>
            </a:r>
            <a:r>
              <a:rPr sz="825" dirty="0">
                <a:latin typeface="Arial" pitchFamily="34" charset="0"/>
                <a:cs typeface="Arial" pitchFamily="34" charset="0"/>
              </a:rPr>
              <a:t>леваемо</a:t>
            </a:r>
            <a:r>
              <a:rPr sz="825" spc="11" dirty="0">
                <a:latin typeface="Arial" pitchFamily="34" charset="0"/>
                <a:cs typeface="Arial" pitchFamily="34" charset="0"/>
              </a:rPr>
              <a:t>с</a:t>
            </a:r>
            <a:r>
              <a:rPr sz="825" dirty="0">
                <a:latin typeface="Arial" pitchFamily="34" charset="0"/>
                <a:cs typeface="Arial" pitchFamily="34" charset="0"/>
              </a:rPr>
              <a:t>ть</a:t>
            </a:r>
            <a:r>
              <a:rPr sz="825" spc="4" dirty="0">
                <a:latin typeface="Arial" pitchFamily="34" charset="0"/>
                <a:cs typeface="Arial" pitchFamily="34" charset="0"/>
              </a:rPr>
              <a:t> </a:t>
            </a:r>
            <a:r>
              <a:rPr sz="825" dirty="0">
                <a:latin typeface="Arial" pitchFamily="34" charset="0"/>
                <a:cs typeface="Arial" pitchFamily="34" charset="0"/>
              </a:rPr>
              <a:t>ОРВИ</a:t>
            </a:r>
            <a:r>
              <a:rPr sz="825" spc="4" dirty="0">
                <a:latin typeface="Arial" pitchFamily="34" charset="0"/>
                <a:cs typeface="Arial" pitchFamily="34" charset="0"/>
              </a:rPr>
              <a:t> </a:t>
            </a:r>
            <a:r>
              <a:rPr sz="825" dirty="0">
                <a:latin typeface="Arial" pitchFamily="34" charset="0"/>
                <a:cs typeface="Arial" pitchFamily="34" charset="0"/>
              </a:rPr>
              <a:t>на</a:t>
            </a:r>
            <a:r>
              <a:rPr sz="825" spc="4" dirty="0">
                <a:latin typeface="Arial" pitchFamily="34" charset="0"/>
                <a:cs typeface="Arial" pitchFamily="34" charset="0"/>
              </a:rPr>
              <a:t> </a:t>
            </a:r>
            <a:r>
              <a:rPr sz="825" dirty="0">
                <a:latin typeface="Arial" pitchFamily="34" charset="0"/>
                <a:cs typeface="Arial" pitchFamily="34" charset="0"/>
              </a:rPr>
              <a:t>10</a:t>
            </a:r>
            <a:r>
              <a:rPr sz="825" spc="4" dirty="0">
                <a:latin typeface="Arial" pitchFamily="34" charset="0"/>
                <a:cs typeface="Arial" pitchFamily="34" charset="0"/>
              </a:rPr>
              <a:t> </a:t>
            </a:r>
            <a:r>
              <a:rPr sz="825" dirty="0">
                <a:latin typeface="Arial" pitchFamily="34" charset="0"/>
                <a:cs typeface="Arial" pitchFamily="34" charset="0"/>
              </a:rPr>
              <a:t>тыс.</a:t>
            </a:r>
            <a:r>
              <a:rPr sz="825" spc="4" dirty="0">
                <a:latin typeface="Arial" pitchFamily="34" charset="0"/>
                <a:cs typeface="Arial" pitchFamily="34" charset="0"/>
              </a:rPr>
              <a:t> </a:t>
            </a:r>
            <a:r>
              <a:rPr sz="825" dirty="0">
                <a:latin typeface="Arial" pitchFamily="34" charset="0"/>
                <a:cs typeface="Arial" pitchFamily="34" charset="0"/>
              </a:rPr>
              <a:t>населения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774170" y="5087395"/>
            <a:ext cx="1767840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0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-4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1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2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3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4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-4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5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6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30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7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-4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8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4</a:t>
            </a:r>
            <a:r>
              <a:rPr sz="450" spc="15" dirty="0">
                <a:latin typeface="Arial" pitchFamily="34" charset="0"/>
                <a:cs typeface="Arial" pitchFamily="34" charset="0"/>
              </a:rPr>
              <a:t>9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5</a:t>
            </a:r>
            <a:r>
              <a:rPr sz="450" spc="15" dirty="0">
                <a:latin typeface="Arial" pitchFamily="34" charset="0"/>
                <a:cs typeface="Arial" pitchFamily="34" charset="0"/>
              </a:rPr>
              <a:t>0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5</a:t>
            </a:r>
            <a:r>
              <a:rPr sz="450" spc="15" dirty="0">
                <a:latin typeface="Arial" pitchFamily="34" charset="0"/>
                <a:cs typeface="Arial" pitchFamily="34" charset="0"/>
              </a:rPr>
              <a:t>1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-4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5</a:t>
            </a:r>
            <a:r>
              <a:rPr sz="450" spc="15" dirty="0">
                <a:latin typeface="Arial" pitchFamily="34" charset="0"/>
                <a:cs typeface="Arial" pitchFamily="34" charset="0"/>
              </a:rPr>
              <a:t>2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5</a:t>
            </a:r>
            <a:r>
              <a:rPr sz="450" spc="15" dirty="0">
                <a:latin typeface="Arial" pitchFamily="34" charset="0"/>
                <a:cs typeface="Arial" pitchFamily="34" charset="0"/>
              </a:rPr>
              <a:t>3</a:t>
            </a:r>
            <a:r>
              <a:rPr sz="450" dirty="0">
                <a:latin typeface="Arial" pitchFamily="34" charset="0"/>
                <a:cs typeface="Arial" pitchFamily="34" charset="0"/>
              </a:rPr>
              <a:t>   </a:t>
            </a:r>
            <a:r>
              <a:rPr sz="450" spc="15" dirty="0">
                <a:latin typeface="Arial" pitchFamily="34" charset="0"/>
                <a:cs typeface="Arial" pitchFamily="34" charset="0"/>
              </a:rPr>
              <a:t> 1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07392" y="5087395"/>
            <a:ext cx="539115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15" dirty="0">
                <a:latin typeface="Arial" pitchFamily="34" charset="0"/>
                <a:cs typeface="Arial" pitchFamily="34" charset="0"/>
              </a:rPr>
              <a:t>2    </a:t>
            </a:r>
            <a:r>
              <a:rPr sz="450" spc="56" dirty="0">
                <a:latin typeface="Arial" pitchFamily="34" charset="0"/>
                <a:cs typeface="Arial" pitchFamily="34" charset="0"/>
              </a:rPr>
              <a:t> </a:t>
            </a:r>
            <a:r>
              <a:rPr sz="450" spc="15" dirty="0">
                <a:latin typeface="Arial" pitchFamily="34" charset="0"/>
                <a:cs typeface="Arial" pitchFamily="34" charset="0"/>
              </a:rPr>
              <a:t>3</a:t>
            </a:r>
            <a:r>
              <a:rPr sz="450" dirty="0">
                <a:latin typeface="Arial" pitchFamily="34" charset="0"/>
                <a:cs typeface="Arial" pitchFamily="34" charset="0"/>
              </a:rPr>
              <a:t>    </a:t>
            </a:r>
            <a:r>
              <a:rPr sz="450" spc="56" dirty="0">
                <a:latin typeface="Arial" pitchFamily="34" charset="0"/>
                <a:cs typeface="Arial" pitchFamily="34" charset="0"/>
              </a:rPr>
              <a:t> </a:t>
            </a:r>
            <a:r>
              <a:rPr sz="450" spc="15" dirty="0">
                <a:latin typeface="Arial" pitchFamily="34" charset="0"/>
                <a:cs typeface="Arial" pitchFamily="34" charset="0"/>
              </a:rPr>
              <a:t>4</a:t>
            </a:r>
            <a:r>
              <a:rPr sz="450" dirty="0">
                <a:latin typeface="Arial" pitchFamily="34" charset="0"/>
                <a:cs typeface="Arial" pitchFamily="34" charset="0"/>
              </a:rPr>
              <a:t>    </a:t>
            </a:r>
            <a:r>
              <a:rPr sz="450" spc="56" dirty="0">
                <a:latin typeface="Arial" pitchFamily="34" charset="0"/>
                <a:cs typeface="Arial" pitchFamily="34" charset="0"/>
              </a:rPr>
              <a:t> </a:t>
            </a:r>
            <a:r>
              <a:rPr sz="450" spc="15" dirty="0">
                <a:latin typeface="Arial" pitchFamily="34" charset="0"/>
                <a:cs typeface="Arial" pitchFamily="34" charset="0"/>
              </a:rPr>
              <a:t>5</a:t>
            </a:r>
            <a:r>
              <a:rPr sz="450" dirty="0">
                <a:latin typeface="Arial" pitchFamily="34" charset="0"/>
                <a:cs typeface="Arial" pitchFamily="34" charset="0"/>
              </a:rPr>
              <a:t>   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 </a:t>
            </a:r>
            <a:r>
              <a:rPr sz="450" spc="15" dirty="0">
                <a:latin typeface="Arial" pitchFamily="34" charset="0"/>
                <a:cs typeface="Arial" pitchFamily="34" charset="0"/>
              </a:rPr>
              <a:t>6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55505" y="4375658"/>
            <a:ext cx="14859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19800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5455505" y="4515884"/>
            <a:ext cx="14859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19800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5455505" y="4656110"/>
            <a:ext cx="14859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19800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7967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5455505" y="4796336"/>
            <a:ext cx="14859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19800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392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5455505" y="4936562"/>
            <a:ext cx="14859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19800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5492631" y="5076788"/>
            <a:ext cx="37148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50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5604009" y="50767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5455505" y="50767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 txBox="1"/>
          <p:nvPr/>
        </p:nvSpPr>
        <p:spPr>
          <a:xfrm>
            <a:off x="3214729" y="5087395"/>
            <a:ext cx="192166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514"/>
              </a:lnSpc>
            </a:pPr>
            <a:r>
              <a:rPr sz="450" spc="15" dirty="0">
                <a:latin typeface="Arial" pitchFamily="34" charset="0"/>
                <a:cs typeface="Arial" pitchFamily="34" charset="0"/>
              </a:rPr>
              <a:t>7    </a:t>
            </a:r>
            <a:r>
              <a:rPr sz="450" spc="49" dirty="0">
                <a:latin typeface="Arial" pitchFamily="34" charset="0"/>
                <a:cs typeface="Arial" pitchFamily="34" charset="0"/>
              </a:rPr>
              <a:t> </a:t>
            </a:r>
            <a:r>
              <a:rPr sz="450" spc="15" dirty="0">
                <a:latin typeface="Arial" pitchFamily="34" charset="0"/>
                <a:cs typeface="Arial" pitchFamily="34" charset="0"/>
              </a:rPr>
              <a:t>8</a:t>
            </a:r>
            <a:r>
              <a:rPr sz="450" dirty="0">
                <a:latin typeface="Arial" pitchFamily="34" charset="0"/>
                <a:cs typeface="Arial" pitchFamily="34" charset="0"/>
              </a:rPr>
              <a:t>   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 </a:t>
            </a:r>
            <a:r>
              <a:rPr sz="450" spc="15" dirty="0">
                <a:latin typeface="Arial" pitchFamily="34" charset="0"/>
                <a:cs typeface="Arial" pitchFamily="34" charset="0"/>
              </a:rPr>
              <a:t>9</a:t>
            </a:r>
            <a:r>
              <a:rPr sz="450" dirty="0">
                <a:latin typeface="Arial" pitchFamily="34" charset="0"/>
                <a:cs typeface="Arial" pitchFamily="34" charset="0"/>
              </a:rPr>
              <a:t>   </a:t>
            </a:r>
            <a:r>
              <a:rPr sz="450" spc="38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0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1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2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-4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3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4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5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-4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6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7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8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1</a:t>
            </a:r>
            <a:r>
              <a:rPr sz="450" spc="15" dirty="0">
                <a:latin typeface="Arial" pitchFamily="34" charset="0"/>
                <a:cs typeface="Arial" pitchFamily="34" charset="0"/>
              </a:rPr>
              <a:t>9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-4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2</a:t>
            </a:r>
            <a:r>
              <a:rPr sz="450" spc="15" dirty="0">
                <a:latin typeface="Arial" pitchFamily="34" charset="0"/>
                <a:cs typeface="Arial" pitchFamily="34" charset="0"/>
              </a:rPr>
              <a:t>0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2</a:t>
            </a:r>
            <a:r>
              <a:rPr sz="450" spc="15" dirty="0">
                <a:latin typeface="Arial" pitchFamily="34" charset="0"/>
                <a:cs typeface="Arial" pitchFamily="34" charset="0"/>
              </a:rPr>
              <a:t>1</a:t>
            </a:r>
            <a:r>
              <a:rPr sz="450" dirty="0">
                <a:latin typeface="Arial" pitchFamily="34" charset="0"/>
                <a:cs typeface="Arial" pitchFamily="34" charset="0"/>
              </a:rPr>
              <a:t>  </a:t>
            </a:r>
            <a:r>
              <a:rPr sz="450" spc="19" dirty="0">
                <a:latin typeface="Arial" pitchFamily="34" charset="0"/>
                <a:cs typeface="Arial" pitchFamily="34" charset="0"/>
              </a:rPr>
              <a:t> </a:t>
            </a:r>
            <a:r>
              <a:rPr sz="450" spc="34" dirty="0">
                <a:latin typeface="Arial" pitchFamily="34" charset="0"/>
                <a:cs typeface="Arial" pitchFamily="34" charset="0"/>
              </a:rPr>
              <a:t>22</a:t>
            </a:r>
            <a:endParaRPr sz="450" dirty="0">
              <a:latin typeface="Arial" pitchFamily="34" charset="0"/>
              <a:cs typeface="Arial" pitchFamily="34" charset="0"/>
            </a:endParaRPr>
          </a:p>
          <a:p>
            <a:pPr marL="1276826">
              <a:lnSpc>
                <a:spcPts val="964"/>
              </a:lnSpc>
            </a:pPr>
            <a:r>
              <a:rPr sz="825" spc="8" dirty="0">
                <a:latin typeface="Arial" pitchFamily="34" charset="0"/>
                <a:cs typeface="Arial" pitchFamily="34" charset="0"/>
              </a:rPr>
              <a:t>Недели</a:t>
            </a:r>
            <a:r>
              <a:rPr sz="825" spc="4" dirty="0">
                <a:latin typeface="Arial" pitchFamily="34" charset="0"/>
                <a:cs typeface="Arial" pitchFamily="34" charset="0"/>
              </a:rPr>
              <a:t> </a:t>
            </a:r>
            <a:r>
              <a:rPr sz="825" spc="8" dirty="0">
                <a:latin typeface="Arial" pitchFamily="34" charset="0"/>
                <a:cs typeface="Arial" pitchFamily="34" charset="0"/>
              </a:rPr>
              <a:t>года</a:t>
            </a:r>
            <a:endParaRPr sz="82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1316" y="3087691"/>
            <a:ext cx="130016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34" dirty="0">
                <a:latin typeface="Arial" pitchFamily="34" charset="0"/>
                <a:cs typeface="Arial" pitchFamily="34" charset="0"/>
              </a:rPr>
              <a:t>120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1316" y="3410603"/>
            <a:ext cx="130016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34" dirty="0">
                <a:latin typeface="Arial" pitchFamily="34" charset="0"/>
                <a:cs typeface="Arial" pitchFamily="34" charset="0"/>
              </a:rPr>
              <a:t>100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8199" y="3733516"/>
            <a:ext cx="92869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34" dirty="0">
                <a:latin typeface="Arial" pitchFamily="34" charset="0"/>
                <a:cs typeface="Arial" pitchFamily="34" charset="0"/>
              </a:rPr>
              <a:t>80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8199" y="4056429"/>
            <a:ext cx="92869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34" dirty="0">
                <a:latin typeface="Arial" pitchFamily="34" charset="0"/>
                <a:cs typeface="Arial" pitchFamily="34" charset="0"/>
              </a:rPr>
              <a:t>60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08199" y="4379341"/>
            <a:ext cx="92869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34" dirty="0">
                <a:latin typeface="Arial" pitchFamily="34" charset="0"/>
                <a:cs typeface="Arial" pitchFamily="34" charset="0"/>
              </a:rPr>
              <a:t>40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8199" y="4702254"/>
            <a:ext cx="92869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34" dirty="0">
                <a:latin typeface="Arial" pitchFamily="34" charset="0"/>
                <a:cs typeface="Arial" pitchFamily="34" charset="0"/>
              </a:rPr>
              <a:t>20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45082" y="5025166"/>
            <a:ext cx="53816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15" dirty="0">
                <a:latin typeface="Arial" pitchFamily="34" charset="0"/>
                <a:cs typeface="Arial" pitchFamily="34" charset="0"/>
              </a:rPr>
              <a:t>0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643873" y="4322067"/>
            <a:ext cx="1774984" cy="673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75" spc="4" dirty="0">
                <a:latin typeface="Arial" pitchFamily="34" charset="0"/>
                <a:cs typeface="Arial" pitchFamily="34" charset="0"/>
              </a:rPr>
              <a:t>2009–2010, </a:t>
            </a:r>
            <a:r>
              <a:rPr sz="675" spc="8" dirty="0">
                <a:latin typeface="Arial" pitchFamily="34" charset="0"/>
                <a:cs typeface="Arial" pitchFamily="34" charset="0"/>
              </a:rPr>
              <a:t>A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(H1N1)pdm09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+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B</a:t>
            </a:r>
            <a:endParaRPr sz="675" dirty="0">
              <a:latin typeface="Arial" pitchFamily="34" charset="0"/>
              <a:cs typeface="Arial" pitchFamily="34" charset="0"/>
            </a:endParaRPr>
          </a:p>
          <a:p>
            <a:pPr marL="9525">
              <a:spcBef>
                <a:spcPts val="315"/>
              </a:spcBef>
            </a:pPr>
            <a:r>
              <a:rPr sz="675" spc="4" dirty="0">
                <a:latin typeface="Arial" pitchFamily="34" charset="0"/>
                <a:cs typeface="Arial" pitchFamily="34" charset="0"/>
              </a:rPr>
              <a:t>2014–2015, </a:t>
            </a:r>
            <a:r>
              <a:rPr sz="675" spc="8" dirty="0">
                <a:latin typeface="Arial" pitchFamily="34" charset="0"/>
                <a:cs typeface="Arial" pitchFamily="34" charset="0"/>
              </a:rPr>
              <a:t>A</a:t>
            </a:r>
            <a:r>
              <a:rPr sz="675" spc="4" dirty="0">
                <a:latin typeface="Arial" pitchFamily="34" charset="0"/>
                <a:cs typeface="Arial" pitchFamily="34" charset="0"/>
              </a:rPr>
              <a:t> (H3N2) </a:t>
            </a:r>
            <a:r>
              <a:rPr sz="675" spc="8" dirty="0">
                <a:latin typeface="Arial" pitchFamily="34" charset="0"/>
                <a:cs typeface="Arial" pitchFamily="34" charset="0"/>
              </a:rPr>
              <a:t>+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B</a:t>
            </a:r>
            <a:endParaRPr sz="675" dirty="0">
              <a:latin typeface="Arial" pitchFamily="34" charset="0"/>
              <a:cs typeface="Arial" pitchFamily="34" charset="0"/>
            </a:endParaRPr>
          </a:p>
          <a:p>
            <a:pPr marL="9525">
              <a:spcBef>
                <a:spcPts val="315"/>
              </a:spcBef>
            </a:pPr>
            <a:r>
              <a:rPr sz="675" spc="4" dirty="0">
                <a:latin typeface="Arial" pitchFamily="34" charset="0"/>
                <a:cs typeface="Arial" pitchFamily="34" charset="0"/>
              </a:rPr>
              <a:t>2015–2016, </a:t>
            </a:r>
            <a:r>
              <a:rPr sz="675" spc="8" dirty="0">
                <a:latin typeface="Arial" pitchFamily="34" charset="0"/>
                <a:cs typeface="Arial" pitchFamily="34" charset="0"/>
              </a:rPr>
              <a:t>A</a:t>
            </a:r>
            <a:r>
              <a:rPr sz="675" spc="4" dirty="0">
                <a:latin typeface="Arial" pitchFamily="34" charset="0"/>
                <a:cs typeface="Arial" pitchFamily="34" charset="0"/>
              </a:rPr>
              <a:t> (H1N1) </a:t>
            </a:r>
            <a:r>
              <a:rPr sz="675" spc="8" dirty="0">
                <a:latin typeface="Arial" pitchFamily="34" charset="0"/>
                <a:cs typeface="Arial" pitchFamily="34" charset="0"/>
              </a:rPr>
              <a:t>pdm09</a:t>
            </a:r>
            <a:endParaRPr sz="675" dirty="0">
              <a:latin typeface="Arial" pitchFamily="34" charset="0"/>
              <a:cs typeface="Arial" pitchFamily="34" charset="0"/>
            </a:endParaRPr>
          </a:p>
          <a:p>
            <a:pPr marL="9525">
              <a:spcBef>
                <a:spcPts val="315"/>
              </a:spcBef>
            </a:pPr>
            <a:r>
              <a:rPr sz="675" spc="4" dirty="0">
                <a:latin typeface="Arial" pitchFamily="34" charset="0"/>
                <a:cs typeface="Arial" pitchFamily="34" charset="0"/>
              </a:rPr>
              <a:t>2017–2018, </a:t>
            </a:r>
            <a:r>
              <a:rPr sz="675" spc="8" dirty="0">
                <a:latin typeface="Arial" pitchFamily="34" charset="0"/>
                <a:cs typeface="Arial" pitchFamily="34" charset="0"/>
              </a:rPr>
              <a:t>A</a:t>
            </a:r>
            <a:r>
              <a:rPr sz="675" spc="4" dirty="0">
                <a:latin typeface="Arial" pitchFamily="34" charset="0"/>
                <a:cs typeface="Arial" pitchFamily="34" charset="0"/>
              </a:rPr>
              <a:t> (H3N2) </a:t>
            </a:r>
            <a:r>
              <a:rPr sz="675" spc="8" dirty="0">
                <a:latin typeface="Arial" pitchFamily="34" charset="0"/>
                <a:cs typeface="Arial" pitchFamily="34" charset="0"/>
              </a:rPr>
              <a:t>+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A(H1N1)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pdm09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+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В</a:t>
            </a:r>
            <a:endParaRPr sz="675" dirty="0">
              <a:latin typeface="Arial" pitchFamily="34" charset="0"/>
              <a:cs typeface="Arial" pitchFamily="34" charset="0"/>
            </a:endParaRPr>
          </a:p>
          <a:p>
            <a:pPr marL="9525">
              <a:spcBef>
                <a:spcPts val="315"/>
              </a:spcBef>
            </a:pPr>
            <a:r>
              <a:rPr sz="675" spc="4" dirty="0">
                <a:latin typeface="Arial" pitchFamily="34" charset="0"/>
                <a:cs typeface="Arial" pitchFamily="34" charset="0"/>
              </a:rPr>
              <a:t>2018–2019, </a:t>
            </a:r>
            <a:r>
              <a:rPr sz="675" spc="8" dirty="0">
                <a:latin typeface="Arial" pitchFamily="34" charset="0"/>
                <a:cs typeface="Arial" pitchFamily="34" charset="0"/>
              </a:rPr>
              <a:t>A</a:t>
            </a:r>
            <a:r>
              <a:rPr sz="675" spc="4" dirty="0">
                <a:latin typeface="Arial" pitchFamily="34" charset="0"/>
                <a:cs typeface="Arial" pitchFamily="34" charset="0"/>
              </a:rPr>
              <a:t> (H1N1) </a:t>
            </a:r>
            <a:r>
              <a:rPr sz="675" spc="8" dirty="0">
                <a:latin typeface="Arial" pitchFamily="34" charset="0"/>
                <a:cs typeface="Arial" pitchFamily="34" charset="0"/>
              </a:rPr>
              <a:t>pdm09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+</a:t>
            </a:r>
            <a:r>
              <a:rPr sz="675" spc="4" dirty="0">
                <a:latin typeface="Arial" pitchFamily="34" charset="0"/>
                <a:cs typeface="Arial" pitchFamily="34" charset="0"/>
              </a:rPr>
              <a:t> </a:t>
            </a:r>
            <a:r>
              <a:rPr sz="675" spc="8" dirty="0">
                <a:latin typeface="Arial" pitchFamily="34" charset="0"/>
                <a:cs typeface="Arial" pitchFamily="34" charset="0"/>
              </a:rPr>
              <a:t>А</a:t>
            </a:r>
            <a:r>
              <a:rPr sz="675" spc="4" dirty="0">
                <a:latin typeface="Arial" pitchFamily="34" charset="0"/>
                <a:cs typeface="Arial" pitchFamily="34" charset="0"/>
              </a:rPr>
              <a:t> (Н3N2)</a:t>
            </a:r>
            <a:endParaRPr sz="67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643873" y="5036585"/>
            <a:ext cx="146209" cy="10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75" spc="8" dirty="0">
                <a:latin typeface="Arial" pitchFamily="34" charset="0"/>
                <a:cs typeface="Arial" pitchFamily="34" charset="0"/>
              </a:rPr>
              <a:t>ЭП</a:t>
            </a:r>
            <a:endParaRPr sz="67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71096" y="2750611"/>
            <a:ext cx="130016" cy="6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" spc="34" dirty="0">
                <a:latin typeface="Arial" pitchFamily="34" charset="0"/>
                <a:cs typeface="Arial" pitchFamily="34" charset="0"/>
              </a:rPr>
              <a:t>140</a:t>
            </a:r>
            <a:endParaRPr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45800" y="2794181"/>
            <a:ext cx="211597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1200" spc="15" dirty="0">
                <a:latin typeface="Arial" pitchFamily="34" charset="0"/>
                <a:cs typeface="Arial" pitchFamily="34" charset="0"/>
              </a:rPr>
              <a:t>Вспышки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гриппа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е</a:t>
            </a:r>
            <a:r>
              <a:rPr sz="1200" spc="-15" dirty="0">
                <a:latin typeface="Arial" pitchFamily="34" charset="0"/>
                <a:cs typeface="Arial" pitchFamily="34" charset="0"/>
              </a:rPr>
              <a:t>ж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егодно прод</a:t>
            </a:r>
            <a:r>
              <a:rPr sz="1200" spc="-19" dirty="0">
                <a:latin typeface="Arial" pitchFamily="34" charset="0"/>
                <a:cs typeface="Arial" pitchFamily="34" charset="0"/>
              </a:rPr>
              <a:t>о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лжаются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6–8</a:t>
            </a:r>
            <a:r>
              <a:rPr sz="120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недель</a:t>
            </a:r>
            <a:r>
              <a:rPr sz="1200" spc="8" dirty="0">
                <a:latin typeface="Arial" pitchFamily="34" charset="0"/>
                <a:cs typeface="Arial" pitchFamily="34" charset="0"/>
              </a:rPr>
              <a:t>, при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этом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заб</a:t>
            </a:r>
            <a:r>
              <a:rPr sz="1200" spc="-19" dirty="0">
                <a:latin typeface="Arial" pitchFamily="34" charset="0"/>
                <a:cs typeface="Arial" pitchFamily="34" charset="0"/>
              </a:rPr>
              <a:t>о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левают</a:t>
            </a:r>
            <a:r>
              <a:rPr sz="1200" spc="8" dirty="0">
                <a:latin typeface="Arial" pitchFamily="34" charset="0"/>
                <a:cs typeface="Arial" pitchFamily="34" charset="0"/>
              </a:rPr>
              <a:t> ка</a:t>
            </a:r>
            <a:r>
              <a:rPr sz="1200" spc="26" dirty="0">
                <a:latin typeface="Arial" pitchFamily="34" charset="0"/>
                <a:cs typeface="Arial" pitchFamily="34" charset="0"/>
              </a:rPr>
              <a:t>ж</a:t>
            </a:r>
            <a:r>
              <a:rPr sz="1200" spc="15" dirty="0">
                <a:latin typeface="Arial" pitchFamily="34" charset="0"/>
                <a:cs typeface="Arial" pitchFamily="34" charset="0"/>
              </a:rPr>
              <a:t>дый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десятый</a:t>
            </a:r>
            <a:r>
              <a:rPr sz="120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взрослый</a:t>
            </a:r>
            <a:r>
              <a:rPr sz="120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россиянин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spc="11" dirty="0">
                <a:latin typeface="Arial" pitchFamily="34" charset="0"/>
                <a:cs typeface="Arial" pitchFamily="34" charset="0"/>
              </a:rPr>
              <a:t>ка</a:t>
            </a:r>
            <a:r>
              <a:rPr sz="1200" spc="26" dirty="0">
                <a:latin typeface="Arial" pitchFamily="34" charset="0"/>
                <a:cs typeface="Arial" pitchFamily="34" charset="0"/>
              </a:rPr>
              <a:t>ж</a:t>
            </a:r>
            <a:r>
              <a:rPr sz="1200" spc="15" dirty="0">
                <a:latin typeface="Arial" pitchFamily="34" charset="0"/>
                <a:cs typeface="Arial" pitchFamily="34" charset="0"/>
              </a:rPr>
              <a:t>дый</a:t>
            </a:r>
            <a:r>
              <a:rPr sz="1200" spc="4" dirty="0">
                <a:latin typeface="Arial" pitchFamily="34" charset="0"/>
                <a:cs typeface="Arial" pitchFamily="34" charset="0"/>
              </a:rPr>
              <a:t> </a:t>
            </a:r>
            <a:r>
              <a:rPr sz="120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третий ребенок</a:t>
            </a:r>
            <a:r>
              <a:rPr sz="1200" spc="4" dirty="0">
                <a:latin typeface="Arial" pitchFamily="34" charset="0"/>
                <a:cs typeface="Arial" pitchFamily="34" charset="0"/>
              </a:rPr>
              <a:t>.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657002" y="2739801"/>
            <a:ext cx="0" cy="1222534"/>
          </a:xfrm>
          <a:custGeom>
            <a:avLst/>
            <a:gdLst/>
            <a:ahLst/>
            <a:cxnLst/>
            <a:rect l="l" t="t" r="r" b="b"/>
            <a:pathLst>
              <a:path h="1630045">
                <a:moveTo>
                  <a:pt x="0" y="0"/>
                </a:moveTo>
                <a:lnTo>
                  <a:pt x="0" y="1629930"/>
                </a:lnTo>
              </a:path>
            </a:pathLst>
          </a:custGeom>
          <a:ln w="635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86"/>
          <p:cNvSpPr txBox="1"/>
          <p:nvPr/>
        </p:nvSpPr>
        <p:spPr>
          <a:xfrm>
            <a:off x="333376" y="1188153"/>
            <a:ext cx="236077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ОРВ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ГРИПП</a:t>
            </a:r>
            <a:r>
              <a:rPr sz="600" dirty="0">
                <a:latin typeface="Arial" pitchFamily="34" charset="0"/>
                <a:cs typeface="Arial" pitchFamily="34" charset="0"/>
              </a:rPr>
              <a:t>: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СОЦИ</a:t>
            </a:r>
            <a:r>
              <a:rPr sz="600" spc="34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ЛЬНА</a:t>
            </a:r>
            <a:r>
              <a:rPr sz="600" spc="8" dirty="0">
                <a:latin typeface="Arial" pitchFamily="34" charset="0"/>
                <a:cs typeface="Arial" pitchFamily="34" charset="0"/>
              </a:rPr>
              <a:t>Я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ЗН</a:t>
            </a:r>
            <a:r>
              <a:rPr sz="600" spc="-26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ЧИМО</a:t>
            </a:r>
            <a:r>
              <a:rPr sz="600" spc="11" dirty="0">
                <a:latin typeface="Arial" pitchFamily="34" charset="0"/>
                <a:cs typeface="Arial" pitchFamily="34" charset="0"/>
              </a:rPr>
              <a:t>С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Т</a:t>
            </a:r>
            <a:r>
              <a:rPr sz="600" spc="8" dirty="0">
                <a:latin typeface="Arial" pitchFamily="34" charset="0"/>
                <a:cs typeface="Arial" pitchFamily="34" charset="0"/>
              </a:rPr>
              <a:t>Ь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ПРОБЛЕМЫ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01900" y="3498445"/>
            <a:ext cx="3005138" cy="1042511"/>
          </a:xfrm>
          <a:custGeom>
            <a:avLst/>
            <a:gdLst/>
            <a:ahLst/>
            <a:cxnLst/>
            <a:rect l="l" t="t" r="r" b="b"/>
            <a:pathLst>
              <a:path w="4006850" h="1390014">
                <a:moveTo>
                  <a:pt x="0" y="742606"/>
                </a:moveTo>
                <a:lnTo>
                  <a:pt x="34016" y="760029"/>
                </a:lnTo>
                <a:lnTo>
                  <a:pt x="55570" y="773430"/>
                </a:lnTo>
                <a:lnTo>
                  <a:pt x="66330" y="780147"/>
                </a:lnTo>
                <a:lnTo>
                  <a:pt x="101423" y="798445"/>
                </a:lnTo>
                <a:lnTo>
                  <a:pt x="139697" y="811380"/>
                </a:lnTo>
                <a:lnTo>
                  <a:pt x="188140" y="822411"/>
                </a:lnTo>
                <a:lnTo>
                  <a:pt x="199713" y="824687"/>
                </a:lnTo>
                <a:lnTo>
                  <a:pt x="211049" y="826958"/>
                </a:lnTo>
                <a:lnTo>
                  <a:pt x="249231" y="833221"/>
                </a:lnTo>
                <a:lnTo>
                  <a:pt x="287277" y="836742"/>
                </a:lnTo>
                <a:lnTo>
                  <a:pt x="337727" y="839028"/>
                </a:lnTo>
                <a:lnTo>
                  <a:pt x="350282" y="839434"/>
                </a:lnTo>
                <a:lnTo>
                  <a:pt x="362810" y="839853"/>
                </a:lnTo>
                <a:lnTo>
                  <a:pt x="412636" y="842458"/>
                </a:lnTo>
                <a:lnTo>
                  <a:pt x="463486" y="848558"/>
                </a:lnTo>
                <a:lnTo>
                  <a:pt x="502161" y="855826"/>
                </a:lnTo>
                <a:lnTo>
                  <a:pt x="549489" y="870487"/>
                </a:lnTo>
                <a:lnTo>
                  <a:pt x="585209" y="889957"/>
                </a:lnTo>
                <a:lnTo>
                  <a:pt x="606487" y="903200"/>
                </a:lnTo>
                <a:lnTo>
                  <a:pt x="616948" y="909463"/>
                </a:lnTo>
                <a:lnTo>
                  <a:pt x="627550" y="915292"/>
                </a:lnTo>
                <a:lnTo>
                  <a:pt x="638486" y="920541"/>
                </a:lnTo>
                <a:lnTo>
                  <a:pt x="649951" y="925066"/>
                </a:lnTo>
                <a:lnTo>
                  <a:pt x="662086" y="929357"/>
                </a:lnTo>
                <a:lnTo>
                  <a:pt x="674101" y="933862"/>
                </a:lnTo>
                <a:lnTo>
                  <a:pt x="686023" y="938507"/>
                </a:lnTo>
                <a:lnTo>
                  <a:pt x="697878" y="943220"/>
                </a:lnTo>
                <a:lnTo>
                  <a:pt x="709691" y="947925"/>
                </a:lnTo>
                <a:lnTo>
                  <a:pt x="721488" y="952550"/>
                </a:lnTo>
                <a:lnTo>
                  <a:pt x="733295" y="957020"/>
                </a:lnTo>
                <a:lnTo>
                  <a:pt x="745139" y="961263"/>
                </a:lnTo>
                <a:lnTo>
                  <a:pt x="757044" y="965205"/>
                </a:lnTo>
                <a:lnTo>
                  <a:pt x="771790" y="969587"/>
                </a:lnTo>
                <a:lnTo>
                  <a:pt x="785050" y="973613"/>
                </a:lnTo>
                <a:lnTo>
                  <a:pt x="826836" y="996504"/>
                </a:lnTo>
                <a:lnTo>
                  <a:pt x="835377" y="1006508"/>
                </a:lnTo>
                <a:lnTo>
                  <a:pt x="848608" y="1015273"/>
                </a:lnTo>
                <a:lnTo>
                  <a:pt x="858669" y="1020385"/>
                </a:lnTo>
                <a:lnTo>
                  <a:pt x="868216" y="1020704"/>
                </a:lnTo>
                <a:lnTo>
                  <a:pt x="877662" y="1015172"/>
                </a:lnTo>
                <a:lnTo>
                  <a:pt x="888060" y="1005442"/>
                </a:lnTo>
                <a:lnTo>
                  <a:pt x="897953" y="994906"/>
                </a:lnTo>
                <a:lnTo>
                  <a:pt x="908421" y="984659"/>
                </a:lnTo>
                <a:lnTo>
                  <a:pt x="938260" y="955427"/>
                </a:lnTo>
                <a:lnTo>
                  <a:pt x="958127" y="944902"/>
                </a:lnTo>
                <a:lnTo>
                  <a:pt x="989087" y="926728"/>
                </a:lnTo>
                <a:lnTo>
                  <a:pt x="1049571" y="887797"/>
                </a:lnTo>
                <a:lnTo>
                  <a:pt x="1108656" y="847031"/>
                </a:lnTo>
                <a:lnTo>
                  <a:pt x="1137866" y="826564"/>
                </a:lnTo>
                <a:lnTo>
                  <a:pt x="1166959" y="806363"/>
                </a:lnTo>
                <a:lnTo>
                  <a:pt x="1225100" y="767724"/>
                </a:lnTo>
                <a:lnTo>
                  <a:pt x="1283697" y="733046"/>
                </a:lnTo>
                <a:lnTo>
                  <a:pt x="1343368" y="704261"/>
                </a:lnTo>
                <a:lnTo>
                  <a:pt x="1404731" y="683301"/>
                </a:lnTo>
                <a:lnTo>
                  <a:pt x="1468406" y="672097"/>
                </a:lnTo>
                <a:lnTo>
                  <a:pt x="1501304" y="670758"/>
                </a:lnTo>
                <a:lnTo>
                  <a:pt x="1535011" y="672582"/>
                </a:lnTo>
                <a:lnTo>
                  <a:pt x="1569605" y="677811"/>
                </a:lnTo>
                <a:lnTo>
                  <a:pt x="1586637" y="680630"/>
                </a:lnTo>
                <a:lnTo>
                  <a:pt x="1605213" y="682650"/>
                </a:lnTo>
                <a:lnTo>
                  <a:pt x="1625151" y="683935"/>
                </a:lnTo>
                <a:lnTo>
                  <a:pt x="1646265" y="684551"/>
                </a:lnTo>
                <a:lnTo>
                  <a:pt x="1668374" y="684562"/>
                </a:lnTo>
                <a:lnTo>
                  <a:pt x="1691292" y="684033"/>
                </a:lnTo>
                <a:lnTo>
                  <a:pt x="1738825" y="681613"/>
                </a:lnTo>
                <a:lnTo>
                  <a:pt x="1787396" y="677811"/>
                </a:lnTo>
                <a:lnTo>
                  <a:pt x="1835535" y="673145"/>
                </a:lnTo>
                <a:lnTo>
                  <a:pt x="1881773" y="668133"/>
                </a:lnTo>
                <a:lnTo>
                  <a:pt x="1924642" y="663294"/>
                </a:lnTo>
                <a:lnTo>
                  <a:pt x="1944353" y="661101"/>
                </a:lnTo>
                <a:lnTo>
                  <a:pt x="1962672" y="659146"/>
                </a:lnTo>
                <a:lnTo>
                  <a:pt x="1979414" y="657494"/>
                </a:lnTo>
                <a:lnTo>
                  <a:pt x="1994395" y="656208"/>
                </a:lnTo>
                <a:lnTo>
                  <a:pt x="2009257" y="656563"/>
                </a:lnTo>
                <a:lnTo>
                  <a:pt x="2043316" y="674538"/>
                </a:lnTo>
                <a:lnTo>
                  <a:pt x="2064710" y="712769"/>
                </a:lnTo>
                <a:lnTo>
                  <a:pt x="2077458" y="764679"/>
                </a:lnTo>
                <a:lnTo>
                  <a:pt x="2083135" y="803639"/>
                </a:lnTo>
                <a:lnTo>
                  <a:pt x="2087946" y="843808"/>
                </a:lnTo>
                <a:lnTo>
                  <a:pt x="2090398" y="863738"/>
                </a:lnTo>
                <a:lnTo>
                  <a:pt x="2096139" y="902069"/>
                </a:lnTo>
                <a:lnTo>
                  <a:pt x="2109076" y="952093"/>
                </a:lnTo>
                <a:lnTo>
                  <a:pt x="2116435" y="973366"/>
                </a:lnTo>
                <a:lnTo>
                  <a:pt x="2122715" y="995417"/>
                </a:lnTo>
                <a:lnTo>
                  <a:pt x="2132524" y="1041375"/>
                </a:lnTo>
                <a:lnTo>
                  <a:pt x="2139482" y="1089015"/>
                </a:lnTo>
                <a:lnTo>
                  <a:pt x="2144569" y="1137383"/>
                </a:lnTo>
                <a:lnTo>
                  <a:pt x="2148763" y="1185527"/>
                </a:lnTo>
                <a:lnTo>
                  <a:pt x="2150832" y="1209217"/>
                </a:lnTo>
                <a:lnTo>
                  <a:pt x="2155524" y="1255236"/>
                </a:lnTo>
                <a:lnTo>
                  <a:pt x="2161772" y="1298649"/>
                </a:lnTo>
                <a:lnTo>
                  <a:pt x="2170554" y="1338501"/>
                </a:lnTo>
                <a:lnTo>
                  <a:pt x="2190623" y="1389519"/>
                </a:lnTo>
                <a:lnTo>
                  <a:pt x="2205672" y="1357593"/>
                </a:lnTo>
                <a:lnTo>
                  <a:pt x="2233445" y="1292372"/>
                </a:lnTo>
                <a:lnTo>
                  <a:pt x="2259084" y="1225866"/>
                </a:lnTo>
                <a:lnTo>
                  <a:pt x="2283750" y="1158721"/>
                </a:lnTo>
                <a:lnTo>
                  <a:pt x="2296082" y="1125112"/>
                </a:lnTo>
                <a:lnTo>
                  <a:pt x="2321471" y="1058225"/>
                </a:lnTo>
                <a:lnTo>
                  <a:pt x="2348793" y="992319"/>
                </a:lnTo>
                <a:lnTo>
                  <a:pt x="2379211" y="928042"/>
                </a:lnTo>
                <a:lnTo>
                  <a:pt x="2413888" y="866041"/>
                </a:lnTo>
                <a:lnTo>
                  <a:pt x="2453986" y="806964"/>
                </a:lnTo>
                <a:lnTo>
                  <a:pt x="2500668" y="751458"/>
                </a:lnTo>
                <a:lnTo>
                  <a:pt x="2512961" y="738088"/>
                </a:lnTo>
                <a:lnTo>
                  <a:pt x="2524931" y="724465"/>
                </a:lnTo>
                <a:lnTo>
                  <a:pt x="2559077" y="682223"/>
                </a:lnTo>
                <a:lnTo>
                  <a:pt x="2590938" y="638210"/>
                </a:lnTo>
                <a:lnTo>
                  <a:pt x="2620979" y="592798"/>
                </a:lnTo>
                <a:lnTo>
                  <a:pt x="2649666" y="546361"/>
                </a:lnTo>
                <a:lnTo>
                  <a:pt x="2677467" y="499271"/>
                </a:lnTo>
                <a:lnTo>
                  <a:pt x="2704846" y="451903"/>
                </a:lnTo>
                <a:lnTo>
                  <a:pt x="2723010" y="416552"/>
                </a:lnTo>
                <a:lnTo>
                  <a:pt x="2739931" y="377031"/>
                </a:lnTo>
                <a:lnTo>
                  <a:pt x="2756109" y="334514"/>
                </a:lnTo>
                <a:lnTo>
                  <a:pt x="2772048" y="290171"/>
                </a:lnTo>
                <a:lnTo>
                  <a:pt x="2780084" y="267681"/>
                </a:lnTo>
                <a:lnTo>
                  <a:pt x="2796606" y="222797"/>
                </a:lnTo>
                <a:lnTo>
                  <a:pt x="2814145" y="179019"/>
                </a:lnTo>
                <a:lnTo>
                  <a:pt x="2833204" y="137516"/>
                </a:lnTo>
                <a:lnTo>
                  <a:pt x="2854286" y="99462"/>
                </a:lnTo>
                <a:lnTo>
                  <a:pt x="2877892" y="66027"/>
                </a:lnTo>
                <a:lnTo>
                  <a:pt x="2918224" y="27833"/>
                </a:lnTo>
                <a:lnTo>
                  <a:pt x="2961858" y="6694"/>
                </a:lnTo>
                <a:lnTo>
                  <a:pt x="3007738" y="0"/>
                </a:lnTo>
                <a:lnTo>
                  <a:pt x="3023384" y="467"/>
                </a:lnTo>
                <a:lnTo>
                  <a:pt x="3070942" y="8438"/>
                </a:lnTo>
                <a:lnTo>
                  <a:pt x="3118774" y="23964"/>
                </a:lnTo>
                <a:lnTo>
                  <a:pt x="3166034" y="44092"/>
                </a:lnTo>
                <a:lnTo>
                  <a:pt x="3203008" y="66967"/>
                </a:lnTo>
                <a:lnTo>
                  <a:pt x="3228799" y="108566"/>
                </a:lnTo>
                <a:lnTo>
                  <a:pt x="3248984" y="144840"/>
                </a:lnTo>
                <a:lnTo>
                  <a:pt x="3255837" y="157231"/>
                </a:lnTo>
                <a:lnTo>
                  <a:pt x="3276677" y="193551"/>
                </a:lnTo>
                <a:lnTo>
                  <a:pt x="3297798" y="225966"/>
                </a:lnTo>
                <a:lnTo>
                  <a:pt x="3333324" y="261687"/>
                </a:lnTo>
                <a:lnTo>
                  <a:pt x="3368328" y="280314"/>
                </a:lnTo>
                <a:lnTo>
                  <a:pt x="3405587" y="290730"/>
                </a:lnTo>
                <a:lnTo>
                  <a:pt x="3443671" y="294899"/>
                </a:lnTo>
                <a:lnTo>
                  <a:pt x="3456302" y="295239"/>
                </a:lnTo>
                <a:lnTo>
                  <a:pt x="3468813" y="295176"/>
                </a:lnTo>
                <a:lnTo>
                  <a:pt x="3481151" y="294782"/>
                </a:lnTo>
                <a:lnTo>
                  <a:pt x="3486487" y="306716"/>
                </a:lnTo>
                <a:lnTo>
                  <a:pt x="3501309" y="342504"/>
                </a:lnTo>
                <a:lnTo>
                  <a:pt x="3514804" y="378238"/>
                </a:lnTo>
                <a:lnTo>
                  <a:pt x="3531732" y="425720"/>
                </a:lnTo>
                <a:lnTo>
                  <a:pt x="3535917" y="437550"/>
                </a:lnTo>
                <a:lnTo>
                  <a:pt x="3540125" y="449361"/>
                </a:lnTo>
                <a:lnTo>
                  <a:pt x="3544380" y="461150"/>
                </a:lnTo>
                <a:lnTo>
                  <a:pt x="3548701" y="472916"/>
                </a:lnTo>
                <a:lnTo>
                  <a:pt x="3553015" y="484686"/>
                </a:lnTo>
                <a:lnTo>
                  <a:pt x="3557311" y="496618"/>
                </a:lnTo>
                <a:lnTo>
                  <a:pt x="3561629" y="508665"/>
                </a:lnTo>
                <a:lnTo>
                  <a:pt x="3566011" y="520778"/>
                </a:lnTo>
                <a:lnTo>
                  <a:pt x="3579943" y="557033"/>
                </a:lnTo>
                <a:lnTo>
                  <a:pt x="3595908" y="592153"/>
                </a:lnTo>
                <a:lnTo>
                  <a:pt x="3622253" y="634965"/>
                </a:lnTo>
                <a:lnTo>
                  <a:pt x="3651260" y="661111"/>
                </a:lnTo>
                <a:lnTo>
                  <a:pt x="3680470" y="667913"/>
                </a:lnTo>
                <a:lnTo>
                  <a:pt x="3690328" y="666619"/>
                </a:lnTo>
                <a:lnTo>
                  <a:pt x="3730794" y="647839"/>
                </a:lnTo>
                <a:lnTo>
                  <a:pt x="3762297" y="624710"/>
                </a:lnTo>
                <a:lnTo>
                  <a:pt x="3772708" y="616998"/>
                </a:lnTo>
                <a:lnTo>
                  <a:pt x="3815100" y="591241"/>
                </a:lnTo>
                <a:lnTo>
                  <a:pt x="3861766" y="581348"/>
                </a:lnTo>
                <a:lnTo>
                  <a:pt x="3873721" y="582378"/>
                </a:lnTo>
                <a:lnTo>
                  <a:pt x="3908082" y="602649"/>
                </a:lnTo>
                <a:lnTo>
                  <a:pt x="3937240" y="631476"/>
                </a:lnTo>
                <a:lnTo>
                  <a:pt x="3945149" y="639160"/>
                </a:lnTo>
                <a:lnTo>
                  <a:pt x="3958399" y="647249"/>
                </a:lnTo>
                <a:lnTo>
                  <a:pt x="3968817" y="652841"/>
                </a:lnTo>
                <a:lnTo>
                  <a:pt x="3974593" y="664191"/>
                </a:lnTo>
                <a:lnTo>
                  <a:pt x="3976666" y="674877"/>
                </a:lnTo>
                <a:lnTo>
                  <a:pt x="3986838" y="685130"/>
                </a:lnTo>
                <a:lnTo>
                  <a:pt x="3997937" y="691454"/>
                </a:lnTo>
                <a:lnTo>
                  <a:pt x="4006843" y="697745"/>
                </a:lnTo>
              </a:path>
            </a:pathLst>
          </a:custGeom>
          <a:ln w="254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8" name="object 88"/>
          <p:cNvSpPr/>
          <p:nvPr/>
        </p:nvSpPr>
        <p:spPr>
          <a:xfrm>
            <a:off x="801900" y="3520482"/>
            <a:ext cx="3634264" cy="1069658"/>
          </a:xfrm>
          <a:custGeom>
            <a:avLst/>
            <a:gdLst/>
            <a:ahLst/>
            <a:cxnLst/>
            <a:rect l="l" t="t" r="r" b="b"/>
            <a:pathLst>
              <a:path w="4845685" h="1426210">
                <a:moveTo>
                  <a:pt x="0" y="576424"/>
                </a:moveTo>
                <a:lnTo>
                  <a:pt x="38159" y="614878"/>
                </a:lnTo>
                <a:lnTo>
                  <a:pt x="67429" y="641629"/>
                </a:lnTo>
                <a:lnTo>
                  <a:pt x="101425" y="663491"/>
                </a:lnTo>
                <a:lnTo>
                  <a:pt x="140729" y="675103"/>
                </a:lnTo>
                <a:lnTo>
                  <a:pt x="180948" y="680715"/>
                </a:lnTo>
                <a:lnTo>
                  <a:pt x="233940" y="685744"/>
                </a:lnTo>
                <a:lnTo>
                  <a:pt x="251834" y="686096"/>
                </a:lnTo>
                <a:lnTo>
                  <a:pt x="269367" y="685586"/>
                </a:lnTo>
                <a:lnTo>
                  <a:pt x="319645" y="680251"/>
                </a:lnTo>
                <a:lnTo>
                  <a:pt x="366103" y="672070"/>
                </a:lnTo>
                <a:lnTo>
                  <a:pt x="380665" y="669347"/>
                </a:lnTo>
                <a:lnTo>
                  <a:pt x="421359" y="663099"/>
                </a:lnTo>
                <a:lnTo>
                  <a:pt x="445834" y="661898"/>
                </a:lnTo>
                <a:lnTo>
                  <a:pt x="457227" y="662596"/>
                </a:lnTo>
                <a:lnTo>
                  <a:pt x="496798" y="677224"/>
                </a:lnTo>
                <a:lnTo>
                  <a:pt x="525855" y="708093"/>
                </a:lnTo>
                <a:lnTo>
                  <a:pt x="560110" y="756007"/>
                </a:lnTo>
                <a:lnTo>
                  <a:pt x="585043" y="793118"/>
                </a:lnTo>
                <a:lnTo>
                  <a:pt x="597961" y="812256"/>
                </a:lnTo>
                <a:lnTo>
                  <a:pt x="624401" y="850084"/>
                </a:lnTo>
                <a:lnTo>
                  <a:pt x="651251" y="885163"/>
                </a:lnTo>
                <a:lnTo>
                  <a:pt x="678037" y="914912"/>
                </a:lnTo>
                <a:lnTo>
                  <a:pt x="717056" y="943897"/>
                </a:lnTo>
                <a:lnTo>
                  <a:pt x="741603" y="949029"/>
                </a:lnTo>
                <a:lnTo>
                  <a:pt x="753953" y="947316"/>
                </a:lnTo>
                <a:lnTo>
                  <a:pt x="795862" y="932685"/>
                </a:lnTo>
                <a:lnTo>
                  <a:pt x="843020" y="907360"/>
                </a:lnTo>
                <a:lnTo>
                  <a:pt x="876079" y="886787"/>
                </a:lnTo>
                <a:lnTo>
                  <a:pt x="909527" y="864836"/>
                </a:lnTo>
                <a:lnTo>
                  <a:pt x="926154" y="853767"/>
                </a:lnTo>
                <a:lnTo>
                  <a:pt x="942586" y="842859"/>
                </a:lnTo>
                <a:lnTo>
                  <a:pt x="989745" y="812798"/>
                </a:lnTo>
                <a:lnTo>
                  <a:pt x="1031654" y="790271"/>
                </a:lnTo>
                <a:lnTo>
                  <a:pt x="1056505" y="780383"/>
                </a:lnTo>
                <a:lnTo>
                  <a:pt x="1070153" y="774575"/>
                </a:lnTo>
                <a:lnTo>
                  <a:pt x="1116451" y="752485"/>
                </a:lnTo>
                <a:lnTo>
                  <a:pt x="1167609" y="725779"/>
                </a:lnTo>
                <a:lnTo>
                  <a:pt x="1202399" y="706923"/>
                </a:lnTo>
                <a:lnTo>
                  <a:pt x="1236325" y="688283"/>
                </a:lnTo>
                <a:lnTo>
                  <a:pt x="1252586" y="679327"/>
                </a:lnTo>
                <a:lnTo>
                  <a:pt x="1268178" y="670766"/>
                </a:lnTo>
                <a:lnTo>
                  <a:pt x="1309424" y="648583"/>
                </a:lnTo>
                <a:lnTo>
                  <a:pt x="1347364" y="631011"/>
                </a:lnTo>
                <a:lnTo>
                  <a:pt x="1390273" y="622688"/>
                </a:lnTo>
                <a:lnTo>
                  <a:pt x="1430205" y="619218"/>
                </a:lnTo>
                <a:lnTo>
                  <a:pt x="1473539" y="616866"/>
                </a:lnTo>
                <a:lnTo>
                  <a:pt x="1488236" y="616136"/>
                </a:lnTo>
                <a:lnTo>
                  <a:pt x="1502879" y="615363"/>
                </a:lnTo>
                <a:lnTo>
                  <a:pt x="1545406" y="612366"/>
                </a:lnTo>
                <a:lnTo>
                  <a:pt x="1583560" y="607474"/>
                </a:lnTo>
                <a:lnTo>
                  <a:pt x="1630175" y="596920"/>
                </a:lnTo>
                <a:lnTo>
                  <a:pt x="1642759" y="593953"/>
                </a:lnTo>
                <a:lnTo>
                  <a:pt x="1681880" y="585388"/>
                </a:lnTo>
                <a:lnTo>
                  <a:pt x="1721534" y="578726"/>
                </a:lnTo>
                <a:lnTo>
                  <a:pt x="1759767" y="575763"/>
                </a:lnTo>
                <a:lnTo>
                  <a:pt x="1771859" y="575907"/>
                </a:lnTo>
                <a:lnTo>
                  <a:pt x="1815029" y="583924"/>
                </a:lnTo>
                <a:lnTo>
                  <a:pt x="1848368" y="614328"/>
                </a:lnTo>
                <a:lnTo>
                  <a:pt x="1868518" y="657077"/>
                </a:lnTo>
                <a:lnTo>
                  <a:pt x="1885071" y="712376"/>
                </a:lnTo>
                <a:lnTo>
                  <a:pt x="1894334" y="754244"/>
                </a:lnTo>
                <a:lnTo>
                  <a:pt x="1902338" y="798733"/>
                </a:lnTo>
                <a:lnTo>
                  <a:pt x="1909219" y="844661"/>
                </a:lnTo>
                <a:lnTo>
                  <a:pt x="1915113" y="890847"/>
                </a:lnTo>
                <a:lnTo>
                  <a:pt x="1920154" y="936107"/>
                </a:lnTo>
                <a:lnTo>
                  <a:pt x="1924720" y="980973"/>
                </a:lnTo>
                <a:lnTo>
                  <a:pt x="1927364" y="1006361"/>
                </a:lnTo>
                <a:lnTo>
                  <a:pt x="1933603" y="1062855"/>
                </a:lnTo>
                <a:lnTo>
                  <a:pt x="1941095" y="1124316"/>
                </a:lnTo>
                <a:lnTo>
                  <a:pt x="1949819" y="1187558"/>
                </a:lnTo>
                <a:lnTo>
                  <a:pt x="1959752" y="1249397"/>
                </a:lnTo>
                <a:lnTo>
                  <a:pt x="1970874" y="1306645"/>
                </a:lnTo>
                <a:lnTo>
                  <a:pt x="1983161" y="1356117"/>
                </a:lnTo>
                <a:lnTo>
                  <a:pt x="1996593" y="1394626"/>
                </a:lnTo>
                <a:lnTo>
                  <a:pt x="2026805" y="1426016"/>
                </a:lnTo>
                <a:lnTo>
                  <a:pt x="2035036" y="1421605"/>
                </a:lnTo>
                <a:lnTo>
                  <a:pt x="2061106" y="1376311"/>
                </a:lnTo>
                <a:lnTo>
                  <a:pt x="2079390" y="1325241"/>
                </a:lnTo>
                <a:lnTo>
                  <a:pt x="2098170" y="1262928"/>
                </a:lnTo>
                <a:lnTo>
                  <a:pt x="2117253" y="1194049"/>
                </a:lnTo>
                <a:lnTo>
                  <a:pt x="2126847" y="1158608"/>
                </a:lnTo>
                <a:lnTo>
                  <a:pt x="2136444" y="1123279"/>
                </a:lnTo>
                <a:lnTo>
                  <a:pt x="2155548" y="1055295"/>
                </a:lnTo>
                <a:lnTo>
                  <a:pt x="2174371" y="994775"/>
                </a:lnTo>
                <a:lnTo>
                  <a:pt x="2192718" y="946394"/>
                </a:lnTo>
                <a:lnTo>
                  <a:pt x="2220293" y="903707"/>
                </a:lnTo>
                <a:lnTo>
                  <a:pt x="2263103" y="866618"/>
                </a:lnTo>
                <a:lnTo>
                  <a:pt x="2300147" y="838949"/>
                </a:lnTo>
                <a:lnTo>
                  <a:pt x="2341727" y="809076"/>
                </a:lnTo>
                <a:lnTo>
                  <a:pt x="2363611" y="793354"/>
                </a:lnTo>
                <a:lnTo>
                  <a:pt x="2408350" y="760419"/>
                </a:lnTo>
                <a:lnTo>
                  <a:pt x="2452765" y="725605"/>
                </a:lnTo>
                <a:lnTo>
                  <a:pt x="2494912" y="689041"/>
                </a:lnTo>
                <a:lnTo>
                  <a:pt x="2532848" y="650856"/>
                </a:lnTo>
                <a:lnTo>
                  <a:pt x="2564629" y="611182"/>
                </a:lnTo>
                <a:lnTo>
                  <a:pt x="2589027" y="570693"/>
                </a:lnTo>
                <a:lnTo>
                  <a:pt x="2609659" y="532933"/>
                </a:lnTo>
                <a:lnTo>
                  <a:pt x="2619219" y="515425"/>
                </a:lnTo>
                <a:lnTo>
                  <a:pt x="2646981" y="469100"/>
                </a:lnTo>
                <a:lnTo>
                  <a:pt x="2677052" y="433322"/>
                </a:lnTo>
                <a:lnTo>
                  <a:pt x="2714169" y="409693"/>
                </a:lnTo>
                <a:lnTo>
                  <a:pt x="2763071" y="399818"/>
                </a:lnTo>
                <a:lnTo>
                  <a:pt x="2782809" y="399859"/>
                </a:lnTo>
                <a:lnTo>
                  <a:pt x="2804559" y="401667"/>
                </a:lnTo>
                <a:lnTo>
                  <a:pt x="2828495" y="405299"/>
                </a:lnTo>
                <a:lnTo>
                  <a:pt x="2854794" y="410816"/>
                </a:lnTo>
                <a:lnTo>
                  <a:pt x="2880727" y="416912"/>
                </a:lnTo>
                <a:lnTo>
                  <a:pt x="2903601" y="422215"/>
                </a:lnTo>
                <a:lnTo>
                  <a:pt x="2941109" y="430287"/>
                </a:lnTo>
                <a:lnTo>
                  <a:pt x="2980302" y="435497"/>
                </a:lnTo>
                <a:lnTo>
                  <a:pt x="2989753" y="435243"/>
                </a:lnTo>
                <a:lnTo>
                  <a:pt x="3024973" y="410169"/>
                </a:lnTo>
                <a:lnTo>
                  <a:pt x="3039339" y="380794"/>
                </a:lnTo>
                <a:lnTo>
                  <a:pt x="3045214" y="368255"/>
                </a:lnTo>
                <a:lnTo>
                  <a:pt x="3052023" y="354281"/>
                </a:lnTo>
                <a:lnTo>
                  <a:pt x="3060001" y="338832"/>
                </a:lnTo>
                <a:lnTo>
                  <a:pt x="3068639" y="322484"/>
                </a:lnTo>
                <a:lnTo>
                  <a:pt x="3077273" y="306001"/>
                </a:lnTo>
                <a:lnTo>
                  <a:pt x="3103086" y="258196"/>
                </a:lnTo>
                <a:lnTo>
                  <a:pt x="3128658" y="217983"/>
                </a:lnTo>
                <a:lnTo>
                  <a:pt x="3162124" y="187581"/>
                </a:lnTo>
                <a:lnTo>
                  <a:pt x="3170342" y="185755"/>
                </a:lnTo>
                <a:lnTo>
                  <a:pt x="3178489" y="186728"/>
                </a:lnTo>
                <a:lnTo>
                  <a:pt x="3210269" y="223493"/>
                </a:lnTo>
                <a:lnTo>
                  <a:pt x="3225596" y="265020"/>
                </a:lnTo>
                <a:lnTo>
                  <a:pt x="3240163" y="318891"/>
                </a:lnTo>
                <a:lnTo>
                  <a:pt x="3253995" y="376725"/>
                </a:lnTo>
                <a:lnTo>
                  <a:pt x="3260811" y="405565"/>
                </a:lnTo>
                <a:lnTo>
                  <a:pt x="3274593" y="459968"/>
                </a:lnTo>
                <a:lnTo>
                  <a:pt x="3289045" y="505832"/>
                </a:lnTo>
                <a:lnTo>
                  <a:pt x="3313206" y="547682"/>
                </a:lnTo>
                <a:lnTo>
                  <a:pt x="3322203" y="551946"/>
                </a:lnTo>
                <a:lnTo>
                  <a:pt x="3331788" y="550326"/>
                </a:lnTo>
                <a:lnTo>
                  <a:pt x="3364778" y="503906"/>
                </a:lnTo>
                <a:lnTo>
                  <a:pt x="3391002" y="432078"/>
                </a:lnTo>
                <a:lnTo>
                  <a:pt x="3405593" y="382025"/>
                </a:lnTo>
                <a:lnTo>
                  <a:pt x="3420463" y="328792"/>
                </a:lnTo>
                <a:lnTo>
                  <a:pt x="3434912" y="279297"/>
                </a:lnTo>
                <a:lnTo>
                  <a:pt x="3449058" y="233602"/>
                </a:lnTo>
                <a:lnTo>
                  <a:pt x="3463021" y="191774"/>
                </a:lnTo>
                <a:lnTo>
                  <a:pt x="3476920" y="153877"/>
                </a:lnTo>
                <a:lnTo>
                  <a:pt x="3504997" y="90136"/>
                </a:lnTo>
                <a:lnTo>
                  <a:pt x="3534241" y="42897"/>
                </a:lnTo>
                <a:lnTo>
                  <a:pt x="3565601" y="12679"/>
                </a:lnTo>
                <a:lnTo>
                  <a:pt x="3600029" y="0"/>
                </a:lnTo>
                <a:lnTo>
                  <a:pt x="3618690" y="399"/>
                </a:lnTo>
                <a:lnTo>
                  <a:pt x="3659500" y="15001"/>
                </a:lnTo>
                <a:lnTo>
                  <a:pt x="3705753" y="48437"/>
                </a:lnTo>
                <a:lnTo>
                  <a:pt x="3758399" y="101228"/>
                </a:lnTo>
                <a:lnTo>
                  <a:pt x="3785370" y="131604"/>
                </a:lnTo>
                <a:lnTo>
                  <a:pt x="3833113" y="186757"/>
                </a:lnTo>
                <a:lnTo>
                  <a:pt x="3873599" y="234562"/>
                </a:lnTo>
                <a:lnTo>
                  <a:pt x="3891498" y="255753"/>
                </a:lnTo>
                <a:lnTo>
                  <a:pt x="3923366" y="292798"/>
                </a:lnTo>
                <a:lnTo>
                  <a:pt x="3951000" y="322844"/>
                </a:lnTo>
                <a:lnTo>
                  <a:pt x="3987159" y="355101"/>
                </a:lnTo>
                <a:lnTo>
                  <a:pt x="4031842" y="374926"/>
                </a:lnTo>
                <a:lnTo>
                  <a:pt x="4043391" y="375859"/>
                </a:lnTo>
                <a:lnTo>
                  <a:pt x="4055393" y="375218"/>
                </a:lnTo>
                <a:lnTo>
                  <a:pt x="4068000" y="373021"/>
                </a:lnTo>
                <a:lnTo>
                  <a:pt x="4083766" y="369490"/>
                </a:lnTo>
                <a:lnTo>
                  <a:pt x="4098120" y="366534"/>
                </a:lnTo>
                <a:lnTo>
                  <a:pt x="4111228" y="364247"/>
                </a:lnTo>
                <a:lnTo>
                  <a:pt x="4123260" y="362720"/>
                </a:lnTo>
                <a:lnTo>
                  <a:pt x="4134383" y="362046"/>
                </a:lnTo>
                <a:lnTo>
                  <a:pt x="4144765" y="362317"/>
                </a:lnTo>
                <a:lnTo>
                  <a:pt x="4182244" y="374705"/>
                </a:lnTo>
                <a:lnTo>
                  <a:pt x="4221312" y="409613"/>
                </a:lnTo>
                <a:lnTo>
                  <a:pt x="4253073" y="448755"/>
                </a:lnTo>
                <a:lnTo>
                  <a:pt x="4279636" y="486081"/>
                </a:lnTo>
                <a:lnTo>
                  <a:pt x="4295648" y="509606"/>
                </a:lnTo>
                <a:lnTo>
                  <a:pt x="4303423" y="520951"/>
                </a:lnTo>
                <a:lnTo>
                  <a:pt x="4326932" y="553273"/>
                </a:lnTo>
                <a:lnTo>
                  <a:pt x="4352664" y="582955"/>
                </a:lnTo>
                <a:lnTo>
                  <a:pt x="4383118" y="609905"/>
                </a:lnTo>
                <a:lnTo>
                  <a:pt x="4420793" y="634031"/>
                </a:lnTo>
                <a:lnTo>
                  <a:pt x="4435196" y="642432"/>
                </a:lnTo>
                <a:lnTo>
                  <a:pt x="4481912" y="676651"/>
                </a:lnTo>
                <a:lnTo>
                  <a:pt x="4514954" y="705630"/>
                </a:lnTo>
                <a:lnTo>
                  <a:pt x="4548557" y="738280"/>
                </a:lnTo>
                <a:lnTo>
                  <a:pt x="4581901" y="773523"/>
                </a:lnTo>
                <a:lnTo>
                  <a:pt x="4614164" y="810278"/>
                </a:lnTo>
                <a:lnTo>
                  <a:pt x="4644527" y="847465"/>
                </a:lnTo>
                <a:lnTo>
                  <a:pt x="4672168" y="884004"/>
                </a:lnTo>
                <a:lnTo>
                  <a:pt x="4696268" y="918816"/>
                </a:lnTo>
                <a:lnTo>
                  <a:pt x="4724741" y="966971"/>
                </a:lnTo>
                <a:lnTo>
                  <a:pt x="4742603" y="1004588"/>
                </a:lnTo>
                <a:lnTo>
                  <a:pt x="4760551" y="1047346"/>
                </a:lnTo>
                <a:lnTo>
                  <a:pt x="4778067" y="1092911"/>
                </a:lnTo>
                <a:lnTo>
                  <a:pt x="4794633" y="1138953"/>
                </a:lnTo>
                <a:lnTo>
                  <a:pt x="4809731" y="1183136"/>
                </a:lnTo>
                <a:lnTo>
                  <a:pt x="4822841" y="1223129"/>
                </a:lnTo>
                <a:lnTo>
                  <a:pt x="4837647" y="1270159"/>
                </a:lnTo>
                <a:lnTo>
                  <a:pt x="4845066" y="1294637"/>
                </a:lnTo>
                <a:lnTo>
                  <a:pt x="4845596" y="1296425"/>
                </a:lnTo>
              </a:path>
            </a:pathLst>
          </a:custGeom>
          <a:ln w="25400">
            <a:solidFill>
              <a:srgbClr val="F392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9" name="object 89"/>
          <p:cNvSpPr txBox="1"/>
          <p:nvPr/>
        </p:nvSpPr>
        <p:spPr>
          <a:xfrm>
            <a:off x="333375" y="5517677"/>
            <a:ext cx="3070384" cy="31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75" spc="5" baseline="50925" dirty="0">
                <a:latin typeface="Arial Narrow" pitchFamily="34" charset="0"/>
                <a:cs typeface="HeliosCondC"/>
              </a:rPr>
              <a:t>1</a:t>
            </a:r>
            <a:r>
              <a:rPr lang="ru-RU" sz="675" spc="5" baseline="50925" dirty="0">
                <a:latin typeface="Arial Narrow" pitchFamily="34" charset="0"/>
                <a:cs typeface="HeliosCondC"/>
              </a:rPr>
              <a:t> 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Бурцев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Е.И</a:t>
            </a:r>
            <a:r>
              <a:rPr sz="675" spc="8" dirty="0">
                <a:latin typeface="Arial Narrow" pitchFamily="34" charset="0"/>
                <a:cs typeface="HeliosCondC"/>
              </a:rPr>
              <a:t>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-19" dirty="0">
                <a:latin typeface="Arial Narrow" pitchFamily="34" charset="0"/>
                <a:cs typeface="HeliosCondC"/>
              </a:rPr>
              <a:t>У</a:t>
            </a:r>
            <a:r>
              <a:rPr sz="675" spc="8" dirty="0">
                <a:latin typeface="Arial Narrow" pitchFamily="34" charset="0"/>
                <a:cs typeface="HeliosCondC"/>
              </a:rPr>
              <a:t>стны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до</a:t>
            </a:r>
            <a:r>
              <a:rPr sz="675" spc="11" dirty="0">
                <a:latin typeface="Arial Narrow" pitchFamily="34" charset="0"/>
                <a:cs typeface="HeliosCondC"/>
              </a:rPr>
              <a:t>к</a:t>
            </a:r>
            <a:r>
              <a:rPr sz="675" spc="8" dirty="0">
                <a:latin typeface="Arial Narrow" pitchFamily="34" charset="0"/>
                <a:cs typeface="HeliosCondC"/>
              </a:rPr>
              <a:t>ла</a:t>
            </a:r>
            <a:r>
              <a:rPr sz="675" spc="15" dirty="0">
                <a:latin typeface="Arial Narrow" pitchFamily="34" charset="0"/>
                <a:cs typeface="HeliosCondC"/>
              </a:rPr>
              <a:t>д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«Итог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сезон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2018/201</a:t>
            </a:r>
            <a:r>
              <a:rPr sz="675" spc="15" dirty="0">
                <a:latin typeface="Arial Narrow" pitchFamily="34" charset="0"/>
                <a:cs typeface="HeliosCondC"/>
              </a:rPr>
              <a:t>9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гг.»</a:t>
            </a:r>
            <a:r>
              <a:rPr sz="675" spc="8" dirty="0">
                <a:latin typeface="Arial Narrow" pitchFamily="34" charset="0"/>
                <a:cs typeface="HeliosCondC"/>
              </a:rPr>
              <a:t>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–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М.,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2019.</a:t>
            </a:r>
            <a:endParaRPr sz="675" dirty="0">
              <a:latin typeface="Arial Narrow" pitchFamily="34" charset="0"/>
              <a:cs typeface="HeliosCondC"/>
            </a:endParaRPr>
          </a:p>
          <a:p>
            <a:pPr marL="9525">
              <a:spcBef>
                <a:spcPts val="15"/>
              </a:spcBef>
            </a:pPr>
            <a:r>
              <a:rPr sz="675" spc="5" baseline="50925" dirty="0">
                <a:latin typeface="Arial Narrow" pitchFamily="34" charset="0"/>
                <a:cs typeface="HeliosCondC"/>
              </a:rPr>
              <a:t>2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lang="ru-RU"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8" dirty="0" err="1">
                <a:latin typeface="Arial Narrow" pitchFamily="34" charset="0"/>
                <a:cs typeface="HeliosCondC"/>
              </a:rPr>
              <a:t>Бурцев</a:t>
            </a:r>
            <a:r>
              <a:rPr sz="675" spc="11" dirty="0" err="1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Е.И</a:t>
            </a:r>
            <a:r>
              <a:rPr sz="675" spc="8" dirty="0">
                <a:latin typeface="Arial Narrow" pitchFamily="34" charset="0"/>
                <a:cs typeface="HeliosCondC"/>
              </a:rPr>
              <a:t>.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-19" dirty="0">
                <a:latin typeface="Arial Narrow" pitchFamily="34" charset="0"/>
                <a:cs typeface="HeliosCondC"/>
              </a:rPr>
              <a:t>У</a:t>
            </a:r>
            <a:r>
              <a:rPr sz="675" spc="8" dirty="0">
                <a:latin typeface="Arial Narrow" pitchFamily="34" charset="0"/>
                <a:cs typeface="HeliosCondC"/>
              </a:rPr>
              <a:t>стны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до</a:t>
            </a:r>
            <a:r>
              <a:rPr sz="675" spc="11" dirty="0">
                <a:latin typeface="Arial Narrow" pitchFamily="34" charset="0"/>
                <a:cs typeface="HeliosCondC"/>
              </a:rPr>
              <a:t>к</a:t>
            </a:r>
            <a:r>
              <a:rPr sz="675" spc="8" dirty="0">
                <a:latin typeface="Arial Narrow" pitchFamily="34" charset="0"/>
                <a:cs typeface="HeliosCondC"/>
              </a:rPr>
              <a:t>ла</a:t>
            </a:r>
            <a:r>
              <a:rPr sz="675" spc="15" dirty="0">
                <a:latin typeface="Arial Narrow" pitchFamily="34" charset="0"/>
                <a:cs typeface="HeliosCondC"/>
              </a:rPr>
              <a:t>д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«Характеристик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эпидемичес</a:t>
            </a:r>
            <a:r>
              <a:rPr sz="675" spc="-8" dirty="0">
                <a:latin typeface="Arial Narrow" pitchFamily="34" charset="0"/>
                <a:cs typeface="HeliosCondC"/>
              </a:rPr>
              <a:t>к</a:t>
            </a:r>
            <a:r>
              <a:rPr sz="675" spc="4" dirty="0">
                <a:latin typeface="Arial Narrow" pitchFamily="34" charset="0"/>
                <a:cs typeface="HeliosCondC"/>
              </a:rPr>
              <a:t>ог</a:t>
            </a:r>
            <a:r>
              <a:rPr sz="675" spc="15" dirty="0">
                <a:latin typeface="Arial Narrow" pitchFamily="34" charset="0"/>
                <a:cs typeface="HeliosCondC"/>
              </a:rPr>
              <a:t>о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сезон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2015/201</a:t>
            </a:r>
            <a:r>
              <a:rPr sz="675" spc="15" dirty="0">
                <a:latin typeface="Arial Narrow" pitchFamily="34" charset="0"/>
                <a:cs typeface="HeliosCondC"/>
              </a:rPr>
              <a:t>6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>
                <a:latin typeface="Arial Narrow" pitchFamily="34" charset="0"/>
                <a:cs typeface="HeliosCondC"/>
              </a:rPr>
              <a:t>гг».</a:t>
            </a:r>
            <a:endParaRPr sz="675" dirty="0">
              <a:latin typeface="Arial Narrow" pitchFamily="34" charset="0"/>
              <a:cs typeface="HeliosCondC"/>
            </a:endParaRPr>
          </a:p>
          <a:p>
            <a:pPr marL="9525">
              <a:spcBef>
                <a:spcPts val="15"/>
              </a:spcBef>
            </a:pPr>
            <a:r>
              <a:rPr sz="675" spc="5" baseline="50925" dirty="0">
                <a:latin typeface="Arial Narrow" pitchFamily="34" charset="0"/>
                <a:cs typeface="HeliosCondC"/>
              </a:rPr>
              <a:t>3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lang="ru-RU"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8" dirty="0" err="1">
                <a:latin typeface="Arial Narrow" pitchFamily="34" charset="0"/>
                <a:cs typeface="HeliosCondC"/>
              </a:rPr>
              <a:t>Эпидемически</a:t>
            </a:r>
            <a:r>
              <a:rPr sz="675" spc="15" dirty="0" err="1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пандемически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потенциа</a:t>
            </a:r>
            <a:r>
              <a:rPr sz="675" spc="15" dirty="0">
                <a:latin typeface="Arial Narrow" pitchFamily="34" charset="0"/>
                <a:cs typeface="HeliosCondC"/>
              </a:rPr>
              <a:t>л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вирус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грипп</a:t>
            </a:r>
            <a:r>
              <a:rPr sz="675" spc="11" dirty="0">
                <a:latin typeface="Arial Narrow" pitchFamily="34" charset="0"/>
                <a:cs typeface="HeliosCondC"/>
              </a:rPr>
              <a:t>а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A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(H1N1)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pdm09.</a:t>
            </a:r>
            <a:endParaRPr sz="675" dirty="0">
              <a:latin typeface="Arial Narrow" pitchFamily="34" charset="0"/>
              <a:cs typeface="HeliosCondC"/>
            </a:endParaRPr>
          </a:p>
        </p:txBody>
      </p:sp>
    </p:spTree>
    <p:extLst>
      <p:ext uri="{BB962C8B-B14F-4D97-AF65-F5344CB8AC3E}">
        <p14:creationId xmlns:p14="http://schemas.microsoft.com/office/powerpoint/2010/main" val="900761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22" y="1188153"/>
            <a:ext cx="236077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ОРВ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ГРИПП</a:t>
            </a:r>
            <a:r>
              <a:rPr sz="600" dirty="0">
                <a:latin typeface="Arial" pitchFamily="34" charset="0"/>
                <a:cs typeface="Arial" pitchFamily="34" charset="0"/>
              </a:rPr>
              <a:t>: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СОЦИ</a:t>
            </a:r>
            <a:r>
              <a:rPr sz="600" spc="34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ЛЬНА</a:t>
            </a:r>
            <a:r>
              <a:rPr sz="600" spc="8" dirty="0">
                <a:latin typeface="Arial" pitchFamily="34" charset="0"/>
                <a:cs typeface="Arial" pitchFamily="34" charset="0"/>
              </a:rPr>
              <a:t>Я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ЗН</a:t>
            </a:r>
            <a:r>
              <a:rPr sz="600" spc="-26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ЧИМО</a:t>
            </a:r>
            <a:r>
              <a:rPr sz="600" spc="11" dirty="0">
                <a:latin typeface="Arial" pitchFamily="34" charset="0"/>
                <a:cs typeface="Arial" pitchFamily="34" charset="0"/>
              </a:rPr>
              <a:t>С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Т</a:t>
            </a:r>
            <a:r>
              <a:rPr sz="600" spc="8" dirty="0">
                <a:latin typeface="Arial" pitchFamily="34" charset="0"/>
                <a:cs typeface="Arial" pitchFamily="34" charset="0"/>
              </a:rPr>
              <a:t>Ь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ПРОБЛЕМЫ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" y="1153300"/>
            <a:ext cx="61722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6191"/>
            <a:r>
              <a:rPr spc="23" dirty="0"/>
              <a:t>СМЕРТНО</a:t>
            </a:r>
            <a:r>
              <a:rPr spc="-15" dirty="0"/>
              <a:t>С</a:t>
            </a:r>
            <a:r>
              <a:rPr spc="23" dirty="0"/>
              <a:t>ТЬ</a:t>
            </a:r>
            <a:r>
              <a:rPr spc="8" dirty="0"/>
              <a:t> </a:t>
            </a:r>
            <a:r>
              <a:rPr spc="-4" dirty="0"/>
              <a:t>О</a:t>
            </a:r>
            <a:r>
              <a:rPr spc="19" dirty="0"/>
              <a:t>Т</a:t>
            </a:r>
            <a:r>
              <a:rPr spc="8" dirty="0"/>
              <a:t> </a:t>
            </a:r>
            <a:r>
              <a:rPr spc="23" dirty="0"/>
              <a:t>ГРИППА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05753" y="2733541"/>
            <a:ext cx="174974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15" dirty="0">
                <a:latin typeface="Arial" pitchFamily="34" charset="0"/>
                <a:cs typeface="Arial" pitchFamily="34" charset="0"/>
              </a:rPr>
              <a:t>ПРЕДЫДУЩИЕ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latin typeface="Arial" pitchFamily="34" charset="0"/>
                <a:cs typeface="Arial" pitchFamily="34" charset="0"/>
              </a:rPr>
              <a:t>ОЦЕНКИ: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5753" y="3162128"/>
            <a:ext cx="3666347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193"/>
              </a:lnSpc>
            </a:pP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250</a:t>
            </a:r>
            <a:r>
              <a:rPr sz="1050" b="1" spc="-16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000–500</a:t>
            </a:r>
            <a:r>
              <a:rPr sz="1050" b="1" spc="-16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000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>
              <a:lnSpc>
                <a:spcPts val="1125"/>
              </a:lnSpc>
            </a:pP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ЛЕ</a:t>
            </a:r>
            <a:r>
              <a:rPr sz="1050" b="1" spc="-45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50" b="1" spc="15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АЛЬНЫХ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5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ИС</a:t>
            </a:r>
            <a:r>
              <a:rPr sz="1050" b="1" spc="-30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sz="1050" b="1" spc="15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ОДОВ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 marR="3810">
              <a:lnSpc>
                <a:spcPts val="1125"/>
              </a:lnSpc>
              <a:spcBef>
                <a:spcPts val="83"/>
              </a:spcBef>
            </a:pPr>
            <a:r>
              <a:rPr sz="1050" spc="8" dirty="0">
                <a:latin typeface="Arial" pitchFamily="34" charset="0"/>
                <a:cs typeface="Arial" pitchFamily="34" charset="0"/>
              </a:rPr>
              <a:t>(в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том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числе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от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РЕСПИ</a:t>
            </a:r>
            <a:r>
              <a:rPr sz="1050" spc="-71" dirty="0">
                <a:latin typeface="Arial" pitchFamily="34" charset="0"/>
                <a:cs typeface="Arial" pitchFamily="34" charset="0"/>
              </a:rPr>
              <a:t>Р</a:t>
            </a:r>
            <a:r>
              <a:rPr sz="1050" spc="-56" dirty="0">
                <a:latin typeface="Arial" pitchFamily="34" charset="0"/>
                <a:cs typeface="Arial" pitchFamily="34" charset="0"/>
              </a:rPr>
              <a:t>А</a:t>
            </a:r>
            <a:r>
              <a:rPr sz="1050" spc="-8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ОРНЫХ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ДРУГИХ ОСЛ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ЖНЕНИЙ,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например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тороны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сердечно- сос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у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ди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той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си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темы)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5084" y="2733274"/>
            <a:ext cx="1899761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15" dirty="0">
                <a:latin typeface="Arial" pitchFamily="34" charset="0"/>
                <a:cs typeface="Arial" pitchFamily="34" charset="0"/>
              </a:rPr>
              <a:t>НОВЫЕ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latin typeface="Arial" pitchFamily="34" charset="0"/>
                <a:cs typeface="Arial" pitchFamily="34" charset="0"/>
              </a:rPr>
              <a:t>ОЦЕНКИ: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>
              <a:spcBef>
                <a:spcPts val="15"/>
              </a:spcBef>
            </a:pPr>
            <a:r>
              <a:rPr sz="900" spc="8" dirty="0">
                <a:latin typeface="Arial" pitchFamily="34" charset="0"/>
                <a:cs typeface="Arial" pitchFamily="34" charset="0"/>
              </a:rPr>
              <a:t>(по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со</a:t>
            </a:r>
            <a:r>
              <a:rPr sz="900" spc="19" dirty="0">
                <a:latin typeface="Arial" pitchFamily="34" charset="0"/>
                <a:cs typeface="Arial" pitchFamily="34" charset="0"/>
              </a:rPr>
              <a:t>с</a:t>
            </a:r>
            <a:r>
              <a:rPr sz="900" spc="8" dirty="0">
                <a:latin typeface="Arial" pitchFamily="34" charset="0"/>
                <a:cs typeface="Arial" pitchFamily="34" charset="0"/>
              </a:rPr>
              <a:t>тоянию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на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декабрь</a:t>
            </a:r>
            <a:r>
              <a:rPr sz="900" spc="4" dirty="0">
                <a:latin typeface="Arial" pitchFamily="34" charset="0"/>
                <a:cs typeface="Arial" pitchFamily="34" charset="0"/>
              </a:rPr>
              <a:t> </a:t>
            </a:r>
            <a:r>
              <a:rPr sz="900" spc="8" dirty="0">
                <a:latin typeface="Arial" pitchFamily="34" charset="0"/>
                <a:cs typeface="Arial" pitchFamily="34" charset="0"/>
              </a:rPr>
              <a:t>2017</a:t>
            </a:r>
            <a:r>
              <a:rPr sz="900" spc="4" dirty="0">
                <a:latin typeface="Arial" pitchFamily="34" charset="0"/>
                <a:cs typeface="Arial" pitchFamily="34" charset="0"/>
              </a:rPr>
              <a:t> г.)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5106" y="3162166"/>
            <a:ext cx="2995136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193"/>
              </a:lnSpc>
            </a:pP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290</a:t>
            </a:r>
            <a:r>
              <a:rPr sz="1050" b="1" spc="-16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000–650</a:t>
            </a:r>
            <a:r>
              <a:rPr sz="1050" b="1" spc="-16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000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>
              <a:lnSpc>
                <a:spcPts val="1125"/>
              </a:lnSpc>
            </a:pP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ЛЕ</a:t>
            </a:r>
            <a:r>
              <a:rPr sz="1050" b="1" spc="-45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050" b="1" spc="15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АЛЬНЫХ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b="1" spc="15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ИС</a:t>
            </a:r>
            <a:r>
              <a:rPr sz="1050" b="1" spc="-30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sz="1050" b="1" spc="15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ОДОВ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>
              <a:lnSpc>
                <a:spcPts val="1125"/>
              </a:lnSpc>
            </a:pPr>
            <a:r>
              <a:rPr sz="1050" spc="8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ль</a:t>
            </a:r>
            <a:r>
              <a:rPr sz="1050" spc="-19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от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РЕСПИ</a:t>
            </a:r>
            <a:r>
              <a:rPr sz="1050" spc="-71" dirty="0">
                <a:latin typeface="Arial" pitchFamily="34" charset="0"/>
                <a:cs typeface="Arial" pitchFamily="34" charset="0"/>
              </a:rPr>
              <a:t>Р</a:t>
            </a:r>
            <a:r>
              <a:rPr sz="1050" spc="-56" dirty="0">
                <a:latin typeface="Arial" pitchFamily="34" charset="0"/>
                <a:cs typeface="Arial" pitchFamily="34" charset="0"/>
              </a:rPr>
              <a:t>А</a:t>
            </a:r>
            <a:r>
              <a:rPr sz="1050" spc="-8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ОРНЫХ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ОСЛ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ЖНЕНИЙ,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>
              <a:lnSpc>
                <a:spcPts val="1193"/>
              </a:lnSpc>
            </a:pPr>
            <a:r>
              <a:rPr sz="1050" spc="11" dirty="0">
                <a:latin typeface="Arial" pitchFamily="34" charset="0"/>
                <a:cs typeface="Arial" pitchFamily="34" charset="0"/>
              </a:rPr>
              <a:t>связанных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гриппом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2771" y="4400181"/>
            <a:ext cx="563260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1125"/>
              </a:lnSpc>
            </a:pPr>
            <a:r>
              <a:rPr sz="1050" spc="15" dirty="0">
                <a:latin typeface="Arial" pitchFamily="34" charset="0"/>
                <a:cs typeface="Arial" pitchFamily="34" charset="0"/>
              </a:rPr>
              <a:t>ВОЗ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партнеры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работают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над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обновлением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оценки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е</a:t>
            </a:r>
            <a:r>
              <a:rPr sz="1050" spc="-11" dirty="0">
                <a:latin typeface="Arial" pitchFamily="34" charset="0"/>
                <a:cs typeface="Arial" pitchFamily="34" charset="0"/>
              </a:rPr>
              <a:t>ж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егодной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смертно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ти,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 err="1">
                <a:latin typeface="Arial" pitchFamily="34" charset="0"/>
                <a:cs typeface="Arial" pitchFamily="34" charset="0"/>
              </a:rPr>
              <a:t>связанной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spc="8" dirty="0">
                <a:latin typeface="Arial" pitchFamily="34" charset="0"/>
                <a:cs typeface="Arial" pitchFamily="34" charset="0"/>
              </a:rPr>
              <a:t/>
            </a:r>
            <a:br>
              <a:rPr lang="en-US" sz="1050" spc="8" dirty="0">
                <a:latin typeface="Arial" pitchFamily="34" charset="0"/>
                <a:cs typeface="Arial" pitchFamily="34" charset="0"/>
              </a:rPr>
            </a:br>
            <a:r>
              <a:rPr sz="1050" spc="8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сезонным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гриппом.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Ожидается,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что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рез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у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</a:t>
            </a:r>
            <a:r>
              <a:rPr sz="1050" spc="-60" dirty="0">
                <a:latin typeface="Arial" pitchFamily="34" charset="0"/>
                <a:cs typeface="Arial" pitchFamily="34" charset="0"/>
              </a:rPr>
              <a:t>ь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таты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те</a:t>
            </a:r>
            <a:r>
              <a:rPr sz="1050" spc="30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ущих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исследований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ближайшие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нес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ко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ль</a:t>
            </a:r>
            <a:r>
              <a:rPr sz="1050" spc="-19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лет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продемон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трируют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гораздо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б</a:t>
            </a:r>
            <a:r>
              <a:rPr sz="1050" spc="-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лее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высокие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оцен</a:t>
            </a:r>
            <a:r>
              <a:rPr sz="1050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чные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зн</a:t>
            </a:r>
            <a:r>
              <a:rPr sz="1050" spc="-38" dirty="0">
                <a:latin typeface="Arial" pitchFamily="34" charset="0"/>
                <a:cs typeface="Arial" pitchFamily="34" charset="0"/>
              </a:rPr>
              <a:t>а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чения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общей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смертно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ти,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связанной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гриппом.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365" y="2031084"/>
            <a:ext cx="641746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1125"/>
              </a:lnSpc>
            </a:pPr>
            <a:r>
              <a:rPr sz="1050" spc="15" dirty="0">
                <a:latin typeface="Arial" pitchFamily="34" charset="0"/>
                <a:cs typeface="Arial" pitchFamily="34" charset="0"/>
              </a:rPr>
              <a:t>ПО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ПОСЛЕДНИМ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ДАННЫМ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ВОЗ,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ЕЖЕ</a:t>
            </a:r>
            <a:r>
              <a:rPr sz="1050" spc="-23" dirty="0">
                <a:latin typeface="Arial" pitchFamily="34" charset="0"/>
                <a:cs typeface="Arial" pitchFamily="34" charset="0"/>
              </a:rPr>
              <a:t>Г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ОДНОЕ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ЧИСЛО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ЛЕ</a:t>
            </a:r>
            <a:r>
              <a:rPr sz="1050" spc="-56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23" dirty="0">
                <a:latin typeface="Arial" pitchFamily="34" charset="0"/>
                <a:cs typeface="Arial" pitchFamily="34" charset="0"/>
              </a:rPr>
              <a:t>А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ЛЬНЫХ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ИС</a:t>
            </a:r>
            <a:r>
              <a:rPr sz="1050" spc="-30" dirty="0">
                <a:latin typeface="Arial" pitchFamily="34" charset="0"/>
                <a:cs typeface="Arial" pitchFamily="34" charset="0"/>
              </a:rPr>
              <a:t>Х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ОДОВ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-4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СЕЗОННО</a:t>
            </a:r>
            <a:r>
              <a:rPr sz="1050" spc="-23" dirty="0">
                <a:latin typeface="Arial" pitchFamily="34" charset="0"/>
                <a:cs typeface="Arial" pitchFamily="34" charset="0"/>
              </a:rPr>
              <a:t>Г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 ГРИППА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ВЫШЕ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-71" dirty="0">
                <a:latin typeface="Arial" pitchFamily="34" charset="0"/>
                <a:cs typeface="Arial" pitchFamily="34" charset="0"/>
              </a:rPr>
              <a:t>Р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АВНЕНИИ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ПРЕДЫДУЩИМИ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ОЦЕНКАМ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900" spc="17" baseline="31250" dirty="0">
                <a:latin typeface="Arial" pitchFamily="34" charset="0"/>
                <a:cs typeface="Arial" pitchFamily="34" charset="0"/>
              </a:rPr>
              <a:t>1</a:t>
            </a:r>
            <a:r>
              <a:rPr sz="1050" spc="4" dirty="0">
                <a:latin typeface="Arial" pitchFamily="34" charset="0"/>
                <a:cs typeface="Arial" pitchFamily="34" charset="0"/>
              </a:rPr>
              <a:t>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7613" y="4157544"/>
            <a:ext cx="1059586" cy="104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2349773" y="4192796"/>
            <a:ext cx="0" cy="983456"/>
          </a:xfrm>
          <a:custGeom>
            <a:avLst/>
            <a:gdLst/>
            <a:ahLst/>
            <a:cxnLst/>
            <a:rect l="l" t="t" r="r" b="b"/>
            <a:pathLst>
              <a:path h="1311275">
                <a:moveTo>
                  <a:pt x="0" y="0"/>
                </a:moveTo>
                <a:lnTo>
                  <a:pt x="0" y="1311084"/>
                </a:lnTo>
              </a:path>
            </a:pathLst>
          </a:custGeom>
          <a:ln w="635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333376" y="5715001"/>
            <a:ext cx="1465421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75" spc="5" baseline="50925" dirty="0">
                <a:latin typeface="HeliosCondC"/>
                <a:cs typeface="HeliosCondC"/>
              </a:rPr>
              <a:t>1</a:t>
            </a:r>
            <a:r>
              <a:rPr sz="675" spc="-11" baseline="50925" dirty="0">
                <a:latin typeface="HeliosCondC"/>
                <a:cs typeface="HeliosCondC"/>
              </a:rPr>
              <a:t> </a:t>
            </a:r>
            <a:r>
              <a:rPr lang="ru-RU" sz="675" spc="-11" baseline="50925" dirty="0">
                <a:latin typeface="HeliosCondC"/>
                <a:cs typeface="HeliosCondC"/>
              </a:rPr>
              <a:t> </a:t>
            </a:r>
            <a:r>
              <a:rPr sz="675" spc="-4" dirty="0">
                <a:latin typeface="HeliosCondC"/>
                <a:cs typeface="HeliosCondC"/>
              </a:rPr>
              <a:t>W</a:t>
            </a:r>
            <a:r>
              <a:rPr sz="675" spc="4" dirty="0">
                <a:latin typeface="HeliosCondC"/>
                <a:cs typeface="HeliosCondC"/>
              </a:rPr>
              <a:t>orl</a:t>
            </a:r>
            <a:r>
              <a:rPr sz="675" spc="15" dirty="0">
                <a:latin typeface="HeliosCondC"/>
                <a:cs typeface="HeliosCondC"/>
              </a:rPr>
              <a:t>d</a:t>
            </a:r>
            <a:r>
              <a:rPr sz="675" spc="-8" dirty="0">
                <a:latin typeface="HeliosCondC"/>
                <a:cs typeface="HeliosCondC"/>
              </a:rPr>
              <a:t> </a:t>
            </a:r>
            <a:r>
              <a:rPr sz="675" spc="4" dirty="0">
                <a:latin typeface="HeliosCondC"/>
                <a:cs typeface="HeliosCondC"/>
              </a:rPr>
              <a:t>Heal</a:t>
            </a:r>
            <a:r>
              <a:rPr sz="675" spc="8" dirty="0">
                <a:latin typeface="HeliosCondC"/>
                <a:cs typeface="HeliosCondC"/>
              </a:rPr>
              <a:t>f</a:t>
            </a:r>
            <a:r>
              <a:rPr sz="675" spc="-8" dirty="0">
                <a:latin typeface="HeliosCondC"/>
                <a:cs typeface="HeliosCondC"/>
              </a:rPr>
              <a:t> </a:t>
            </a:r>
            <a:r>
              <a:rPr sz="675" spc="4" dirty="0">
                <a:latin typeface="HeliosCondC"/>
                <a:cs typeface="HeliosCondC"/>
              </a:rPr>
              <a:t>Organisatio</a:t>
            </a:r>
            <a:r>
              <a:rPr sz="675" spc="15" dirty="0">
                <a:latin typeface="HeliosCondC"/>
                <a:cs typeface="HeliosCondC"/>
              </a:rPr>
              <a:t>n</a:t>
            </a:r>
            <a:r>
              <a:rPr sz="675" spc="-8" dirty="0">
                <a:latin typeface="HeliosCondC"/>
                <a:cs typeface="HeliosCondC"/>
              </a:rPr>
              <a:t> </a:t>
            </a:r>
            <a:r>
              <a:rPr sz="675" spc="4" dirty="0">
                <a:latin typeface="HeliosCondC"/>
                <a:cs typeface="HeliosCondC"/>
              </a:rPr>
              <a:t>(www.who.org).</a:t>
            </a:r>
            <a:endParaRPr sz="675" dirty="0">
              <a:latin typeface="HeliosCondC"/>
              <a:cs typeface="HeliosCond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7527" y="2719942"/>
            <a:ext cx="98584" cy="197168"/>
          </a:xfrm>
          <a:custGeom>
            <a:avLst/>
            <a:gdLst/>
            <a:ahLst/>
            <a:cxnLst/>
            <a:rect l="l" t="t" r="r" b="b"/>
            <a:pathLst>
              <a:path w="131445" h="262889">
                <a:moveTo>
                  <a:pt x="203" y="262686"/>
                </a:moveTo>
                <a:lnTo>
                  <a:pt x="131444" y="131445"/>
                </a:lnTo>
                <a:lnTo>
                  <a:pt x="0" y="0"/>
                </a:lnTo>
              </a:path>
            </a:pathLst>
          </a:custGeom>
          <a:ln w="508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445248" y="2709211"/>
            <a:ext cx="1059586" cy="104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557377" y="3318996"/>
            <a:ext cx="303465" cy="291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93480" y="3266349"/>
            <a:ext cx="431959" cy="429101"/>
          </a:xfrm>
          <a:custGeom>
            <a:avLst/>
            <a:gdLst/>
            <a:ahLst/>
            <a:cxnLst/>
            <a:rect l="l" t="t" r="r" b="b"/>
            <a:pathLst>
              <a:path w="575944" h="572135">
                <a:moveTo>
                  <a:pt x="287781" y="571563"/>
                </a:moveTo>
                <a:lnTo>
                  <a:pt x="334462" y="567823"/>
                </a:lnTo>
                <a:lnTo>
                  <a:pt x="378744" y="556995"/>
                </a:lnTo>
                <a:lnTo>
                  <a:pt x="420035" y="539666"/>
                </a:lnTo>
                <a:lnTo>
                  <a:pt x="457743" y="516427"/>
                </a:lnTo>
                <a:lnTo>
                  <a:pt x="491275" y="487864"/>
                </a:lnTo>
                <a:lnTo>
                  <a:pt x="520039" y="454566"/>
                </a:lnTo>
                <a:lnTo>
                  <a:pt x="543442" y="417121"/>
                </a:lnTo>
                <a:lnTo>
                  <a:pt x="560892" y="376117"/>
                </a:lnTo>
                <a:lnTo>
                  <a:pt x="571797" y="332143"/>
                </a:lnTo>
                <a:lnTo>
                  <a:pt x="575563" y="285788"/>
                </a:lnTo>
                <a:lnTo>
                  <a:pt x="574610" y="262349"/>
                </a:lnTo>
                <a:lnTo>
                  <a:pt x="567200" y="217110"/>
                </a:lnTo>
                <a:lnTo>
                  <a:pt x="552949" y="174546"/>
                </a:lnTo>
                <a:lnTo>
                  <a:pt x="532448" y="135247"/>
                </a:lnTo>
                <a:lnTo>
                  <a:pt x="506290" y="99800"/>
                </a:lnTo>
                <a:lnTo>
                  <a:pt x="475068" y="68794"/>
                </a:lnTo>
                <a:lnTo>
                  <a:pt x="439374" y="42817"/>
                </a:lnTo>
                <a:lnTo>
                  <a:pt x="399800" y="22458"/>
                </a:lnTo>
                <a:lnTo>
                  <a:pt x="356940" y="8305"/>
                </a:lnTo>
                <a:lnTo>
                  <a:pt x="311384" y="947"/>
                </a:lnTo>
                <a:lnTo>
                  <a:pt x="287781" y="0"/>
                </a:lnTo>
                <a:lnTo>
                  <a:pt x="264179" y="947"/>
                </a:lnTo>
                <a:lnTo>
                  <a:pt x="218623" y="8305"/>
                </a:lnTo>
                <a:lnTo>
                  <a:pt x="175763" y="22458"/>
                </a:lnTo>
                <a:lnTo>
                  <a:pt x="136189" y="42817"/>
                </a:lnTo>
                <a:lnTo>
                  <a:pt x="100495" y="68794"/>
                </a:lnTo>
                <a:lnTo>
                  <a:pt x="69273" y="99800"/>
                </a:lnTo>
                <a:lnTo>
                  <a:pt x="43115" y="135247"/>
                </a:lnTo>
                <a:lnTo>
                  <a:pt x="22614" y="174546"/>
                </a:lnTo>
                <a:lnTo>
                  <a:pt x="8363" y="217110"/>
                </a:lnTo>
                <a:lnTo>
                  <a:pt x="953" y="262349"/>
                </a:lnTo>
                <a:lnTo>
                  <a:pt x="0" y="285788"/>
                </a:lnTo>
                <a:lnTo>
                  <a:pt x="953" y="309226"/>
                </a:lnTo>
                <a:lnTo>
                  <a:pt x="8363" y="354465"/>
                </a:lnTo>
                <a:lnTo>
                  <a:pt x="22614" y="397027"/>
                </a:lnTo>
                <a:lnTo>
                  <a:pt x="43115" y="436325"/>
                </a:lnTo>
                <a:lnTo>
                  <a:pt x="69273" y="471770"/>
                </a:lnTo>
                <a:lnTo>
                  <a:pt x="100495" y="502774"/>
                </a:lnTo>
                <a:lnTo>
                  <a:pt x="136189" y="528749"/>
                </a:lnTo>
                <a:lnTo>
                  <a:pt x="175763" y="549106"/>
                </a:lnTo>
                <a:lnTo>
                  <a:pt x="218623" y="563258"/>
                </a:lnTo>
                <a:lnTo>
                  <a:pt x="264179" y="570616"/>
                </a:lnTo>
                <a:lnTo>
                  <a:pt x="287781" y="571563"/>
                </a:lnTo>
                <a:close/>
              </a:path>
            </a:pathLst>
          </a:custGeom>
          <a:ln w="10287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1033172" y="3266349"/>
            <a:ext cx="431959" cy="429101"/>
          </a:xfrm>
          <a:custGeom>
            <a:avLst/>
            <a:gdLst/>
            <a:ahLst/>
            <a:cxnLst/>
            <a:rect l="l" t="t" r="r" b="b"/>
            <a:pathLst>
              <a:path w="575944" h="572135">
                <a:moveTo>
                  <a:pt x="287781" y="0"/>
                </a:moveTo>
                <a:lnTo>
                  <a:pt x="241101" y="3740"/>
                </a:lnTo>
                <a:lnTo>
                  <a:pt x="196819" y="14569"/>
                </a:lnTo>
                <a:lnTo>
                  <a:pt x="155528" y="31899"/>
                </a:lnTo>
                <a:lnTo>
                  <a:pt x="117820" y="55140"/>
                </a:lnTo>
                <a:lnTo>
                  <a:pt x="84288" y="83705"/>
                </a:lnTo>
                <a:lnTo>
                  <a:pt x="55524" y="117005"/>
                </a:lnTo>
                <a:lnTo>
                  <a:pt x="32121" y="154452"/>
                </a:lnTo>
                <a:lnTo>
                  <a:pt x="14671" y="195457"/>
                </a:lnTo>
                <a:lnTo>
                  <a:pt x="3766" y="239431"/>
                </a:lnTo>
                <a:lnTo>
                  <a:pt x="0" y="285788"/>
                </a:lnTo>
                <a:lnTo>
                  <a:pt x="953" y="309226"/>
                </a:lnTo>
                <a:lnTo>
                  <a:pt x="8363" y="354465"/>
                </a:lnTo>
                <a:lnTo>
                  <a:pt x="22614" y="397027"/>
                </a:lnTo>
                <a:lnTo>
                  <a:pt x="43115" y="436325"/>
                </a:lnTo>
                <a:lnTo>
                  <a:pt x="69273" y="471770"/>
                </a:lnTo>
                <a:lnTo>
                  <a:pt x="100495" y="502774"/>
                </a:lnTo>
                <a:lnTo>
                  <a:pt x="136189" y="528749"/>
                </a:lnTo>
                <a:lnTo>
                  <a:pt x="175763" y="549106"/>
                </a:lnTo>
                <a:lnTo>
                  <a:pt x="218623" y="563258"/>
                </a:lnTo>
                <a:lnTo>
                  <a:pt x="264179" y="570616"/>
                </a:lnTo>
                <a:lnTo>
                  <a:pt x="287781" y="571563"/>
                </a:lnTo>
                <a:lnTo>
                  <a:pt x="311384" y="570616"/>
                </a:lnTo>
                <a:lnTo>
                  <a:pt x="356940" y="563258"/>
                </a:lnTo>
                <a:lnTo>
                  <a:pt x="399800" y="549106"/>
                </a:lnTo>
                <a:lnTo>
                  <a:pt x="439374" y="528749"/>
                </a:lnTo>
                <a:lnTo>
                  <a:pt x="475068" y="502774"/>
                </a:lnTo>
                <a:lnTo>
                  <a:pt x="506290" y="471770"/>
                </a:lnTo>
                <a:lnTo>
                  <a:pt x="532448" y="436325"/>
                </a:lnTo>
                <a:lnTo>
                  <a:pt x="552949" y="397027"/>
                </a:lnTo>
                <a:lnTo>
                  <a:pt x="567200" y="354465"/>
                </a:lnTo>
                <a:lnTo>
                  <a:pt x="574610" y="309226"/>
                </a:lnTo>
                <a:lnTo>
                  <a:pt x="575563" y="285788"/>
                </a:lnTo>
                <a:lnTo>
                  <a:pt x="574610" y="262349"/>
                </a:lnTo>
                <a:lnTo>
                  <a:pt x="567200" y="217110"/>
                </a:lnTo>
                <a:lnTo>
                  <a:pt x="552949" y="174546"/>
                </a:lnTo>
                <a:lnTo>
                  <a:pt x="532448" y="135247"/>
                </a:lnTo>
                <a:lnTo>
                  <a:pt x="506290" y="99800"/>
                </a:lnTo>
                <a:lnTo>
                  <a:pt x="475068" y="68794"/>
                </a:lnTo>
                <a:lnTo>
                  <a:pt x="439374" y="42817"/>
                </a:lnTo>
                <a:lnTo>
                  <a:pt x="399800" y="22458"/>
                </a:lnTo>
                <a:lnTo>
                  <a:pt x="356940" y="8305"/>
                </a:lnTo>
                <a:lnTo>
                  <a:pt x="311384" y="947"/>
                </a:lnTo>
                <a:lnTo>
                  <a:pt x="287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1033172" y="3266349"/>
            <a:ext cx="431959" cy="429101"/>
          </a:xfrm>
          <a:custGeom>
            <a:avLst/>
            <a:gdLst/>
            <a:ahLst/>
            <a:cxnLst/>
            <a:rect l="l" t="t" r="r" b="b"/>
            <a:pathLst>
              <a:path w="575944" h="572135">
                <a:moveTo>
                  <a:pt x="287781" y="571563"/>
                </a:moveTo>
                <a:lnTo>
                  <a:pt x="334462" y="567823"/>
                </a:lnTo>
                <a:lnTo>
                  <a:pt x="378744" y="556995"/>
                </a:lnTo>
                <a:lnTo>
                  <a:pt x="420035" y="539666"/>
                </a:lnTo>
                <a:lnTo>
                  <a:pt x="457743" y="516427"/>
                </a:lnTo>
                <a:lnTo>
                  <a:pt x="491275" y="487864"/>
                </a:lnTo>
                <a:lnTo>
                  <a:pt x="520039" y="454566"/>
                </a:lnTo>
                <a:lnTo>
                  <a:pt x="543442" y="417121"/>
                </a:lnTo>
                <a:lnTo>
                  <a:pt x="560892" y="376117"/>
                </a:lnTo>
                <a:lnTo>
                  <a:pt x="571797" y="332143"/>
                </a:lnTo>
                <a:lnTo>
                  <a:pt x="575563" y="285788"/>
                </a:lnTo>
                <a:lnTo>
                  <a:pt x="574610" y="262349"/>
                </a:lnTo>
                <a:lnTo>
                  <a:pt x="567200" y="217110"/>
                </a:lnTo>
                <a:lnTo>
                  <a:pt x="552949" y="174546"/>
                </a:lnTo>
                <a:lnTo>
                  <a:pt x="532448" y="135247"/>
                </a:lnTo>
                <a:lnTo>
                  <a:pt x="506290" y="99800"/>
                </a:lnTo>
                <a:lnTo>
                  <a:pt x="475068" y="68794"/>
                </a:lnTo>
                <a:lnTo>
                  <a:pt x="439374" y="42817"/>
                </a:lnTo>
                <a:lnTo>
                  <a:pt x="399800" y="22458"/>
                </a:lnTo>
                <a:lnTo>
                  <a:pt x="356940" y="8305"/>
                </a:lnTo>
                <a:lnTo>
                  <a:pt x="311384" y="947"/>
                </a:lnTo>
                <a:lnTo>
                  <a:pt x="287781" y="0"/>
                </a:lnTo>
                <a:lnTo>
                  <a:pt x="264179" y="947"/>
                </a:lnTo>
                <a:lnTo>
                  <a:pt x="218623" y="8305"/>
                </a:lnTo>
                <a:lnTo>
                  <a:pt x="175763" y="22458"/>
                </a:lnTo>
                <a:lnTo>
                  <a:pt x="136189" y="42817"/>
                </a:lnTo>
                <a:lnTo>
                  <a:pt x="100495" y="68794"/>
                </a:lnTo>
                <a:lnTo>
                  <a:pt x="69273" y="99800"/>
                </a:lnTo>
                <a:lnTo>
                  <a:pt x="43115" y="135247"/>
                </a:lnTo>
                <a:lnTo>
                  <a:pt x="22614" y="174546"/>
                </a:lnTo>
                <a:lnTo>
                  <a:pt x="8363" y="217110"/>
                </a:lnTo>
                <a:lnTo>
                  <a:pt x="953" y="262349"/>
                </a:lnTo>
                <a:lnTo>
                  <a:pt x="0" y="285788"/>
                </a:lnTo>
                <a:lnTo>
                  <a:pt x="953" y="309226"/>
                </a:lnTo>
                <a:lnTo>
                  <a:pt x="8363" y="354465"/>
                </a:lnTo>
                <a:lnTo>
                  <a:pt x="22614" y="397027"/>
                </a:lnTo>
                <a:lnTo>
                  <a:pt x="43115" y="436325"/>
                </a:lnTo>
                <a:lnTo>
                  <a:pt x="69273" y="471770"/>
                </a:lnTo>
                <a:lnTo>
                  <a:pt x="100495" y="502774"/>
                </a:lnTo>
                <a:lnTo>
                  <a:pt x="136189" y="528749"/>
                </a:lnTo>
                <a:lnTo>
                  <a:pt x="175763" y="549106"/>
                </a:lnTo>
                <a:lnTo>
                  <a:pt x="218623" y="563258"/>
                </a:lnTo>
                <a:lnTo>
                  <a:pt x="264179" y="570616"/>
                </a:lnTo>
                <a:lnTo>
                  <a:pt x="287781" y="571563"/>
                </a:lnTo>
                <a:close/>
              </a:path>
            </a:pathLst>
          </a:custGeom>
          <a:ln w="10287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1086226" y="3353976"/>
            <a:ext cx="320993" cy="283369"/>
          </a:xfrm>
          <a:custGeom>
            <a:avLst/>
            <a:gdLst/>
            <a:ahLst/>
            <a:cxnLst/>
            <a:rect l="l" t="t" r="r" b="b"/>
            <a:pathLst>
              <a:path w="427989" h="377825">
                <a:moveTo>
                  <a:pt x="133743" y="0"/>
                </a:moveTo>
                <a:lnTo>
                  <a:pt x="89830" y="24862"/>
                </a:lnTo>
                <a:lnTo>
                  <a:pt x="51063" y="59748"/>
                </a:lnTo>
                <a:lnTo>
                  <a:pt x="16844" y="98282"/>
                </a:lnTo>
                <a:lnTo>
                  <a:pt x="0" y="132174"/>
                </a:lnTo>
                <a:lnTo>
                  <a:pt x="84" y="139704"/>
                </a:lnTo>
                <a:lnTo>
                  <a:pt x="25784" y="180956"/>
                </a:lnTo>
                <a:lnTo>
                  <a:pt x="213983" y="377628"/>
                </a:lnTo>
                <a:lnTo>
                  <a:pt x="395737" y="189440"/>
                </a:lnTo>
                <a:lnTo>
                  <a:pt x="419228" y="149552"/>
                </a:lnTo>
                <a:lnTo>
                  <a:pt x="427565" y="123054"/>
                </a:lnTo>
                <a:lnTo>
                  <a:pt x="426812" y="115544"/>
                </a:lnTo>
                <a:lnTo>
                  <a:pt x="424203" y="108049"/>
                </a:lnTo>
                <a:lnTo>
                  <a:pt x="421918" y="104070"/>
                </a:lnTo>
                <a:lnTo>
                  <a:pt x="213983" y="104070"/>
                </a:lnTo>
                <a:lnTo>
                  <a:pt x="204267" y="85035"/>
                </a:lnTo>
                <a:lnTo>
                  <a:pt x="179903" y="39729"/>
                </a:lnTo>
                <a:lnTo>
                  <a:pt x="153570" y="6024"/>
                </a:lnTo>
                <a:lnTo>
                  <a:pt x="140627" y="218"/>
                </a:lnTo>
                <a:lnTo>
                  <a:pt x="133743" y="0"/>
                </a:lnTo>
                <a:close/>
              </a:path>
              <a:path w="427989" h="377825">
                <a:moveTo>
                  <a:pt x="281856" y="4027"/>
                </a:moveTo>
                <a:lnTo>
                  <a:pt x="246767" y="33195"/>
                </a:lnTo>
                <a:lnTo>
                  <a:pt x="228622" y="70339"/>
                </a:lnTo>
                <a:lnTo>
                  <a:pt x="213983" y="104070"/>
                </a:lnTo>
                <a:lnTo>
                  <a:pt x="421918" y="104070"/>
                </a:lnTo>
                <a:lnTo>
                  <a:pt x="394979" y="71961"/>
                </a:lnTo>
                <a:lnTo>
                  <a:pt x="351487" y="37934"/>
                </a:lnTo>
                <a:lnTo>
                  <a:pt x="315329" y="15111"/>
                </a:lnTo>
                <a:lnTo>
                  <a:pt x="281856" y="4027"/>
                </a:lnTo>
                <a:close/>
              </a:path>
            </a:pathLst>
          </a:custGeom>
          <a:solidFill>
            <a:srgbClr val="A3A09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1080277" y="3473671"/>
            <a:ext cx="302419" cy="108109"/>
          </a:xfrm>
          <a:custGeom>
            <a:avLst/>
            <a:gdLst/>
            <a:ahLst/>
            <a:cxnLst/>
            <a:rect l="l" t="t" r="r" b="b"/>
            <a:pathLst>
              <a:path w="403225" h="144145">
                <a:moveTo>
                  <a:pt x="0" y="75526"/>
                </a:moveTo>
                <a:lnTo>
                  <a:pt x="123024" y="75526"/>
                </a:lnTo>
                <a:lnTo>
                  <a:pt x="167030" y="0"/>
                </a:lnTo>
                <a:lnTo>
                  <a:pt x="201041" y="144043"/>
                </a:lnTo>
                <a:lnTo>
                  <a:pt x="238048" y="75526"/>
                </a:lnTo>
                <a:lnTo>
                  <a:pt x="403072" y="75526"/>
                </a:lnTo>
              </a:path>
            </a:pathLst>
          </a:custGeom>
          <a:ln w="18567">
            <a:solidFill>
              <a:srgbClr val="BE181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1084134" y="4743589"/>
            <a:ext cx="431959" cy="429101"/>
          </a:xfrm>
          <a:custGeom>
            <a:avLst/>
            <a:gdLst/>
            <a:ahLst/>
            <a:cxnLst/>
            <a:rect l="l" t="t" r="r" b="b"/>
            <a:pathLst>
              <a:path w="575944" h="572135">
                <a:moveTo>
                  <a:pt x="287781" y="0"/>
                </a:moveTo>
                <a:lnTo>
                  <a:pt x="241101" y="3740"/>
                </a:lnTo>
                <a:lnTo>
                  <a:pt x="196819" y="14569"/>
                </a:lnTo>
                <a:lnTo>
                  <a:pt x="155528" y="31899"/>
                </a:lnTo>
                <a:lnTo>
                  <a:pt x="117820" y="55140"/>
                </a:lnTo>
                <a:lnTo>
                  <a:pt x="84288" y="83705"/>
                </a:lnTo>
                <a:lnTo>
                  <a:pt x="55524" y="117005"/>
                </a:lnTo>
                <a:lnTo>
                  <a:pt x="32121" y="154452"/>
                </a:lnTo>
                <a:lnTo>
                  <a:pt x="14671" y="195457"/>
                </a:lnTo>
                <a:lnTo>
                  <a:pt x="3766" y="239431"/>
                </a:lnTo>
                <a:lnTo>
                  <a:pt x="0" y="285788"/>
                </a:lnTo>
                <a:lnTo>
                  <a:pt x="953" y="309226"/>
                </a:lnTo>
                <a:lnTo>
                  <a:pt x="8363" y="354465"/>
                </a:lnTo>
                <a:lnTo>
                  <a:pt x="22614" y="397027"/>
                </a:lnTo>
                <a:lnTo>
                  <a:pt x="43115" y="436325"/>
                </a:lnTo>
                <a:lnTo>
                  <a:pt x="69273" y="471770"/>
                </a:lnTo>
                <a:lnTo>
                  <a:pt x="100495" y="502774"/>
                </a:lnTo>
                <a:lnTo>
                  <a:pt x="136189" y="528749"/>
                </a:lnTo>
                <a:lnTo>
                  <a:pt x="175763" y="549106"/>
                </a:lnTo>
                <a:lnTo>
                  <a:pt x="218623" y="563258"/>
                </a:lnTo>
                <a:lnTo>
                  <a:pt x="264179" y="570616"/>
                </a:lnTo>
                <a:lnTo>
                  <a:pt x="287781" y="571563"/>
                </a:lnTo>
                <a:lnTo>
                  <a:pt x="311384" y="570616"/>
                </a:lnTo>
                <a:lnTo>
                  <a:pt x="356940" y="563258"/>
                </a:lnTo>
                <a:lnTo>
                  <a:pt x="399800" y="549106"/>
                </a:lnTo>
                <a:lnTo>
                  <a:pt x="439374" y="528749"/>
                </a:lnTo>
                <a:lnTo>
                  <a:pt x="475068" y="502774"/>
                </a:lnTo>
                <a:lnTo>
                  <a:pt x="506290" y="471770"/>
                </a:lnTo>
                <a:lnTo>
                  <a:pt x="532448" y="436325"/>
                </a:lnTo>
                <a:lnTo>
                  <a:pt x="552949" y="397027"/>
                </a:lnTo>
                <a:lnTo>
                  <a:pt x="567200" y="354465"/>
                </a:lnTo>
                <a:lnTo>
                  <a:pt x="574610" y="309226"/>
                </a:lnTo>
                <a:lnTo>
                  <a:pt x="575563" y="285788"/>
                </a:lnTo>
                <a:lnTo>
                  <a:pt x="574610" y="262349"/>
                </a:lnTo>
                <a:lnTo>
                  <a:pt x="567200" y="217110"/>
                </a:lnTo>
                <a:lnTo>
                  <a:pt x="552949" y="174546"/>
                </a:lnTo>
                <a:lnTo>
                  <a:pt x="532448" y="135247"/>
                </a:lnTo>
                <a:lnTo>
                  <a:pt x="506290" y="99800"/>
                </a:lnTo>
                <a:lnTo>
                  <a:pt x="475068" y="68794"/>
                </a:lnTo>
                <a:lnTo>
                  <a:pt x="439374" y="42817"/>
                </a:lnTo>
                <a:lnTo>
                  <a:pt x="399800" y="22458"/>
                </a:lnTo>
                <a:lnTo>
                  <a:pt x="356940" y="8305"/>
                </a:lnTo>
                <a:lnTo>
                  <a:pt x="311384" y="947"/>
                </a:lnTo>
                <a:lnTo>
                  <a:pt x="287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1084134" y="4743589"/>
            <a:ext cx="431959" cy="429101"/>
          </a:xfrm>
          <a:custGeom>
            <a:avLst/>
            <a:gdLst/>
            <a:ahLst/>
            <a:cxnLst/>
            <a:rect l="l" t="t" r="r" b="b"/>
            <a:pathLst>
              <a:path w="575944" h="572135">
                <a:moveTo>
                  <a:pt x="287781" y="571563"/>
                </a:moveTo>
                <a:lnTo>
                  <a:pt x="334462" y="567823"/>
                </a:lnTo>
                <a:lnTo>
                  <a:pt x="378744" y="556995"/>
                </a:lnTo>
                <a:lnTo>
                  <a:pt x="420035" y="539666"/>
                </a:lnTo>
                <a:lnTo>
                  <a:pt x="457743" y="516427"/>
                </a:lnTo>
                <a:lnTo>
                  <a:pt x="491275" y="487864"/>
                </a:lnTo>
                <a:lnTo>
                  <a:pt x="520039" y="454566"/>
                </a:lnTo>
                <a:lnTo>
                  <a:pt x="543442" y="417121"/>
                </a:lnTo>
                <a:lnTo>
                  <a:pt x="560892" y="376117"/>
                </a:lnTo>
                <a:lnTo>
                  <a:pt x="571797" y="332143"/>
                </a:lnTo>
                <a:lnTo>
                  <a:pt x="575563" y="285788"/>
                </a:lnTo>
                <a:lnTo>
                  <a:pt x="574610" y="262349"/>
                </a:lnTo>
                <a:lnTo>
                  <a:pt x="567200" y="217110"/>
                </a:lnTo>
                <a:lnTo>
                  <a:pt x="552949" y="174546"/>
                </a:lnTo>
                <a:lnTo>
                  <a:pt x="532448" y="135247"/>
                </a:lnTo>
                <a:lnTo>
                  <a:pt x="506290" y="99800"/>
                </a:lnTo>
                <a:lnTo>
                  <a:pt x="475068" y="68794"/>
                </a:lnTo>
                <a:lnTo>
                  <a:pt x="439374" y="42817"/>
                </a:lnTo>
                <a:lnTo>
                  <a:pt x="399800" y="22458"/>
                </a:lnTo>
                <a:lnTo>
                  <a:pt x="356940" y="8305"/>
                </a:lnTo>
                <a:lnTo>
                  <a:pt x="311384" y="947"/>
                </a:lnTo>
                <a:lnTo>
                  <a:pt x="287781" y="0"/>
                </a:lnTo>
                <a:lnTo>
                  <a:pt x="264179" y="947"/>
                </a:lnTo>
                <a:lnTo>
                  <a:pt x="218623" y="8305"/>
                </a:lnTo>
                <a:lnTo>
                  <a:pt x="175763" y="22458"/>
                </a:lnTo>
                <a:lnTo>
                  <a:pt x="136189" y="42817"/>
                </a:lnTo>
                <a:lnTo>
                  <a:pt x="100495" y="68794"/>
                </a:lnTo>
                <a:lnTo>
                  <a:pt x="69273" y="99800"/>
                </a:lnTo>
                <a:lnTo>
                  <a:pt x="43115" y="135247"/>
                </a:lnTo>
                <a:lnTo>
                  <a:pt x="22614" y="174546"/>
                </a:lnTo>
                <a:lnTo>
                  <a:pt x="8363" y="217110"/>
                </a:lnTo>
                <a:lnTo>
                  <a:pt x="953" y="262349"/>
                </a:lnTo>
                <a:lnTo>
                  <a:pt x="0" y="285788"/>
                </a:lnTo>
                <a:lnTo>
                  <a:pt x="953" y="309226"/>
                </a:lnTo>
                <a:lnTo>
                  <a:pt x="8363" y="354465"/>
                </a:lnTo>
                <a:lnTo>
                  <a:pt x="22614" y="397027"/>
                </a:lnTo>
                <a:lnTo>
                  <a:pt x="43115" y="436325"/>
                </a:lnTo>
                <a:lnTo>
                  <a:pt x="69273" y="471770"/>
                </a:lnTo>
                <a:lnTo>
                  <a:pt x="100495" y="502774"/>
                </a:lnTo>
                <a:lnTo>
                  <a:pt x="136189" y="528749"/>
                </a:lnTo>
                <a:lnTo>
                  <a:pt x="175763" y="549106"/>
                </a:lnTo>
                <a:lnTo>
                  <a:pt x="218623" y="563258"/>
                </a:lnTo>
                <a:lnTo>
                  <a:pt x="264179" y="570616"/>
                </a:lnTo>
                <a:lnTo>
                  <a:pt x="287781" y="571563"/>
                </a:lnTo>
                <a:close/>
              </a:path>
            </a:pathLst>
          </a:custGeom>
          <a:ln w="10287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1140874" y="4847200"/>
            <a:ext cx="159544" cy="274796"/>
          </a:xfrm>
          <a:custGeom>
            <a:avLst/>
            <a:gdLst/>
            <a:ahLst/>
            <a:cxnLst/>
            <a:rect l="l" t="t" r="r" b="b"/>
            <a:pathLst>
              <a:path w="212725" h="366395">
                <a:moveTo>
                  <a:pt x="116580" y="0"/>
                </a:moveTo>
                <a:lnTo>
                  <a:pt x="73377" y="8029"/>
                </a:lnTo>
                <a:lnTo>
                  <a:pt x="38902" y="29945"/>
                </a:lnTo>
                <a:lnTo>
                  <a:pt x="14703" y="62388"/>
                </a:lnTo>
                <a:lnTo>
                  <a:pt x="2329" y="101996"/>
                </a:lnTo>
                <a:lnTo>
                  <a:pt x="0" y="124313"/>
                </a:lnTo>
                <a:lnTo>
                  <a:pt x="1993" y="135555"/>
                </a:lnTo>
                <a:lnTo>
                  <a:pt x="16086" y="176703"/>
                </a:lnTo>
                <a:lnTo>
                  <a:pt x="42519" y="218952"/>
                </a:lnTo>
                <a:lnTo>
                  <a:pt x="212128" y="366018"/>
                </a:lnTo>
                <a:lnTo>
                  <a:pt x="212128" y="62881"/>
                </a:lnTo>
                <a:lnTo>
                  <a:pt x="189401" y="30766"/>
                </a:lnTo>
                <a:lnTo>
                  <a:pt x="156862" y="8806"/>
                </a:lnTo>
                <a:lnTo>
                  <a:pt x="116580" y="0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1299970" y="4847200"/>
            <a:ext cx="159544" cy="274796"/>
          </a:xfrm>
          <a:custGeom>
            <a:avLst/>
            <a:gdLst/>
            <a:ahLst/>
            <a:cxnLst/>
            <a:rect l="l" t="t" r="r" b="b"/>
            <a:pathLst>
              <a:path w="212725" h="366395">
                <a:moveTo>
                  <a:pt x="95547" y="0"/>
                </a:moveTo>
                <a:lnTo>
                  <a:pt x="55265" y="8806"/>
                </a:lnTo>
                <a:lnTo>
                  <a:pt x="22727" y="30766"/>
                </a:lnTo>
                <a:lnTo>
                  <a:pt x="0" y="62881"/>
                </a:lnTo>
                <a:lnTo>
                  <a:pt x="0" y="366018"/>
                </a:lnTo>
                <a:lnTo>
                  <a:pt x="153296" y="235843"/>
                </a:lnTo>
                <a:lnTo>
                  <a:pt x="183883" y="199412"/>
                </a:lnTo>
                <a:lnTo>
                  <a:pt x="201301" y="163996"/>
                </a:lnTo>
                <a:lnTo>
                  <a:pt x="212128" y="124313"/>
                </a:lnTo>
                <a:lnTo>
                  <a:pt x="211907" y="114869"/>
                </a:lnTo>
                <a:lnTo>
                  <a:pt x="202939" y="74960"/>
                </a:lnTo>
                <a:lnTo>
                  <a:pt x="182510" y="39756"/>
                </a:lnTo>
                <a:lnTo>
                  <a:pt x="151288" y="13957"/>
                </a:lnTo>
                <a:lnTo>
                  <a:pt x="110823" y="926"/>
                </a:lnTo>
                <a:lnTo>
                  <a:pt x="95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1142449" y="4848330"/>
            <a:ext cx="316230" cy="270034"/>
          </a:xfrm>
          <a:custGeom>
            <a:avLst/>
            <a:gdLst/>
            <a:ahLst/>
            <a:cxnLst/>
            <a:rect l="l" t="t" r="r" b="b"/>
            <a:pathLst>
              <a:path w="421639" h="360045">
                <a:moveTo>
                  <a:pt x="208767" y="63488"/>
                </a:moveTo>
                <a:lnTo>
                  <a:pt x="231238" y="31581"/>
                </a:lnTo>
                <a:lnTo>
                  <a:pt x="264030" y="9480"/>
                </a:lnTo>
                <a:lnTo>
                  <a:pt x="304114" y="117"/>
                </a:lnTo>
                <a:lnTo>
                  <a:pt x="348177" y="8052"/>
                </a:lnTo>
                <a:lnTo>
                  <a:pt x="382913" y="29790"/>
                </a:lnTo>
                <a:lnTo>
                  <a:pt x="406965" y="61950"/>
                </a:lnTo>
                <a:lnTo>
                  <a:pt x="418974" y="101147"/>
                </a:lnTo>
                <a:lnTo>
                  <a:pt x="421083" y="122825"/>
                </a:lnTo>
                <a:lnTo>
                  <a:pt x="418735" y="134826"/>
                </a:lnTo>
                <a:lnTo>
                  <a:pt x="404581" y="175081"/>
                </a:lnTo>
                <a:lnTo>
                  <a:pt x="377379" y="216828"/>
                </a:lnTo>
                <a:lnTo>
                  <a:pt x="208767" y="359499"/>
                </a:lnTo>
                <a:lnTo>
                  <a:pt x="62108" y="235738"/>
                </a:lnTo>
                <a:lnTo>
                  <a:pt x="34969" y="207727"/>
                </a:lnTo>
                <a:lnTo>
                  <a:pt x="14658" y="175035"/>
                </a:lnTo>
                <a:lnTo>
                  <a:pt x="1176" y="129428"/>
                </a:lnTo>
                <a:lnTo>
                  <a:pt x="0" y="114915"/>
                </a:lnTo>
                <a:lnTo>
                  <a:pt x="317" y="107270"/>
                </a:lnTo>
                <a:lnTo>
                  <a:pt x="11251" y="65958"/>
                </a:lnTo>
                <a:lnTo>
                  <a:pt x="34269" y="32026"/>
                </a:lnTo>
                <a:lnTo>
                  <a:pt x="67448" y="8898"/>
                </a:lnTo>
                <a:lnTo>
                  <a:pt x="108863" y="0"/>
                </a:lnTo>
                <a:lnTo>
                  <a:pt x="123522" y="881"/>
                </a:lnTo>
                <a:lnTo>
                  <a:pt x="162512" y="13254"/>
                </a:lnTo>
                <a:lnTo>
                  <a:pt x="192647" y="37897"/>
                </a:lnTo>
                <a:lnTo>
                  <a:pt x="208767" y="63488"/>
                </a:lnTo>
                <a:close/>
              </a:path>
            </a:pathLst>
          </a:custGeom>
          <a:ln w="22860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1165143" y="4917223"/>
            <a:ext cx="269558" cy="73343"/>
          </a:xfrm>
          <a:custGeom>
            <a:avLst/>
            <a:gdLst/>
            <a:ahLst/>
            <a:cxnLst/>
            <a:rect l="l" t="t" r="r" b="b"/>
            <a:pathLst>
              <a:path w="359410" h="97789">
                <a:moveTo>
                  <a:pt x="0" y="58343"/>
                </a:moveTo>
                <a:lnTo>
                  <a:pt x="14846" y="0"/>
                </a:lnTo>
                <a:lnTo>
                  <a:pt x="35102" y="97218"/>
                </a:lnTo>
                <a:lnTo>
                  <a:pt x="55346" y="38900"/>
                </a:lnTo>
                <a:lnTo>
                  <a:pt x="58051" y="54178"/>
                </a:lnTo>
                <a:lnTo>
                  <a:pt x="102603" y="54178"/>
                </a:lnTo>
                <a:lnTo>
                  <a:pt x="116103" y="0"/>
                </a:lnTo>
                <a:lnTo>
                  <a:pt x="137706" y="97218"/>
                </a:lnTo>
                <a:lnTo>
                  <a:pt x="153898" y="38900"/>
                </a:lnTo>
                <a:lnTo>
                  <a:pt x="160655" y="54178"/>
                </a:lnTo>
                <a:lnTo>
                  <a:pt x="359105" y="54178"/>
                </a:lnTo>
              </a:path>
            </a:pathLst>
          </a:custGeom>
          <a:ln w="171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156753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1153300"/>
            <a:ext cx="61722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6191"/>
            <a:r>
              <a:rPr spc="23" dirty="0"/>
              <a:t>СМЕРТНО</a:t>
            </a:r>
            <a:r>
              <a:rPr spc="-15" dirty="0"/>
              <a:t>С</a:t>
            </a:r>
            <a:r>
              <a:rPr spc="23" dirty="0"/>
              <a:t>ТЬ</a:t>
            </a:r>
            <a:r>
              <a:rPr spc="8" dirty="0"/>
              <a:t> </a:t>
            </a:r>
            <a:r>
              <a:rPr spc="-4" dirty="0"/>
              <a:t>О</a:t>
            </a:r>
            <a:r>
              <a:rPr spc="19" dirty="0"/>
              <a:t>Т</a:t>
            </a:r>
            <a:r>
              <a:rPr spc="8" dirty="0"/>
              <a:t> </a:t>
            </a:r>
            <a:r>
              <a:rPr spc="23" dirty="0"/>
              <a:t>ГРИППА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475" y="1970652"/>
            <a:ext cx="31556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193"/>
              </a:lnSpc>
            </a:pPr>
            <a:r>
              <a:rPr sz="1050" spc="15" dirty="0">
                <a:latin typeface="Arial" pitchFamily="34" charset="0"/>
                <a:cs typeface="Arial" pitchFamily="34" charset="0"/>
              </a:rPr>
              <a:t>ИЗБЫ</a:t>
            </a:r>
            <a:r>
              <a:rPr sz="1050" spc="-8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ОЧНАЯ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СМЕРТНО</a:t>
            </a:r>
            <a:r>
              <a:rPr sz="1050" spc="-11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ТЬ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-4" dirty="0">
                <a:latin typeface="Arial" pitchFamily="34" charset="0"/>
                <a:cs typeface="Arial" pitchFamily="34" charset="0"/>
              </a:rPr>
              <a:t>О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ГРИППА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>
              <a:lnSpc>
                <a:spcPts val="1193"/>
              </a:lnSpc>
            </a:pPr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ГРУПП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А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РИС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К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(НА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100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ТЫС.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Н</a:t>
            </a:r>
            <a:r>
              <a:rPr sz="1050" spc="-30" dirty="0">
                <a:latin typeface="Arial" pitchFamily="34" charset="0"/>
                <a:cs typeface="Arial" pitchFamily="34" charset="0"/>
              </a:rPr>
              <a:t>А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СЕЛЕНИЯ)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634966"/>
            <a:ext cx="142065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r">
              <a:lnSpc>
                <a:spcPts val="915"/>
              </a:lnSpc>
            </a:pPr>
            <a:r>
              <a:rPr sz="900" spc="-11" dirty="0" err="1">
                <a:latin typeface="Arial" pitchFamily="34" charset="0"/>
                <a:cs typeface="Arial" pitchFamily="34" charset="0"/>
              </a:rPr>
              <a:t>Хронически</a:t>
            </a:r>
            <a:r>
              <a:rPr sz="900" dirty="0" err="1">
                <a:latin typeface="Arial" pitchFamily="34" charset="0"/>
                <a:cs typeface="Arial" pitchFamily="34" charset="0"/>
              </a:rPr>
              <a:t>е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spc="-19" dirty="0">
                <a:latin typeface="Arial" pitchFamily="34" charset="0"/>
                <a:cs typeface="Arial" pitchFamily="34" charset="0"/>
              </a:rPr>
              <a:t/>
            </a:r>
            <a:br>
              <a:rPr lang="ru-RU" sz="900" spc="-19" dirty="0">
                <a:latin typeface="Arial" pitchFamily="34" charset="0"/>
                <a:cs typeface="Arial" pitchFamily="34" charset="0"/>
              </a:rPr>
            </a:br>
            <a:r>
              <a:rPr sz="900" spc="-11" dirty="0" err="1">
                <a:latin typeface="Arial" pitchFamily="34" charset="0"/>
                <a:cs typeface="Arial" pitchFamily="34" charset="0"/>
              </a:rPr>
              <a:t>заб</a:t>
            </a:r>
            <a:r>
              <a:rPr sz="900" spc="-30" dirty="0" err="1">
                <a:latin typeface="Arial" pitchFamily="34" charset="0"/>
                <a:cs typeface="Arial" pitchFamily="34" charset="0"/>
              </a:rPr>
              <a:t>о</a:t>
            </a:r>
            <a:r>
              <a:rPr sz="900" spc="-11" dirty="0" err="1">
                <a:latin typeface="Arial" pitchFamily="34" charset="0"/>
                <a:cs typeface="Arial" pitchFamily="34" charset="0"/>
              </a:rPr>
              <a:t>левания</a:t>
            </a:r>
            <a:endParaRPr sz="900" dirty="0">
              <a:latin typeface="Arial" pitchFamily="34" charset="0"/>
              <a:cs typeface="Arial" pitchFamily="34" charset="0"/>
            </a:endParaRPr>
          </a:p>
          <a:p>
            <a:pPr marL="560070" algn="r">
              <a:lnSpc>
                <a:spcPts val="915"/>
              </a:lnSpc>
            </a:pPr>
            <a:r>
              <a:rPr sz="900" spc="-11" dirty="0">
                <a:latin typeface="Arial" pitchFamily="34" charset="0"/>
                <a:cs typeface="Arial" pitchFamily="34" charset="0"/>
              </a:rPr>
              <a:t>сердц</a:t>
            </a:r>
            <a:r>
              <a:rPr sz="900" dirty="0">
                <a:latin typeface="Arial" pitchFamily="34" charset="0"/>
                <a:cs typeface="Arial" pitchFamily="34" charset="0"/>
              </a:rPr>
              <a:t>а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dirty="0">
                <a:latin typeface="Arial" pitchFamily="34" charset="0"/>
                <a:cs typeface="Arial" pitchFamily="34" charset="0"/>
              </a:rPr>
              <a:t>и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легких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9183" y="2475320"/>
            <a:ext cx="0" cy="2440305"/>
          </a:xfrm>
          <a:custGeom>
            <a:avLst/>
            <a:gdLst/>
            <a:ahLst/>
            <a:cxnLst/>
            <a:rect l="l" t="t" r="r" b="b"/>
            <a:pathLst>
              <a:path h="3253740">
                <a:moveTo>
                  <a:pt x="0" y="0"/>
                </a:moveTo>
                <a:lnTo>
                  <a:pt x="0" y="3253473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489183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89183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691131" y="2475321"/>
            <a:ext cx="0" cy="170974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5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1131" y="2834135"/>
            <a:ext cx="0" cy="284798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336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1131" y="3306766"/>
            <a:ext cx="0" cy="284798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323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1131" y="3779386"/>
            <a:ext cx="0" cy="284798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336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91131" y="4252018"/>
            <a:ext cx="0" cy="663416"/>
          </a:xfrm>
          <a:custGeom>
            <a:avLst/>
            <a:gdLst/>
            <a:ahLst/>
            <a:cxnLst/>
            <a:rect l="l" t="t" r="r" b="b"/>
            <a:pathLst>
              <a:path h="884554">
                <a:moveTo>
                  <a:pt x="0" y="0"/>
                </a:moveTo>
                <a:lnTo>
                  <a:pt x="0" y="884545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1691131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91131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1893079" y="2475321"/>
            <a:ext cx="0" cy="170974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5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93079" y="2834135"/>
            <a:ext cx="0" cy="284798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336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93079" y="3306766"/>
            <a:ext cx="0" cy="284798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323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93079" y="3779386"/>
            <a:ext cx="0" cy="1136333"/>
          </a:xfrm>
          <a:custGeom>
            <a:avLst/>
            <a:gdLst/>
            <a:ahLst/>
            <a:cxnLst/>
            <a:rect l="l" t="t" r="r" b="b"/>
            <a:pathLst>
              <a:path h="1515110">
                <a:moveTo>
                  <a:pt x="0" y="0"/>
                </a:moveTo>
                <a:lnTo>
                  <a:pt x="0" y="1514719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1893080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93080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2095026" y="2475321"/>
            <a:ext cx="0" cy="170974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5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95026" y="2834135"/>
            <a:ext cx="0" cy="284798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336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5026" y="3306766"/>
            <a:ext cx="0" cy="1608773"/>
          </a:xfrm>
          <a:custGeom>
            <a:avLst/>
            <a:gdLst/>
            <a:ahLst/>
            <a:cxnLst/>
            <a:rect l="l" t="t" r="r" b="b"/>
            <a:pathLst>
              <a:path h="2145029">
                <a:moveTo>
                  <a:pt x="0" y="0"/>
                </a:moveTo>
                <a:lnTo>
                  <a:pt x="0" y="214488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2095026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95026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2296974" y="2475321"/>
            <a:ext cx="0" cy="170974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5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96974" y="2834135"/>
            <a:ext cx="0" cy="284798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336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96974" y="3306766"/>
            <a:ext cx="0" cy="1608773"/>
          </a:xfrm>
          <a:custGeom>
            <a:avLst/>
            <a:gdLst/>
            <a:ahLst/>
            <a:cxnLst/>
            <a:rect l="l" t="t" r="r" b="b"/>
            <a:pathLst>
              <a:path h="2145029">
                <a:moveTo>
                  <a:pt x="0" y="0"/>
                </a:moveTo>
                <a:lnTo>
                  <a:pt x="0" y="214488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2296975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96975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2498922" y="2475321"/>
            <a:ext cx="0" cy="170974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5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98922" y="2834136"/>
            <a:ext cx="0" cy="2081689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054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2498921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98921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2700870" y="2475321"/>
            <a:ext cx="0" cy="170974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5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00870" y="2834136"/>
            <a:ext cx="0" cy="2081689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054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2700870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00870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2902817" y="2475321"/>
            <a:ext cx="0" cy="170974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5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02817" y="2834136"/>
            <a:ext cx="0" cy="2081689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054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2902817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02817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3104765" y="2475321"/>
            <a:ext cx="0" cy="170974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581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104765" y="2834136"/>
            <a:ext cx="0" cy="2081689"/>
          </a:xfrm>
          <a:custGeom>
            <a:avLst/>
            <a:gdLst/>
            <a:ahLst/>
            <a:cxnLst/>
            <a:rect l="l" t="t" r="r" b="b"/>
            <a:pathLst>
              <a:path h="2775585">
                <a:moveTo>
                  <a:pt x="0" y="0"/>
                </a:moveTo>
                <a:lnTo>
                  <a:pt x="0" y="2775054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3104765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3104765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3306713" y="2475320"/>
            <a:ext cx="0" cy="2440305"/>
          </a:xfrm>
          <a:custGeom>
            <a:avLst/>
            <a:gdLst/>
            <a:ahLst/>
            <a:cxnLst/>
            <a:rect l="l" t="t" r="r" b="b"/>
            <a:pathLst>
              <a:path h="3253740">
                <a:moveTo>
                  <a:pt x="0" y="0"/>
                </a:moveTo>
                <a:lnTo>
                  <a:pt x="0" y="3253473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3306713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3306713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3508661" y="2475320"/>
            <a:ext cx="0" cy="2440305"/>
          </a:xfrm>
          <a:custGeom>
            <a:avLst/>
            <a:gdLst/>
            <a:ahLst/>
            <a:cxnLst/>
            <a:rect l="l" t="t" r="r" b="b"/>
            <a:pathLst>
              <a:path h="3253740">
                <a:moveTo>
                  <a:pt x="0" y="0"/>
                </a:moveTo>
                <a:lnTo>
                  <a:pt x="0" y="3253473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3508661" y="2453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3508661" y="4926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1491949" y="2646007"/>
            <a:ext cx="1755934" cy="188119"/>
          </a:xfrm>
          <a:custGeom>
            <a:avLst/>
            <a:gdLst/>
            <a:ahLst/>
            <a:cxnLst/>
            <a:rect l="l" t="t" r="r" b="b"/>
            <a:pathLst>
              <a:path w="2341245" h="250825">
                <a:moveTo>
                  <a:pt x="0" y="250837"/>
                </a:moveTo>
                <a:lnTo>
                  <a:pt x="2341067" y="250837"/>
                </a:lnTo>
                <a:lnTo>
                  <a:pt x="2341067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 txBox="1"/>
          <p:nvPr/>
        </p:nvSpPr>
        <p:spPr>
          <a:xfrm>
            <a:off x="1720545" y="2678008"/>
            <a:ext cx="18811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870</a:t>
            </a:r>
            <a:endParaRPr sz="900" dirty="0">
              <a:latin typeface="Arial Narrow" pitchFamily="34" charset="0"/>
              <a:cs typeface="HeliosCon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491949" y="3118638"/>
            <a:ext cx="973931" cy="188119"/>
          </a:xfrm>
          <a:custGeom>
            <a:avLst/>
            <a:gdLst/>
            <a:ahLst/>
            <a:cxnLst/>
            <a:rect l="l" t="t" r="r" b="b"/>
            <a:pathLst>
              <a:path w="1298575" h="250825">
                <a:moveTo>
                  <a:pt x="0" y="250837"/>
                </a:moveTo>
                <a:lnTo>
                  <a:pt x="1298549" y="250837"/>
                </a:lnTo>
                <a:lnTo>
                  <a:pt x="1298549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20545" y="3150638"/>
            <a:ext cx="18669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b="1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481</a:t>
            </a:r>
            <a:endParaRPr sz="900">
              <a:latin typeface="Arial Narrow" pitchFamily="34" charset="0"/>
              <a:cs typeface="HeliosCond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491949" y="3591258"/>
            <a:ext cx="487204" cy="188595"/>
          </a:xfrm>
          <a:custGeom>
            <a:avLst/>
            <a:gdLst/>
            <a:ahLst/>
            <a:cxnLst/>
            <a:rect l="l" t="t" r="r" b="b"/>
            <a:pathLst>
              <a:path w="649605" h="251460">
                <a:moveTo>
                  <a:pt x="0" y="250837"/>
                </a:moveTo>
                <a:lnTo>
                  <a:pt x="649274" y="250837"/>
                </a:lnTo>
                <a:lnTo>
                  <a:pt x="649274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0545" y="3623266"/>
            <a:ext cx="18954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b="1" spc="-8" dirty="0">
                <a:solidFill>
                  <a:srgbClr val="FFFFFF"/>
                </a:solidFill>
                <a:latin typeface="Arial Narrow" pitchFamily="34" charset="0"/>
                <a:cs typeface="HeliosCond"/>
              </a:rPr>
              <a:t>240</a:t>
            </a:r>
            <a:endParaRPr sz="900">
              <a:latin typeface="Arial Narrow" pitchFamily="34" charset="0"/>
              <a:cs typeface="HeliosCon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20545" y="4100926"/>
            <a:ext cx="18764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b="1" spc="-4" dirty="0">
                <a:latin typeface="Arial Narrow" pitchFamily="34" charset="0"/>
                <a:cs typeface="HeliosCond"/>
              </a:rPr>
              <a:t>104</a:t>
            </a:r>
            <a:endParaRPr sz="900">
              <a:latin typeface="Arial Narrow" pitchFamily="34" charset="0"/>
              <a:cs typeface="HeliosCon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20545" y="4568528"/>
            <a:ext cx="7572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b="1" spc="-8" dirty="0">
                <a:latin typeface="Arial Narrow" pitchFamily="34" charset="0"/>
                <a:cs typeface="HeliosCond"/>
              </a:rPr>
              <a:t>2</a:t>
            </a:r>
            <a:endParaRPr sz="900">
              <a:latin typeface="Arial Narrow" pitchFamily="34" charset="0"/>
              <a:cs typeface="HeliosCond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491949" y="4063889"/>
            <a:ext cx="211931" cy="188595"/>
          </a:xfrm>
          <a:custGeom>
            <a:avLst/>
            <a:gdLst/>
            <a:ahLst/>
            <a:cxnLst/>
            <a:rect l="l" t="t" r="r" b="b"/>
            <a:pathLst>
              <a:path w="282575" h="251460">
                <a:moveTo>
                  <a:pt x="0" y="250837"/>
                </a:moveTo>
                <a:lnTo>
                  <a:pt x="282130" y="250837"/>
                </a:lnTo>
                <a:lnTo>
                  <a:pt x="282130" y="0"/>
                </a:lnTo>
                <a:lnTo>
                  <a:pt x="0" y="0"/>
                </a:lnTo>
                <a:lnTo>
                  <a:pt x="0" y="250837"/>
                </a:lnTo>
                <a:close/>
              </a:path>
            </a:pathLst>
          </a:custGeom>
          <a:solidFill>
            <a:srgbClr val="CD1719"/>
          </a:solidFill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6236" y="4536519"/>
            <a:ext cx="0" cy="188595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0837"/>
                </a:lnTo>
              </a:path>
            </a:pathLst>
          </a:custGeom>
          <a:ln w="3937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>
              <a:latin typeface="Arial Narrow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73143" y="4971587"/>
            <a:ext cx="7286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813186" y="4971587"/>
            <a:ext cx="17716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spc="-8" dirty="0">
                <a:latin typeface="Arial" pitchFamily="34" charset="0"/>
                <a:cs typeface="Arial" pitchFamily="34" charset="0"/>
              </a:rPr>
              <a:t>200</a:t>
            </a:r>
            <a:endParaRPr sz="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99044" y="4971587"/>
            <a:ext cx="17716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spc="-8" dirty="0">
                <a:latin typeface="Arial" pitchFamily="34" charset="0"/>
                <a:cs typeface="Arial" pitchFamily="34" charset="0"/>
              </a:rPr>
              <a:t>400</a:t>
            </a:r>
            <a:endParaRPr sz="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91663" y="4971587"/>
            <a:ext cx="17716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spc="-8" dirty="0">
                <a:latin typeface="Arial" pitchFamily="34" charset="0"/>
                <a:cs typeface="Arial" pitchFamily="34" charset="0"/>
              </a:rPr>
              <a:t>600</a:t>
            </a:r>
            <a:endParaRPr sz="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8153" y="3122530"/>
            <a:ext cx="1053465" cy="191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835" marR="3810" indent="-194786">
              <a:lnSpc>
                <a:spcPct val="69400"/>
              </a:lnSpc>
            </a:pPr>
            <a:r>
              <a:rPr sz="900" spc="-11" dirty="0">
                <a:latin typeface="Arial" pitchFamily="34" charset="0"/>
                <a:cs typeface="Arial" pitchFamily="34" charset="0"/>
              </a:rPr>
              <a:t>Сахарны</a:t>
            </a:r>
            <a:r>
              <a:rPr sz="900" dirty="0">
                <a:latin typeface="Arial" pitchFamily="34" charset="0"/>
                <a:cs typeface="Arial" pitchFamily="34" charset="0"/>
              </a:rPr>
              <a:t>й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диабе</a:t>
            </a:r>
            <a:r>
              <a:rPr sz="900" dirty="0">
                <a:latin typeface="Arial" pitchFamily="34" charset="0"/>
                <a:cs typeface="Arial" pitchFamily="34" charset="0"/>
              </a:rPr>
              <a:t>т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dirty="0">
                <a:latin typeface="Arial" pitchFamily="34" charset="0"/>
                <a:cs typeface="Arial" pitchFamily="34" charset="0"/>
              </a:rPr>
              <a:t>+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б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о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лезн</a:t>
            </a:r>
            <a:r>
              <a:rPr sz="900" dirty="0">
                <a:latin typeface="Arial" pitchFamily="34" charset="0"/>
                <a:cs typeface="Arial" pitchFamily="34" charset="0"/>
              </a:rPr>
              <a:t>и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сердца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0719" y="3629109"/>
            <a:ext cx="110013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Заб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о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левани</a:t>
            </a:r>
            <a:r>
              <a:rPr sz="900" dirty="0">
                <a:latin typeface="Arial" pitchFamily="34" charset="0"/>
                <a:cs typeface="Arial" pitchFamily="34" charset="0"/>
              </a:rPr>
              <a:t>я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легких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7174" y="4102540"/>
            <a:ext cx="11234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Заб</a:t>
            </a:r>
            <a:r>
              <a:rPr sz="900" spc="-30" dirty="0">
                <a:latin typeface="Arial" pitchFamily="34" charset="0"/>
                <a:cs typeface="Arial" pitchFamily="34" charset="0"/>
              </a:rPr>
              <a:t>о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левани</a:t>
            </a:r>
            <a:r>
              <a:rPr sz="900" dirty="0">
                <a:latin typeface="Arial" pitchFamily="34" charset="0"/>
                <a:cs typeface="Arial" pitchFamily="34" charset="0"/>
              </a:rPr>
              <a:t>я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сердца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6434" y="4575970"/>
            <a:ext cx="109442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spc="-11" dirty="0">
                <a:latin typeface="Arial" pitchFamily="34" charset="0"/>
                <a:cs typeface="Arial" pitchFamily="34" charset="0"/>
              </a:rPr>
              <a:t>Здоровы</a:t>
            </a:r>
            <a:r>
              <a:rPr sz="900" dirty="0">
                <a:latin typeface="Arial" pitchFamily="34" charset="0"/>
                <a:cs typeface="Arial" pitchFamily="34" charset="0"/>
              </a:rPr>
              <a:t>е</a:t>
            </a:r>
            <a:r>
              <a:rPr sz="900" spc="-19" dirty="0">
                <a:latin typeface="Arial" pitchFamily="34" charset="0"/>
                <a:cs typeface="Arial" pitchFamily="34" charset="0"/>
              </a:rPr>
              <a:t> </a:t>
            </a:r>
            <a:r>
              <a:rPr sz="900" spc="-11" dirty="0">
                <a:latin typeface="Arial" pitchFamily="34" charset="0"/>
                <a:cs typeface="Arial" pitchFamily="34" charset="0"/>
              </a:rPr>
              <a:t>взрослые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16137" y="4971587"/>
            <a:ext cx="53292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312419" algn="l"/>
              </a:tabLst>
            </a:pPr>
            <a:r>
              <a:rPr sz="750" spc="-8" dirty="0">
                <a:latin typeface="Arial" pitchFamily="34" charset="0"/>
                <a:cs typeface="Arial" pitchFamily="34" charset="0"/>
              </a:rPr>
              <a:t>80</a:t>
            </a:r>
            <a:r>
              <a:rPr sz="750" dirty="0">
                <a:latin typeface="Arial" pitchFamily="34" charset="0"/>
                <a:cs typeface="Arial" pitchFamily="34" charset="0"/>
              </a:rPr>
              <a:t>0	</a:t>
            </a:r>
            <a:r>
              <a:rPr sz="750" spc="-8" dirty="0">
                <a:latin typeface="Arial" pitchFamily="34" charset="0"/>
                <a:cs typeface="Arial" pitchFamily="34" charset="0"/>
              </a:rPr>
              <a:t>1000</a:t>
            </a:r>
            <a:endParaRPr sz="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943350" y="1972463"/>
            <a:ext cx="44111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5" dirty="0">
                <a:latin typeface="Arial" pitchFamily="34" charset="0"/>
                <a:cs typeface="Arial" pitchFamily="34" charset="0"/>
              </a:rPr>
              <a:t>РФ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случаи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смерти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от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гриппа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реги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трируются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е</a:t>
            </a:r>
            <a:r>
              <a:rPr sz="1050" spc="-11" dirty="0">
                <a:latin typeface="Arial" pitchFamily="34" charset="0"/>
                <a:cs typeface="Arial" pitchFamily="34" charset="0"/>
              </a:rPr>
              <a:t>ж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егодн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о</a:t>
            </a:r>
            <a:r>
              <a:rPr sz="900" b="1" spc="17" baseline="31250" dirty="0">
                <a:latin typeface="Arial" pitchFamily="34" charset="0"/>
                <a:cs typeface="Arial" pitchFamily="34" charset="0"/>
              </a:rPr>
              <a:t>1</a:t>
            </a:r>
            <a:r>
              <a:rPr sz="1050" spc="4" dirty="0">
                <a:latin typeface="Arial" pitchFamily="34" charset="0"/>
                <a:cs typeface="Arial" pitchFamily="34" charset="0"/>
              </a:rPr>
              <a:t>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943350" y="2208548"/>
            <a:ext cx="467909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>
              <a:lnSpc>
                <a:spcPts val="1125"/>
              </a:lnSpc>
            </a:pPr>
            <a:r>
              <a:rPr sz="1050" b="1" spc="15" dirty="0">
                <a:latin typeface="Arial" pitchFamily="34" charset="0"/>
                <a:cs typeface="Arial" pitchFamily="34" charset="0"/>
              </a:rPr>
              <a:t>В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latin typeface="Arial" pitchFamily="34" charset="0"/>
                <a:cs typeface="Arial" pitchFamily="34" charset="0"/>
              </a:rPr>
              <a:t>2015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8" dirty="0">
                <a:latin typeface="Arial" pitchFamily="34" charset="0"/>
                <a:cs typeface="Arial" pitchFamily="34" charset="0"/>
              </a:rPr>
              <a:t>г</a:t>
            </a:r>
            <a:r>
              <a:rPr sz="1050" spc="4" dirty="0">
                <a:latin typeface="Arial" pitchFamily="34" charset="0"/>
                <a:cs typeface="Arial" pitchFamily="34" charset="0"/>
              </a:rPr>
              <a:t>.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зареги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трировано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72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случая,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из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них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17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среди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детей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до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17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лет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(2014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г.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–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38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6;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2013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г.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–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207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13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соответ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твенно).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43350" y="2579217"/>
            <a:ext cx="446448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1125"/>
              </a:lnSpc>
            </a:pPr>
            <a:r>
              <a:rPr sz="1050" b="1" spc="15" dirty="0">
                <a:latin typeface="Arial" pitchFamily="34" charset="0"/>
                <a:cs typeface="Arial" pitchFamily="34" charset="0"/>
              </a:rPr>
              <a:t>В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latin typeface="Arial" pitchFamily="34" charset="0"/>
                <a:cs typeface="Arial" pitchFamily="34" charset="0"/>
              </a:rPr>
              <a:t>2016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8" dirty="0">
                <a:latin typeface="Arial" pitchFamily="34" charset="0"/>
                <a:cs typeface="Arial" pitchFamily="34" charset="0"/>
              </a:rPr>
              <a:t>г.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зареги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трировано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623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случая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летальных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-11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х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одов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от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гриппа,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из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них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30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среди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детей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17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лет.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943350" y="2941326"/>
            <a:ext cx="4796962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193"/>
              </a:lnSpc>
            </a:pPr>
            <a:r>
              <a:rPr sz="1050" b="1" spc="15" dirty="0">
                <a:latin typeface="Arial" pitchFamily="34" charset="0"/>
                <a:cs typeface="Arial" pitchFamily="34" charset="0"/>
              </a:rPr>
              <a:t>В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latin typeface="Arial" pitchFamily="34" charset="0"/>
                <a:cs typeface="Arial" pitchFamily="34" charset="0"/>
              </a:rPr>
              <a:t>2017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8" dirty="0">
                <a:latin typeface="Arial" pitchFamily="34" charset="0"/>
                <a:cs typeface="Arial" pitchFamily="34" charset="0"/>
              </a:rPr>
              <a:t>г.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зареги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трировано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46</a:t>
            </a:r>
            <a:r>
              <a:rPr sz="1050" b="1" spc="4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случаев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летальных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-11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-26" dirty="0">
                <a:latin typeface="Arial" pitchFamily="34" charset="0"/>
                <a:cs typeface="Arial" pitchFamily="34" charset="0"/>
              </a:rPr>
              <a:t>х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одов</a:t>
            </a:r>
            <a:endParaRPr sz="1050" dirty="0">
              <a:latin typeface="Arial" pitchFamily="34" charset="0"/>
              <a:cs typeface="Arial" pitchFamily="34" charset="0"/>
            </a:endParaRPr>
          </a:p>
          <a:p>
            <a:pPr marL="9525" marR="3810">
              <a:lnSpc>
                <a:spcPts val="1125"/>
              </a:lnSpc>
              <a:spcBef>
                <a:spcPts val="83"/>
              </a:spcBef>
            </a:pPr>
            <a:r>
              <a:rPr sz="1050" spc="8" dirty="0">
                <a:latin typeface="Arial" pitchFamily="34" charset="0"/>
                <a:cs typeface="Arial" pitchFamily="34" charset="0"/>
              </a:rPr>
              <a:t>от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гриппа,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из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них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13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среди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детей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17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лет,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что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меньше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данных</a:t>
            </a:r>
            <a:r>
              <a:rPr sz="1050" spc="8" dirty="0">
                <a:latin typeface="Arial" pitchFamily="34" charset="0"/>
                <a:cs typeface="Arial" pitchFamily="34" charset="0"/>
              </a:rPr>
              <a:t> за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2016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г. 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/>
            </a:r>
            <a:br>
              <a:rPr lang="ru-RU" sz="1050" spc="4" dirty="0">
                <a:latin typeface="Arial" pitchFamily="34" charset="0"/>
                <a:cs typeface="Arial" pitchFamily="34" charset="0"/>
              </a:rPr>
            </a:br>
            <a:r>
              <a:rPr sz="1050" spc="11" dirty="0">
                <a:latin typeface="Arial" pitchFamily="34" charset="0"/>
                <a:cs typeface="Arial" pitchFamily="34" charset="0"/>
              </a:rPr>
              <a:t>в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13,5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и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2,3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11" dirty="0">
                <a:latin typeface="Arial" pitchFamily="34" charset="0"/>
                <a:cs typeface="Arial" pitchFamily="34" charset="0"/>
              </a:rPr>
              <a:t>раза</a:t>
            </a:r>
            <a:r>
              <a:rPr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соответ</a:t>
            </a:r>
            <a:r>
              <a:rPr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sz="1050" spc="8" dirty="0">
                <a:latin typeface="Arial" pitchFamily="34" charset="0"/>
                <a:cs typeface="Arial" pitchFamily="34" charset="0"/>
              </a:rPr>
              <a:t>твенно.</a:t>
            </a: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43350" y="3496587"/>
            <a:ext cx="4972050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1125"/>
              </a:lnSpc>
            </a:pPr>
            <a:r>
              <a:rPr sz="1050" b="1" spc="15" dirty="0">
                <a:latin typeface="Arial" pitchFamily="34" charset="0"/>
                <a:cs typeface="Arial" pitchFamily="34" charset="0"/>
              </a:rPr>
              <a:t>В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11" dirty="0">
                <a:latin typeface="Arial" pitchFamily="34" charset="0"/>
                <a:cs typeface="Arial" pitchFamily="34" charset="0"/>
              </a:rPr>
              <a:t>2018</a:t>
            </a:r>
            <a:r>
              <a:rPr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8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.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зареги</a:t>
            </a:r>
            <a:r>
              <a:rPr lang="ru-RU"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трировано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486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случаев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летального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 и</a:t>
            </a:r>
            <a:r>
              <a:rPr lang="ru-RU" sz="1050" spc="-1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050" spc="-26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ода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от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ОРВИ</a:t>
            </a:r>
            <a:br>
              <a:rPr lang="ru-RU" sz="1050" spc="4" dirty="0">
                <a:latin typeface="Arial" pitchFamily="34" charset="0"/>
                <a:cs typeface="Arial" pitchFamily="34" charset="0"/>
              </a:rPr>
            </a:br>
            <a:r>
              <a:rPr lang="ru-RU" sz="1050" spc="4" dirty="0">
                <a:latin typeface="Arial" pitchFamily="34" charset="0"/>
                <a:cs typeface="Arial" pitchFamily="34" charset="0"/>
              </a:rPr>
              <a:t>(из них </a:t>
            </a:r>
            <a:r>
              <a:rPr lang="ru-RU"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127 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при</a:t>
            </a:r>
            <a:r>
              <a:rPr lang="ru-RU" sz="1050" b="1" spc="1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гриппе,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из которых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14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случаев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среди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детей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 до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17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лет)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.</a:t>
            </a:r>
            <a:endParaRPr lang="ru-RU" sz="1050" spc="8" dirty="0">
              <a:latin typeface="Arial" pitchFamily="34" charset="0"/>
              <a:cs typeface="Arial" pitchFamily="34" charset="0"/>
            </a:endParaRPr>
          </a:p>
          <a:p>
            <a:pPr marL="9525" marR="3810">
              <a:lnSpc>
                <a:spcPts val="1125"/>
              </a:lnSpc>
            </a:pPr>
            <a:endParaRPr lang="ru-RU" sz="1050" spc="8" dirty="0">
              <a:latin typeface="Arial" pitchFamily="34" charset="0"/>
              <a:cs typeface="Arial" pitchFamily="34" charset="0"/>
            </a:endParaRPr>
          </a:p>
          <a:p>
            <a:pPr marL="9525" marR="3810">
              <a:lnSpc>
                <a:spcPts val="1125"/>
              </a:lnSpc>
            </a:pPr>
            <a:r>
              <a:rPr lang="ru-RU" sz="1050" b="1" spc="15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spc="11" dirty="0">
                <a:latin typeface="Arial" pitchFamily="34" charset="0"/>
                <a:cs typeface="Arial" pitchFamily="34" charset="0"/>
              </a:rPr>
              <a:t>2019</a:t>
            </a:r>
            <a:r>
              <a:rPr lang="ru-RU" sz="1050" b="1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spc="8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зареги</a:t>
            </a:r>
            <a:r>
              <a:rPr lang="ru-RU" sz="1050" spc="19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трировано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492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случая летального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 и</a:t>
            </a:r>
            <a:r>
              <a:rPr lang="ru-RU" sz="1050" spc="-1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050" spc="-26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ода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spc="11" dirty="0">
                <a:latin typeface="Arial" pitchFamily="34" charset="0"/>
                <a:cs typeface="Arial" pitchFamily="34" charset="0"/>
              </a:rPr>
              <a:t>от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ОРВИ и гриппа (из них </a:t>
            </a:r>
            <a:r>
              <a:rPr lang="ru-RU" sz="1050" b="1" spc="11" dirty="0">
                <a:solidFill>
                  <a:srgbClr val="CD1719"/>
                </a:solidFill>
                <a:latin typeface="Arial" pitchFamily="34" charset="0"/>
                <a:cs typeface="Arial" pitchFamily="34" charset="0"/>
              </a:rPr>
              <a:t>166</a:t>
            </a:r>
            <a:r>
              <a:rPr lang="ru-RU" sz="1050" spc="4" dirty="0">
                <a:latin typeface="Arial" pitchFamily="34" charset="0"/>
                <a:cs typeface="Arial" pitchFamily="34" charset="0"/>
              </a:rPr>
              <a:t> при гриппе, из которых 15 случаев среди детей до 17 лет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050" spc="8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050" spc="8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9525" marR="3810">
              <a:lnSpc>
                <a:spcPts val="1125"/>
              </a:lnSpc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>
              <a:lnSpc>
                <a:spcPts val="1125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Неблагоприятные исходы были обусловлены отсутствием  у заболевших вакцинации от гриппа, наличием сопутствующих хронических заболеваний (гипертоническая болезнь/артериальная гипертензия, ишемическая болезнь сердца, сахарный диабет, ожирение/избыточный вес, хронические заболевания органов дыхания), поздним обращением за медицинской помощью и поздней постановкой диагноза «грипп»</a:t>
            </a:r>
          </a:p>
          <a:p>
            <a:pPr marL="9525" marR="3810">
              <a:lnSpc>
                <a:spcPts val="1125"/>
              </a:lnSpc>
            </a:pPr>
            <a:endParaRPr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30222" y="1188155"/>
            <a:ext cx="236077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19" dirty="0">
                <a:latin typeface="Arial" pitchFamily="34" charset="0"/>
                <a:cs typeface="Arial" pitchFamily="34" charset="0"/>
              </a:rPr>
              <a:t>ОРВ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8" dirty="0">
                <a:latin typeface="Arial" pitchFamily="34" charset="0"/>
                <a:cs typeface="Arial" pitchFamily="34" charset="0"/>
              </a:rPr>
              <a:t>И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ГРИПП</a:t>
            </a:r>
            <a:r>
              <a:rPr sz="600" dirty="0">
                <a:latin typeface="Arial" pitchFamily="34" charset="0"/>
                <a:cs typeface="Arial" pitchFamily="34" charset="0"/>
              </a:rPr>
              <a:t>: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СОЦИ</a:t>
            </a:r>
            <a:r>
              <a:rPr sz="600" spc="34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ЛЬНА</a:t>
            </a:r>
            <a:r>
              <a:rPr sz="600" spc="8" dirty="0">
                <a:latin typeface="Arial" pitchFamily="34" charset="0"/>
                <a:cs typeface="Arial" pitchFamily="34" charset="0"/>
              </a:rPr>
              <a:t>Я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ЗН</a:t>
            </a:r>
            <a:r>
              <a:rPr sz="600" spc="-26" dirty="0">
                <a:latin typeface="Arial" pitchFamily="34" charset="0"/>
                <a:cs typeface="Arial" pitchFamily="34" charset="0"/>
              </a:rPr>
              <a:t>А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ЧИМО</a:t>
            </a:r>
            <a:r>
              <a:rPr sz="600" spc="11" dirty="0">
                <a:latin typeface="Arial" pitchFamily="34" charset="0"/>
                <a:cs typeface="Arial" pitchFamily="34" charset="0"/>
              </a:rPr>
              <a:t>С</a:t>
            </a:r>
            <a:r>
              <a:rPr sz="600" spc="19" dirty="0">
                <a:latin typeface="Arial" pitchFamily="34" charset="0"/>
                <a:cs typeface="Arial" pitchFamily="34" charset="0"/>
              </a:rPr>
              <a:t>Т</a:t>
            </a:r>
            <a:r>
              <a:rPr sz="600" spc="8" dirty="0">
                <a:latin typeface="Arial" pitchFamily="34" charset="0"/>
                <a:cs typeface="Arial" pitchFamily="34" charset="0"/>
              </a:rPr>
              <a:t>Ь</a:t>
            </a:r>
            <a:r>
              <a:rPr sz="600" spc="38" dirty="0">
                <a:latin typeface="Arial" pitchFamily="34" charset="0"/>
                <a:cs typeface="Arial" pitchFamily="34" charset="0"/>
              </a:rPr>
              <a:t> </a:t>
            </a:r>
            <a:r>
              <a:rPr sz="600" spc="19" dirty="0">
                <a:latin typeface="Arial" pitchFamily="34" charset="0"/>
                <a:cs typeface="Arial" pitchFamily="34" charset="0"/>
              </a:rPr>
              <a:t>ПРОБЛЕМЫ</a:t>
            </a:r>
            <a:endParaRPr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829050" y="1896749"/>
            <a:ext cx="0" cy="3496628"/>
          </a:xfrm>
          <a:custGeom>
            <a:avLst/>
            <a:gdLst/>
            <a:ahLst/>
            <a:cxnLst/>
            <a:rect l="l" t="t" r="r" b="b"/>
            <a:pathLst>
              <a:path h="4662170">
                <a:moveTo>
                  <a:pt x="0" y="0"/>
                </a:moveTo>
                <a:lnTo>
                  <a:pt x="0" y="4661992"/>
                </a:lnTo>
              </a:path>
            </a:pathLst>
          </a:custGeom>
          <a:ln w="63500">
            <a:solidFill>
              <a:srgbClr val="CD171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1" name="object 81"/>
          <p:cNvSpPr txBox="1"/>
          <p:nvPr/>
        </p:nvSpPr>
        <p:spPr>
          <a:xfrm>
            <a:off x="333375" y="5715000"/>
            <a:ext cx="5255419" cy="31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75" spc="5" baseline="50925" dirty="0">
                <a:latin typeface="Arial Narrow" pitchFamily="34" charset="0"/>
                <a:cs typeface="HeliosCondC"/>
              </a:rPr>
              <a:t>1</a:t>
            </a:r>
            <a:r>
              <a:rPr lang="ru-RU" sz="675" spc="5" baseline="50925" dirty="0">
                <a:latin typeface="Arial Narrow" pitchFamily="34" charset="0"/>
                <a:cs typeface="HeliosCondC"/>
              </a:rPr>
              <a:t> </a:t>
            </a:r>
            <a:r>
              <a:rPr sz="675" spc="-11" baseline="50925" dirty="0">
                <a:latin typeface="Arial Narrow" pitchFamily="34" charset="0"/>
                <a:cs typeface="HeliosCondC"/>
              </a:rPr>
              <a:t> </a:t>
            </a:r>
            <a:r>
              <a:rPr sz="675" spc="-41" dirty="0">
                <a:latin typeface="Arial Narrow" pitchFamily="34" charset="0"/>
                <a:cs typeface="HeliosCondC"/>
              </a:rPr>
              <a:t>Г</a:t>
            </a:r>
            <a:r>
              <a:rPr sz="675" spc="8" dirty="0">
                <a:latin typeface="Arial Narrow" pitchFamily="34" charset="0"/>
                <a:cs typeface="HeliosCondC"/>
              </a:rPr>
              <a:t>ос</a:t>
            </a:r>
            <a:r>
              <a:rPr sz="675" spc="-19" dirty="0">
                <a:latin typeface="Arial Narrow" pitchFamily="34" charset="0"/>
                <a:cs typeface="HeliosCondC"/>
              </a:rPr>
              <a:t>у</a:t>
            </a:r>
            <a:r>
              <a:rPr sz="675" spc="8" dirty="0">
                <a:latin typeface="Arial Narrow" pitchFamily="34" charset="0"/>
                <a:cs typeface="HeliosCondC"/>
              </a:rPr>
              <a:t>дарственны</a:t>
            </a:r>
            <a:r>
              <a:rPr sz="675" spc="11" dirty="0">
                <a:latin typeface="Arial Narrow" pitchFamily="34" charset="0"/>
                <a:cs typeface="HeliosCondC"/>
              </a:rPr>
              <a:t>е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до</a:t>
            </a:r>
            <a:r>
              <a:rPr sz="675" spc="11" dirty="0">
                <a:latin typeface="Arial Narrow" pitchFamily="34" charset="0"/>
                <a:cs typeface="HeliosCondC"/>
              </a:rPr>
              <a:t>к</a:t>
            </a:r>
            <a:r>
              <a:rPr sz="675" spc="8" dirty="0">
                <a:latin typeface="Arial Narrow" pitchFamily="34" charset="0"/>
                <a:cs typeface="HeliosCondC"/>
              </a:rPr>
              <a:t>лад</a:t>
            </a:r>
            <a:r>
              <a:rPr sz="675" spc="19" dirty="0">
                <a:latin typeface="Arial Narrow" pitchFamily="34" charset="0"/>
                <a:cs typeface="HeliosCondC"/>
              </a:rPr>
              <a:t>ы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«</a:t>
            </a:r>
            <a:r>
              <a:rPr sz="675" spc="19" dirty="0">
                <a:latin typeface="Arial Narrow" pitchFamily="34" charset="0"/>
                <a:cs typeface="HeliosCondC"/>
              </a:rPr>
              <a:t>О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состояни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санитарно-эпидемиологичес</a:t>
            </a:r>
            <a:r>
              <a:rPr sz="675" spc="-8" dirty="0">
                <a:latin typeface="Arial Narrow" pitchFamily="34" charset="0"/>
                <a:cs typeface="HeliosCondC"/>
              </a:rPr>
              <a:t>к</a:t>
            </a:r>
            <a:r>
              <a:rPr sz="675" spc="4" dirty="0">
                <a:latin typeface="Arial Narrow" pitchFamily="34" charset="0"/>
                <a:cs typeface="HeliosCondC"/>
              </a:rPr>
              <a:t>ог</a:t>
            </a:r>
            <a:r>
              <a:rPr sz="675" spc="15" dirty="0">
                <a:latin typeface="Arial Narrow" pitchFamily="34" charset="0"/>
                <a:cs typeface="HeliosCondC"/>
              </a:rPr>
              <a:t>о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благополучи</a:t>
            </a:r>
            <a:r>
              <a:rPr sz="675" spc="15" dirty="0">
                <a:latin typeface="Arial Narrow" pitchFamily="34" charset="0"/>
                <a:cs typeface="HeliosCondC"/>
              </a:rPr>
              <a:t>я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населени</a:t>
            </a:r>
            <a:r>
              <a:rPr sz="675" spc="15" dirty="0">
                <a:latin typeface="Arial Narrow" pitchFamily="34" charset="0"/>
                <a:cs typeface="HeliosCondC"/>
              </a:rPr>
              <a:t>я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в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Российс</a:t>
            </a:r>
            <a:r>
              <a:rPr sz="675" spc="-8" dirty="0">
                <a:latin typeface="Arial Narrow" pitchFamily="34" charset="0"/>
                <a:cs typeface="HeliosCondC"/>
              </a:rPr>
              <a:t>к</a:t>
            </a:r>
            <a:r>
              <a:rPr sz="675" spc="8" dirty="0">
                <a:latin typeface="Arial Narrow" pitchFamily="34" charset="0"/>
                <a:cs typeface="HeliosCondC"/>
              </a:rPr>
              <a:t>о</a:t>
            </a:r>
            <a:r>
              <a:rPr sz="675" spc="15" dirty="0">
                <a:latin typeface="Arial Narrow" pitchFamily="34" charset="0"/>
                <a:cs typeface="HeliosCondC"/>
              </a:rPr>
              <a:t>й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Федераци</a:t>
            </a:r>
            <a:r>
              <a:rPr sz="675" spc="15" dirty="0">
                <a:latin typeface="Arial Narrow" pitchFamily="34" charset="0"/>
                <a:cs typeface="HeliosCondC"/>
              </a:rPr>
              <a:t>и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15" dirty="0">
                <a:latin typeface="Arial Narrow" pitchFamily="34" charset="0"/>
                <a:cs typeface="HeliosCondC"/>
              </a:rPr>
              <a:t>в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8" dirty="0">
                <a:latin typeface="Arial Narrow" pitchFamily="34" charset="0"/>
                <a:cs typeface="HeliosCondC"/>
              </a:rPr>
              <a:t>2015–201</a:t>
            </a:r>
            <a:r>
              <a:rPr lang="ru-RU" sz="675" spc="8" dirty="0">
                <a:latin typeface="Arial Narrow" pitchFamily="34" charset="0"/>
                <a:cs typeface="HeliosCondC"/>
              </a:rPr>
              <a:t>9</a:t>
            </a:r>
            <a:r>
              <a:rPr sz="675" spc="-8" dirty="0">
                <a:latin typeface="Arial Narrow" pitchFamily="34" charset="0"/>
                <a:cs typeface="HeliosCondC"/>
              </a:rPr>
              <a:t> </a:t>
            </a:r>
            <a:r>
              <a:rPr sz="675" spc="4" dirty="0" err="1">
                <a:latin typeface="Arial Narrow" pitchFamily="34" charset="0"/>
                <a:cs typeface="HeliosCondC"/>
              </a:rPr>
              <a:t>годах</a:t>
            </a:r>
            <a:r>
              <a:rPr sz="675" spc="4" dirty="0">
                <a:latin typeface="Arial Narrow" pitchFamily="34" charset="0"/>
                <a:cs typeface="HeliosCondC"/>
              </a:rPr>
              <a:t>».</a:t>
            </a:r>
            <a:endParaRPr lang="ru-RU" sz="675" spc="4" dirty="0">
              <a:latin typeface="Arial Narrow" pitchFamily="34" charset="0"/>
              <a:cs typeface="HeliosCondC"/>
            </a:endParaRPr>
          </a:p>
          <a:p>
            <a:pPr marL="9525"/>
            <a:r>
              <a:rPr lang="ru-RU" sz="675" baseline="30000" dirty="0">
                <a:latin typeface="Arial Narrow" pitchFamily="34" charset="0"/>
                <a:cs typeface="HeliosCondC"/>
              </a:rPr>
              <a:t>2</a:t>
            </a:r>
            <a:r>
              <a:rPr lang="ru-RU" sz="675" dirty="0">
                <a:latin typeface="Arial Narrow" pitchFamily="34" charset="0"/>
                <a:cs typeface="HeliosCondC"/>
              </a:rPr>
              <a:t>  Сведения о смертности населения по причинам смерти по Российской Федерации  за  январь - декабрь 2019 года</a:t>
            </a:r>
          </a:p>
          <a:p>
            <a:pPr marL="9525"/>
            <a:endParaRPr sz="675" dirty="0">
              <a:latin typeface="Arial Narrow" pitchFamily="34" charset="0"/>
              <a:cs typeface="HeliosCondC"/>
            </a:endParaRPr>
          </a:p>
        </p:txBody>
      </p:sp>
    </p:spTree>
    <p:extLst>
      <p:ext uri="{BB962C8B-B14F-4D97-AF65-F5344CB8AC3E}">
        <p14:creationId xmlns:p14="http://schemas.microsoft.com/office/powerpoint/2010/main" val="3058835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SARS-CoV-2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Распространение SARS-CoV-2 получил на территории КНР в период с декабря 2019 г. по март 2020 г., подтвержденные случаи заболевания были зарегистрированы во всех регионах страны. Наибольшее количество заболевших выявлено в провинции </a:t>
            </a:r>
            <a:r>
              <a:rPr lang="ru-RU" dirty="0" err="1"/>
              <a:t>Хубэй</a:t>
            </a:r>
            <a:r>
              <a:rPr lang="ru-RU" dirty="0"/>
              <a:t> (более 84% от общего числа случаев в КНР). Начиная с февраля 2020 г. во многих странах мира стали регистрироваться случаи заболевания COVID-19, преимущественно связанные с поездками в КНР. В конце февраля 2020 г. резко осложнилась эпидемиологическая обстановка по COVID-19 в Южной Корее, Иране и Италии, что в последующем привело к значительному росту числа случаев заболевания в других странах мира, связанных с поездками в эти страны. ВОЗ объявила 11 марта 2020 г. о начале пандемии COVID-19.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48680"/>
            <a:ext cx="24955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8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Российской Федерации регистрация единичных случаев COVID-19 началась с середины февраля 2020 года. Заболеваемость начала нарастать во второй половине марта и до настоящего времени число ежедневно регистрирующихся случаев возрастает. Таким образом, в настоящее время наблюдается спад заболеваемости сезонными ОРВИ на фоне нарастания заболеваемости COVID-19. Принимая во внимание такие эпидемиологические особенности, любой случай ОРВИ вне зависимости от эпидемиологического анамнеза следует рассматривать как подозрительный на COVID-19.</a:t>
            </a:r>
          </a:p>
        </p:txBody>
      </p:sp>
    </p:spTree>
    <p:extLst>
      <p:ext uri="{BB962C8B-B14F-4D97-AF65-F5344CB8AC3E}">
        <p14:creationId xmlns:p14="http://schemas.microsoft.com/office/powerpoint/2010/main" val="285350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10" y="260648"/>
            <a:ext cx="8229600" cy="936104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200" b="1" dirty="0">
                <a:solidFill>
                  <a:srgbClr val="C00000"/>
                </a:solidFill>
                <a:latin typeface="+mj-lt"/>
              </a:rPr>
              <a:t>Разнообразие возбудителей острых вирусных респираторных инфекций: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855" y="1771953"/>
            <a:ext cx="8507288" cy="453650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РЕСПИРАТОРНО-СИНЦИТИАЛЬНЫЙ ВИРУС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РИНОВИРУСЫ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ВИРУСЫ ГРИППА  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, B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и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C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МЕТОПНЕВМОВИРУС ЧЕЛОВЕКА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ВИРУСЫ ПАРАГРИППА 1, 2, 3 и 4 типов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БОКАВИРУС ЧЕЛОВЕКА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КОРОНАВИРУСЫ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типы 229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E, OC43, NL63, HKU1, SARS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MERS, SARS-COV 2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АДЕНОВИРУСЫ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ЭНТЕРОВИРУСЫ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ГЕРПЕСВИРУСЫ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др.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8042" y="6312595"/>
            <a:ext cx="705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/>
              <a:t>Ruuskanen</a:t>
            </a:r>
            <a:r>
              <a:rPr lang="en-US" sz="1400" i="1" dirty="0" smtClean="0"/>
              <a:t> </a:t>
            </a:r>
            <a:r>
              <a:rPr lang="en-US" sz="1400" i="1" dirty="0"/>
              <a:t>O, Lahti E, Jennings LC, Murdoch DR. </a:t>
            </a:r>
            <a:r>
              <a:rPr lang="en-US" sz="1400" i="1" dirty="0" smtClean="0"/>
              <a:t>Lancet</a:t>
            </a:r>
            <a:r>
              <a:rPr lang="en-US" sz="1400" i="1" dirty="0"/>
              <a:t>. 2011 Apr 9;377(9773):1264-75.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6353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319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7477"/>
            <a:ext cx="621558" cy="5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3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4975" y="-752475"/>
            <a:ext cx="12553950" cy="83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6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2736304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</a:rPr>
              <a:t>Острые респираторные инфекции (ОРИ), 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en-US" sz="3200" b="1" i="1" dirty="0" smtClean="0">
                <a:solidFill>
                  <a:srgbClr val="C00000"/>
                </a:solidFill>
              </a:rPr>
              <a:t>Acute </a:t>
            </a:r>
            <a:r>
              <a:rPr lang="en-US" sz="3200" b="1" i="1" dirty="0">
                <a:solidFill>
                  <a:srgbClr val="C00000"/>
                </a:solidFill>
              </a:rPr>
              <a:t>respiratory infections</a:t>
            </a:r>
            <a:r>
              <a:rPr lang="ru-RU" sz="3200" b="1" i="1" dirty="0">
                <a:solidFill>
                  <a:srgbClr val="C00000"/>
                </a:solidFill>
              </a:rPr>
              <a:t> (</a:t>
            </a:r>
            <a:r>
              <a:rPr lang="en-US" sz="3200" b="1" i="1" dirty="0">
                <a:solidFill>
                  <a:srgbClr val="C00000"/>
                </a:solidFill>
              </a:rPr>
              <a:t>ARI)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2F5897"/>
                </a:solidFill>
              </a:rPr>
              <a:t>- </a:t>
            </a:r>
            <a:br>
              <a:rPr lang="ru-RU" sz="3600" dirty="0">
                <a:solidFill>
                  <a:srgbClr val="2F5897"/>
                </a:solidFill>
              </a:rPr>
            </a:br>
            <a:r>
              <a:rPr lang="ru-RU" sz="2400" dirty="0">
                <a:solidFill>
                  <a:srgbClr val="2F5897"/>
                </a:solidFill>
              </a:rPr>
              <a:t>группа клинико-морфологически сходных </a:t>
            </a:r>
            <a:br>
              <a:rPr lang="ru-RU" sz="2400" dirty="0">
                <a:solidFill>
                  <a:srgbClr val="2F5897"/>
                </a:solidFill>
              </a:rPr>
            </a:br>
            <a:r>
              <a:rPr lang="ru-RU" sz="2400" dirty="0">
                <a:solidFill>
                  <a:srgbClr val="2F5897"/>
                </a:solidFill>
              </a:rPr>
              <a:t>острых воспалительных заболеваний органов дыхания, </a:t>
            </a:r>
            <a:br>
              <a:rPr lang="ru-RU" sz="2400" dirty="0">
                <a:solidFill>
                  <a:srgbClr val="2F5897"/>
                </a:solidFill>
              </a:rPr>
            </a:br>
            <a:r>
              <a:rPr lang="ru-RU" sz="2400" dirty="0">
                <a:solidFill>
                  <a:srgbClr val="2F5897"/>
                </a:solidFill>
              </a:rPr>
              <a:t>вызываемых </a:t>
            </a:r>
            <a:r>
              <a:rPr lang="ru-RU" sz="2400" dirty="0" err="1">
                <a:solidFill>
                  <a:srgbClr val="2F5897"/>
                </a:solidFill>
              </a:rPr>
              <a:t>пневмотропными</a:t>
            </a:r>
            <a:r>
              <a:rPr lang="ru-RU" sz="2400" dirty="0">
                <a:solidFill>
                  <a:srgbClr val="2F5897"/>
                </a:solidFill>
              </a:rPr>
              <a:t> </a:t>
            </a:r>
            <a:r>
              <a:rPr lang="ru-RU" sz="2400" dirty="0" smtClean="0">
                <a:solidFill>
                  <a:srgbClr val="2F5897"/>
                </a:solidFill>
              </a:rPr>
              <a:t>патогенами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8136904" cy="35283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dirty="0" smtClean="0">
                <a:solidFill>
                  <a:srgbClr val="002060"/>
                </a:solidFill>
              </a:rPr>
              <a:t>Терминология</a:t>
            </a:r>
          </a:p>
          <a:p>
            <a:endParaRPr lang="ru-RU" sz="2600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</a:rPr>
              <a:t>М</a:t>
            </a:r>
            <a:r>
              <a:rPr lang="ru-RU" sz="2600" dirty="0" smtClean="0">
                <a:solidFill>
                  <a:srgbClr val="002060"/>
                </a:solidFill>
              </a:rPr>
              <a:t>еждународная классификация </a:t>
            </a:r>
            <a:r>
              <a:rPr lang="ru-RU" sz="2600" dirty="0">
                <a:solidFill>
                  <a:srgbClr val="002060"/>
                </a:solidFill>
              </a:rPr>
              <a:t>болезней </a:t>
            </a:r>
            <a:r>
              <a:rPr lang="ru-RU" sz="2600" dirty="0" smtClean="0">
                <a:solidFill>
                  <a:srgbClr val="002060"/>
                </a:solidFill>
              </a:rPr>
              <a:t>МКБ-10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</a:rPr>
              <a:t>C</a:t>
            </a:r>
            <a:r>
              <a:rPr lang="ru-RU" sz="2600" dirty="0" err="1" smtClean="0">
                <a:solidFill>
                  <a:srgbClr val="002060"/>
                </a:solidFill>
              </a:rPr>
              <a:t>игнальный</a:t>
            </a:r>
            <a:r>
              <a:rPr lang="ru-RU" sz="2600" dirty="0" smtClean="0">
                <a:solidFill>
                  <a:srgbClr val="002060"/>
                </a:solidFill>
              </a:rPr>
              <a:t> клинико-лабораторного </a:t>
            </a:r>
            <a:r>
              <a:rPr lang="ru-RU" sz="2600" dirty="0" err="1" smtClean="0">
                <a:solidFill>
                  <a:srgbClr val="002060"/>
                </a:solidFill>
              </a:rPr>
              <a:t>эпиднадзор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за острыми респираторными вирусными </a:t>
            </a:r>
            <a:r>
              <a:rPr lang="ru-RU" sz="2600" dirty="0" smtClean="0">
                <a:solidFill>
                  <a:srgbClr val="002060"/>
                </a:solidFill>
              </a:rPr>
              <a:t>инфекциями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(письмо 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Федеральной службы по надзору в сфере защиты прав потребителей и благополучия человека от 2 ноября 2009 г. N 01/16328-9-27 "О внедрении методических рекомендаций по сигнальному надзору за гриппом и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ОРВИ«) </a:t>
            </a:r>
            <a:endParaRPr lang="ru-RU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530" y="336668"/>
            <a:ext cx="3904251" cy="1086825"/>
            <a:chOff x="372731" y="316340"/>
            <a:chExt cx="8583930" cy="2389505"/>
          </a:xfrm>
        </p:grpSpPr>
        <p:sp>
          <p:nvSpPr>
            <p:cNvPr id="3" name="object 3"/>
            <p:cNvSpPr/>
            <p:nvPr/>
          </p:nvSpPr>
          <p:spPr>
            <a:xfrm>
              <a:off x="791537" y="2013574"/>
              <a:ext cx="8162290" cy="9525"/>
            </a:xfrm>
            <a:custGeom>
              <a:avLst/>
              <a:gdLst/>
              <a:ahLst/>
              <a:cxnLst/>
              <a:rect l="l" t="t" r="r" b="b"/>
              <a:pathLst>
                <a:path w="8162290" h="9525">
                  <a:moveTo>
                    <a:pt x="0" y="0"/>
                  </a:moveTo>
                  <a:lnTo>
                    <a:pt x="8162146" y="0"/>
                  </a:lnTo>
                </a:path>
                <a:path w="8162290" h="9525">
                  <a:moveTo>
                    <a:pt x="0" y="8940"/>
                  </a:moveTo>
                  <a:lnTo>
                    <a:pt x="8162146" y="8940"/>
                  </a:lnTo>
                </a:path>
              </a:pathLst>
            </a:custGeom>
            <a:ln w="5501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" name="object 4"/>
            <p:cNvSpPr/>
            <p:nvPr/>
          </p:nvSpPr>
          <p:spPr>
            <a:xfrm>
              <a:off x="790850" y="1983315"/>
              <a:ext cx="2945765" cy="0"/>
            </a:xfrm>
            <a:custGeom>
              <a:avLst/>
              <a:gdLst/>
              <a:ahLst/>
              <a:cxnLst/>
              <a:rect l="l" t="t" r="r" b="b"/>
              <a:pathLst>
                <a:path w="2945765">
                  <a:moveTo>
                    <a:pt x="0" y="0"/>
                  </a:moveTo>
                  <a:lnTo>
                    <a:pt x="2945630" y="0"/>
                  </a:lnTo>
                </a:path>
              </a:pathLst>
            </a:custGeom>
            <a:ln w="66018">
              <a:solidFill>
                <a:srgbClr val="D20001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80122" y="6339270"/>
            <a:ext cx="92711" cy="181984"/>
          </a:xfrm>
          <a:prstGeom prst="rect">
            <a:avLst/>
          </a:prstGeom>
        </p:spPr>
        <p:txBody>
          <a:bodyPr vert="horz" wrap="square" lIns="0" tIns="6932" rIns="0" bIns="0" rtlCol="0">
            <a:spAutoFit/>
          </a:bodyPr>
          <a:lstStyle/>
          <a:p>
            <a:pPr marL="5776">
              <a:spcBef>
                <a:spcPts val="55"/>
              </a:spcBef>
            </a:pPr>
            <a:r>
              <a:rPr sz="1137" spc="5" dirty="0">
                <a:solidFill>
                  <a:srgbClr val="8F8F8F"/>
                </a:solidFill>
                <a:latin typeface="Arial"/>
                <a:cs typeface="Arial"/>
              </a:rPr>
              <a:t>4</a:t>
            </a:r>
            <a:endParaRPr sz="113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1868" y="336668"/>
            <a:ext cx="587413" cy="66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" name="object 7"/>
          <p:cNvSpPr/>
          <p:nvPr/>
        </p:nvSpPr>
        <p:spPr>
          <a:xfrm>
            <a:off x="575527" y="2153958"/>
            <a:ext cx="3482576" cy="1321923"/>
          </a:xfrm>
          <a:custGeom>
            <a:avLst/>
            <a:gdLst/>
            <a:ahLst/>
            <a:cxnLst/>
            <a:rect l="l" t="t" r="r" b="b"/>
            <a:pathLst>
              <a:path w="7656830" h="2906395">
                <a:moveTo>
                  <a:pt x="7521902" y="0"/>
                </a:moveTo>
                <a:lnTo>
                  <a:pt x="134902" y="0"/>
                </a:lnTo>
                <a:lnTo>
                  <a:pt x="92264" y="6877"/>
                </a:lnTo>
                <a:lnTo>
                  <a:pt x="55232" y="26029"/>
                </a:lnTo>
                <a:lnTo>
                  <a:pt x="26029" y="55232"/>
                </a:lnTo>
                <a:lnTo>
                  <a:pt x="6877" y="92264"/>
                </a:lnTo>
                <a:lnTo>
                  <a:pt x="0" y="134902"/>
                </a:lnTo>
                <a:lnTo>
                  <a:pt x="0" y="2771299"/>
                </a:lnTo>
                <a:lnTo>
                  <a:pt x="6877" y="2813937"/>
                </a:lnTo>
                <a:lnTo>
                  <a:pt x="26029" y="2850969"/>
                </a:lnTo>
                <a:lnTo>
                  <a:pt x="55232" y="2880172"/>
                </a:lnTo>
                <a:lnTo>
                  <a:pt x="92264" y="2899324"/>
                </a:lnTo>
                <a:lnTo>
                  <a:pt x="134902" y="2906202"/>
                </a:lnTo>
                <a:lnTo>
                  <a:pt x="7521902" y="2906202"/>
                </a:lnTo>
                <a:lnTo>
                  <a:pt x="7564540" y="2899324"/>
                </a:lnTo>
                <a:lnTo>
                  <a:pt x="7601572" y="2880172"/>
                </a:lnTo>
                <a:lnTo>
                  <a:pt x="7630775" y="2850969"/>
                </a:lnTo>
                <a:lnTo>
                  <a:pt x="7649927" y="2813937"/>
                </a:lnTo>
                <a:lnTo>
                  <a:pt x="7656805" y="2771299"/>
                </a:lnTo>
                <a:lnTo>
                  <a:pt x="7656805" y="134902"/>
                </a:lnTo>
                <a:lnTo>
                  <a:pt x="7649927" y="92264"/>
                </a:lnTo>
                <a:lnTo>
                  <a:pt x="7630775" y="55232"/>
                </a:lnTo>
                <a:lnTo>
                  <a:pt x="7601572" y="26029"/>
                </a:lnTo>
                <a:lnTo>
                  <a:pt x="7564540" y="6877"/>
                </a:lnTo>
                <a:lnTo>
                  <a:pt x="7521902" y="0"/>
                </a:lnTo>
                <a:close/>
              </a:path>
            </a:pathLst>
          </a:custGeom>
          <a:solidFill>
            <a:srgbClr val="FFDDDD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796" y="398813"/>
            <a:ext cx="3783525" cy="581771"/>
          </a:xfrm>
          <a:prstGeom prst="rect">
            <a:avLst/>
          </a:prstGeom>
        </p:spPr>
        <p:txBody>
          <a:bodyPr vert="horz" wrap="square" lIns="0" tIns="42745" rIns="0" bIns="0" rtlCol="0" anchor="ctr">
            <a:spAutoFit/>
          </a:bodyPr>
          <a:lstStyle/>
          <a:p>
            <a:pPr marL="497021" marR="2310" indent="-491534">
              <a:lnSpc>
                <a:spcPts val="2097"/>
              </a:lnSpc>
              <a:spcBef>
                <a:spcPts val="337"/>
              </a:spcBef>
            </a:pPr>
            <a:r>
              <a:rPr sz="1637" dirty="0">
                <a:solidFill>
                  <a:srgbClr val="353535"/>
                </a:solidFill>
              </a:rPr>
              <a:t>п. 3. </a:t>
            </a:r>
            <a:r>
              <a:rPr sz="1956" spc="2" dirty="0">
                <a:solidFill>
                  <a:srgbClr val="C00000"/>
                </a:solidFill>
              </a:rPr>
              <a:t>Клинические особенности  </a:t>
            </a:r>
            <a:r>
              <a:rPr sz="1956" spc="7" dirty="0">
                <a:solidFill>
                  <a:srgbClr val="353535"/>
                </a:solidFill>
              </a:rPr>
              <a:t>COVID-19</a:t>
            </a:r>
            <a:endParaRPr sz="1956"/>
          </a:p>
        </p:txBody>
      </p:sp>
      <p:sp>
        <p:nvSpPr>
          <p:cNvPr id="9" name="object 9"/>
          <p:cNvSpPr/>
          <p:nvPr/>
        </p:nvSpPr>
        <p:spPr>
          <a:xfrm>
            <a:off x="575527" y="3645949"/>
            <a:ext cx="3482576" cy="330409"/>
          </a:xfrm>
          <a:custGeom>
            <a:avLst/>
            <a:gdLst/>
            <a:ahLst/>
            <a:cxnLst/>
            <a:rect l="l" t="t" r="r" b="b"/>
            <a:pathLst>
              <a:path w="7656830" h="726440">
                <a:moveTo>
                  <a:pt x="7535770" y="0"/>
                </a:moveTo>
                <a:lnTo>
                  <a:pt x="0" y="0"/>
                </a:lnTo>
                <a:lnTo>
                  <a:pt x="0" y="726206"/>
                </a:lnTo>
                <a:lnTo>
                  <a:pt x="7656805" y="726206"/>
                </a:lnTo>
                <a:lnTo>
                  <a:pt x="7656805" y="121034"/>
                </a:lnTo>
                <a:lnTo>
                  <a:pt x="753577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0" name="object 10"/>
          <p:cNvSpPr/>
          <p:nvPr/>
        </p:nvSpPr>
        <p:spPr>
          <a:xfrm>
            <a:off x="4783756" y="1477088"/>
            <a:ext cx="3463803" cy="329831"/>
          </a:xfrm>
          <a:custGeom>
            <a:avLst/>
            <a:gdLst/>
            <a:ahLst/>
            <a:cxnLst/>
            <a:rect l="l" t="t" r="r" b="b"/>
            <a:pathLst>
              <a:path w="7615555" h="725170">
                <a:moveTo>
                  <a:pt x="7494738" y="0"/>
                </a:moveTo>
                <a:lnTo>
                  <a:pt x="0" y="0"/>
                </a:lnTo>
                <a:lnTo>
                  <a:pt x="0" y="724831"/>
                </a:lnTo>
                <a:lnTo>
                  <a:pt x="7615543" y="724831"/>
                </a:lnTo>
                <a:lnTo>
                  <a:pt x="7615543" y="120805"/>
                </a:lnTo>
                <a:lnTo>
                  <a:pt x="7494738" y="0"/>
                </a:lnTo>
                <a:close/>
              </a:path>
            </a:pathLst>
          </a:custGeom>
          <a:solidFill>
            <a:srgbClr val="D20001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" name="object 11"/>
          <p:cNvSpPr txBox="1"/>
          <p:nvPr/>
        </p:nvSpPr>
        <p:spPr>
          <a:xfrm>
            <a:off x="711026" y="2247908"/>
            <a:ext cx="1791542" cy="258053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637" b="1" spc="-5" dirty="0">
                <a:solidFill>
                  <a:srgbClr val="353535"/>
                </a:solidFill>
                <a:latin typeface="Arial"/>
                <a:cs typeface="Arial"/>
              </a:rPr>
              <a:t>Формы</a:t>
            </a:r>
            <a:r>
              <a:rPr sz="1637" b="1" spc="-3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637" b="1" dirty="0">
                <a:solidFill>
                  <a:srgbClr val="353535"/>
                </a:solidFill>
                <a:latin typeface="Arial"/>
                <a:cs typeface="Arial"/>
              </a:rPr>
              <a:t>COVID-19</a:t>
            </a:r>
            <a:endParaRPr sz="163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026" y="2536402"/>
            <a:ext cx="2374090" cy="584372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lnSpc>
                <a:spcPts val="1869"/>
              </a:lnSpc>
              <a:spcBef>
                <a:spcPts val="57"/>
              </a:spcBef>
            </a:pPr>
            <a:r>
              <a:rPr sz="1137" spc="7" dirty="0">
                <a:solidFill>
                  <a:srgbClr val="565656"/>
                </a:solidFill>
                <a:latin typeface="Arial"/>
                <a:cs typeface="Arial"/>
              </a:rPr>
              <a:t>легкая</a:t>
            </a:r>
            <a:r>
              <a:rPr sz="1637" spc="7" dirty="0">
                <a:solidFill>
                  <a:srgbClr val="353535"/>
                </a:solidFill>
                <a:latin typeface="Arial"/>
                <a:cs typeface="Arial"/>
              </a:rPr>
              <a:t>, </a:t>
            </a:r>
            <a:r>
              <a:rPr sz="1478" spc="-7" dirty="0">
                <a:solidFill>
                  <a:srgbClr val="3D3D3D"/>
                </a:solidFill>
                <a:latin typeface="Arial"/>
                <a:cs typeface="Arial"/>
              </a:rPr>
              <a:t>средняя</a:t>
            </a:r>
            <a:r>
              <a:rPr sz="1637" spc="-7" dirty="0">
                <a:solidFill>
                  <a:srgbClr val="353535"/>
                </a:solidFill>
                <a:latin typeface="Arial"/>
                <a:cs typeface="Arial"/>
              </a:rPr>
              <a:t>,</a:t>
            </a:r>
            <a:r>
              <a:rPr sz="1637" spc="-16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796" spc="-2" dirty="0">
                <a:solidFill>
                  <a:srgbClr val="3D3D3D"/>
                </a:solidFill>
                <a:latin typeface="Arial"/>
                <a:cs typeface="Arial"/>
              </a:rPr>
              <a:t>тяжелая</a:t>
            </a:r>
            <a:r>
              <a:rPr sz="1796" spc="-2" dirty="0">
                <a:solidFill>
                  <a:srgbClr val="353535"/>
                </a:solidFill>
                <a:latin typeface="Arial"/>
                <a:cs typeface="Arial"/>
              </a:rPr>
              <a:t>,</a:t>
            </a:r>
            <a:endParaRPr sz="1796">
              <a:latin typeface="Arial"/>
              <a:cs typeface="Arial"/>
            </a:endParaRPr>
          </a:p>
          <a:p>
            <a:pPr marL="5776">
              <a:lnSpc>
                <a:spcPts val="2551"/>
              </a:lnSpc>
            </a:pPr>
            <a:r>
              <a:rPr sz="2365" b="1" spc="5" dirty="0">
                <a:solidFill>
                  <a:srgbClr val="C00000"/>
                </a:solidFill>
                <a:latin typeface="Arial"/>
                <a:cs typeface="Arial"/>
              </a:rPr>
              <a:t>крайне</a:t>
            </a:r>
            <a:r>
              <a:rPr sz="2365" b="1" spc="-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65" b="1" dirty="0">
                <a:solidFill>
                  <a:srgbClr val="C00000"/>
                </a:solidFill>
                <a:latin typeface="Arial"/>
                <a:cs typeface="Arial"/>
              </a:rPr>
              <a:t>тяжелая</a:t>
            </a:r>
            <a:endParaRPr sz="236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502" y="1931462"/>
            <a:ext cx="2945951" cy="3226622"/>
          </a:xfrm>
          <a:prstGeom prst="rect">
            <a:avLst/>
          </a:prstGeom>
        </p:spPr>
        <p:txBody>
          <a:bodyPr vert="horz" wrap="square" lIns="0" tIns="98776" rIns="0" bIns="0" rtlCol="0">
            <a:spAutoFit/>
          </a:bodyPr>
          <a:lstStyle/>
          <a:p>
            <a:pPr marL="5776">
              <a:spcBef>
                <a:spcPts val="778"/>
              </a:spcBef>
            </a:pP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повышение температуры</a:t>
            </a:r>
            <a:r>
              <a:rPr sz="1319" spc="-3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тела;</a:t>
            </a:r>
            <a:endParaRPr sz="1319">
              <a:latin typeface="Arial"/>
              <a:cs typeface="Arial"/>
            </a:endParaRPr>
          </a:p>
          <a:p>
            <a:pPr marL="5776" marR="418468">
              <a:lnSpc>
                <a:spcPts val="1578"/>
              </a:lnSpc>
              <a:spcBef>
                <a:spcPts val="789"/>
              </a:spcBef>
            </a:pP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кашель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(сухой или с</a:t>
            </a:r>
            <a:r>
              <a:rPr sz="1319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7" dirty="0">
                <a:solidFill>
                  <a:srgbClr val="353535"/>
                </a:solidFill>
                <a:latin typeface="Arial"/>
                <a:cs typeface="Arial"/>
              </a:rPr>
              <a:t>небольшим 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количеством</a:t>
            </a:r>
            <a:r>
              <a:rPr sz="1319" spc="-2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мокроты);</a:t>
            </a:r>
            <a:endParaRPr sz="1319">
              <a:latin typeface="Arial"/>
              <a:cs typeface="Arial"/>
            </a:endParaRPr>
          </a:p>
          <a:p>
            <a:pPr marL="5776" marR="1787660">
              <a:lnSpc>
                <a:spcPts val="2315"/>
              </a:lnSpc>
              <a:spcBef>
                <a:spcPts val="146"/>
              </a:spcBef>
            </a:pP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утомляемост</a:t>
            </a:r>
            <a:r>
              <a:rPr sz="1319" spc="-14" dirty="0">
                <a:solidFill>
                  <a:srgbClr val="353535"/>
                </a:solidFill>
                <a:latin typeface="Arial"/>
                <a:cs typeface="Arial"/>
              </a:rPr>
              <a:t>ь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; 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одышка*;</a:t>
            </a:r>
            <a:endParaRPr sz="1319">
              <a:latin typeface="Arial"/>
              <a:cs typeface="Arial"/>
            </a:endParaRPr>
          </a:p>
          <a:p>
            <a:pPr marL="5776" marR="975560">
              <a:lnSpc>
                <a:spcPts val="1578"/>
              </a:lnSpc>
              <a:spcBef>
                <a:spcPts val="591"/>
              </a:spcBef>
            </a:pP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ощущение</a:t>
            </a:r>
            <a:r>
              <a:rPr sz="1319" spc="-57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заложенности 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в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грудной</a:t>
            </a:r>
            <a:r>
              <a:rPr sz="1319" spc="-18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клетке;</a:t>
            </a:r>
            <a:endParaRPr sz="1319">
              <a:latin typeface="Arial"/>
              <a:cs typeface="Arial"/>
            </a:endParaRPr>
          </a:p>
          <a:p>
            <a:pPr marL="5776" marR="2310">
              <a:lnSpc>
                <a:spcPts val="1578"/>
              </a:lnSpc>
              <a:spcBef>
                <a:spcPts val="735"/>
              </a:spcBef>
            </a:pP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миалгия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(11%), спутанность</a:t>
            </a:r>
            <a:r>
              <a:rPr sz="1319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сознания 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(9%),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головные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боли (8</a:t>
            </a:r>
            <a:r>
              <a:rPr sz="1319" spc="-43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%),</a:t>
            </a:r>
            <a:endParaRPr sz="1319">
              <a:latin typeface="Arial"/>
              <a:cs typeface="Arial"/>
            </a:endParaRPr>
          </a:p>
          <a:p>
            <a:pPr marL="5776">
              <a:lnSpc>
                <a:spcPts val="1519"/>
              </a:lnSpc>
            </a:pP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кровохарканье (2-3%), </a:t>
            </a:r>
            <a:r>
              <a:rPr sz="1319" spc="-7" dirty="0">
                <a:solidFill>
                  <a:srgbClr val="353535"/>
                </a:solidFill>
                <a:latin typeface="Arial"/>
                <a:cs typeface="Arial"/>
              </a:rPr>
              <a:t>диарея</a:t>
            </a:r>
            <a:r>
              <a:rPr sz="1319" spc="-41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(3%),</a:t>
            </a:r>
            <a:endParaRPr sz="1319">
              <a:latin typeface="Arial"/>
              <a:cs typeface="Arial"/>
            </a:endParaRPr>
          </a:p>
          <a:p>
            <a:pPr marL="5776" marR="5198">
              <a:lnSpc>
                <a:spcPts val="1578"/>
              </a:lnSpc>
              <a:spcBef>
                <a:spcPts val="52"/>
              </a:spcBef>
            </a:pP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тошнота, рвота, сердцебиение,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боль  в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горле, насморк, снижение </a:t>
            </a:r>
            <a:r>
              <a:rPr sz="1319" spc="-7" dirty="0">
                <a:solidFill>
                  <a:srgbClr val="353535"/>
                </a:solidFill>
                <a:latin typeface="Arial"/>
                <a:cs typeface="Arial"/>
              </a:rPr>
              <a:t>обоняния 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и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вкуса, признаки</a:t>
            </a:r>
            <a:r>
              <a:rPr sz="1319" spc="-27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конъюнктивита.</a:t>
            </a:r>
            <a:endParaRPr sz="1319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5527" y="3976252"/>
            <a:ext cx="3482576" cy="1770383"/>
          </a:xfrm>
          <a:prstGeom prst="rect">
            <a:avLst/>
          </a:prstGeom>
          <a:solidFill>
            <a:srgbClr val="E1E7FD"/>
          </a:solidFill>
        </p:spPr>
        <p:txBody>
          <a:bodyPr vert="horz" wrap="square" lIns="0" tIns="77115" rIns="0" bIns="0" rtlCol="0">
            <a:spAutoFit/>
          </a:bodyPr>
          <a:lstStyle/>
          <a:p>
            <a:pPr marL="275513" indent="-157973">
              <a:spcBef>
                <a:spcPts val="607"/>
              </a:spcBef>
              <a:buClr>
                <a:srgbClr val="006FC0"/>
              </a:buClr>
              <a:buSzPct val="129310"/>
              <a:buChar char="•"/>
              <a:tabLst>
                <a:tab pos="275802" algn="l"/>
              </a:tabLst>
            </a:pP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ОРВИ </a:t>
            </a:r>
            <a:r>
              <a:rPr sz="1319" spc="-9" dirty="0">
                <a:solidFill>
                  <a:srgbClr val="353535"/>
                </a:solidFill>
                <a:latin typeface="Arial"/>
                <a:cs typeface="Arial"/>
              </a:rPr>
              <a:t>легкого</a:t>
            </a:r>
            <a:r>
              <a:rPr sz="1319" spc="-16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11" dirty="0">
                <a:solidFill>
                  <a:srgbClr val="353535"/>
                </a:solidFill>
                <a:latin typeface="Arial"/>
                <a:cs typeface="Arial"/>
              </a:rPr>
              <a:t>течения;</a:t>
            </a:r>
            <a:endParaRPr sz="1319">
              <a:latin typeface="Arial"/>
              <a:cs typeface="Arial"/>
            </a:endParaRPr>
          </a:p>
          <a:p>
            <a:pPr marL="275513" indent="-157973">
              <a:spcBef>
                <a:spcPts val="398"/>
              </a:spcBef>
              <a:buClr>
                <a:srgbClr val="006FC0"/>
              </a:buClr>
              <a:buSzPct val="129310"/>
              <a:buChar char="•"/>
              <a:tabLst>
                <a:tab pos="275802" algn="l"/>
              </a:tabLst>
            </a:pP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пневмония </a:t>
            </a:r>
            <a:r>
              <a:rPr sz="1319" spc="-18" dirty="0">
                <a:solidFill>
                  <a:srgbClr val="353535"/>
                </a:solidFill>
                <a:latin typeface="Arial"/>
                <a:cs typeface="Arial"/>
              </a:rPr>
              <a:t>без</a:t>
            </a:r>
            <a:r>
              <a:rPr sz="1319" spc="-14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ДН;</a:t>
            </a:r>
            <a:endParaRPr sz="1319">
              <a:latin typeface="Arial"/>
              <a:cs typeface="Arial"/>
            </a:endParaRPr>
          </a:p>
          <a:p>
            <a:pPr marL="275513" indent="-157973">
              <a:spcBef>
                <a:spcPts val="398"/>
              </a:spcBef>
              <a:buClr>
                <a:srgbClr val="006FC0"/>
              </a:buClr>
              <a:buSzPct val="129310"/>
              <a:buChar char="•"/>
              <a:tabLst>
                <a:tab pos="275802" algn="l"/>
              </a:tabLst>
            </a:pPr>
            <a:r>
              <a:rPr sz="1319" spc="-27" dirty="0">
                <a:solidFill>
                  <a:srgbClr val="353535"/>
                </a:solidFill>
                <a:latin typeface="Arial"/>
                <a:cs typeface="Arial"/>
              </a:rPr>
              <a:t>ОРДС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(пневмония </a:t>
            </a: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с</a:t>
            </a:r>
            <a:r>
              <a:rPr sz="1319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11" dirty="0">
                <a:solidFill>
                  <a:srgbClr val="353535"/>
                </a:solidFill>
                <a:latin typeface="Arial"/>
                <a:cs typeface="Arial"/>
              </a:rPr>
              <a:t>ОДН);</a:t>
            </a:r>
            <a:endParaRPr sz="1319">
              <a:latin typeface="Arial"/>
              <a:cs typeface="Arial"/>
            </a:endParaRPr>
          </a:p>
          <a:p>
            <a:pPr marL="275513" indent="-157973">
              <a:spcBef>
                <a:spcPts val="398"/>
              </a:spcBef>
              <a:buClr>
                <a:srgbClr val="006FC0"/>
              </a:buClr>
              <a:buSzPct val="129310"/>
              <a:buChar char="•"/>
              <a:tabLst>
                <a:tab pos="275802" algn="l"/>
              </a:tabLst>
            </a:pP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сепсис;</a:t>
            </a:r>
            <a:endParaRPr sz="1319">
              <a:latin typeface="Arial"/>
              <a:cs typeface="Arial"/>
            </a:endParaRPr>
          </a:p>
          <a:p>
            <a:pPr marL="275513" indent="-157973">
              <a:spcBef>
                <a:spcPts val="398"/>
              </a:spcBef>
              <a:buClr>
                <a:srgbClr val="006FC0"/>
              </a:buClr>
              <a:buSzPct val="129310"/>
              <a:buChar char="•"/>
              <a:tabLst>
                <a:tab pos="275802" algn="l"/>
              </a:tabLst>
            </a:pPr>
            <a:r>
              <a:rPr sz="1319" spc="-2" dirty="0">
                <a:solidFill>
                  <a:srgbClr val="353535"/>
                </a:solidFill>
                <a:latin typeface="Arial"/>
                <a:cs typeface="Arial"/>
              </a:rPr>
              <a:t>септический</a:t>
            </a:r>
            <a:r>
              <a:rPr sz="1319" spc="-2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5" dirty="0">
                <a:solidFill>
                  <a:srgbClr val="353535"/>
                </a:solidFill>
                <a:latin typeface="Arial"/>
                <a:cs typeface="Arial"/>
              </a:rPr>
              <a:t>шок;</a:t>
            </a:r>
            <a:endParaRPr sz="1319">
              <a:latin typeface="Arial"/>
              <a:cs typeface="Arial"/>
            </a:endParaRPr>
          </a:p>
          <a:p>
            <a:pPr marL="275513" marR="1247030" indent="-157684">
              <a:lnSpc>
                <a:spcPct val="109500"/>
              </a:lnSpc>
              <a:spcBef>
                <a:spcPts val="246"/>
              </a:spcBef>
              <a:buClr>
                <a:srgbClr val="006FC0"/>
              </a:buClr>
              <a:buSzPct val="129310"/>
              <a:buChar char="•"/>
              <a:tabLst>
                <a:tab pos="275802" algn="l"/>
              </a:tabLst>
            </a:pPr>
            <a:r>
              <a:rPr sz="1319" spc="-7" dirty="0">
                <a:solidFill>
                  <a:srgbClr val="353535"/>
                </a:solidFill>
                <a:latin typeface="Arial"/>
                <a:cs typeface="Arial"/>
              </a:rPr>
              <a:t>ДВС-синдром,</a:t>
            </a:r>
            <a:r>
              <a:rPr sz="1319" spc="-43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319" spc="-9" dirty="0">
                <a:solidFill>
                  <a:srgbClr val="353535"/>
                </a:solidFill>
                <a:latin typeface="Arial"/>
                <a:cs typeface="Arial"/>
              </a:rPr>
              <a:t>тромбозы,  тромбоэмболии.</a:t>
            </a:r>
            <a:endParaRPr sz="131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06326" y="1499858"/>
            <a:ext cx="2489040" cy="258053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637" b="1" spc="-2" dirty="0">
                <a:solidFill>
                  <a:srgbClr val="FFFFFF"/>
                </a:solidFill>
                <a:latin typeface="Arial"/>
                <a:cs typeface="Arial"/>
              </a:rPr>
              <a:t>Клинические</a:t>
            </a:r>
            <a:r>
              <a:rPr sz="1637" b="1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7" b="1" spc="-7" dirty="0">
                <a:solidFill>
                  <a:srgbClr val="FFFFFF"/>
                </a:solidFill>
                <a:latin typeface="Arial"/>
                <a:cs typeface="Arial"/>
              </a:rPr>
              <a:t>симптомы</a:t>
            </a:r>
            <a:endParaRPr sz="163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1044" y="3669939"/>
            <a:ext cx="2428099" cy="258053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637" b="1" spc="-2" dirty="0">
                <a:solidFill>
                  <a:srgbClr val="FFFFFF"/>
                </a:solidFill>
                <a:latin typeface="Arial"/>
                <a:cs typeface="Arial"/>
              </a:rPr>
              <a:t>Клинические</a:t>
            </a:r>
            <a:r>
              <a:rPr sz="1637" b="1" spc="-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37" b="1" spc="-5" dirty="0">
                <a:solidFill>
                  <a:srgbClr val="FFFFFF"/>
                </a:solidFill>
                <a:latin typeface="Arial"/>
                <a:cs typeface="Arial"/>
              </a:rPr>
              <a:t>варианты</a:t>
            </a:r>
            <a:endParaRPr sz="1637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4759" y="1273526"/>
            <a:ext cx="1693055" cy="761034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marR="2310">
              <a:lnSpc>
                <a:spcPct val="100299"/>
              </a:lnSpc>
              <a:spcBef>
                <a:spcPts val="41"/>
              </a:spcBef>
            </a:pPr>
            <a:r>
              <a:rPr sz="1637" b="1" dirty="0">
                <a:solidFill>
                  <a:srgbClr val="D20001"/>
                </a:solidFill>
                <a:latin typeface="Arial"/>
                <a:cs typeface="Arial"/>
              </a:rPr>
              <a:t>Инку</a:t>
            </a:r>
            <a:r>
              <a:rPr sz="1637" b="1" spc="2" dirty="0">
                <a:solidFill>
                  <a:srgbClr val="D20001"/>
                </a:solidFill>
                <a:latin typeface="Arial"/>
                <a:cs typeface="Arial"/>
              </a:rPr>
              <a:t>б</a:t>
            </a:r>
            <a:r>
              <a:rPr sz="1637" b="1" spc="-2" dirty="0">
                <a:solidFill>
                  <a:srgbClr val="D20001"/>
                </a:solidFill>
                <a:latin typeface="Arial"/>
                <a:cs typeface="Arial"/>
              </a:rPr>
              <a:t>ационный  период</a:t>
            </a:r>
            <a:endParaRPr sz="1637">
              <a:latin typeface="Arial"/>
              <a:cs typeface="Arial"/>
            </a:endParaRPr>
          </a:p>
          <a:p>
            <a:pPr marL="5776">
              <a:spcBef>
                <a:spcPts val="7"/>
              </a:spcBef>
            </a:pPr>
            <a:r>
              <a:rPr sz="1637" spc="-18" dirty="0">
                <a:solidFill>
                  <a:srgbClr val="353535"/>
                </a:solidFill>
                <a:latin typeface="Arial"/>
                <a:cs typeface="Arial"/>
              </a:rPr>
              <a:t>от </a:t>
            </a:r>
            <a:r>
              <a:rPr sz="1637" dirty="0">
                <a:solidFill>
                  <a:srgbClr val="353535"/>
                </a:solidFill>
                <a:latin typeface="Arial"/>
                <a:cs typeface="Arial"/>
              </a:rPr>
              <a:t>2 до 14</a:t>
            </a:r>
            <a:r>
              <a:rPr sz="1637" spc="14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637" spc="-2" dirty="0">
                <a:solidFill>
                  <a:srgbClr val="353535"/>
                </a:solidFill>
                <a:latin typeface="Arial"/>
                <a:cs typeface="Arial"/>
              </a:rPr>
              <a:t>суток</a:t>
            </a:r>
            <a:endParaRPr sz="1637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3209" y="1939425"/>
            <a:ext cx="488970" cy="595226"/>
          </a:xfrm>
          <a:prstGeom prst="rect">
            <a:avLst/>
          </a:prstGeom>
        </p:spPr>
        <p:txBody>
          <a:bodyPr vert="horz" wrap="square" lIns="0" tIns="98487" rIns="0" bIns="0" rtlCol="0">
            <a:spAutoFit/>
          </a:bodyPr>
          <a:lstStyle/>
          <a:p>
            <a:pPr marR="2310" algn="r">
              <a:spcBef>
                <a:spcPts val="775"/>
              </a:spcBef>
            </a:pPr>
            <a:r>
              <a:rPr sz="1319" b="1" spc="-2" dirty="0">
                <a:solidFill>
                  <a:srgbClr val="D20001"/>
                </a:solidFill>
                <a:latin typeface="Arial"/>
                <a:cs typeface="Arial"/>
              </a:rPr>
              <a:t>&gt;</a:t>
            </a:r>
            <a:r>
              <a:rPr sz="1319" b="1" spc="-43" dirty="0">
                <a:solidFill>
                  <a:srgbClr val="D20001"/>
                </a:solidFill>
                <a:latin typeface="Arial"/>
                <a:cs typeface="Arial"/>
              </a:rPr>
              <a:t> </a:t>
            </a:r>
            <a:r>
              <a:rPr sz="1319" b="1" spc="-7" dirty="0">
                <a:solidFill>
                  <a:srgbClr val="D20001"/>
                </a:solidFill>
                <a:latin typeface="Arial"/>
                <a:cs typeface="Arial"/>
              </a:rPr>
              <a:t>90%</a:t>
            </a:r>
            <a:endParaRPr sz="1319">
              <a:latin typeface="Arial"/>
              <a:cs typeface="Arial"/>
            </a:endParaRPr>
          </a:p>
          <a:p>
            <a:pPr marR="2310" algn="r">
              <a:spcBef>
                <a:spcPts val="732"/>
              </a:spcBef>
            </a:pPr>
            <a:r>
              <a:rPr sz="1319" b="1" spc="-7" dirty="0">
                <a:solidFill>
                  <a:srgbClr val="D20001"/>
                </a:solidFill>
                <a:latin typeface="Arial"/>
                <a:cs typeface="Arial"/>
              </a:rPr>
              <a:t>80%</a:t>
            </a:r>
            <a:endParaRPr sz="1319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3208" y="2727608"/>
            <a:ext cx="489259" cy="888290"/>
          </a:xfrm>
          <a:prstGeom prst="rect">
            <a:avLst/>
          </a:prstGeom>
        </p:spPr>
        <p:txBody>
          <a:bodyPr vert="horz" wrap="square" lIns="0" tIns="98776" rIns="0" bIns="0" rtlCol="0">
            <a:spAutoFit/>
          </a:bodyPr>
          <a:lstStyle/>
          <a:p>
            <a:pPr marR="2310" algn="r">
              <a:spcBef>
                <a:spcPts val="778"/>
              </a:spcBef>
            </a:pPr>
            <a:r>
              <a:rPr sz="1319" b="1" spc="-7" dirty="0">
                <a:solidFill>
                  <a:srgbClr val="D20001"/>
                </a:solidFill>
                <a:latin typeface="Arial"/>
                <a:cs typeface="Arial"/>
              </a:rPr>
              <a:t>40%</a:t>
            </a:r>
            <a:endParaRPr sz="1319">
              <a:latin typeface="Arial"/>
              <a:cs typeface="Arial"/>
            </a:endParaRPr>
          </a:p>
          <a:p>
            <a:pPr marR="2310" algn="r">
              <a:spcBef>
                <a:spcPts val="732"/>
              </a:spcBef>
            </a:pPr>
            <a:r>
              <a:rPr sz="1319" b="1" spc="-7" dirty="0">
                <a:solidFill>
                  <a:srgbClr val="D20001"/>
                </a:solidFill>
                <a:latin typeface="Arial"/>
                <a:cs typeface="Arial"/>
              </a:rPr>
              <a:t>30%</a:t>
            </a:r>
            <a:endParaRPr sz="1319">
              <a:latin typeface="Arial"/>
              <a:cs typeface="Arial"/>
            </a:endParaRPr>
          </a:p>
          <a:p>
            <a:pPr marR="2310" algn="r">
              <a:spcBef>
                <a:spcPts val="732"/>
              </a:spcBef>
            </a:pPr>
            <a:r>
              <a:rPr sz="1319" b="1" spc="-2" dirty="0">
                <a:solidFill>
                  <a:srgbClr val="D20001"/>
                </a:solidFill>
                <a:latin typeface="Arial"/>
                <a:cs typeface="Arial"/>
              </a:rPr>
              <a:t>&gt;</a:t>
            </a:r>
            <a:r>
              <a:rPr sz="1319" b="1" spc="-48" dirty="0">
                <a:solidFill>
                  <a:srgbClr val="D20001"/>
                </a:solidFill>
                <a:latin typeface="Arial"/>
                <a:cs typeface="Arial"/>
              </a:rPr>
              <a:t> </a:t>
            </a:r>
            <a:r>
              <a:rPr sz="1319" b="1" spc="-5" dirty="0">
                <a:solidFill>
                  <a:srgbClr val="D20001"/>
                </a:solidFill>
                <a:latin typeface="Arial"/>
                <a:cs typeface="Arial"/>
              </a:rPr>
              <a:t>20%</a:t>
            </a:r>
            <a:endParaRPr sz="1319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6034" y="1263768"/>
            <a:ext cx="991803" cy="743997"/>
            <a:chOff x="980654" y="2354671"/>
            <a:chExt cx="2180590" cy="1635760"/>
          </a:xfrm>
        </p:grpSpPr>
        <p:sp>
          <p:nvSpPr>
            <p:cNvPr id="21" name="object 21"/>
            <p:cNvSpPr/>
            <p:nvPr/>
          </p:nvSpPr>
          <p:spPr>
            <a:xfrm>
              <a:off x="980654" y="2354671"/>
              <a:ext cx="2179995" cy="1635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2" name="object 22"/>
            <p:cNvSpPr/>
            <p:nvPr/>
          </p:nvSpPr>
          <p:spPr>
            <a:xfrm>
              <a:off x="1871907" y="3087754"/>
              <a:ext cx="170815" cy="170815"/>
            </a:xfrm>
            <a:custGeom>
              <a:avLst/>
              <a:gdLst/>
              <a:ahLst/>
              <a:cxnLst/>
              <a:rect l="l" t="t" r="r" b="b"/>
              <a:pathLst>
                <a:path w="170814" h="170814">
                  <a:moveTo>
                    <a:pt x="163556" y="0"/>
                  </a:moveTo>
                  <a:lnTo>
                    <a:pt x="6991" y="0"/>
                  </a:lnTo>
                  <a:lnTo>
                    <a:pt x="0" y="6991"/>
                  </a:lnTo>
                  <a:lnTo>
                    <a:pt x="0" y="163556"/>
                  </a:lnTo>
                  <a:lnTo>
                    <a:pt x="6991" y="170548"/>
                  </a:lnTo>
                  <a:lnTo>
                    <a:pt x="163556" y="170548"/>
                  </a:lnTo>
                  <a:lnTo>
                    <a:pt x="170548" y="163556"/>
                  </a:lnTo>
                  <a:lnTo>
                    <a:pt x="170548" y="6991"/>
                  </a:lnTo>
                  <a:close/>
                </a:path>
              </a:pathLst>
            </a:custGeom>
            <a:solidFill>
              <a:srgbClr val="8B0000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3" name="object 23"/>
            <p:cNvSpPr/>
            <p:nvPr/>
          </p:nvSpPr>
          <p:spPr>
            <a:xfrm>
              <a:off x="2090585" y="3085003"/>
              <a:ext cx="389255" cy="170815"/>
            </a:xfrm>
            <a:custGeom>
              <a:avLst/>
              <a:gdLst/>
              <a:ahLst/>
              <a:cxnLst/>
              <a:rect l="l" t="t" r="r" b="b"/>
              <a:pathLst>
                <a:path w="389255" h="170814">
                  <a:moveTo>
                    <a:pt x="170548" y="5969"/>
                  </a:moveTo>
                  <a:lnTo>
                    <a:pt x="164592" y="0"/>
                  </a:lnTo>
                  <a:lnTo>
                    <a:pt x="5969" y="0"/>
                  </a:lnTo>
                  <a:lnTo>
                    <a:pt x="0" y="5969"/>
                  </a:lnTo>
                  <a:lnTo>
                    <a:pt x="0" y="164592"/>
                  </a:lnTo>
                  <a:lnTo>
                    <a:pt x="5969" y="170561"/>
                  </a:lnTo>
                  <a:lnTo>
                    <a:pt x="164592" y="170561"/>
                  </a:lnTo>
                  <a:lnTo>
                    <a:pt x="170548" y="164592"/>
                  </a:lnTo>
                  <a:lnTo>
                    <a:pt x="170548" y="5969"/>
                  </a:lnTo>
                  <a:close/>
                </a:path>
                <a:path w="389255" h="170814">
                  <a:moveTo>
                    <a:pt x="389242" y="4013"/>
                  </a:moveTo>
                  <a:lnTo>
                    <a:pt x="385229" y="0"/>
                  </a:lnTo>
                  <a:lnTo>
                    <a:pt x="222707" y="0"/>
                  </a:lnTo>
                  <a:lnTo>
                    <a:pt x="218694" y="4013"/>
                  </a:lnTo>
                  <a:lnTo>
                    <a:pt x="218694" y="166547"/>
                  </a:lnTo>
                  <a:lnTo>
                    <a:pt x="222707" y="170561"/>
                  </a:lnTo>
                  <a:lnTo>
                    <a:pt x="385229" y="170561"/>
                  </a:lnTo>
                  <a:lnTo>
                    <a:pt x="389242" y="166547"/>
                  </a:lnTo>
                  <a:lnTo>
                    <a:pt x="389242" y="40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9345" y="3085004"/>
              <a:ext cx="170548" cy="170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5" name="object 25"/>
            <p:cNvSpPr/>
            <p:nvPr/>
          </p:nvSpPr>
          <p:spPr>
            <a:xfrm>
              <a:off x="1871907" y="3307817"/>
              <a:ext cx="170548" cy="170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6" name="object 26"/>
            <p:cNvSpPr/>
            <p:nvPr/>
          </p:nvSpPr>
          <p:spPr>
            <a:xfrm>
              <a:off x="2086469" y="3306442"/>
              <a:ext cx="170548" cy="1705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7" name="object 27"/>
            <p:cNvSpPr/>
            <p:nvPr/>
          </p:nvSpPr>
          <p:spPr>
            <a:xfrm>
              <a:off x="2307907" y="3306442"/>
              <a:ext cx="170548" cy="1705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8" name="object 28"/>
            <p:cNvSpPr/>
            <p:nvPr/>
          </p:nvSpPr>
          <p:spPr>
            <a:xfrm>
              <a:off x="2529345" y="3306442"/>
              <a:ext cx="170548" cy="1705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4533" y="3309192"/>
              <a:ext cx="170548" cy="170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0469" y="3306442"/>
              <a:ext cx="170548" cy="1705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1" name="object 31"/>
            <p:cNvSpPr/>
            <p:nvPr/>
          </p:nvSpPr>
          <p:spPr>
            <a:xfrm>
              <a:off x="1871907" y="3525129"/>
              <a:ext cx="170548" cy="170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2" name="object 32"/>
            <p:cNvSpPr/>
            <p:nvPr/>
          </p:nvSpPr>
          <p:spPr>
            <a:xfrm>
              <a:off x="2086469" y="3523754"/>
              <a:ext cx="170548" cy="170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3" name="object 33"/>
            <p:cNvSpPr/>
            <p:nvPr/>
          </p:nvSpPr>
          <p:spPr>
            <a:xfrm>
              <a:off x="2307907" y="3523754"/>
              <a:ext cx="170548" cy="1705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4" name="object 34"/>
            <p:cNvSpPr/>
            <p:nvPr/>
          </p:nvSpPr>
          <p:spPr>
            <a:xfrm>
              <a:off x="1434533" y="3526504"/>
              <a:ext cx="170548" cy="170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5" name="object 35"/>
            <p:cNvSpPr/>
            <p:nvPr/>
          </p:nvSpPr>
          <p:spPr>
            <a:xfrm>
              <a:off x="1650469" y="3523754"/>
              <a:ext cx="170548" cy="1705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36" name="object 36"/>
          <p:cNvSpPr/>
          <p:nvPr/>
        </p:nvSpPr>
        <p:spPr>
          <a:xfrm>
            <a:off x="717845" y="2548381"/>
            <a:ext cx="2351851" cy="0"/>
          </a:xfrm>
          <a:custGeom>
            <a:avLst/>
            <a:gdLst/>
            <a:ahLst/>
            <a:cxnLst/>
            <a:rect l="l" t="t" r="r" b="b"/>
            <a:pathLst>
              <a:path w="5170805">
                <a:moveTo>
                  <a:pt x="0" y="0"/>
                </a:moveTo>
                <a:lnTo>
                  <a:pt x="5170784" y="0"/>
                </a:lnTo>
              </a:path>
            </a:pathLst>
          </a:custGeom>
          <a:ln w="45387">
            <a:solidFill>
              <a:srgbClr val="353535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7" name="object 37"/>
          <p:cNvSpPr txBox="1"/>
          <p:nvPr/>
        </p:nvSpPr>
        <p:spPr>
          <a:xfrm>
            <a:off x="4998442" y="5192324"/>
            <a:ext cx="2887898" cy="358680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153352" marR="2310" indent="-147865">
              <a:lnSpc>
                <a:spcPct val="101099"/>
              </a:lnSpc>
              <a:spcBef>
                <a:spcPts val="41"/>
              </a:spcBef>
              <a:tabLst>
                <a:tab pos="153352" algn="l"/>
              </a:tabLst>
            </a:pPr>
            <a:r>
              <a:rPr sz="1137" spc="2" dirty="0">
                <a:solidFill>
                  <a:srgbClr val="7E7E7E"/>
                </a:solidFill>
                <a:latin typeface="Arial"/>
                <a:cs typeface="Arial"/>
              </a:rPr>
              <a:t>*	</a:t>
            </a:r>
            <a:r>
              <a:rPr sz="1137" spc="5" dirty="0">
                <a:solidFill>
                  <a:srgbClr val="7E7E7E"/>
                </a:solidFill>
                <a:latin typeface="Arial"/>
                <a:cs typeface="Arial"/>
              </a:rPr>
              <a:t>наиболее тяжелая одышка развивается  к 6-8-му дню от момента</a:t>
            </a:r>
            <a:r>
              <a:rPr sz="1137" spc="2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7E7E7E"/>
                </a:solidFill>
                <a:latin typeface="Arial"/>
                <a:cs typeface="Arial"/>
              </a:rPr>
              <a:t>заражения</a:t>
            </a:r>
            <a:endParaRPr sz="1137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7024" y="5852095"/>
            <a:ext cx="2494816" cy="636425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819" b="1" dirty="0">
                <a:solidFill>
                  <a:srgbClr val="353535"/>
                </a:solidFill>
                <a:latin typeface="Arial"/>
                <a:cs typeface="Arial"/>
              </a:rPr>
              <a:t>Сокращения:</a:t>
            </a:r>
            <a:endParaRPr sz="819">
              <a:latin typeface="Arial"/>
              <a:cs typeface="Arial"/>
            </a:endParaRPr>
          </a:p>
          <a:p>
            <a:pPr marL="5776" marR="2310">
              <a:spcBef>
                <a:spcPts val="5"/>
              </a:spcBef>
            </a:pPr>
            <a:r>
              <a:rPr sz="819" dirty="0">
                <a:solidFill>
                  <a:srgbClr val="353535"/>
                </a:solidFill>
                <a:latin typeface="Arial"/>
                <a:cs typeface="Arial"/>
              </a:rPr>
              <a:t>ОРВИ – острая </a:t>
            </a:r>
            <a:r>
              <a:rPr sz="819" spc="-2" dirty="0">
                <a:solidFill>
                  <a:srgbClr val="353535"/>
                </a:solidFill>
                <a:latin typeface="Arial"/>
                <a:cs typeface="Arial"/>
              </a:rPr>
              <a:t>респираторная вирусная </a:t>
            </a:r>
            <a:r>
              <a:rPr sz="819" dirty="0">
                <a:solidFill>
                  <a:srgbClr val="353535"/>
                </a:solidFill>
                <a:latin typeface="Arial"/>
                <a:cs typeface="Arial"/>
              </a:rPr>
              <a:t>инфекция  </a:t>
            </a:r>
            <a:r>
              <a:rPr sz="819" spc="-7" dirty="0">
                <a:solidFill>
                  <a:srgbClr val="353535"/>
                </a:solidFill>
                <a:latin typeface="Arial"/>
                <a:cs typeface="Arial"/>
              </a:rPr>
              <a:t>ОДН </a:t>
            </a:r>
            <a:r>
              <a:rPr sz="819" dirty="0">
                <a:solidFill>
                  <a:srgbClr val="353535"/>
                </a:solidFill>
                <a:latin typeface="Arial"/>
                <a:cs typeface="Arial"/>
              </a:rPr>
              <a:t>– острая </a:t>
            </a:r>
            <a:r>
              <a:rPr sz="819" spc="-7" dirty="0">
                <a:solidFill>
                  <a:srgbClr val="353535"/>
                </a:solidFill>
                <a:latin typeface="Arial"/>
                <a:cs typeface="Arial"/>
              </a:rPr>
              <a:t>дыхательная </a:t>
            </a:r>
            <a:r>
              <a:rPr sz="819" spc="-5" dirty="0">
                <a:solidFill>
                  <a:srgbClr val="353535"/>
                </a:solidFill>
                <a:latin typeface="Arial"/>
                <a:cs typeface="Arial"/>
              </a:rPr>
              <a:t>недостаточность  </a:t>
            </a:r>
            <a:r>
              <a:rPr sz="819" spc="-14" dirty="0">
                <a:solidFill>
                  <a:srgbClr val="353535"/>
                </a:solidFill>
                <a:latin typeface="Arial"/>
                <a:cs typeface="Arial"/>
              </a:rPr>
              <a:t>ОРДС </a:t>
            </a:r>
            <a:r>
              <a:rPr sz="819" dirty="0">
                <a:solidFill>
                  <a:srgbClr val="353535"/>
                </a:solidFill>
                <a:latin typeface="Arial"/>
                <a:cs typeface="Arial"/>
              </a:rPr>
              <a:t>– острый </a:t>
            </a:r>
            <a:r>
              <a:rPr sz="819" spc="-2" dirty="0">
                <a:solidFill>
                  <a:srgbClr val="353535"/>
                </a:solidFill>
                <a:latin typeface="Arial"/>
                <a:cs typeface="Arial"/>
              </a:rPr>
              <a:t>респираторный </a:t>
            </a:r>
            <a:r>
              <a:rPr sz="819" dirty="0">
                <a:solidFill>
                  <a:srgbClr val="353535"/>
                </a:solidFill>
                <a:latin typeface="Arial"/>
                <a:cs typeface="Arial"/>
              </a:rPr>
              <a:t>дистресс-синдром  </a:t>
            </a:r>
            <a:r>
              <a:rPr sz="819" spc="14" dirty="0">
                <a:solidFill>
                  <a:srgbClr val="353535"/>
                </a:solidFill>
                <a:latin typeface="Arial"/>
                <a:cs typeface="Arial"/>
              </a:rPr>
              <a:t>АД </a:t>
            </a:r>
            <a:r>
              <a:rPr sz="819" dirty="0">
                <a:solidFill>
                  <a:srgbClr val="353535"/>
                </a:solidFill>
                <a:latin typeface="Arial"/>
                <a:cs typeface="Arial"/>
              </a:rPr>
              <a:t>– </a:t>
            </a:r>
            <a:r>
              <a:rPr sz="819" spc="-5" dirty="0">
                <a:solidFill>
                  <a:srgbClr val="353535"/>
                </a:solidFill>
                <a:latin typeface="Arial"/>
                <a:cs typeface="Arial"/>
              </a:rPr>
              <a:t>артериальное</a:t>
            </a:r>
            <a:r>
              <a:rPr sz="819" spc="-41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819" spc="-5" dirty="0">
                <a:solidFill>
                  <a:srgbClr val="353535"/>
                </a:solidFill>
                <a:latin typeface="Arial"/>
                <a:cs typeface="Arial"/>
              </a:rPr>
              <a:t>давление</a:t>
            </a:r>
            <a:endParaRPr sz="819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990195" y="5648408"/>
            <a:ext cx="3325747" cy="634535"/>
            <a:chOff x="10971498" y="11994791"/>
            <a:chExt cx="7312025" cy="1395095"/>
          </a:xfrm>
        </p:grpSpPr>
        <p:sp>
          <p:nvSpPr>
            <p:cNvPr id="40" name="object 40"/>
            <p:cNvSpPr/>
            <p:nvPr/>
          </p:nvSpPr>
          <p:spPr>
            <a:xfrm>
              <a:off x="10988690" y="12011983"/>
              <a:ext cx="7277734" cy="1360805"/>
            </a:xfrm>
            <a:custGeom>
              <a:avLst/>
              <a:gdLst/>
              <a:ahLst/>
              <a:cxnLst/>
              <a:rect l="l" t="t" r="r" b="b"/>
              <a:pathLst>
                <a:path w="7277734" h="1360805">
                  <a:moveTo>
                    <a:pt x="7214043" y="0"/>
                  </a:moveTo>
                  <a:lnTo>
                    <a:pt x="63153" y="0"/>
                  </a:lnTo>
                  <a:lnTo>
                    <a:pt x="38586" y="4967"/>
                  </a:lnTo>
                  <a:lnTo>
                    <a:pt x="18510" y="18510"/>
                  </a:lnTo>
                  <a:lnTo>
                    <a:pt x="4967" y="38586"/>
                  </a:lnTo>
                  <a:lnTo>
                    <a:pt x="0" y="63153"/>
                  </a:lnTo>
                  <a:lnTo>
                    <a:pt x="0" y="1297131"/>
                  </a:lnTo>
                  <a:lnTo>
                    <a:pt x="4967" y="1321705"/>
                  </a:lnTo>
                  <a:lnTo>
                    <a:pt x="18510" y="1341771"/>
                  </a:lnTo>
                  <a:lnTo>
                    <a:pt x="38586" y="1355301"/>
                  </a:lnTo>
                  <a:lnTo>
                    <a:pt x="63153" y="1360262"/>
                  </a:lnTo>
                  <a:lnTo>
                    <a:pt x="7214043" y="1360262"/>
                  </a:lnTo>
                  <a:lnTo>
                    <a:pt x="7238610" y="1355301"/>
                  </a:lnTo>
                  <a:lnTo>
                    <a:pt x="7258686" y="1341771"/>
                  </a:lnTo>
                  <a:lnTo>
                    <a:pt x="7272229" y="1321705"/>
                  </a:lnTo>
                  <a:lnTo>
                    <a:pt x="7277197" y="1297131"/>
                  </a:lnTo>
                  <a:lnTo>
                    <a:pt x="7277197" y="63153"/>
                  </a:lnTo>
                  <a:lnTo>
                    <a:pt x="7272229" y="38586"/>
                  </a:lnTo>
                  <a:lnTo>
                    <a:pt x="7258686" y="18510"/>
                  </a:lnTo>
                  <a:lnTo>
                    <a:pt x="7238610" y="4967"/>
                  </a:lnTo>
                  <a:lnTo>
                    <a:pt x="7214043" y="0"/>
                  </a:lnTo>
                  <a:close/>
                </a:path>
              </a:pathLst>
            </a:custGeom>
            <a:solidFill>
              <a:srgbClr val="FFDDDD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88690" y="12011983"/>
              <a:ext cx="7277734" cy="1360805"/>
            </a:xfrm>
            <a:custGeom>
              <a:avLst/>
              <a:gdLst/>
              <a:ahLst/>
              <a:cxnLst/>
              <a:rect l="l" t="t" r="r" b="b"/>
              <a:pathLst>
                <a:path w="7277734" h="1360805">
                  <a:moveTo>
                    <a:pt x="0" y="63153"/>
                  </a:moveTo>
                  <a:lnTo>
                    <a:pt x="4967" y="38586"/>
                  </a:lnTo>
                  <a:lnTo>
                    <a:pt x="18510" y="18510"/>
                  </a:lnTo>
                  <a:lnTo>
                    <a:pt x="38586" y="4967"/>
                  </a:lnTo>
                  <a:lnTo>
                    <a:pt x="63153" y="0"/>
                  </a:lnTo>
                  <a:lnTo>
                    <a:pt x="7214043" y="0"/>
                  </a:lnTo>
                  <a:lnTo>
                    <a:pt x="7238610" y="4967"/>
                  </a:lnTo>
                  <a:lnTo>
                    <a:pt x="7258686" y="18510"/>
                  </a:lnTo>
                  <a:lnTo>
                    <a:pt x="7272229" y="38586"/>
                  </a:lnTo>
                  <a:lnTo>
                    <a:pt x="7277197" y="63153"/>
                  </a:lnTo>
                  <a:lnTo>
                    <a:pt x="7277197" y="1297131"/>
                  </a:lnTo>
                  <a:lnTo>
                    <a:pt x="7272229" y="1321705"/>
                  </a:lnTo>
                  <a:lnTo>
                    <a:pt x="7258686" y="1341771"/>
                  </a:lnTo>
                  <a:lnTo>
                    <a:pt x="7238610" y="1355301"/>
                  </a:lnTo>
                  <a:lnTo>
                    <a:pt x="7214043" y="1360262"/>
                  </a:lnTo>
                  <a:lnTo>
                    <a:pt x="63153" y="1360262"/>
                  </a:lnTo>
                  <a:lnTo>
                    <a:pt x="38586" y="1355301"/>
                  </a:lnTo>
                  <a:lnTo>
                    <a:pt x="18510" y="1341771"/>
                  </a:lnTo>
                  <a:lnTo>
                    <a:pt x="4967" y="1321705"/>
                  </a:lnTo>
                  <a:lnTo>
                    <a:pt x="0" y="1297131"/>
                  </a:lnTo>
                  <a:lnTo>
                    <a:pt x="0" y="63153"/>
                  </a:lnTo>
                  <a:close/>
                </a:path>
              </a:pathLst>
            </a:custGeom>
            <a:ln w="3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148424" y="5706701"/>
            <a:ext cx="2998226" cy="510365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marR="290820">
              <a:spcBef>
                <a:spcPts val="48"/>
              </a:spcBef>
            </a:pPr>
            <a:r>
              <a:rPr sz="819" spc="2" dirty="0">
                <a:solidFill>
                  <a:srgbClr val="1F1F1F"/>
                </a:solidFill>
                <a:latin typeface="Arial"/>
                <a:cs typeface="Arial"/>
              </a:rPr>
              <a:t>У </a:t>
            </a:r>
            <a:r>
              <a:rPr sz="819" spc="-2" dirty="0">
                <a:solidFill>
                  <a:srgbClr val="1F1F1F"/>
                </a:solidFill>
                <a:latin typeface="Arial"/>
                <a:cs typeface="Arial"/>
              </a:rPr>
              <a:t>пациентов </a:t>
            </a:r>
            <a:r>
              <a:rPr sz="819" spc="-5" dirty="0">
                <a:solidFill>
                  <a:srgbClr val="1F1F1F"/>
                </a:solidFill>
                <a:latin typeface="Arial"/>
                <a:cs typeface="Arial"/>
              </a:rPr>
              <a:t>старческого возраста </a:t>
            </a:r>
            <a:r>
              <a:rPr sz="819" spc="-2" dirty="0">
                <a:solidFill>
                  <a:srgbClr val="1F1F1F"/>
                </a:solidFill>
                <a:latin typeface="Arial"/>
                <a:cs typeface="Arial"/>
              </a:rPr>
              <a:t>возможна атипичная  </a:t>
            </a:r>
            <a:r>
              <a:rPr sz="819" dirty="0">
                <a:solidFill>
                  <a:srgbClr val="1F1F1F"/>
                </a:solidFill>
                <a:latin typeface="Arial"/>
                <a:cs typeface="Arial"/>
              </a:rPr>
              <a:t>картина </a:t>
            </a:r>
            <a:r>
              <a:rPr sz="819" spc="-2" dirty="0">
                <a:solidFill>
                  <a:srgbClr val="1F1F1F"/>
                </a:solidFill>
                <a:latin typeface="Arial"/>
                <a:cs typeface="Arial"/>
              </a:rPr>
              <a:t>заболевания </a:t>
            </a:r>
            <a:r>
              <a:rPr sz="819" spc="-9" dirty="0">
                <a:solidFill>
                  <a:srgbClr val="1F1F1F"/>
                </a:solidFill>
                <a:latin typeface="Arial"/>
                <a:cs typeface="Arial"/>
              </a:rPr>
              <a:t>без </a:t>
            </a:r>
            <a:r>
              <a:rPr sz="819" spc="-2" dirty="0">
                <a:solidFill>
                  <a:srgbClr val="1F1F1F"/>
                </a:solidFill>
                <a:latin typeface="Arial"/>
                <a:cs typeface="Arial"/>
              </a:rPr>
              <a:t>лихорадки, </a:t>
            </a:r>
            <a:r>
              <a:rPr sz="819" spc="2" dirty="0">
                <a:solidFill>
                  <a:srgbClr val="1F1F1F"/>
                </a:solidFill>
                <a:latin typeface="Arial"/>
                <a:cs typeface="Arial"/>
              </a:rPr>
              <a:t>кашля,</a:t>
            </a:r>
            <a:r>
              <a:rPr sz="819" spc="-52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19" spc="-5" dirty="0">
                <a:solidFill>
                  <a:srgbClr val="1F1F1F"/>
                </a:solidFill>
                <a:latin typeface="Arial"/>
                <a:cs typeface="Arial"/>
              </a:rPr>
              <a:t>одышки.</a:t>
            </a:r>
            <a:endParaRPr sz="819">
              <a:latin typeface="Arial"/>
              <a:cs typeface="Arial"/>
            </a:endParaRPr>
          </a:p>
          <a:p>
            <a:pPr marL="5776" marR="2310">
              <a:spcBef>
                <a:spcPts val="7"/>
              </a:spcBef>
            </a:pPr>
            <a:r>
              <a:rPr sz="819" spc="-2" dirty="0">
                <a:solidFill>
                  <a:srgbClr val="1F1F1F"/>
                </a:solidFill>
                <a:latin typeface="Arial"/>
                <a:cs typeface="Arial"/>
              </a:rPr>
              <a:t>Симптомы </a:t>
            </a:r>
            <a:r>
              <a:rPr sz="819" spc="-5" dirty="0">
                <a:solidFill>
                  <a:srgbClr val="1F1F1F"/>
                </a:solidFill>
                <a:latin typeface="Arial"/>
                <a:cs typeface="Arial"/>
              </a:rPr>
              <a:t>включают делирий, </a:t>
            </a:r>
            <a:r>
              <a:rPr sz="819" spc="-2" dirty="0">
                <a:solidFill>
                  <a:srgbClr val="1F1F1F"/>
                </a:solidFill>
                <a:latin typeface="Arial"/>
                <a:cs typeface="Arial"/>
              </a:rPr>
              <a:t>падения, </a:t>
            </a:r>
            <a:r>
              <a:rPr sz="819" dirty="0">
                <a:solidFill>
                  <a:srgbClr val="1F1F1F"/>
                </a:solidFill>
                <a:latin typeface="Arial"/>
                <a:cs typeface="Arial"/>
              </a:rPr>
              <a:t>функциональное  снижение, </a:t>
            </a:r>
            <a:r>
              <a:rPr sz="819" spc="-7" dirty="0">
                <a:solidFill>
                  <a:srgbClr val="1F1F1F"/>
                </a:solidFill>
                <a:latin typeface="Arial"/>
                <a:cs typeface="Arial"/>
              </a:rPr>
              <a:t>конъюнктивит, </a:t>
            </a:r>
            <a:r>
              <a:rPr sz="819" spc="-2" dirty="0">
                <a:solidFill>
                  <a:srgbClr val="1F1F1F"/>
                </a:solidFill>
                <a:latin typeface="Arial"/>
                <a:cs typeface="Arial"/>
              </a:rPr>
              <a:t>бред, тахикардию </a:t>
            </a:r>
            <a:r>
              <a:rPr sz="819" dirty="0">
                <a:solidFill>
                  <a:srgbClr val="1F1F1F"/>
                </a:solidFill>
                <a:latin typeface="Arial"/>
                <a:cs typeface="Arial"/>
              </a:rPr>
              <a:t>или снижение</a:t>
            </a:r>
            <a:r>
              <a:rPr sz="819" spc="-5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19" spc="14" dirty="0">
                <a:solidFill>
                  <a:srgbClr val="1F1F1F"/>
                </a:solidFill>
                <a:latin typeface="Arial"/>
                <a:cs typeface="Arial"/>
              </a:rPr>
              <a:t>АД</a:t>
            </a:r>
            <a:endParaRPr sz="819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691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1868" y="336668"/>
            <a:ext cx="587413" cy="66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" name="object 3"/>
          <p:cNvSpPr/>
          <p:nvPr/>
        </p:nvSpPr>
        <p:spPr>
          <a:xfrm>
            <a:off x="3421258" y="4531135"/>
            <a:ext cx="5286249" cy="1814937"/>
          </a:xfrm>
          <a:custGeom>
            <a:avLst/>
            <a:gdLst/>
            <a:ahLst/>
            <a:cxnLst/>
            <a:rect l="l" t="t" r="r" b="b"/>
            <a:pathLst>
              <a:path w="11622405" h="3990340">
                <a:moveTo>
                  <a:pt x="11481310" y="0"/>
                </a:moveTo>
                <a:lnTo>
                  <a:pt x="140748" y="0"/>
                </a:lnTo>
                <a:lnTo>
                  <a:pt x="96270" y="7177"/>
                </a:lnTo>
                <a:lnTo>
                  <a:pt x="57634" y="27163"/>
                </a:lnTo>
                <a:lnTo>
                  <a:pt x="27163" y="57634"/>
                </a:lnTo>
                <a:lnTo>
                  <a:pt x="7177" y="96270"/>
                </a:lnTo>
                <a:lnTo>
                  <a:pt x="0" y="140748"/>
                </a:lnTo>
                <a:lnTo>
                  <a:pt x="0" y="3849251"/>
                </a:lnTo>
                <a:lnTo>
                  <a:pt x="7177" y="3893739"/>
                </a:lnTo>
                <a:lnTo>
                  <a:pt x="27163" y="3932379"/>
                </a:lnTo>
                <a:lnTo>
                  <a:pt x="57634" y="3962850"/>
                </a:lnTo>
                <a:lnTo>
                  <a:pt x="96270" y="3982834"/>
                </a:lnTo>
                <a:lnTo>
                  <a:pt x="140748" y="3990011"/>
                </a:lnTo>
                <a:lnTo>
                  <a:pt x="11481310" y="3990011"/>
                </a:lnTo>
                <a:lnTo>
                  <a:pt x="11525789" y="3982834"/>
                </a:lnTo>
                <a:lnTo>
                  <a:pt x="11564424" y="3962850"/>
                </a:lnTo>
                <a:lnTo>
                  <a:pt x="11594896" y="3932379"/>
                </a:lnTo>
                <a:lnTo>
                  <a:pt x="11614881" y="3893739"/>
                </a:lnTo>
                <a:lnTo>
                  <a:pt x="11622059" y="3849251"/>
                </a:lnTo>
                <a:lnTo>
                  <a:pt x="11622059" y="140748"/>
                </a:lnTo>
                <a:lnTo>
                  <a:pt x="11614881" y="96270"/>
                </a:lnTo>
                <a:lnTo>
                  <a:pt x="11594896" y="57634"/>
                </a:lnTo>
                <a:lnTo>
                  <a:pt x="11564424" y="27163"/>
                </a:lnTo>
                <a:lnTo>
                  <a:pt x="11525789" y="7177"/>
                </a:lnTo>
                <a:lnTo>
                  <a:pt x="1148131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" name="object 4"/>
          <p:cNvSpPr/>
          <p:nvPr/>
        </p:nvSpPr>
        <p:spPr>
          <a:xfrm>
            <a:off x="3421258" y="1639737"/>
            <a:ext cx="5286249" cy="2437341"/>
          </a:xfrm>
          <a:custGeom>
            <a:avLst/>
            <a:gdLst/>
            <a:ahLst/>
            <a:cxnLst/>
            <a:rect l="l" t="t" r="r" b="b"/>
            <a:pathLst>
              <a:path w="11622405" h="5358765">
                <a:moveTo>
                  <a:pt x="11490823" y="0"/>
                </a:moveTo>
                <a:lnTo>
                  <a:pt x="131235" y="0"/>
                </a:lnTo>
                <a:lnTo>
                  <a:pt x="80170" y="10319"/>
                </a:lnTo>
                <a:lnTo>
                  <a:pt x="38453" y="38453"/>
                </a:lnTo>
                <a:lnTo>
                  <a:pt x="10319" y="80170"/>
                </a:lnTo>
                <a:lnTo>
                  <a:pt x="0" y="131235"/>
                </a:lnTo>
                <a:lnTo>
                  <a:pt x="0" y="5227290"/>
                </a:lnTo>
                <a:lnTo>
                  <a:pt x="10319" y="5278355"/>
                </a:lnTo>
                <a:lnTo>
                  <a:pt x="38453" y="5320072"/>
                </a:lnTo>
                <a:lnTo>
                  <a:pt x="80170" y="5348206"/>
                </a:lnTo>
                <a:lnTo>
                  <a:pt x="131235" y="5358525"/>
                </a:lnTo>
                <a:lnTo>
                  <a:pt x="11490823" y="5358525"/>
                </a:lnTo>
                <a:lnTo>
                  <a:pt x="11541888" y="5348206"/>
                </a:lnTo>
                <a:lnTo>
                  <a:pt x="11583605" y="5320072"/>
                </a:lnTo>
                <a:lnTo>
                  <a:pt x="11611740" y="5278355"/>
                </a:lnTo>
                <a:lnTo>
                  <a:pt x="11622059" y="5227290"/>
                </a:lnTo>
                <a:lnTo>
                  <a:pt x="11622059" y="131235"/>
                </a:lnTo>
                <a:lnTo>
                  <a:pt x="11611740" y="80170"/>
                </a:lnTo>
                <a:lnTo>
                  <a:pt x="11583605" y="38453"/>
                </a:lnTo>
                <a:lnTo>
                  <a:pt x="11541888" y="10319"/>
                </a:lnTo>
                <a:lnTo>
                  <a:pt x="11490823" y="0"/>
                </a:lnTo>
                <a:close/>
              </a:path>
            </a:pathLst>
          </a:custGeom>
          <a:solidFill>
            <a:srgbClr val="FFDDDD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5" name="object 5"/>
          <p:cNvSpPr/>
          <p:nvPr/>
        </p:nvSpPr>
        <p:spPr>
          <a:xfrm>
            <a:off x="310284" y="3764183"/>
            <a:ext cx="2598791" cy="2581750"/>
          </a:xfrm>
          <a:custGeom>
            <a:avLst/>
            <a:gdLst/>
            <a:ahLst/>
            <a:cxnLst/>
            <a:rect l="l" t="t" r="r" b="b"/>
            <a:pathLst>
              <a:path w="5713730" h="5676265">
                <a:moveTo>
                  <a:pt x="5570909" y="0"/>
                </a:moveTo>
                <a:lnTo>
                  <a:pt x="142433" y="0"/>
                </a:lnTo>
                <a:lnTo>
                  <a:pt x="97414" y="7257"/>
                </a:lnTo>
                <a:lnTo>
                  <a:pt x="58315" y="27471"/>
                </a:lnTo>
                <a:lnTo>
                  <a:pt x="27482" y="58302"/>
                </a:lnTo>
                <a:lnTo>
                  <a:pt x="7261" y="97414"/>
                </a:lnTo>
                <a:lnTo>
                  <a:pt x="0" y="142467"/>
                </a:lnTo>
                <a:lnTo>
                  <a:pt x="0" y="5533807"/>
                </a:lnTo>
                <a:lnTo>
                  <a:pt x="7261" y="5578826"/>
                </a:lnTo>
                <a:lnTo>
                  <a:pt x="27482" y="5617925"/>
                </a:lnTo>
                <a:lnTo>
                  <a:pt x="58315" y="5648759"/>
                </a:lnTo>
                <a:lnTo>
                  <a:pt x="97414" y="5668979"/>
                </a:lnTo>
                <a:lnTo>
                  <a:pt x="142433" y="5676241"/>
                </a:lnTo>
                <a:lnTo>
                  <a:pt x="5570909" y="5676241"/>
                </a:lnTo>
                <a:lnTo>
                  <a:pt x="5615962" y="5668979"/>
                </a:lnTo>
                <a:lnTo>
                  <a:pt x="5655073" y="5648759"/>
                </a:lnTo>
                <a:lnTo>
                  <a:pt x="5685905" y="5617925"/>
                </a:lnTo>
                <a:lnTo>
                  <a:pt x="5706119" y="5578826"/>
                </a:lnTo>
                <a:lnTo>
                  <a:pt x="5713376" y="5533807"/>
                </a:lnTo>
                <a:lnTo>
                  <a:pt x="5713376" y="142467"/>
                </a:lnTo>
                <a:lnTo>
                  <a:pt x="5706119" y="97414"/>
                </a:lnTo>
                <a:lnTo>
                  <a:pt x="5685905" y="58302"/>
                </a:lnTo>
                <a:lnTo>
                  <a:pt x="5655073" y="27471"/>
                </a:lnTo>
                <a:lnTo>
                  <a:pt x="5615962" y="7257"/>
                </a:lnTo>
                <a:lnTo>
                  <a:pt x="5570909" y="0"/>
                </a:lnTo>
                <a:close/>
              </a:path>
            </a:pathLst>
          </a:custGeom>
          <a:solidFill>
            <a:srgbClr val="E8EBFD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6" name="object 6"/>
          <p:cNvSpPr/>
          <p:nvPr/>
        </p:nvSpPr>
        <p:spPr>
          <a:xfrm>
            <a:off x="310284" y="1639737"/>
            <a:ext cx="2598791" cy="1312681"/>
          </a:xfrm>
          <a:custGeom>
            <a:avLst/>
            <a:gdLst/>
            <a:ahLst/>
            <a:cxnLst/>
            <a:rect l="l" t="t" r="r" b="b"/>
            <a:pathLst>
              <a:path w="5713730" h="2886075">
                <a:moveTo>
                  <a:pt x="5585006" y="0"/>
                </a:moveTo>
                <a:lnTo>
                  <a:pt x="128381" y="0"/>
                </a:lnTo>
                <a:lnTo>
                  <a:pt x="78410" y="10080"/>
                </a:lnTo>
                <a:lnTo>
                  <a:pt x="37602" y="37579"/>
                </a:lnTo>
                <a:lnTo>
                  <a:pt x="10089" y="78381"/>
                </a:lnTo>
                <a:lnTo>
                  <a:pt x="0" y="128369"/>
                </a:lnTo>
                <a:lnTo>
                  <a:pt x="0" y="2757201"/>
                </a:lnTo>
                <a:lnTo>
                  <a:pt x="10089" y="2807190"/>
                </a:lnTo>
                <a:lnTo>
                  <a:pt x="37602" y="2847991"/>
                </a:lnTo>
                <a:lnTo>
                  <a:pt x="78410" y="2875490"/>
                </a:lnTo>
                <a:lnTo>
                  <a:pt x="128381" y="2885571"/>
                </a:lnTo>
                <a:lnTo>
                  <a:pt x="5585006" y="2885571"/>
                </a:lnTo>
                <a:lnTo>
                  <a:pt x="5634995" y="2875490"/>
                </a:lnTo>
                <a:lnTo>
                  <a:pt x="5675797" y="2847991"/>
                </a:lnTo>
                <a:lnTo>
                  <a:pt x="5703295" y="2807190"/>
                </a:lnTo>
                <a:lnTo>
                  <a:pt x="5713376" y="2757201"/>
                </a:lnTo>
                <a:lnTo>
                  <a:pt x="5713376" y="128369"/>
                </a:lnTo>
                <a:lnTo>
                  <a:pt x="5703295" y="78381"/>
                </a:lnTo>
                <a:lnTo>
                  <a:pt x="5675797" y="37579"/>
                </a:lnTo>
                <a:lnTo>
                  <a:pt x="5634995" y="10080"/>
                </a:lnTo>
                <a:lnTo>
                  <a:pt x="5585006" y="0"/>
                </a:lnTo>
                <a:close/>
              </a:path>
            </a:pathLst>
          </a:custGeom>
          <a:solidFill>
            <a:srgbClr val="92D050">
              <a:alpha val="32940"/>
            </a:srgbClr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" name="object 7"/>
          <p:cNvSpPr txBox="1"/>
          <p:nvPr/>
        </p:nvSpPr>
        <p:spPr>
          <a:xfrm>
            <a:off x="3586597" y="1727906"/>
            <a:ext cx="2373223" cy="2188396"/>
          </a:xfrm>
          <a:prstGeom prst="rect">
            <a:avLst/>
          </a:prstGeom>
        </p:spPr>
        <p:txBody>
          <a:bodyPr vert="horz" wrap="square" lIns="0" tIns="45633" rIns="0" bIns="0" rtlCol="0">
            <a:spAutoFit/>
          </a:bodyPr>
          <a:lstStyle/>
          <a:p>
            <a:pPr marL="120429" indent="-103389">
              <a:spcBef>
                <a:spcPts val="359"/>
              </a:spcBef>
              <a:buClr>
                <a:srgbClr val="FF000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ЧДД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более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30/мин.;</a:t>
            </a:r>
            <a:endParaRPr sz="1137">
              <a:latin typeface="Arial"/>
              <a:cs typeface="Arial"/>
            </a:endParaRPr>
          </a:p>
          <a:p>
            <a:pPr marL="120429" indent="-103389">
              <a:spcBef>
                <a:spcPts val="755"/>
              </a:spcBef>
              <a:buClr>
                <a:srgbClr val="FF000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SpO</a:t>
            </a:r>
            <a:r>
              <a:rPr sz="1126" spc="10" baseline="-10101" dirty="0">
                <a:solidFill>
                  <a:srgbClr val="1F1F1F"/>
                </a:solidFill>
                <a:latin typeface="Arial"/>
                <a:cs typeface="Arial"/>
              </a:rPr>
              <a:t>2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≤</a:t>
            </a:r>
            <a:r>
              <a:rPr sz="1137" spc="-10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93%;</a:t>
            </a:r>
            <a:endParaRPr sz="1137">
              <a:latin typeface="Arial"/>
              <a:cs typeface="Arial"/>
            </a:endParaRPr>
          </a:p>
          <a:p>
            <a:pPr marL="120429" indent="-103389">
              <a:spcBef>
                <a:spcPts val="753"/>
              </a:spcBef>
              <a:buClr>
                <a:srgbClr val="FF000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PaO</a:t>
            </a:r>
            <a:r>
              <a:rPr sz="1126" spc="10" baseline="-10101" dirty="0">
                <a:solidFill>
                  <a:srgbClr val="1F1F1F"/>
                </a:solidFill>
                <a:latin typeface="Arial"/>
                <a:cs typeface="Arial"/>
              </a:rPr>
              <a:t>2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/FiO</a:t>
            </a:r>
            <a:r>
              <a:rPr sz="1126" spc="7" baseline="-10101" dirty="0">
                <a:solidFill>
                  <a:srgbClr val="1F1F1F"/>
                </a:solidFill>
                <a:latin typeface="Arial"/>
                <a:cs typeface="Arial"/>
              </a:rPr>
              <a:t>2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≤ 300 мм </a:t>
            </a:r>
            <a:r>
              <a:rPr sz="1137" spc="-45" dirty="0">
                <a:solidFill>
                  <a:srgbClr val="1F1F1F"/>
                </a:solidFill>
                <a:latin typeface="Arial"/>
                <a:cs typeface="Arial"/>
              </a:rPr>
              <a:t>рт.</a:t>
            </a:r>
            <a:r>
              <a:rPr sz="1137" spc="-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-30" dirty="0">
                <a:solidFill>
                  <a:srgbClr val="1F1F1F"/>
                </a:solidFill>
                <a:latin typeface="Arial"/>
                <a:cs typeface="Arial"/>
              </a:rPr>
              <a:t>ст.;</a:t>
            </a:r>
            <a:endParaRPr sz="1137">
              <a:latin typeface="Arial"/>
              <a:cs typeface="Arial"/>
            </a:endParaRPr>
          </a:p>
          <a:p>
            <a:pPr marL="120429" marR="374571" indent="-103389">
              <a:lnSpc>
                <a:spcPct val="101099"/>
              </a:lnSpc>
              <a:spcBef>
                <a:spcPts val="739"/>
              </a:spcBef>
              <a:buClr>
                <a:srgbClr val="FF000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снижение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уровня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сознания, 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ажитация;</a:t>
            </a:r>
            <a:endParaRPr sz="1137">
              <a:latin typeface="Arial"/>
              <a:cs typeface="Arial"/>
            </a:endParaRPr>
          </a:p>
          <a:p>
            <a:pPr marL="120429" marR="292264" indent="-103389">
              <a:lnSpc>
                <a:spcPct val="101099"/>
              </a:lnSpc>
              <a:spcBef>
                <a:spcPts val="739"/>
              </a:spcBef>
              <a:buClr>
                <a:srgbClr val="FF000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нестабильная гемодинамика  (систолическое </a:t>
            </a:r>
            <a:r>
              <a:rPr sz="1137" spc="25" dirty="0">
                <a:solidFill>
                  <a:srgbClr val="1F1F1F"/>
                </a:solidFill>
                <a:latin typeface="Arial"/>
                <a:cs typeface="Arial"/>
              </a:rPr>
              <a:t>АД</a:t>
            </a: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менее</a:t>
            </a:r>
            <a:endParaRPr sz="1137">
              <a:latin typeface="Arial"/>
              <a:cs typeface="Arial"/>
            </a:endParaRPr>
          </a:p>
          <a:p>
            <a:pPr marL="120429" marR="13862">
              <a:lnSpc>
                <a:spcPts val="1383"/>
              </a:lnSpc>
              <a:spcBef>
                <a:spcPts val="45"/>
              </a:spcBef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90 </a:t>
            </a: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мм </a:t>
            </a:r>
            <a:r>
              <a:rPr sz="1137" spc="-48" dirty="0">
                <a:solidFill>
                  <a:srgbClr val="1F1F1F"/>
                </a:solidFill>
                <a:latin typeface="Arial"/>
                <a:cs typeface="Arial"/>
              </a:rPr>
              <a:t>рт. </a:t>
            </a:r>
            <a:r>
              <a:rPr sz="1137" spc="-39" dirty="0">
                <a:solidFill>
                  <a:srgbClr val="1F1F1F"/>
                </a:solidFill>
                <a:latin typeface="Arial"/>
                <a:cs typeface="Arial"/>
              </a:rPr>
              <a:t>ст.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или диастолическое  </a:t>
            </a:r>
            <a:r>
              <a:rPr sz="1137" spc="25" dirty="0">
                <a:solidFill>
                  <a:srgbClr val="1F1F1F"/>
                </a:solidFill>
                <a:latin typeface="Arial"/>
                <a:cs typeface="Arial"/>
              </a:rPr>
              <a:t>АД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менее 60 </a:t>
            </a: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мм </a:t>
            </a:r>
            <a:r>
              <a:rPr sz="1137" spc="-48" dirty="0">
                <a:solidFill>
                  <a:srgbClr val="1F1F1F"/>
                </a:solidFill>
                <a:latin typeface="Arial"/>
                <a:cs typeface="Arial"/>
              </a:rPr>
              <a:t>рт.</a:t>
            </a:r>
            <a:r>
              <a:rPr sz="1137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-27" dirty="0">
                <a:solidFill>
                  <a:srgbClr val="1F1F1F"/>
                </a:solidFill>
                <a:latin typeface="Arial"/>
                <a:cs typeface="Arial"/>
              </a:rPr>
              <a:t>ст.,</a:t>
            </a:r>
            <a:endParaRPr sz="1137">
              <a:latin typeface="Arial"/>
              <a:cs typeface="Arial"/>
            </a:endParaRPr>
          </a:p>
          <a:p>
            <a:pPr marL="120429">
              <a:lnSpc>
                <a:spcPts val="1328"/>
              </a:lnSpc>
            </a:pPr>
            <a:r>
              <a:rPr sz="1137" spc="-2" dirty="0">
                <a:solidFill>
                  <a:srgbClr val="1F1F1F"/>
                </a:solidFill>
                <a:latin typeface="Arial"/>
                <a:cs typeface="Arial"/>
              </a:rPr>
              <a:t>диурез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менее 20</a:t>
            </a:r>
            <a:r>
              <a:rPr sz="1137" spc="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мл/час);</a:t>
            </a:r>
            <a:endParaRPr sz="113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5532" y="1766582"/>
            <a:ext cx="2386509" cy="1265531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108877" marR="2310" indent="-103389">
              <a:lnSpc>
                <a:spcPct val="101099"/>
              </a:lnSpc>
              <a:spcBef>
                <a:spcPts val="41"/>
              </a:spcBef>
              <a:buClr>
                <a:srgbClr val="FF0000"/>
              </a:buClr>
              <a:buSzPct val="130000"/>
              <a:buChar char="•"/>
              <a:tabLst>
                <a:tab pos="109165" algn="l"/>
              </a:tabLst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изменения в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легких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при КТ 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(рентгенографии)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– КТ 3-4,  </a:t>
            </a:r>
            <a:r>
              <a:rPr sz="1137" spc="-2" dirty="0">
                <a:solidFill>
                  <a:srgbClr val="1F1F1F"/>
                </a:solidFill>
                <a:latin typeface="Arial"/>
                <a:cs typeface="Arial"/>
              </a:rPr>
              <a:t>значительные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или</a:t>
            </a:r>
            <a:r>
              <a:rPr sz="1137" spc="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субтотальные;</a:t>
            </a:r>
            <a:endParaRPr sz="1137">
              <a:latin typeface="Arial"/>
              <a:cs typeface="Arial"/>
            </a:endParaRPr>
          </a:p>
          <a:p>
            <a:pPr marL="108877" indent="-103389">
              <a:spcBef>
                <a:spcPts val="753"/>
              </a:spcBef>
              <a:buClr>
                <a:srgbClr val="FF0000"/>
              </a:buClr>
              <a:buSzPct val="130000"/>
              <a:buChar char="•"/>
              <a:tabLst>
                <a:tab pos="109165" algn="l"/>
              </a:tabLst>
            </a:pP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лактат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артериальной</a:t>
            </a:r>
            <a:r>
              <a:rPr sz="1137" spc="23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крови</a:t>
            </a:r>
            <a:endParaRPr sz="1137">
              <a:latin typeface="Arial"/>
              <a:cs typeface="Arial"/>
            </a:endParaRPr>
          </a:p>
          <a:p>
            <a:pPr marL="108877">
              <a:spcBef>
                <a:spcPts val="16"/>
              </a:spcBef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&gt; 2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ммоль/л;</a:t>
            </a:r>
            <a:endParaRPr sz="1137">
              <a:latin typeface="Arial"/>
              <a:cs typeface="Arial"/>
            </a:endParaRPr>
          </a:p>
          <a:p>
            <a:pPr marL="108877" indent="-103389">
              <a:spcBef>
                <a:spcPts val="753"/>
              </a:spcBef>
              <a:buClr>
                <a:srgbClr val="FF0000"/>
              </a:buClr>
              <a:buSzPct val="130000"/>
              <a:buChar char="•"/>
              <a:tabLst>
                <a:tab pos="109165" algn="l"/>
              </a:tabLst>
            </a:pPr>
            <a:r>
              <a:rPr sz="1137" spc="-7" dirty="0">
                <a:solidFill>
                  <a:srgbClr val="1F1F1F"/>
                </a:solidFill>
                <a:latin typeface="Arial"/>
                <a:cs typeface="Arial"/>
              </a:rPr>
              <a:t>qSOFA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&gt; 2</a:t>
            </a:r>
            <a:r>
              <a:rPr sz="1137" spc="-52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балла.</a:t>
            </a:r>
            <a:endParaRPr sz="113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08" y="1791970"/>
            <a:ext cx="2301307" cy="976862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108877" marR="2310" indent="-103389">
              <a:lnSpc>
                <a:spcPct val="101099"/>
              </a:lnSpc>
              <a:spcBef>
                <a:spcPts val="41"/>
              </a:spcBef>
              <a:buClr>
                <a:srgbClr val="00AF50"/>
              </a:buClr>
              <a:buSzPct val="130000"/>
              <a:buChar char="•"/>
              <a:tabLst>
                <a:tab pos="109165" algn="l"/>
              </a:tabLst>
            </a:pP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температура </a:t>
            </a:r>
            <a:r>
              <a:rPr sz="1137" spc="-9" dirty="0">
                <a:solidFill>
                  <a:srgbClr val="1F1F1F"/>
                </a:solidFill>
                <a:latin typeface="Arial"/>
                <a:cs typeface="Arial"/>
              </a:rPr>
              <a:t>тела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ниже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38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°C,  кашель,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слабость, </a:t>
            </a:r>
            <a:r>
              <a:rPr sz="1137" spc="-2" dirty="0">
                <a:solidFill>
                  <a:srgbClr val="1F1F1F"/>
                </a:solidFill>
                <a:latin typeface="Arial"/>
                <a:cs typeface="Arial"/>
              </a:rPr>
              <a:t>боли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в</a:t>
            </a:r>
            <a:r>
              <a:rPr sz="1137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-7" dirty="0">
                <a:solidFill>
                  <a:srgbClr val="1F1F1F"/>
                </a:solidFill>
                <a:latin typeface="Arial"/>
                <a:cs typeface="Arial"/>
              </a:rPr>
              <a:t>горле;</a:t>
            </a:r>
            <a:endParaRPr sz="1137">
              <a:latin typeface="Arial"/>
              <a:cs typeface="Arial"/>
            </a:endParaRPr>
          </a:p>
          <a:p>
            <a:pPr marL="108877" marR="718818" indent="-103389">
              <a:lnSpc>
                <a:spcPct val="101099"/>
              </a:lnSpc>
              <a:spcBef>
                <a:spcPts val="739"/>
              </a:spcBef>
              <a:buClr>
                <a:srgbClr val="00AF50"/>
              </a:buClr>
              <a:buSzPct val="130000"/>
              <a:buChar char="•"/>
              <a:tabLst>
                <a:tab pos="109165" algn="l"/>
              </a:tabLst>
            </a:pPr>
            <a:r>
              <a:rPr sz="1137" spc="-2" dirty="0">
                <a:solidFill>
                  <a:srgbClr val="1F1F1F"/>
                </a:solidFill>
                <a:latin typeface="Arial"/>
                <a:cs typeface="Arial"/>
              </a:rPr>
              <a:t>отсутствие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критериев  </a:t>
            </a:r>
            <a:r>
              <a:rPr sz="1137" spc="-5" dirty="0">
                <a:solidFill>
                  <a:srgbClr val="1F1F1F"/>
                </a:solidFill>
                <a:latin typeface="Arial"/>
                <a:cs typeface="Arial"/>
              </a:rPr>
              <a:t>среднетяжелого</a:t>
            </a:r>
            <a:endParaRPr sz="1137">
              <a:latin typeface="Arial"/>
              <a:cs typeface="Arial"/>
            </a:endParaRPr>
          </a:p>
          <a:p>
            <a:pPr marL="108877">
              <a:spcBef>
                <a:spcPts val="16"/>
              </a:spcBef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и </a:t>
            </a:r>
            <a:r>
              <a:rPr sz="1137" spc="-2" dirty="0">
                <a:solidFill>
                  <a:srgbClr val="1F1F1F"/>
                </a:solidFill>
                <a:latin typeface="Arial"/>
                <a:cs typeface="Arial"/>
              </a:rPr>
              <a:t>тяжелого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-2" dirty="0">
                <a:solidFill>
                  <a:srgbClr val="1F1F1F"/>
                </a:solidFill>
                <a:latin typeface="Arial"/>
                <a:cs typeface="Arial"/>
              </a:rPr>
              <a:t>течения.</a:t>
            </a:r>
            <a:endParaRPr sz="113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855" y="3884151"/>
            <a:ext cx="2022886" cy="2282525"/>
          </a:xfrm>
          <a:prstGeom prst="rect">
            <a:avLst/>
          </a:prstGeom>
        </p:spPr>
        <p:txBody>
          <a:bodyPr vert="horz" wrap="square" lIns="0" tIns="45633" rIns="0" bIns="0" rtlCol="0">
            <a:spAutoFit/>
          </a:bodyPr>
          <a:lstStyle/>
          <a:p>
            <a:pPr marL="120429" indent="-103389">
              <a:spcBef>
                <a:spcPts val="359"/>
              </a:spcBef>
              <a:buClr>
                <a:srgbClr val="006FC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лихорадка выше 38</a:t>
            </a:r>
            <a:r>
              <a:rPr sz="1137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°C;</a:t>
            </a:r>
            <a:endParaRPr sz="1137">
              <a:latin typeface="Arial"/>
              <a:cs typeface="Arial"/>
            </a:endParaRPr>
          </a:p>
          <a:p>
            <a:pPr marL="120429" indent="-103389">
              <a:spcBef>
                <a:spcPts val="755"/>
              </a:spcBef>
              <a:buClr>
                <a:srgbClr val="006FC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ЧДД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более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22/мин;</a:t>
            </a:r>
            <a:endParaRPr sz="1137">
              <a:latin typeface="Arial"/>
              <a:cs typeface="Arial"/>
            </a:endParaRPr>
          </a:p>
          <a:p>
            <a:pPr marL="120429" marR="243457" indent="-103389">
              <a:lnSpc>
                <a:spcPct val="101099"/>
              </a:lnSpc>
              <a:spcBef>
                <a:spcPts val="737"/>
              </a:spcBef>
              <a:buClr>
                <a:srgbClr val="006FC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одышка при физических  нагрузках;</a:t>
            </a:r>
            <a:endParaRPr sz="1137">
              <a:latin typeface="Arial"/>
              <a:cs typeface="Arial"/>
            </a:endParaRPr>
          </a:p>
          <a:p>
            <a:pPr marL="120429" marR="13862" indent="-103389">
              <a:lnSpc>
                <a:spcPct val="101099"/>
              </a:lnSpc>
              <a:spcBef>
                <a:spcPts val="741"/>
              </a:spcBef>
              <a:buClr>
                <a:srgbClr val="006FC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изменения при КТ  </a:t>
            </a:r>
            <a:r>
              <a:rPr sz="1137" spc="2" dirty="0">
                <a:solidFill>
                  <a:srgbClr val="1F1F1F"/>
                </a:solidFill>
                <a:latin typeface="Arial"/>
                <a:cs typeface="Arial"/>
              </a:rPr>
              <a:t>(рентгенографии)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– КТ 1-2,  минимальные или</a:t>
            </a:r>
            <a:r>
              <a:rPr sz="1137" spc="-2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средние;</a:t>
            </a:r>
            <a:endParaRPr sz="1137">
              <a:latin typeface="Arial"/>
              <a:cs typeface="Arial"/>
            </a:endParaRPr>
          </a:p>
          <a:p>
            <a:pPr marL="120429" indent="-103389">
              <a:spcBef>
                <a:spcPts val="753"/>
              </a:spcBef>
              <a:buClr>
                <a:srgbClr val="006FC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SpO</a:t>
            </a:r>
            <a:r>
              <a:rPr sz="1126" spc="10" baseline="-10101" dirty="0">
                <a:solidFill>
                  <a:srgbClr val="1F1F1F"/>
                </a:solidFill>
                <a:latin typeface="Arial"/>
                <a:cs typeface="Arial"/>
              </a:rPr>
              <a:t>2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&lt;</a:t>
            </a:r>
            <a:r>
              <a:rPr sz="1137" spc="-111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95%;</a:t>
            </a:r>
            <a:endParaRPr sz="1137">
              <a:latin typeface="Arial"/>
              <a:cs typeface="Arial"/>
            </a:endParaRPr>
          </a:p>
          <a:p>
            <a:pPr marL="120429" marR="427421" indent="-103389">
              <a:lnSpc>
                <a:spcPct val="101099"/>
              </a:lnSpc>
              <a:spcBef>
                <a:spcPts val="739"/>
              </a:spcBef>
              <a:buClr>
                <a:srgbClr val="006FC0"/>
              </a:buClr>
              <a:buSzPct val="130000"/>
              <a:buChar char="•"/>
              <a:tabLst>
                <a:tab pos="120718" algn="l"/>
              </a:tabLst>
            </a:pP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СРБ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сыворотки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крови  </a:t>
            </a:r>
            <a:r>
              <a:rPr sz="1137" dirty="0">
                <a:solidFill>
                  <a:srgbClr val="1F1F1F"/>
                </a:solidFill>
                <a:latin typeface="Arial"/>
                <a:cs typeface="Arial"/>
              </a:rPr>
              <a:t>более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10</a:t>
            </a:r>
            <a:r>
              <a:rPr sz="1137" spc="7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1F1F1F"/>
                </a:solidFill>
                <a:latin typeface="Arial"/>
                <a:cs typeface="Arial"/>
              </a:rPr>
              <a:t>мг/л.</a:t>
            </a:r>
            <a:endParaRPr sz="113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8149" y="4083862"/>
            <a:ext cx="4193070" cy="2184286"/>
          </a:xfrm>
          <a:prstGeom prst="rect">
            <a:avLst/>
          </a:prstGeom>
        </p:spPr>
        <p:txBody>
          <a:bodyPr vert="horz" wrap="square" lIns="0" tIns="125636" rIns="0" bIns="0" rtlCol="0">
            <a:spAutoFit/>
          </a:bodyPr>
          <a:lstStyle/>
          <a:p>
            <a:pPr marL="1118226">
              <a:spcBef>
                <a:spcPts val="989"/>
              </a:spcBef>
            </a:pPr>
            <a:r>
              <a:rPr sz="1478" b="1" spc="-23" dirty="0">
                <a:solidFill>
                  <a:srgbClr val="C00000"/>
                </a:solidFill>
                <a:latin typeface="Arial"/>
                <a:cs typeface="Arial"/>
              </a:rPr>
              <a:t>КРАЙНЕ </a:t>
            </a:r>
            <a:r>
              <a:rPr sz="1478" b="1" spc="-5" dirty="0">
                <a:solidFill>
                  <a:srgbClr val="C00000"/>
                </a:solidFill>
                <a:latin typeface="Arial"/>
                <a:cs typeface="Arial"/>
              </a:rPr>
              <a:t>ТЯЖЕЛОЕ</a:t>
            </a:r>
            <a:r>
              <a:rPr sz="1478" b="1" spc="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78" b="1" spc="-2" dirty="0">
                <a:solidFill>
                  <a:srgbClr val="C00000"/>
                </a:solidFill>
                <a:latin typeface="Arial"/>
                <a:cs typeface="Arial"/>
              </a:rPr>
              <a:t>ТЕЧЕНИЕ</a:t>
            </a:r>
            <a:endParaRPr sz="1478">
              <a:latin typeface="Arial"/>
              <a:cs typeface="Arial"/>
            </a:endParaRPr>
          </a:p>
          <a:p>
            <a:pPr marL="108877" indent="-103389">
              <a:spcBef>
                <a:spcPts val="1310"/>
              </a:spcBef>
              <a:buSzPct val="130000"/>
              <a:buChar char="•"/>
              <a:tabLst>
                <a:tab pos="109165" algn="l"/>
              </a:tabLst>
            </a:pP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стойкая фебрильная</a:t>
            </a:r>
            <a:r>
              <a:rPr sz="1137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лихорадка;</a:t>
            </a:r>
            <a:endParaRPr sz="1137">
              <a:latin typeface="Arial"/>
              <a:cs typeface="Arial"/>
            </a:endParaRPr>
          </a:p>
          <a:p>
            <a:pPr marL="108877" indent="-103389">
              <a:spcBef>
                <a:spcPts val="425"/>
              </a:spcBef>
              <a:buSzPct val="130000"/>
              <a:buChar char="•"/>
              <a:tabLst>
                <a:tab pos="109165" algn="l"/>
              </a:tabLst>
            </a:pP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острый </a:t>
            </a:r>
            <a:r>
              <a:rPr sz="1137" spc="2" dirty="0">
                <a:solidFill>
                  <a:srgbClr val="FFFFFF"/>
                </a:solidFill>
                <a:latin typeface="Arial"/>
                <a:cs typeface="Arial"/>
              </a:rPr>
              <a:t>респираторный</a:t>
            </a:r>
            <a:r>
              <a:rPr sz="1137" spc="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дистресс-синдром;</a:t>
            </a:r>
            <a:endParaRPr sz="1137">
              <a:latin typeface="Arial"/>
              <a:cs typeface="Arial"/>
            </a:endParaRPr>
          </a:p>
          <a:p>
            <a:pPr marL="108877" marR="2310" indent="-103389">
              <a:lnSpc>
                <a:spcPct val="101099"/>
              </a:lnSpc>
              <a:spcBef>
                <a:spcPts val="412"/>
              </a:spcBef>
              <a:buSzPct val="130000"/>
              <a:buChar char="•"/>
              <a:tabLst>
                <a:tab pos="109165" algn="l"/>
              </a:tabLst>
            </a:pP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острая </a:t>
            </a:r>
            <a:r>
              <a:rPr sz="1137" spc="-5" dirty="0">
                <a:solidFill>
                  <a:srgbClr val="FFFFFF"/>
                </a:solidFill>
                <a:latin typeface="Arial"/>
                <a:cs typeface="Arial"/>
              </a:rPr>
              <a:t>дыхательная </a:t>
            </a:r>
            <a:r>
              <a:rPr sz="1137" spc="-2" dirty="0">
                <a:solidFill>
                  <a:srgbClr val="FFFFFF"/>
                </a:solidFill>
                <a:latin typeface="Arial"/>
                <a:cs typeface="Arial"/>
              </a:rPr>
              <a:t>недостаточность </a:t>
            </a: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137" spc="-2" dirty="0">
                <a:solidFill>
                  <a:srgbClr val="FFFFFF"/>
                </a:solidFill>
                <a:latin typeface="Arial"/>
                <a:cs typeface="Arial"/>
              </a:rPr>
              <a:t>необходимостью  </a:t>
            </a:r>
            <a:r>
              <a:rPr sz="1137" spc="2" dirty="0">
                <a:solidFill>
                  <a:srgbClr val="FFFFFF"/>
                </a:solidFill>
                <a:latin typeface="Arial"/>
                <a:cs typeface="Arial"/>
              </a:rPr>
              <a:t>респираторной поддержки (инвазивная вентиляции</a:t>
            </a:r>
            <a:r>
              <a:rPr sz="1137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37" spc="2" dirty="0">
                <a:solidFill>
                  <a:srgbClr val="FFFFFF"/>
                </a:solidFill>
                <a:latin typeface="Arial"/>
                <a:cs typeface="Arial"/>
              </a:rPr>
              <a:t>легких);</a:t>
            </a:r>
            <a:endParaRPr sz="1137">
              <a:latin typeface="Arial"/>
              <a:cs typeface="Arial"/>
            </a:endParaRPr>
          </a:p>
          <a:p>
            <a:pPr marL="108877" indent="-103389">
              <a:spcBef>
                <a:spcPts val="425"/>
              </a:spcBef>
              <a:buSzPct val="130000"/>
              <a:buChar char="•"/>
              <a:tabLst>
                <a:tab pos="109165" algn="l"/>
              </a:tabLst>
            </a:pP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септический </a:t>
            </a:r>
            <a:r>
              <a:rPr sz="1137" spc="2" dirty="0">
                <a:solidFill>
                  <a:srgbClr val="FFFFFF"/>
                </a:solidFill>
                <a:latin typeface="Arial"/>
                <a:cs typeface="Arial"/>
              </a:rPr>
              <a:t>шок;</a:t>
            </a:r>
            <a:endParaRPr sz="1137">
              <a:latin typeface="Arial"/>
              <a:cs typeface="Arial"/>
            </a:endParaRPr>
          </a:p>
          <a:p>
            <a:pPr marL="108877" indent="-103389">
              <a:spcBef>
                <a:spcPts val="423"/>
              </a:spcBef>
              <a:buSzPct val="130000"/>
              <a:buChar char="•"/>
              <a:tabLst>
                <a:tab pos="109165" algn="l"/>
              </a:tabLst>
            </a:pPr>
            <a:r>
              <a:rPr sz="1137" dirty="0">
                <a:solidFill>
                  <a:srgbClr val="FFFFFF"/>
                </a:solidFill>
                <a:latin typeface="Arial"/>
                <a:cs typeface="Arial"/>
              </a:rPr>
              <a:t>полиорганная</a:t>
            </a:r>
            <a:r>
              <a:rPr sz="1137" spc="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37" spc="-2" dirty="0">
                <a:solidFill>
                  <a:srgbClr val="FFFFFF"/>
                </a:solidFill>
                <a:latin typeface="Arial"/>
                <a:cs typeface="Arial"/>
              </a:rPr>
              <a:t>недостаточность;</a:t>
            </a:r>
            <a:endParaRPr sz="1137">
              <a:latin typeface="Arial"/>
              <a:cs typeface="Arial"/>
            </a:endParaRPr>
          </a:p>
          <a:p>
            <a:pPr marL="108877" marR="495577" indent="-103389">
              <a:lnSpc>
                <a:spcPct val="101099"/>
              </a:lnSpc>
              <a:spcBef>
                <a:spcPts val="414"/>
              </a:spcBef>
              <a:buSzPct val="130000"/>
              <a:buChar char="•"/>
              <a:tabLst>
                <a:tab pos="109165" algn="l"/>
              </a:tabLst>
            </a:pP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изменения в </a:t>
            </a:r>
            <a:r>
              <a:rPr sz="1137" spc="2" dirty="0">
                <a:solidFill>
                  <a:srgbClr val="FFFFFF"/>
                </a:solidFill>
                <a:latin typeface="Arial"/>
                <a:cs typeface="Arial"/>
              </a:rPr>
              <a:t>легких </a:t>
            </a: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при КТ </a:t>
            </a:r>
            <a:r>
              <a:rPr sz="1137" spc="2" dirty="0">
                <a:solidFill>
                  <a:srgbClr val="FFFFFF"/>
                </a:solidFill>
                <a:latin typeface="Arial"/>
                <a:cs typeface="Arial"/>
              </a:rPr>
              <a:t>(рентгенографии) </a:t>
            </a: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– КТ </a:t>
            </a:r>
            <a:r>
              <a:rPr sz="1137" dirty="0">
                <a:solidFill>
                  <a:srgbClr val="FFFFFF"/>
                </a:solidFill>
                <a:latin typeface="Arial"/>
                <a:cs typeface="Arial"/>
              </a:rPr>
              <a:t>4,  </a:t>
            </a:r>
            <a:r>
              <a:rPr sz="1137" spc="-2" dirty="0">
                <a:solidFill>
                  <a:srgbClr val="FFFFFF"/>
                </a:solidFill>
                <a:latin typeface="Arial"/>
                <a:cs typeface="Arial"/>
              </a:rPr>
              <a:t>значительные </a:t>
            </a: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1137" dirty="0">
                <a:solidFill>
                  <a:srgbClr val="FFFFFF"/>
                </a:solidFill>
                <a:latin typeface="Arial"/>
                <a:cs typeface="Arial"/>
              </a:rPr>
              <a:t>субтотальные </a:t>
            </a:r>
            <a:r>
              <a:rPr sz="1137" spc="5" dirty="0">
                <a:solidFill>
                  <a:srgbClr val="FFFFFF"/>
                </a:solidFill>
                <a:latin typeface="Arial"/>
                <a:cs typeface="Arial"/>
              </a:rPr>
              <a:t>или картина</a:t>
            </a:r>
            <a:r>
              <a:rPr sz="1137" spc="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37" spc="-14" dirty="0">
                <a:solidFill>
                  <a:srgbClr val="FFFFFF"/>
                </a:solidFill>
                <a:latin typeface="Arial"/>
                <a:cs typeface="Arial"/>
              </a:rPr>
              <a:t>ОРДС.</a:t>
            </a:r>
            <a:endParaRPr sz="113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038" y="1320809"/>
            <a:ext cx="1705186" cy="23297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478" b="1" spc="-2" dirty="0">
                <a:solidFill>
                  <a:srgbClr val="00AF50"/>
                </a:solidFill>
                <a:latin typeface="Arial"/>
                <a:cs typeface="Arial"/>
              </a:rPr>
              <a:t>ЛЕГКОЕ</a:t>
            </a:r>
            <a:r>
              <a:rPr sz="1478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78" b="1" spc="-2" dirty="0">
                <a:solidFill>
                  <a:srgbClr val="00AF50"/>
                </a:solidFill>
                <a:latin typeface="Arial"/>
                <a:cs typeface="Arial"/>
              </a:rPr>
              <a:t>ТЕЧЕНИЕ</a:t>
            </a:r>
            <a:endParaRPr sz="1478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6797" y="394244"/>
            <a:ext cx="6186785" cy="308562"/>
          </a:xfrm>
          <a:prstGeom prst="rect">
            <a:avLst/>
          </a:prstGeom>
        </p:spPr>
        <p:txBody>
          <a:bodyPr vert="horz" wrap="square" lIns="0" tIns="7509" rIns="0" bIns="0" rtlCol="0" anchor="ctr">
            <a:spAutoFit/>
          </a:bodyPr>
          <a:lstStyle/>
          <a:p>
            <a:pPr marL="5776">
              <a:spcBef>
                <a:spcPts val="59"/>
              </a:spcBef>
            </a:pPr>
            <a:r>
              <a:rPr sz="2456" baseline="-2314" dirty="0">
                <a:solidFill>
                  <a:srgbClr val="353535"/>
                </a:solidFill>
              </a:rPr>
              <a:t>п. 3. </a:t>
            </a:r>
            <a:r>
              <a:rPr sz="1956" spc="5" dirty="0">
                <a:solidFill>
                  <a:srgbClr val="C00000"/>
                </a:solidFill>
              </a:rPr>
              <a:t>Классификация </a:t>
            </a:r>
            <a:r>
              <a:rPr sz="1956" spc="7" dirty="0"/>
              <a:t>COVID-19 </a:t>
            </a:r>
            <a:r>
              <a:rPr sz="1956" spc="7" dirty="0">
                <a:solidFill>
                  <a:srgbClr val="C00000"/>
                </a:solidFill>
              </a:rPr>
              <a:t>по </a:t>
            </a:r>
            <a:r>
              <a:rPr sz="1956" spc="5" dirty="0">
                <a:solidFill>
                  <a:srgbClr val="C00000"/>
                </a:solidFill>
              </a:rPr>
              <a:t>степени</a:t>
            </a:r>
            <a:r>
              <a:rPr sz="1956" spc="41" dirty="0">
                <a:solidFill>
                  <a:srgbClr val="C00000"/>
                </a:solidFill>
              </a:rPr>
              <a:t> </a:t>
            </a:r>
            <a:r>
              <a:rPr sz="1956" spc="-2" dirty="0">
                <a:solidFill>
                  <a:srgbClr val="C00000"/>
                </a:solidFill>
              </a:rPr>
              <a:t>тяжести</a:t>
            </a:r>
            <a:endParaRPr sz="1956"/>
          </a:p>
        </p:txBody>
      </p:sp>
      <p:sp>
        <p:nvSpPr>
          <p:cNvPr id="14" name="object 14"/>
          <p:cNvSpPr txBox="1"/>
          <p:nvPr/>
        </p:nvSpPr>
        <p:spPr>
          <a:xfrm>
            <a:off x="743400" y="3237564"/>
            <a:ext cx="1736089" cy="460410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421645" marR="2310" indent="-416158">
              <a:spcBef>
                <a:spcPts val="43"/>
              </a:spcBef>
            </a:pPr>
            <a:r>
              <a:rPr sz="1478" b="1" spc="-5" dirty="0">
                <a:solidFill>
                  <a:srgbClr val="006FC0"/>
                </a:solidFill>
                <a:latin typeface="Arial"/>
                <a:cs typeface="Arial"/>
              </a:rPr>
              <a:t>СРЕД</a:t>
            </a:r>
            <a:r>
              <a:rPr sz="1478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478" b="1" spc="-2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478" b="1" spc="-25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478" b="1" spc="-2" dirty="0">
                <a:solidFill>
                  <a:srgbClr val="006FC0"/>
                </a:solidFill>
                <a:latin typeface="Arial"/>
                <a:cs typeface="Arial"/>
              </a:rPr>
              <a:t>ЯЖЕЛ</a:t>
            </a:r>
            <a:r>
              <a:rPr sz="1478" b="1" spc="-7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478" b="1" spc="-2" dirty="0">
                <a:solidFill>
                  <a:srgbClr val="006FC0"/>
                </a:solidFill>
                <a:latin typeface="Arial"/>
                <a:cs typeface="Arial"/>
              </a:rPr>
              <a:t>Е  ТЕЧЕНИЕ</a:t>
            </a:r>
            <a:endParaRPr sz="1478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3808" y="1320809"/>
            <a:ext cx="1900716" cy="232976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478" b="1" spc="-5" dirty="0">
                <a:solidFill>
                  <a:srgbClr val="FF0000"/>
                </a:solidFill>
                <a:latin typeface="Arial"/>
                <a:cs typeface="Arial"/>
              </a:rPr>
              <a:t>ТЯЖЕЛОЕ</a:t>
            </a:r>
            <a:r>
              <a:rPr sz="1478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78" b="1" spc="-2" dirty="0">
                <a:solidFill>
                  <a:srgbClr val="FF0000"/>
                </a:solidFill>
                <a:latin typeface="Arial"/>
                <a:cs typeface="Arial"/>
              </a:rPr>
              <a:t>ТЕЧЕНИЕ</a:t>
            </a:r>
            <a:endParaRPr sz="1478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0303" y="1079849"/>
            <a:ext cx="4942554" cy="34369"/>
            <a:chOff x="726206" y="1950305"/>
            <a:chExt cx="10866755" cy="75565"/>
          </a:xfrm>
        </p:grpSpPr>
        <p:sp>
          <p:nvSpPr>
            <p:cNvPr id="17" name="object 17"/>
            <p:cNvSpPr/>
            <p:nvPr/>
          </p:nvSpPr>
          <p:spPr>
            <a:xfrm>
              <a:off x="726894" y="2013573"/>
              <a:ext cx="10866120" cy="9525"/>
            </a:xfrm>
            <a:custGeom>
              <a:avLst/>
              <a:gdLst/>
              <a:ahLst/>
              <a:cxnLst/>
              <a:rect l="l" t="t" r="r" b="b"/>
              <a:pathLst>
                <a:path w="10866120" h="9525">
                  <a:moveTo>
                    <a:pt x="0" y="0"/>
                  </a:moveTo>
                  <a:lnTo>
                    <a:pt x="10865593" y="0"/>
                  </a:lnTo>
                </a:path>
                <a:path w="10866120" h="9525">
                  <a:moveTo>
                    <a:pt x="0" y="8940"/>
                  </a:moveTo>
                  <a:lnTo>
                    <a:pt x="10865593" y="8940"/>
                  </a:lnTo>
                </a:path>
              </a:pathLst>
            </a:custGeom>
            <a:ln w="5501">
              <a:solidFill>
                <a:srgbClr val="565656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8" name="object 18"/>
            <p:cNvSpPr/>
            <p:nvPr/>
          </p:nvSpPr>
          <p:spPr>
            <a:xfrm>
              <a:off x="726206" y="1983315"/>
              <a:ext cx="2945765" cy="0"/>
            </a:xfrm>
            <a:custGeom>
              <a:avLst/>
              <a:gdLst/>
              <a:ahLst/>
              <a:cxnLst/>
              <a:rect l="l" t="t" r="r" b="b"/>
              <a:pathLst>
                <a:path w="2945765">
                  <a:moveTo>
                    <a:pt x="0" y="0"/>
                  </a:moveTo>
                  <a:lnTo>
                    <a:pt x="2945630" y="0"/>
                  </a:lnTo>
                </a:path>
              </a:pathLst>
            </a:custGeom>
            <a:ln w="66018">
              <a:solidFill>
                <a:srgbClr val="D20001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868570" y="6353077"/>
            <a:ext cx="115816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28">
              <a:lnSpc>
                <a:spcPts val="1312"/>
              </a:lnSpc>
            </a:pPr>
            <a:fld id="{81D60167-4931-47E6-BA6A-407CBD079E47}" type="slidenum">
              <a:rPr sz="1137" spc="5" dirty="0">
                <a:solidFill>
                  <a:srgbClr val="8F8F8F"/>
                </a:solidFill>
                <a:latin typeface="Arial"/>
                <a:cs typeface="Arial"/>
              </a:rPr>
              <a:pPr marL="17328">
                <a:lnSpc>
                  <a:spcPts val="1312"/>
                </a:lnSpc>
              </a:pPr>
              <a:t>31</a:t>
            </a:fld>
            <a:endParaRPr sz="113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475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Грипп                                  </a:t>
            </a:r>
            <a:r>
              <a:rPr lang="ru-RU" dirty="0" err="1"/>
              <a:t>К</a:t>
            </a:r>
            <a:r>
              <a:rPr lang="ru-RU" dirty="0" err="1" smtClean="0"/>
              <a:t>оронавирус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848189"/>
              </p:ext>
            </p:extLst>
          </p:nvPr>
        </p:nvGraphicFramePr>
        <p:xfrm>
          <a:off x="395536" y="1446238"/>
          <a:ext cx="8291265" cy="5411762"/>
        </p:xfrm>
        <a:graphic>
          <a:graphicData uri="http://schemas.openxmlformats.org/drawingml/2006/table">
            <a:tbl>
              <a:tblPr/>
              <a:tblGrid>
                <a:gridCol w="4392488">
                  <a:extLst>
                    <a:ext uri="{9D8B030D-6E8A-4147-A177-3AD203B41FA5}">
                      <a16:colId xmlns:a16="http://schemas.microsoft.com/office/drawing/2014/main" val="470449238"/>
                    </a:ext>
                  </a:extLst>
                </a:gridCol>
                <a:gridCol w="3898777">
                  <a:extLst>
                    <a:ext uri="{9D8B030D-6E8A-4147-A177-3AD203B41FA5}">
                      <a16:colId xmlns:a16="http://schemas.microsoft.com/office/drawing/2014/main" val="1659978224"/>
                    </a:ext>
                  </a:extLst>
                </a:gridCol>
              </a:tblGrid>
              <a:tr h="212014">
                <a:tc>
                  <a:txBody>
                    <a:bodyPr/>
                    <a:lstStyle/>
                    <a:p>
                      <a:r>
                        <a:rPr lang="ru-RU" sz="5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Вирусы гриппа </a:t>
                      </a:r>
                      <a:endParaRPr lang="ru-RU" sz="500">
                        <a:effectLst/>
                      </a:endParaRPr>
                    </a:p>
                  </a:txBody>
                  <a:tcPr marL="25716" marR="25716" marT="12858" marB="128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5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Коронавирусы</a:t>
                      </a:r>
                      <a:endParaRPr lang="ru-RU" sz="500">
                        <a:effectLst/>
                      </a:endParaRPr>
                    </a:p>
                  </a:txBody>
                  <a:tcPr marL="25716" marR="25716" marT="12858" marB="128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721486"/>
                  </a:ext>
                </a:extLst>
              </a:tr>
              <a:tr h="5199748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относятся к группе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пневмотропных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РНК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содержащих вирусов, принадлежащих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семейству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Orthomyxoviridae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1933г. У. Смит, К.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Эндрюс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 П.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Лендлоу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открыли вирус гриппа типа А.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1940г.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Т.Френсис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 Т.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Междилл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выделили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 гриппа типа В.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1947г. Р. Тейлор выделил вирус гриппа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типа С.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Размер частиц 80-120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нм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Вирус гриппа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имеет антигены: внутренний S-антиген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(РНК и рибонуклеопротеид RNP), М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антиген (белково-липидная внутренняя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мембрана) и поверхностный V-антиген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(наружная оболочка,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суперкапсид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),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который содержит гемагглютинин (HA),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нейраминидазу (NA) и липидную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оболочку</a:t>
                      </a:r>
                      <a:endParaRPr lang="ru-RU" sz="1600" dirty="0">
                        <a:effectLst/>
                      </a:endParaRPr>
                    </a:p>
                  </a:txBody>
                  <a:tcPr marL="25716" marR="25716" marT="12858" marB="128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это большое семейство РНК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содержащих вирусов,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способных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инфицировать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человека и некоторых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животных.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Новый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коронавирус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SARS-CoV-2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представляет собой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одноцепочечный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РНК-содержащий вирус, относится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семейству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Coronaviridae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к линии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Beta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CoV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B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 отнесен ко II группе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патогенности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</a:txBody>
                  <a:tcPr marL="25716" marR="25716" marT="12858" marB="128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260323"/>
                  </a:ext>
                </a:extLst>
              </a:tr>
            </a:tbl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1" y="-523220"/>
            <a:ext cx="3968740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Возбудители</a:t>
            </a:r>
            <a:br>
              <a:rPr kumimoji="0" lang="ru-RU" altLang="ru-RU" sz="36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</a:b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77830"/>
            <a:ext cx="2759398" cy="16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59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Патогенез гриппа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917245"/>
              </p:ext>
            </p:extLst>
          </p:nvPr>
        </p:nvGraphicFramePr>
        <p:xfrm>
          <a:off x="323528" y="1556792"/>
          <a:ext cx="8820472" cy="5301208"/>
        </p:xfrm>
        <a:graphic>
          <a:graphicData uri="http://schemas.openxmlformats.org/drawingml/2006/table">
            <a:tbl>
              <a:tblPr/>
              <a:tblGrid>
                <a:gridCol w="8820472">
                  <a:extLst>
                    <a:ext uri="{9D8B030D-6E8A-4147-A177-3AD203B41FA5}">
                      <a16:colId xmlns:a16="http://schemas.microsoft.com/office/drawing/2014/main" val="89754723"/>
                    </a:ext>
                  </a:extLst>
                </a:gridCol>
              </a:tblGrid>
              <a:tr h="5301208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Входные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ворота -–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некротизированные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участки эпителия дыхательных путей.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Клетки-мишени – реснитчатые клетки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бронхиолярного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эпителия,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пневмоциты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типа I,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эндотелиоциты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капилляров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Размножаясь в клетках цилиндрического мерцательного эпителия, вирус вызывает их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дегенеративные изменения.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Массированный выход зрелых вирусных частиц сопровождается гибелью эпителиальных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клеток,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некроз эпителия и разрушение естественного защитного барьера приводят к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вирусемии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Продукты жизнедеятельности вируса вместе с продуктами распада эпителиальных клеток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оказывают токсическое действие на организм.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Гриппозная инфекция приводит к подавлению местного иммунитета и, при внедрении</a:t>
                      </a:r>
                      <a:b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вторичной бактериальной флоры через </a:t>
                      </a:r>
                      <a:r>
                        <a:rPr lang="ru-RU" sz="1400" b="1" i="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некротизированную</a:t>
                      </a:r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поверхность слизистой оболочки</a:t>
                      </a:r>
                      <a:b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дыхательных путей, вызывает развитие бактериальных осложнений.</a:t>
                      </a:r>
                      <a:b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 тяжелом гриппе ведущую роль играет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тропность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вирусов к эндотелию сосудов, что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приводит к нарушению тонуса, эластичности и проницаемости, прежде всего, капилляров и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циркуляторным расстройствам.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Повышение проницаемости сосудистой стенки приводит к возникновению геморрагического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синдрома.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Отек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интерстиция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легких приводит к нарушению перфузии кислорода через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аэро-гематический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барьер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кровь с одной стороны, и углекислого газа в альвеолы – с другой, что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вызывает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гипоксемию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 гиперкапнию.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Гемическая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гипоксия приводит к тканевой гипоксии и нарушению функции органов и тканей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вплоть до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полиорганной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недостаточности.</a:t>
                      </a:r>
                      <a:endParaRPr lang="ru-RU" sz="1400" b="0" dirty="0">
                        <a:effectLst/>
                      </a:endParaRPr>
                    </a:p>
                  </a:txBody>
                  <a:tcPr marL="13325" marR="13325" marT="6662" marB="66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17660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30968354" y="-323165"/>
            <a:ext cx="140112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92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 </a:t>
            </a:r>
            <a:r>
              <a:rPr lang="en-US" dirty="0" smtClean="0"/>
              <a:t>Covid-19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656068"/>
              </p:ext>
            </p:extLst>
          </p:nvPr>
        </p:nvGraphicFramePr>
        <p:xfrm>
          <a:off x="323528" y="1417636"/>
          <a:ext cx="8363272" cy="4963691"/>
        </p:xfrm>
        <a:graphic>
          <a:graphicData uri="http://schemas.openxmlformats.org/drawingml/2006/table">
            <a:tbl>
              <a:tblPr/>
              <a:tblGrid>
                <a:gridCol w="8363272">
                  <a:extLst>
                    <a:ext uri="{9D8B030D-6E8A-4147-A177-3AD203B41FA5}">
                      <a16:colId xmlns:a16="http://schemas.microsoft.com/office/drawing/2014/main" val="1521935114"/>
                    </a:ext>
                  </a:extLst>
                </a:gridCol>
              </a:tblGrid>
              <a:tr h="4963691">
                <a:tc>
                  <a:txBody>
                    <a:bodyPr/>
                    <a:lstStyle/>
                    <a:p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Входные</a:t>
                      </a:r>
                      <a:r>
                        <a:rPr lang="ru-RU" sz="3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ворота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возбудителя – эпителий верхних дыхательных путей, желудка и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кишечника.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Клетки-мишени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альвеолоциты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II типа.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Начальный этап заражения - проникновение SARS-CoV-2 с помощью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S-белка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шипа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клетки реснитчатого эпителия верхних дыхательных путей, там его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РНК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транслируется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реплицируется, затем высвобождаются вирусные частицы.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Происходит их распространение и миграция вниз по дыхательным путям, и</a:t>
                      </a:r>
                      <a:b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запускается более сильный врожденный иммунный ответ. Происходит</a:t>
                      </a:r>
                      <a:b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презентация антигена, распознавание их цитотоксическими </a:t>
                      </a: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Т-лимфоцитами</a:t>
                      </a: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. Активизация гуморального и клеточного иммунитета.</a:t>
                      </a:r>
                      <a:b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 размножается в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альвеолоцитах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типа II, высвобождается большое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вирусных частиц, клетки подвергаются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апоптозу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 погибают.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Цитокиновый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шторм - неконтролируемый системный воспалительный ответ,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возникающий в результате высвобождения большого количества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провоспалительных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цитокинов (IFN-α, IFN-γ, IL-1β, IL-6, IL-12 , IL-18, IL-33, TNF-α,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TGFβ и др.) И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хемокины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(CCL2, CCL3, CCL5, CXCL8, CXCL9, CXCL10 и др.)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Сильная атака иммунной системы, развитие ОРДС и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полиорганной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недостаточности. В тяжелых случаях может привести к смерти</a:t>
                      </a:r>
                      <a:endParaRPr lang="ru-RU" sz="1600" dirty="0">
                        <a:effectLst/>
                      </a:endParaRPr>
                    </a:p>
                  </a:txBody>
                  <a:tcPr marL="13551" marR="13551" marT="6775" marB="677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38959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8707012" y="-323165"/>
            <a:ext cx="137851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67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ДИФФЕРЕНЦИАЛЬНАЯ ДИАГНОСТИКА ОРВИ И COVID-19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Необходимо дифференцировать COVID-19 с гриппом, острыми вирусными инфекциями, вызываемыми вирусами из группы ОРВИ (</a:t>
            </a:r>
            <a:r>
              <a:rPr lang="ru-RU" dirty="0" err="1"/>
              <a:t>риновирус</a:t>
            </a:r>
            <a:r>
              <a:rPr lang="ru-RU" dirty="0"/>
              <a:t>, аденовирус, РС-вирус, человеческие </a:t>
            </a:r>
            <a:r>
              <a:rPr lang="ru-RU" dirty="0" err="1"/>
              <a:t>метапневмовирусы</a:t>
            </a:r>
            <a:r>
              <a:rPr lang="ru-RU" dirty="0"/>
              <a:t>, MERS-</a:t>
            </a:r>
            <a:r>
              <a:rPr lang="ru-RU" dirty="0" err="1"/>
              <a:t>CoV</a:t>
            </a:r>
            <a:r>
              <a:rPr lang="ru-RU" dirty="0"/>
              <a:t>, </a:t>
            </a:r>
            <a:r>
              <a:rPr lang="ru-RU" dirty="0" err="1"/>
              <a:t>парагрипп</a:t>
            </a:r>
            <a:r>
              <a:rPr lang="ru-RU" dirty="0"/>
              <a:t>), вирусными гастроэнтеритами, бактериальными возбудителями респираторных инфекций. </a:t>
            </a:r>
          </a:p>
          <a:p>
            <a:r>
              <a:rPr lang="ru-RU" b="1" dirty="0"/>
              <a:t>Инкубационный период большинства ОРВИ как правило не превышает 3 дней, тогда как длительность инкубационного периода COVID-19 может колебаться от 1 до 14 дней, однако в среднем составляет 5 дней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При гриппе заболевание начинается остро, при COVID-19 и ОРВИ, как правило, выраженность симптоматики нарастает постепенно.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Как </a:t>
            </a:r>
            <a:r>
              <a:rPr lang="ru-RU" dirty="0"/>
              <a:t>при COVID-19, так и при гриппе может отмечаться высокая лихорадка, кашель, слабость. При течении ОРВИ высокая лихорадка, слабость встречаются редко. При этом при гриппе и ОРВИ одышка и затрудненное дыхание отмечаются значительно реже, чем при COVID-19.</a:t>
            </a:r>
          </a:p>
        </p:txBody>
      </p:sp>
    </p:spTree>
    <p:extLst>
      <p:ext uri="{BB962C8B-B14F-4D97-AF65-F5344CB8AC3E}">
        <p14:creationId xmlns:p14="http://schemas.microsoft.com/office/powerpoint/2010/main" val="435339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596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39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особенности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975207"/>
              </p:ext>
            </p:extLst>
          </p:nvPr>
        </p:nvGraphicFramePr>
        <p:xfrm>
          <a:off x="457200" y="1196752"/>
          <a:ext cx="8686800" cy="565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81625548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445644255"/>
                    </a:ext>
                  </a:extLst>
                </a:gridCol>
              </a:tblGrid>
              <a:tr h="256337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Covid-19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754118"/>
                  </a:ext>
                </a:extLst>
              </a:tr>
              <a:tr h="5288279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Инкубационный период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 нескольких часов до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дней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(ср.1-4 дня).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Характерные симптомы: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внезапное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повышение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температуры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(38,5-40˚С, длится 4-5 дней)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кашель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интоксикация, ломота в мышцах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суставах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головная боль в области лба 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глазных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яблок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катаральные явления,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функциональные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нарушения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вегетативной нервной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системы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(потливость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лабильность пульса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геморрагические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нарушения. В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большинстве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случаев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 протекает доброкачественно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течение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3–7 дней, исход благоприятный,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хотя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кашель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 общее недомогание могут сохраняться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течение более 2-х недель. 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интерстициальном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вирусном поражении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легких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характерны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лейкопения,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нейтрофилез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палочкоядерным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сдвигом, анемия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тромбоцитопения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Инкубационный период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1-14 дней.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Характерные симптомы: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повышение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температуры тела (&gt;90 %); кашель (сухой или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небольшим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количеством мокроты) (80 %);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одышка (55 %); утомляемость (44 %);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гипоксемия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(30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%); ощущение заложенности в грудной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клетке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(&gt;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20 %). Могут отмечаться боль в горле,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насморк,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снижение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обоняния и вкуса,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признаки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конъюнктивита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миалгия (11 %),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спутанность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сознания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(9 %), головные боли (8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%),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кровохарканье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(5%), диарея (3%), тошнота,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рвота,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сердцебиение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лейкопения,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лимфопения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умеренное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повышение АЛТ. Наиболее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тяжелая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одышка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развивается к 6-8-му дню от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момента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инфицирования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80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113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(Продолжение)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118894"/>
              </p:ext>
            </p:extLst>
          </p:nvPr>
        </p:nvGraphicFramePr>
        <p:xfrm>
          <a:off x="251520" y="1600200"/>
          <a:ext cx="889248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457371029"/>
                    </a:ext>
                  </a:extLst>
                </a:gridCol>
                <a:gridCol w="4932040">
                  <a:extLst>
                    <a:ext uri="{9D8B030D-6E8A-4147-A177-3AD203B41FA5}">
                      <a16:colId xmlns:a16="http://schemas.microsoft.com/office/drawing/2014/main" val="3338028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Covid-19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24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 тяжелом течении определяется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геморрагическая (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петехиальна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 экзантема,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которая сочетается с другими проявлениями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геморрагического синдрома, такими как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носовые кровотечения, кровохарканье,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кровоизлияние в вещество и оболочки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головного мозга, в альвеолы, микрогематурия.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Сыпь появляется на фоне тяжелого течения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болезни, мелкоточечная, чаще на коже лица,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шеи, груди, верхних конечностей, не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возвышается над поверхностью кожи, исчезает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без следов одновременно с купированием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процесса, зуд не характерен.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Из дерматологических симптомов были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замечены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денге-подобная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петехиальная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сыпь,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эритематозная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сыпь,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распространенная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крапивница,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тромбоцитопеническая пурпура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Все эти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проявления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неспецифические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 время вспышки в Италии были собраны данные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пациентах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 положительными результатами ПЦР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SARS-CoV2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которые в предшествующие 15 дней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начинали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принимать новые лекарственные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препараты и у которых развилась кожная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папуло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-везикулярная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сыпь, схожую с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наблюдающейся при ветряной оспе.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Медиана времени от момента появления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системных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симптомов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до возникновения сыпи составила 3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дня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(интервал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 2 до 12 дней). Медиана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длительности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сыпи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— 8 дней (интервал 4-15 дней), после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их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исчезновения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рубцов не оставалось.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Элементы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возникали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коже туловища, в некоторых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случаях также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коже конечностей (18,2%). Кожа лица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слизистые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оболочки были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интактны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Легкий зуд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был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менее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чем у половины пациентов (40,9%).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601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Грипп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5960" y="2174875"/>
            <a:ext cx="2622667" cy="3951288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Covid-19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74875"/>
            <a:ext cx="4041775" cy="33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7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4536504" cy="706090"/>
          </a:xfrm>
        </p:spPr>
        <p:txBody>
          <a:bodyPr/>
          <a:lstStyle/>
          <a:p>
            <a:pPr algn="r"/>
            <a:r>
              <a:rPr lang="ru-RU" sz="4000" b="1" i="1" dirty="0">
                <a:latin typeface="+mj-lt"/>
              </a:rPr>
              <a:t>Коды </a:t>
            </a:r>
            <a:r>
              <a:rPr lang="ru-RU" sz="4000" b="1" i="1" dirty="0" smtClean="0">
                <a:latin typeface="+mj-lt"/>
              </a:rPr>
              <a:t>МКБ-10</a:t>
            </a:r>
            <a:endParaRPr lang="ru-RU" sz="4000" b="1" i="1" dirty="0">
              <a:latin typeface="+mj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8102" y="1268760"/>
            <a:ext cx="4316288" cy="518457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en-US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ru-RU" sz="2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органов дыхания</a:t>
            </a:r>
          </a:p>
          <a:p>
            <a:pPr marL="0" indent="0">
              <a:buNone/>
            </a:pPr>
            <a:endParaRPr lang="ru-RU" sz="2500" dirty="0" smtClean="0"/>
          </a:p>
          <a:p>
            <a:pPr>
              <a:lnSpc>
                <a:spcPct val="120000"/>
              </a:lnSpc>
            </a:pPr>
            <a:r>
              <a:rPr lang="ru-RU" sz="2500" dirty="0" smtClean="0">
                <a:solidFill>
                  <a:srgbClr val="C00000"/>
                </a:solidFill>
              </a:rPr>
              <a:t>J00-J06 </a:t>
            </a:r>
            <a:r>
              <a:rPr lang="ru-RU" sz="2500" b="1" dirty="0">
                <a:solidFill>
                  <a:srgbClr val="C00000"/>
                </a:solidFill>
              </a:rPr>
              <a:t>Острые респираторные инфекции </a:t>
            </a:r>
            <a:r>
              <a:rPr lang="ru-RU" sz="2500" dirty="0">
                <a:solidFill>
                  <a:srgbClr val="C00000"/>
                </a:solidFill>
              </a:rPr>
              <a:t>верхних дыхательных </a:t>
            </a:r>
            <a:r>
              <a:rPr lang="ru-RU" sz="2500" dirty="0" smtClean="0">
                <a:solidFill>
                  <a:srgbClr val="C00000"/>
                </a:solidFill>
              </a:rPr>
              <a:t>путей</a:t>
            </a:r>
            <a:endParaRPr lang="ru-RU" sz="25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rgbClr val="C00000"/>
                </a:solidFill>
              </a:rPr>
              <a:t>J10-J18 </a:t>
            </a:r>
            <a:r>
              <a:rPr lang="ru-RU" sz="2500" b="1" dirty="0">
                <a:solidFill>
                  <a:srgbClr val="C00000"/>
                </a:solidFill>
              </a:rPr>
              <a:t>Грипп и </a:t>
            </a:r>
            <a:r>
              <a:rPr lang="ru-RU" sz="2500" b="1" dirty="0" smtClean="0">
                <a:solidFill>
                  <a:srgbClr val="C00000"/>
                </a:solidFill>
              </a:rPr>
              <a:t>пневмония</a:t>
            </a:r>
            <a:endParaRPr lang="ru-RU" sz="25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rgbClr val="C00000"/>
                </a:solidFill>
              </a:rPr>
              <a:t>J20-J22 </a:t>
            </a:r>
            <a:r>
              <a:rPr lang="ru-RU" sz="2500" b="1" dirty="0">
                <a:solidFill>
                  <a:srgbClr val="C00000"/>
                </a:solidFill>
              </a:rPr>
              <a:t>Другие острые респираторные инфекции </a:t>
            </a:r>
            <a:r>
              <a:rPr lang="ru-RU" sz="2500" dirty="0">
                <a:solidFill>
                  <a:srgbClr val="C00000"/>
                </a:solidFill>
              </a:rPr>
              <a:t>нижних дыхательных </a:t>
            </a:r>
            <a:r>
              <a:rPr lang="ru-RU" sz="2500" dirty="0" smtClean="0">
                <a:solidFill>
                  <a:srgbClr val="C00000"/>
                </a:solidFill>
              </a:rPr>
              <a:t>путей</a:t>
            </a:r>
            <a:endParaRPr lang="ru-RU" sz="25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b="1" dirty="0">
                <a:solidFill>
                  <a:srgbClr val="0070C0"/>
                </a:solidFill>
              </a:rPr>
              <a:t>J30-J39 Другие болезни верхних дыхательных </a:t>
            </a:r>
            <a:r>
              <a:rPr lang="ru-RU" sz="2500" b="1" dirty="0" smtClean="0">
                <a:solidFill>
                  <a:srgbClr val="0070C0"/>
                </a:solidFill>
              </a:rPr>
              <a:t>путей</a:t>
            </a:r>
            <a:endParaRPr lang="ru-RU" sz="25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J40-J47 Хронические болезни нижних дыхательных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путей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J60-J70 Болезни легкого, вызванные внешними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агентами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rgbClr val="FF0000"/>
                </a:solidFill>
              </a:rPr>
              <a:t>J80-J84 Другие респираторные болезни, поражающие главным образом интерстициальную </a:t>
            </a:r>
            <a:r>
              <a:rPr lang="ru-RU" sz="2500" dirty="0" smtClean="0">
                <a:solidFill>
                  <a:srgbClr val="FF0000"/>
                </a:solidFill>
              </a:rPr>
              <a:t>ткань</a:t>
            </a:r>
            <a:endParaRPr lang="ru-RU" sz="25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J85-J86 Гнойные и некротические состояния нижних дыхательных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путей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J90-J94 Другие болезни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плевры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J95-J99 Другие болезни органов дыхания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2"/>
          </p:nvPr>
        </p:nvSpPr>
        <p:spPr>
          <a:xfrm>
            <a:off x="4427984" y="1600200"/>
            <a:ext cx="4392488" cy="21859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b="1" i="1" dirty="0"/>
              <a:t>J00-J06 Острые респираторные инфекции верхних дыхательных </a:t>
            </a:r>
            <a:r>
              <a:rPr lang="ru-RU" sz="1600" b="1" i="1" dirty="0" smtClean="0"/>
              <a:t>путей</a:t>
            </a:r>
            <a:endParaRPr lang="ru-RU" sz="1600" b="1" i="1" dirty="0"/>
          </a:p>
          <a:p>
            <a:pPr marL="0" indent="0">
              <a:buNone/>
            </a:pPr>
            <a:r>
              <a:rPr lang="ru-RU" sz="1600" b="1" dirty="0" smtClean="0"/>
              <a:t>Острый </a:t>
            </a:r>
            <a:r>
              <a:rPr lang="ru-RU" sz="1600" b="1" dirty="0" err="1" smtClean="0"/>
              <a:t>назофарингит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Острый </a:t>
            </a:r>
            <a:r>
              <a:rPr lang="ru-RU" sz="1600" b="1" dirty="0"/>
              <a:t>синусит </a:t>
            </a:r>
          </a:p>
          <a:p>
            <a:pPr marL="0" indent="0">
              <a:buNone/>
            </a:pPr>
            <a:r>
              <a:rPr lang="ru-RU" sz="1600" b="1" dirty="0" smtClean="0"/>
              <a:t>Острый </a:t>
            </a:r>
            <a:r>
              <a:rPr lang="ru-RU" sz="1600" b="1" dirty="0"/>
              <a:t>фарингит </a:t>
            </a:r>
          </a:p>
          <a:p>
            <a:pPr marL="0" indent="0">
              <a:buNone/>
            </a:pPr>
            <a:r>
              <a:rPr lang="ru-RU" sz="1600" b="1" dirty="0" smtClean="0"/>
              <a:t>Острый </a:t>
            </a:r>
            <a:r>
              <a:rPr lang="ru-RU" sz="1600" b="1" dirty="0"/>
              <a:t>тонзиллит </a:t>
            </a:r>
          </a:p>
          <a:p>
            <a:pPr marL="0" indent="0">
              <a:buNone/>
            </a:pPr>
            <a:r>
              <a:rPr lang="ru-RU" sz="1600" b="1" dirty="0" smtClean="0"/>
              <a:t>Острый </a:t>
            </a:r>
            <a:r>
              <a:rPr lang="ru-RU" sz="1600" b="1" dirty="0"/>
              <a:t>ларингит и трахеит </a:t>
            </a:r>
          </a:p>
          <a:p>
            <a:pPr marL="0" indent="0">
              <a:buNone/>
            </a:pPr>
            <a:r>
              <a:rPr lang="ru-RU" sz="1600" b="1" dirty="0" smtClean="0"/>
              <a:t>Острый </a:t>
            </a:r>
            <a:r>
              <a:rPr lang="ru-RU" sz="1600" b="1" dirty="0" err="1"/>
              <a:t>обструктивный</a:t>
            </a:r>
            <a:r>
              <a:rPr lang="ru-RU" sz="1600" b="1" dirty="0"/>
              <a:t> ларингит [круп] и </a:t>
            </a:r>
            <a:r>
              <a:rPr lang="ru-RU" sz="1600" b="1" dirty="0" err="1"/>
              <a:t>эпиглоттит</a:t>
            </a:r>
            <a:r>
              <a:rPr lang="ru-RU" sz="1600" b="1" dirty="0"/>
              <a:t> </a:t>
            </a:r>
          </a:p>
          <a:p>
            <a:pPr marL="0" indent="0">
              <a:buNone/>
            </a:pPr>
            <a:r>
              <a:rPr lang="ru-RU" sz="1600" b="1" dirty="0" smtClean="0"/>
              <a:t>Острая </a:t>
            </a:r>
            <a:r>
              <a:rPr lang="ru-RU" sz="1600" b="1" dirty="0"/>
              <a:t>инфекция верхних дыхательных путей множественной и неуточненной локализации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3"/>
          </p:nvPr>
        </p:nvSpPr>
        <p:spPr>
          <a:xfrm>
            <a:off x="4427984" y="3573016"/>
            <a:ext cx="4464496" cy="29523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500" b="1" i="1" dirty="0"/>
              <a:t>J10-J18 </a:t>
            </a:r>
            <a:r>
              <a:rPr lang="ru-RU" sz="2500" b="1" i="1" dirty="0"/>
              <a:t>Грипп и пневмония</a:t>
            </a:r>
          </a:p>
          <a:p>
            <a:pPr marL="0" indent="0">
              <a:buNone/>
            </a:pPr>
            <a:r>
              <a:rPr lang="ru-RU" sz="2500" b="1" dirty="0" smtClean="0"/>
              <a:t>Грипп</a:t>
            </a:r>
            <a:r>
              <a:rPr lang="ru-RU" sz="2500" b="1" dirty="0"/>
              <a:t>, вызванный идентифицированным вирусом гриппа </a:t>
            </a:r>
          </a:p>
          <a:p>
            <a:pPr marL="0" indent="0">
              <a:buNone/>
            </a:pPr>
            <a:r>
              <a:rPr lang="ru-RU" sz="2500" b="1" dirty="0" smtClean="0"/>
              <a:t>Грипп</a:t>
            </a:r>
            <a:r>
              <a:rPr lang="ru-RU" sz="2500" b="1" dirty="0"/>
              <a:t>, вирус не идентифицирован </a:t>
            </a:r>
          </a:p>
          <a:p>
            <a:pPr marL="0" indent="0">
              <a:buNone/>
            </a:pPr>
            <a:r>
              <a:rPr lang="ru-RU" sz="2500" b="1" dirty="0" smtClean="0"/>
              <a:t>Вирусная </a:t>
            </a:r>
            <a:r>
              <a:rPr lang="ru-RU" sz="2500" b="1" dirty="0"/>
              <a:t>пневмония, не классифицированная в других рубриках </a:t>
            </a:r>
          </a:p>
          <a:p>
            <a:pPr marL="0" indent="0">
              <a:buNone/>
            </a:pPr>
            <a:r>
              <a:rPr lang="ru-RU" sz="2500" b="1" dirty="0" smtClean="0"/>
              <a:t>Пневмония</a:t>
            </a:r>
            <a:r>
              <a:rPr lang="ru-RU" sz="2500" b="1" dirty="0"/>
              <a:t>, вызванная </a:t>
            </a:r>
            <a:r>
              <a:rPr lang="ru-RU" sz="2500" b="1" dirty="0" err="1"/>
              <a:t>Streptococcus</a:t>
            </a:r>
            <a:r>
              <a:rPr lang="ru-RU" sz="2500" b="1" dirty="0"/>
              <a:t> </a:t>
            </a:r>
            <a:r>
              <a:rPr lang="ru-RU" sz="2500" b="1" dirty="0" err="1"/>
              <a:t>pneumoniae</a:t>
            </a:r>
            <a:r>
              <a:rPr lang="ru-RU" sz="2500" b="1" dirty="0"/>
              <a:t> </a:t>
            </a:r>
            <a:r>
              <a:rPr lang="ru-RU" sz="2500" b="1" dirty="0" smtClean="0"/>
              <a:t>Пневмония</a:t>
            </a:r>
            <a:r>
              <a:rPr lang="ru-RU" sz="2500" b="1" dirty="0"/>
              <a:t>, вызванная </a:t>
            </a:r>
            <a:r>
              <a:rPr lang="ru-RU" sz="2500" b="1" dirty="0" err="1"/>
              <a:t>Haemophilus</a:t>
            </a:r>
            <a:r>
              <a:rPr lang="ru-RU" sz="2500" b="1" dirty="0"/>
              <a:t> </a:t>
            </a:r>
            <a:r>
              <a:rPr lang="ru-RU" sz="2500" b="1" dirty="0" err="1"/>
              <a:t>influenzae</a:t>
            </a:r>
            <a:r>
              <a:rPr lang="ru-RU" sz="2500" b="1" dirty="0"/>
              <a:t> </a:t>
            </a:r>
            <a:r>
              <a:rPr lang="ru-RU" sz="2500" b="1" dirty="0" smtClean="0"/>
              <a:t>Бактериальная </a:t>
            </a:r>
            <a:r>
              <a:rPr lang="ru-RU" sz="2500" b="1" dirty="0"/>
              <a:t>пневмония, не классифицированная в других рубриках </a:t>
            </a:r>
          </a:p>
          <a:p>
            <a:pPr marL="0" indent="0">
              <a:buNone/>
            </a:pPr>
            <a:r>
              <a:rPr lang="ru-RU" sz="2500" b="1" dirty="0" smtClean="0"/>
              <a:t>Пневмония</a:t>
            </a:r>
            <a:r>
              <a:rPr lang="ru-RU" sz="2500" b="1" dirty="0"/>
              <a:t>, вызванная другими инфекционными агентами, не классифицированными в других рубриках</a:t>
            </a:r>
          </a:p>
          <a:p>
            <a:pPr marL="0" indent="0">
              <a:buNone/>
            </a:pPr>
            <a:r>
              <a:rPr lang="ru-RU" sz="2500" b="1" dirty="0" smtClean="0"/>
              <a:t>Пневмония </a:t>
            </a:r>
            <a:r>
              <a:rPr lang="ru-RU" sz="2500" b="1" dirty="0"/>
              <a:t>при болезнях, классифицированных в других рубриках </a:t>
            </a:r>
          </a:p>
          <a:p>
            <a:pPr marL="0" indent="0">
              <a:buNone/>
            </a:pPr>
            <a:r>
              <a:rPr lang="ru-RU" sz="2500" b="1" dirty="0" smtClean="0"/>
              <a:t>Пневмония </a:t>
            </a:r>
            <a:r>
              <a:rPr lang="ru-RU" sz="2500" b="1" dirty="0"/>
              <a:t>без уточнения возбудителя</a:t>
            </a:r>
          </a:p>
          <a:p>
            <a:endParaRPr lang="ru-RU" dirty="0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93"/>
            <a:ext cx="124445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4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варианты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674049"/>
              </p:ext>
            </p:extLst>
          </p:nvPr>
        </p:nvGraphicFramePr>
        <p:xfrm>
          <a:off x="457200" y="1417638"/>
          <a:ext cx="8686800" cy="552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76307416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658416464"/>
                    </a:ext>
                  </a:extLst>
                </a:gridCol>
              </a:tblGrid>
              <a:tr h="383520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Covid-19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789059"/>
                  </a:ext>
                </a:extLst>
              </a:tr>
              <a:tr h="5138122">
                <a:tc>
                  <a:txBody>
                    <a:bodyPr/>
                    <a:lstStyle/>
                    <a:p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Клинические варианты:</a:t>
                      </a:r>
                      <a:b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Типичный</a:t>
                      </a:r>
                      <a:b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Атипичный (бессимптомный)</a:t>
                      </a:r>
                      <a:b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Степени тяжести:</a:t>
                      </a:r>
                      <a:b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Легкое течение</a:t>
                      </a:r>
                      <a:b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Среднетяжелое течение</a:t>
                      </a:r>
                      <a:b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Тяжелое течение</a:t>
                      </a:r>
                      <a:b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Молнеиносное течение</a:t>
                      </a:r>
                      <a:endParaRPr lang="ru-RU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Клинические варианты:</a:t>
                      </a:r>
                      <a:b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• Острая респираторная вирусная инфекция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(поражение только верхних отделов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дыхательных путей);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• Пневмония без дыхательной недостаточности;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• Пневмония с острой дыхательной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недостаточностью;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• Острый респираторный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дистресс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синдром;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• Сепсис;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• Септический (инфекционно-токсический)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шок.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Степени тяжести:</a:t>
                      </a:r>
                      <a:b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Легкое течение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Среднетяжелое течение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Тяжелое течение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Крайне тяжелое течение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17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11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774229"/>
              </p:ext>
            </p:extLst>
          </p:nvPr>
        </p:nvGraphicFramePr>
        <p:xfrm>
          <a:off x="179512" y="1124745"/>
          <a:ext cx="8964488" cy="5752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272">
                  <a:extLst>
                    <a:ext uri="{9D8B030D-6E8A-4147-A177-3AD203B41FA5}">
                      <a16:colId xmlns:a16="http://schemas.microsoft.com/office/drawing/2014/main" val="3324678850"/>
                    </a:ext>
                  </a:extLst>
                </a:gridCol>
                <a:gridCol w="4835216">
                  <a:extLst>
                    <a:ext uri="{9D8B030D-6E8A-4147-A177-3AD203B41FA5}">
                      <a16:colId xmlns:a16="http://schemas.microsoft.com/office/drawing/2014/main" val="2723837121"/>
                    </a:ext>
                  </a:extLst>
                </a:gridCol>
              </a:tblGrid>
              <a:tr h="346263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 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Covid-19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4155217"/>
                  </a:ext>
                </a:extLst>
              </a:tr>
              <a:tr h="5386993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Рентгенография.</a:t>
                      </a:r>
                      <a:b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Усиление легочного рисунка.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Компьютерная томография.</a:t>
                      </a:r>
                      <a:b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Двусторонние изменения в легких по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типу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«матового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стекла»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Лабораторная диагностика.</a:t>
                      </a:r>
                      <a:b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Методы обнаружения вируса или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его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антигенов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МФА, ИФА,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иммунохроматографический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метод,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метод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оптикоиммунного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анализа, ПЦР.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качестве материалов используют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носоглоточные смывы, мазки-отпечатки,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мокроту, бронхоальвеолярный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лаваж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Дифференциальную диагностику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необходимо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проводить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 ОРВИ другой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этиологии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(респираторно-синцитиальный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вирусы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парагриппа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риновирусы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аденовирусы,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человеческие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метапневмовирусы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коронавирусы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 острыми респираторными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заболеваниями,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вызванными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бактериями (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бак.посев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мокроты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крови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), микоплазмами и хламидиями (ПЦР).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Компьютерная томография.</a:t>
                      </a:r>
                      <a:b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Двусторонние изменения в легких по типу «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матового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стекла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» и консолидирующее затенение.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Лабораторная диагностика.</a:t>
                      </a:r>
                      <a:br>
                        <a:rPr lang="ru-RU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Метод амплификации нуклеиновых кислот.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Исследуемый материал: полученный при заборе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мазка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из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носоглотки и/или ротоглотки, мокрота,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промывные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воды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бронхов, (эндо)трахеальный,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назофарингеальный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аспират,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биопсийный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или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аутопсийный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материал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легких, цельная кровь, сыворотка, фекалии.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Для проведения </a:t>
                      </a:r>
                      <a:r>
                        <a:rPr lang="ru-RU" sz="1400" b="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дифференциальной диагностики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всех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заболевших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проводят исследования с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применением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методов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амплификации нуклеиновых кислот на: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вирусы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гриппа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типа А и В, респираторно-синцитиальный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вирусы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парагриппа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риновирусы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аденовирусы,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человеческие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метапневмовирусы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MERS-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CoV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Обязательно проведение микробиологической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диагностики и/или ПЦР-диагностики на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Streptococcus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pneumoniae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Haemophilus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influenzae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type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B,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Legionella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pneumophila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а также иные возбудители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бактериальных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респираторных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инфекций нижних дыхательных путей.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155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658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Основным методом этиологической диагностики как ОРВИ, так и COVID-19 является исследование биологического материала из верхних и нижних дыхательных путей с помощью методов амплификации нуклеиновых кислот (МАНК), наиболее распространенным из которых является метод ПЦР.</a:t>
            </a:r>
          </a:p>
        </p:txBody>
      </p:sp>
    </p:spTree>
    <p:extLst>
      <p:ext uri="{BB962C8B-B14F-4D97-AF65-F5344CB8AC3E}">
        <p14:creationId xmlns:p14="http://schemas.microsoft.com/office/powerpoint/2010/main" val="2832958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" y="274638"/>
            <a:ext cx="9083509" cy="56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627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747"/>
            <a:ext cx="8568952" cy="64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592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344300"/>
              </p:ext>
            </p:extLst>
          </p:nvPr>
        </p:nvGraphicFramePr>
        <p:xfrm>
          <a:off x="179512" y="1591612"/>
          <a:ext cx="8507288" cy="4525963"/>
        </p:xfrm>
        <a:graphic>
          <a:graphicData uri="http://schemas.openxmlformats.org/drawingml/2006/table">
            <a:tbl>
              <a:tblPr/>
              <a:tblGrid>
                <a:gridCol w="8507288">
                  <a:extLst>
                    <a:ext uri="{9D8B030D-6E8A-4147-A177-3AD203B41FA5}">
                      <a16:colId xmlns:a16="http://schemas.microsoft.com/office/drawing/2014/main" val="841025482"/>
                    </a:ext>
                  </a:extLst>
                </a:gridCol>
              </a:tblGrid>
              <a:tr h="455739">
                <a:tc>
                  <a:txBody>
                    <a:bodyPr/>
                    <a:lstStyle/>
                    <a:p>
                      <a:r>
                        <a:rPr lang="ru-RU" sz="5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атоморфологческие изменения при гриппе</a:t>
                      </a:r>
                      <a:r>
                        <a:rPr lang="ru-RU" sz="3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300">
                        <a:effectLst/>
                      </a:endParaRPr>
                    </a:p>
                  </a:txBody>
                  <a:tcPr marL="15715" marR="15715" marT="7858" marB="78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47663"/>
                  </a:ext>
                </a:extLst>
              </a:tr>
              <a:tr h="4070224">
                <a:tc>
                  <a:txBody>
                    <a:bodyPr/>
                    <a:lstStyle/>
                    <a:p>
                      <a:r>
                        <a:rPr lang="ru-RU" sz="3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Легкая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степень.</a:t>
                      </a:r>
                      <a:b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виде </a:t>
                      </a:r>
                      <a:r>
                        <a:rPr lang="ru-RU" sz="1600" b="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острого катарального </a:t>
                      </a:r>
                      <a:r>
                        <a:rPr lang="ru-RU" sz="1600" b="0" i="1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риноларинготрахеобронхит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Слизистая оболочка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становится набухшей, гиперемированной, с избыточным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серознослизистым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отделяемым.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Гистологические изменения: на фоне полнокровия, отека и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лимфоидноклеточной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инфильтрации субэпителиального слоя отмечаются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гидропическая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дистрофия клеток мерцательного эпителия, потеря ими ресничек;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усиливается секреторная активность бокаловидных клеток и серозно-слизистых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желез, многие клетки эпителия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десквамируются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Характерно наличие в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цитоплазме эпителиальных клеток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базофильных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оксифильных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включений.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Мелкие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базофильные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включения -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микроколонии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вируса гриппа, что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подтверждается методом флюоресцирующих антител.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Оксифильные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включения - реакция клетки на внедрение вируса, проявляющаяся в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следствие очаговой деструкции ее органелл.</a:t>
                      </a:r>
                      <a:endParaRPr lang="ru-RU" sz="1600" dirty="0">
                        <a:effectLst/>
                      </a:endParaRPr>
                    </a:p>
                  </a:txBody>
                  <a:tcPr marL="15715" marR="15715" marT="7858" marB="78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74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0" y="3390741"/>
          <a:ext cx="1905000" cy="94488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688682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b="1" i="0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Патоморф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73946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61205"/>
              </p:ext>
            </p:extLst>
          </p:nvPr>
        </p:nvGraphicFramePr>
        <p:xfrm>
          <a:off x="755576" y="1"/>
          <a:ext cx="7931224" cy="1799130"/>
        </p:xfrm>
        <a:graphic>
          <a:graphicData uri="http://schemas.openxmlformats.org/drawingml/2006/table">
            <a:tbl>
              <a:tblPr/>
              <a:tblGrid>
                <a:gridCol w="7931224">
                  <a:extLst>
                    <a:ext uri="{9D8B030D-6E8A-4147-A177-3AD203B41FA5}">
                      <a16:colId xmlns:a16="http://schemas.microsoft.com/office/drawing/2014/main" val="660397001"/>
                    </a:ext>
                  </a:extLst>
                </a:gridCol>
              </a:tblGrid>
              <a:tr h="1023035">
                <a:tc>
                  <a:txBody>
                    <a:bodyPr/>
                    <a:lstStyle/>
                    <a:p>
                      <a:r>
                        <a:rPr lang="ru-RU" sz="2700" b="1" i="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Патоморфологческие</a:t>
                      </a:r>
                      <a:r>
                        <a:rPr lang="ru-RU" sz="2700" b="1" i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 изменения при гриппе</a:t>
                      </a:r>
                      <a:r>
                        <a:rPr lang="ru-RU" sz="1700" b="1" i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88744" marR="88744" marT="44372" marB="4437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852341"/>
                  </a:ext>
                </a:extLst>
              </a:tr>
              <a:tr h="776095">
                <a:tc>
                  <a:txBody>
                    <a:bodyPr/>
                    <a:lstStyle/>
                    <a:p>
                      <a:r>
                        <a:rPr lang="ru-RU" sz="1700" b="1" i="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Зависят от типа вируса, степени тяжести и особенностей </a:t>
                      </a:r>
                      <a:r>
                        <a:rPr lang="ru-RU" sz="1700" b="1" i="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макроорганизма</a:t>
                      </a:r>
                      <a:endParaRPr lang="ru-RU" sz="17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8744" marR="88744" marT="44372" marB="4437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862135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0516957" y="-1077228"/>
            <a:ext cx="204181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78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Патоморфологические изменения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049938"/>
              </p:ext>
            </p:extLst>
          </p:nvPr>
        </p:nvGraphicFramePr>
        <p:xfrm>
          <a:off x="425657" y="1268759"/>
          <a:ext cx="8424936" cy="5499830"/>
        </p:xfrm>
        <a:graphic>
          <a:graphicData uri="http://schemas.openxmlformats.org/drawingml/2006/table">
            <a:tbl>
              <a:tblPr/>
              <a:tblGrid>
                <a:gridCol w="8424936">
                  <a:extLst>
                    <a:ext uri="{9D8B030D-6E8A-4147-A177-3AD203B41FA5}">
                      <a16:colId xmlns:a16="http://schemas.microsoft.com/office/drawing/2014/main" val="2292208582"/>
                    </a:ext>
                  </a:extLst>
                </a:gridCol>
              </a:tblGrid>
              <a:tr h="5152039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Средняя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степень.</a:t>
                      </a:r>
                      <a:b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Вовлечены в патологический процесс слизистые оболочки верхних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дыхательных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путей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мелких бронхов, бронхиол и легочной паренхимы. В трахее и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бронхах развивается </a:t>
                      </a:r>
                      <a:r>
                        <a:rPr lang="ru-RU" sz="1800" b="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серозно-геморрагическое воспаление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иногда с очагами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некроза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слизистой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оболочки (некротический трахеит).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Гистологические изменения: эпителиальные клетки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слущиваются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на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значительном протяжении в виде пластов, заполняя просвет бронхов, что ведет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развитию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очагов ателектаза и острой эмфиземы легких. На фоне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полнокровия,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участков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ателектаза и острой эмфиземы появляются очаги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гриппозной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пневмонии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в альвеолах видны серозный экссудат, альвеолярные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макрофаги,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десквамированные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клетки альвеолярного эпителия, эритроциты,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единичные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нейтрофилы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межальвеолярные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перегородки утолщены за счет пролиферации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септальных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клеток и инфильтрации лимфоидными клетками, иногда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обнаруживаются гиалиновые мембраны. В ряде случаев пневмония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имеет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х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арактер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геморрагической. В цитоплазме бронхиального и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альвеолярного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эпителия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имеются включения вируса. Воспалительные, некробиотические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десквамативные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процессы в легких сочетаются с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регенераторными.</a:t>
                      </a:r>
                      <a:endParaRPr lang="ru-RU" sz="1800" dirty="0">
                        <a:effectLst/>
                      </a:endParaRPr>
                    </a:p>
                  </a:txBody>
                  <a:tcPr marL="13430" marR="13430" marT="6715" marB="671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56938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4272595" y="-323165"/>
            <a:ext cx="1434165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46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4038600" cy="201622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6833" y="1772816"/>
            <a:ext cx="3438525" cy="2362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3789040"/>
            <a:ext cx="352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Бронхоскопия.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Некротические изменения слизистой оболочки с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геморрагическим пропитыванием и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псевдомембранозные изменения в области киля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и бронха промежуточного звена.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1350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Геморрагический трахеит.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Слизистая оболочка трахеи отечная, с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избытком слизи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полнокровная, с множественными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петехиальными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и сливными кровоизлияниями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144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Тяжелая степень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30788"/>
              </p:ext>
            </p:extLst>
          </p:nvPr>
        </p:nvGraphicFramePr>
        <p:xfrm>
          <a:off x="251520" y="1196752"/>
          <a:ext cx="8640960" cy="5661248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91800539"/>
                    </a:ext>
                  </a:extLst>
                </a:gridCol>
              </a:tblGrid>
              <a:tr h="5661248">
                <a:tc>
                  <a:txBody>
                    <a:bodyPr/>
                    <a:lstStyle/>
                    <a:p>
                      <a:pPr algn="just"/>
                      <a:r>
                        <a:rPr lang="ru-RU" sz="2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2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1)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трахее и бронхах возникают серозно-геморрагическое воспаление и некроз. В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легких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фоне расстройств кровообращения и массивных кровоизлияний имеется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множество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мелких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очагов серозно-геморрагической пневмонии, чередующихся с фокусами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острой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эмфиземы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 ателектаза. В случаях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молниеносного течения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гриппа возможен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токсический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геморрагический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отек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легких.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Кровоизлияния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 пределами легких: в головном мозге, внутренних органах, серозных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слизистых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оболочках, коже. На 4-5-й день заболевания возможны кровоизлияния в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жизненно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важные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центры головного мозга с летальным исходом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2)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Обусловлен присоединением вторичной бактериальной инфекции. Выражается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всеми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вышеописанными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изменениями слизистых оболочек, степень которых нарастает от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трахеи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легким. В дополнение, в гортани и трахее образуются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фибринозно-геморрагическое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воспаление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 обширными участками некроза в слизистой оболочке и язвы.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Развивается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деструктивный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панбронхит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что ведет к формированию острых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бронхоэктазов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очагов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ателектаза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 острой эмфиземы. Характерна бронхопневмония с наклонностью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абсцедированию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некрозу, кровоизлияниям. Легкие увеличены в объеме, на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разрезе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пестрого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вида - «большое пестрое гриппозное легкое». Нередко возможно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развитие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серозныого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или фибринозного плеврита, развитие эмпиемы плевры.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Гистологические изменения: в клетках эпителия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определяются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цитоплазматические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включения и антиген вируса, в срезах легких - колонии микробов</a:t>
                      </a:r>
                      <a:endParaRPr lang="ru-RU" sz="1600" dirty="0">
                        <a:effectLst/>
                      </a:endParaRPr>
                    </a:p>
                  </a:txBody>
                  <a:tcPr marL="12631" marR="12631" marT="6315" marB="631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13465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45564486" y="-323165"/>
            <a:ext cx="1547084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84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579296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0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B34.2 </a:t>
            </a:r>
            <a:r>
              <a:rPr lang="ru-RU" b="1" dirty="0" err="1"/>
              <a:t>Коронавирусная</a:t>
            </a:r>
            <a:r>
              <a:rPr lang="ru-RU" b="1" dirty="0"/>
              <a:t> инфекция неуточненная </a:t>
            </a:r>
            <a:endParaRPr lang="ru-RU" dirty="0"/>
          </a:p>
          <a:p>
            <a:r>
              <a:rPr lang="en-US" b="1" dirty="0"/>
              <a:t>B34.9 </a:t>
            </a:r>
            <a:r>
              <a:rPr lang="ru-RU" b="1" dirty="0"/>
              <a:t>Вирусная инфекция неуточненная </a:t>
            </a:r>
            <a:endParaRPr lang="ru-RU" dirty="0"/>
          </a:p>
          <a:p>
            <a:r>
              <a:rPr lang="en-US" b="1" dirty="0"/>
              <a:t>B97.0 </a:t>
            </a:r>
            <a:r>
              <a:rPr lang="ru-RU" b="1" dirty="0"/>
              <a:t>Аденовирусная инфекция </a:t>
            </a:r>
            <a:endParaRPr lang="ru-RU" dirty="0"/>
          </a:p>
          <a:p>
            <a:r>
              <a:rPr lang="en-US" b="1" dirty="0"/>
              <a:t>B97.4 </a:t>
            </a:r>
            <a:r>
              <a:rPr lang="ru-RU" b="1" dirty="0"/>
              <a:t>Респираторно-синцитиальная инфекция </a:t>
            </a:r>
            <a:endParaRPr lang="ru-RU" dirty="0"/>
          </a:p>
          <a:p>
            <a:r>
              <a:rPr lang="ru-RU" b="1" dirty="0"/>
              <a:t>U07.1 COVID-19, вирус идентифицирован (подтвержден лабораторным тестированием независимо от тяжести клинических признаков или симптомов) </a:t>
            </a:r>
            <a:endParaRPr lang="ru-RU" dirty="0"/>
          </a:p>
          <a:p>
            <a:r>
              <a:rPr lang="ru-RU" b="1" dirty="0"/>
              <a:t>U07.2 COVID-19, вирус не идентифицирован (COVID-19 диагностируется клинически или </a:t>
            </a:r>
            <a:r>
              <a:rPr lang="ru-RU" b="1" dirty="0" err="1"/>
              <a:t>эпидемиологически</a:t>
            </a:r>
            <a:r>
              <a:rPr lang="ru-RU" b="1" dirty="0"/>
              <a:t>, но лабораторные исследования неубедительны или недоступны) </a:t>
            </a:r>
            <a:endParaRPr lang="ru-RU" dirty="0"/>
          </a:p>
          <a:p>
            <a:r>
              <a:rPr lang="ru-RU" b="1" dirty="0"/>
              <a:t>Z03.8 Наблюдение при подозрении на </a:t>
            </a:r>
            <a:r>
              <a:rPr lang="ru-RU" b="1" dirty="0" err="1"/>
              <a:t>коронавирусную</a:t>
            </a:r>
            <a:r>
              <a:rPr lang="ru-RU" b="1" dirty="0"/>
              <a:t> инфекцию </a:t>
            </a:r>
            <a:endParaRPr lang="ru-RU" dirty="0"/>
          </a:p>
          <a:p>
            <a:r>
              <a:rPr lang="ru-RU" b="1" dirty="0"/>
              <a:t>Z20.8 Контакт с больным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491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Внелегочные осложнения гриппа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256238"/>
              </p:ext>
            </p:extLst>
          </p:nvPr>
        </p:nvGraphicFramePr>
        <p:xfrm>
          <a:off x="251520" y="1196752"/>
          <a:ext cx="8712968" cy="5537412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3095653695"/>
                    </a:ext>
                  </a:extLst>
                </a:gridCol>
              </a:tblGrid>
              <a:tr h="5537412">
                <a:tc>
                  <a:txBody>
                    <a:bodyPr/>
                    <a:lstStyle/>
                    <a:p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Нервная система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дисфункция центральной нервной системы, которая может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принимать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различные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формы, включая острую энцефалопатию (вирусная инфекция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ЦНС,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гиперцитокинемия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дисфункция почек и печени). Циркуляторные расстройства ведут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о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строму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набуханию его вещества. Могут присутствовать сосудистые изменения, такие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как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гиалинизация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стенки кровеносных сосудов и тромбоз. Иногда встречается серозный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менингит,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который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может сочетаться с энцефалитом. Для последнего характерны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периваскулярные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лимфоцитарные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инфильтраты, нейроглиальные узелки, дистрофические изменения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нервных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клеток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множество мелких кровоизлияний. Дистрофические и воспалительные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изменения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наблюдаются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также в узлах блуждающего и симпатического нервов, а также в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стволах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периферических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нервов.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Сердце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– миокардит (сочетанием прямого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цитолитического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эффекта вирусной инфекции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иммунного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ответа хозяина) в виде некроза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кардиомиоцитов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связанного с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вариабельной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инфильтрацией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преимущественно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мононуклеарных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воспалительных клеток; могут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быть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интерстициальные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кровоизлияния и отеки.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Мышцы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– миопатия (прямая вирусная инвазия в мышцу,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иммуноопосредованный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процесс)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виде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мышечной дегенерации, некроза и регенерации, в некоторых случаях связанные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воспалительными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клетками, но в большинстве случаев воспалительная инфильтрация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определяется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Крайне редко возникает повреждение мышц, приводящее к </a:t>
                      </a:r>
                      <a:r>
                        <a:rPr lang="ru-RU" sz="16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миоглобулинеми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острой почечной недостаточности</a:t>
                      </a:r>
                      <a:endParaRPr lang="ru-RU" sz="1600" dirty="0">
                        <a:effectLst/>
                      </a:endParaRPr>
                    </a:p>
                  </a:txBody>
                  <a:tcPr marL="13325" marR="13325" marT="6662" marB="66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06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1139933" y="-323165"/>
            <a:ext cx="1302839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50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38" y="1715142"/>
            <a:ext cx="2695575" cy="1695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745726"/>
            <a:ext cx="2638425" cy="1733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1696092"/>
            <a:ext cx="2638425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715399"/>
            <a:ext cx="3476625" cy="2647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50083" y="42413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Выраженные множественные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диапедезные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кровоизлияния в ткани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головного мозга,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эритроцитарно-фибринвые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тромбы в сосудах,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перицеллюлярный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отек, пролиферация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глии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475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217421"/>
              </p:ext>
            </p:extLst>
          </p:nvPr>
        </p:nvGraphicFramePr>
        <p:xfrm>
          <a:off x="395537" y="977280"/>
          <a:ext cx="8496850" cy="4972000"/>
        </p:xfrm>
        <a:graphic>
          <a:graphicData uri="http://schemas.openxmlformats.org/drawingml/2006/table">
            <a:tbl>
              <a:tblPr/>
              <a:tblGrid>
                <a:gridCol w="8496850">
                  <a:extLst>
                    <a:ext uri="{9D8B030D-6E8A-4147-A177-3AD203B41FA5}">
                      <a16:colId xmlns:a16="http://schemas.microsoft.com/office/drawing/2014/main" val="3380398929"/>
                    </a:ext>
                  </a:extLst>
                </a:gridCol>
              </a:tblGrid>
              <a:tr h="4972000">
                <a:tc>
                  <a:txBody>
                    <a:bodyPr/>
                    <a:lstStyle/>
                    <a:p>
                      <a:r>
                        <a:rPr lang="ru-RU" sz="1800" b="1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Макроскопические 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изменения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респираторном тракте: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Трахея и бронхи без видимых признаков воспаления, просветы их свободны.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Легкие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тяжелые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пестрые, красного – темно-бордового цвета, паренхима отечная,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плотной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консистенции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без очаговых поражений («большое пестрое легкое»).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Гистологические изменения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респираторном тракте: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 </a:t>
                      </a:r>
                      <a:r>
                        <a:rPr lang="ru-RU" sz="1800" b="0" i="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Острый респираторный </a:t>
                      </a:r>
                      <a:r>
                        <a:rPr lang="ru-RU" sz="1800" b="0" i="0" dirty="0" err="1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дистресс</a:t>
                      </a:r>
                      <a:r>
                        <a:rPr lang="ru-RU" sz="1800" b="0" i="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-синдром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острая стадия - диффузное альвеолярное повреждение с образованием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гиалиновых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мембран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альвеолах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Стадия </a:t>
                      </a:r>
                      <a:r>
                        <a:rPr lang="ru-RU" sz="1800" b="0" i="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организации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 расширение интерстициальных клеток,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гиперплазия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пневмоцитов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II типа, отек и пролиферация фибробластов, </a:t>
                      </a:r>
                      <a:r>
                        <a:rPr lang="ru-RU" sz="1800" b="0" i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внутриальвеолярные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фибринозные 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экссудаты, преимущественно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лимфоцитарная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инфильтрация,</a:t>
                      </a:r>
                      <a:b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обнаруживаются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марофаги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гигантские многоядерные клетки и вирусные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включения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1800" b="0" i="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пневмрцитах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II типа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Нарушение </a:t>
                      </a:r>
                      <a:r>
                        <a:rPr lang="ru-RU" sz="1800" b="0" i="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коагуляции:</a:t>
                      </a:r>
                      <a:r>
                        <a:rPr lang="ru-RU" sz="18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err="1">
                          <a:solidFill>
                            <a:srgbClr val="191919"/>
                          </a:solidFill>
                          <a:effectLst/>
                          <a:latin typeface="Century Gothic" panose="020B0502020202020204" pitchFamily="34" charset="0"/>
                        </a:rPr>
                        <a:t>тромбоцитарные</a:t>
                      </a:r>
                      <a:r>
                        <a:rPr lang="ru-RU" sz="1800" b="0" i="0" dirty="0">
                          <a:solidFill>
                            <a:srgbClr val="191919"/>
                          </a:solidFill>
                          <a:effectLst/>
                          <a:latin typeface="Century Gothic" panose="020B0502020202020204" pitchFamily="34" charset="0"/>
                        </a:rPr>
                        <a:t> фибриновые тромбов в </a:t>
                      </a:r>
                      <a:r>
                        <a:rPr lang="ru-RU" sz="1800" b="0" i="0" dirty="0" smtClean="0">
                          <a:solidFill>
                            <a:srgbClr val="191919"/>
                          </a:solidFill>
                          <a:effectLst/>
                          <a:latin typeface="Century Gothic" panose="020B0502020202020204" pitchFamily="34" charset="0"/>
                        </a:rPr>
                        <a:t>мелких</a:t>
                      </a:r>
                      <a:r>
                        <a:rPr lang="ru-RU" sz="1800" b="0" i="0" baseline="0" dirty="0" smtClean="0">
                          <a:solidFill>
                            <a:srgbClr val="191919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191919"/>
                          </a:solidFill>
                          <a:effectLst/>
                          <a:latin typeface="Century Gothic" panose="020B0502020202020204" pitchFamily="34" charset="0"/>
                        </a:rPr>
                        <a:t>артериальных </a:t>
                      </a:r>
                      <a:r>
                        <a:rPr lang="ru-RU" sz="1800" b="0" i="0" dirty="0">
                          <a:solidFill>
                            <a:srgbClr val="191919"/>
                          </a:solidFill>
                          <a:effectLst/>
                          <a:latin typeface="Century Gothic" panose="020B0502020202020204" pitchFamily="34" charset="0"/>
                        </a:rPr>
                        <a:t>сосудах.</a:t>
                      </a:r>
                      <a:endParaRPr lang="ru-RU" sz="1800" dirty="0">
                        <a:effectLst/>
                      </a:endParaRPr>
                    </a:p>
                  </a:txBody>
                  <a:tcPr marL="17275" marR="17275" marT="8637" marB="86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92904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94224622" y="-323165"/>
            <a:ext cx="1033686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48658"/>
              </p:ext>
            </p:extLst>
          </p:nvPr>
        </p:nvGraphicFramePr>
        <p:xfrm>
          <a:off x="698652" y="520080"/>
          <a:ext cx="8229600" cy="4572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8759596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Патоморфологические </a:t>
                      </a:r>
                      <a:r>
                        <a:rPr lang="ru-RU" sz="2400" b="1" i="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изменения при </a:t>
                      </a:r>
                      <a:r>
                        <a:rPr lang="en-US" sz="2400" b="1" i="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Covid-19 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573237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207254" y="299755"/>
            <a:ext cx="395020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0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3" y="332656"/>
            <a:ext cx="8604448" cy="5793507"/>
          </a:xfrm>
        </p:spPr>
        <p:txBody>
          <a:bodyPr>
            <a:noAutofit/>
          </a:bodyPr>
          <a:lstStyle/>
          <a:p>
            <a:r>
              <a:rPr lang="ru-RU" sz="2000" b="1" dirty="0"/>
              <a:t>Таким образом, для </a:t>
            </a:r>
            <a:r>
              <a:rPr lang="ru-RU" sz="2000" b="1" dirty="0" err="1"/>
              <a:t>дифференциаьной</a:t>
            </a:r>
            <a:r>
              <a:rPr lang="ru-RU" sz="2000" b="1" dirty="0"/>
              <a:t> </a:t>
            </a:r>
            <a:r>
              <a:rPr lang="ru-RU" sz="2000" b="1" dirty="0" smtClean="0"/>
              <a:t>диагностики гриппа </a:t>
            </a:r>
            <a:r>
              <a:rPr lang="ru-RU" sz="2000" b="1" dirty="0"/>
              <a:t>и Covid-19 необходимо учитывать:</a:t>
            </a:r>
            <a:br>
              <a:rPr lang="ru-RU" sz="2000" b="1" dirty="0"/>
            </a:br>
            <a:r>
              <a:rPr lang="ru-RU" sz="2000" dirty="0"/>
              <a:t> Данные </a:t>
            </a:r>
            <a:r>
              <a:rPr lang="ru-RU" sz="2000" dirty="0" err="1"/>
              <a:t>эпиданамнеза</a:t>
            </a:r>
            <a:r>
              <a:rPr lang="ru-RU" sz="2000" dirty="0"/>
              <a:t> (</a:t>
            </a:r>
            <a:r>
              <a:rPr lang="ru-RU" sz="2000" dirty="0" err="1"/>
              <a:t>прибывание</a:t>
            </a:r>
            <a:r>
              <a:rPr lang="ru-RU" sz="2000" dirty="0"/>
              <a:t> из соответствующих </a:t>
            </a:r>
            <a:r>
              <a:rPr lang="ru-RU" sz="2000" dirty="0" err="1"/>
              <a:t>эпидочагов</a:t>
            </a:r>
            <a:r>
              <a:rPr lang="ru-RU" sz="2000" dirty="0"/>
              <a:t>, контакт </a:t>
            </a:r>
            <a:r>
              <a:rPr lang="ru-RU" sz="2000" dirty="0" smtClean="0"/>
              <a:t>с пациентами </a:t>
            </a:r>
            <a:r>
              <a:rPr lang="ru-RU" sz="2000" dirty="0"/>
              <a:t>с подтвержденными соответствующими вирусными </a:t>
            </a:r>
            <a:r>
              <a:rPr lang="ru-RU" sz="2000" dirty="0" smtClean="0"/>
              <a:t>заболеваниями, работа </a:t>
            </a:r>
            <a:r>
              <a:rPr lang="ru-RU" sz="2000" dirty="0"/>
              <a:t>в медицинских учреждениях и т.д.);</a:t>
            </a:r>
            <a:br>
              <a:rPr lang="ru-RU" sz="2000" dirty="0"/>
            </a:br>
            <a:r>
              <a:rPr lang="ru-RU" sz="2000" dirty="0"/>
              <a:t> Время с последнего возможного контакта с </a:t>
            </a:r>
            <a:r>
              <a:rPr lang="ru-RU" sz="2000" dirty="0" err="1"/>
              <a:t>инфецированным</a:t>
            </a:r>
            <a:r>
              <a:rPr lang="ru-RU" sz="2000" dirty="0"/>
              <a:t> пациентом (</a:t>
            </a:r>
            <a:r>
              <a:rPr lang="ru-RU" sz="2000" b="1" dirty="0"/>
              <a:t>грипп </a:t>
            </a:r>
            <a:r>
              <a:rPr lang="ru-RU" sz="2000" dirty="0"/>
              <a:t>– </a:t>
            </a:r>
            <a:r>
              <a:rPr lang="ru-RU" sz="2000" dirty="0" smtClean="0"/>
              <a:t>1-5 дней</a:t>
            </a:r>
            <a:r>
              <a:rPr lang="ru-RU" sz="2000" dirty="0"/>
              <a:t>, </a:t>
            </a:r>
            <a:r>
              <a:rPr lang="ru-RU" sz="2000" b="1" dirty="0"/>
              <a:t>новая </a:t>
            </a:r>
            <a:r>
              <a:rPr lang="ru-RU" sz="2000" b="1" dirty="0" err="1"/>
              <a:t>коронавирусная</a:t>
            </a:r>
            <a:r>
              <a:rPr lang="ru-RU" sz="2000" b="1" dirty="0"/>
              <a:t> инфекция </a:t>
            </a:r>
            <a:r>
              <a:rPr lang="ru-RU" sz="2000" dirty="0"/>
              <a:t>– 1-14 дней);</a:t>
            </a:r>
            <a:br>
              <a:rPr lang="ru-RU" sz="2000" dirty="0"/>
            </a:br>
            <a:r>
              <a:rPr lang="ru-RU" sz="2000" dirty="0"/>
              <a:t> Течение болезни. Для </a:t>
            </a:r>
            <a:r>
              <a:rPr lang="ru-RU" sz="2000" b="1" dirty="0"/>
              <a:t>гриппа</a:t>
            </a:r>
            <a:r>
              <a:rPr lang="ru-RU" sz="2000" dirty="0"/>
              <a:t>, в первую очередь, характерен трахеит, для </a:t>
            </a:r>
            <a:r>
              <a:rPr lang="ru-RU" sz="2000" dirty="0" smtClean="0"/>
              <a:t>тяжелого течения </a:t>
            </a:r>
            <a:r>
              <a:rPr lang="ru-RU" sz="2000" b="1" dirty="0" err="1"/>
              <a:t>коронавирусной</a:t>
            </a:r>
            <a:r>
              <a:rPr lang="ru-RU" sz="2000" b="1" dirty="0"/>
              <a:t> инфекции </a:t>
            </a:r>
            <a:r>
              <a:rPr lang="ru-RU" sz="2000" dirty="0"/>
              <a:t>характерно поражение легких без </a:t>
            </a:r>
            <a:r>
              <a:rPr lang="ru-RU" sz="2000" dirty="0" smtClean="0"/>
              <a:t>явлений трахеита</a:t>
            </a:r>
            <a:r>
              <a:rPr lang="ru-RU" sz="2000" dirty="0"/>
              <a:t>, в остальном клинические проявления могут быть очень схожи.</a:t>
            </a:r>
            <a:br>
              <a:rPr lang="ru-RU" sz="2000" dirty="0"/>
            </a:br>
            <a:r>
              <a:rPr lang="ru-RU" sz="2000" dirty="0"/>
              <a:t> Сыпь при </a:t>
            </a:r>
            <a:r>
              <a:rPr lang="ru-RU" sz="2000" b="1" dirty="0"/>
              <a:t>гриппе </a:t>
            </a:r>
            <a:r>
              <a:rPr lang="ru-RU" sz="2000" dirty="0"/>
              <a:t>геморрагическая, при </a:t>
            </a:r>
            <a:r>
              <a:rPr lang="ru-RU" sz="2000" b="1" dirty="0"/>
              <a:t>Covid-19 </a:t>
            </a:r>
            <a:r>
              <a:rPr lang="ru-RU" sz="2000" dirty="0"/>
              <a:t>сыпь может иметь вид</a:t>
            </a:r>
            <a:br>
              <a:rPr lang="ru-RU" sz="2000" dirty="0"/>
            </a:br>
            <a:r>
              <a:rPr lang="ru-RU" sz="2000" dirty="0"/>
              <a:t>распространенной крапивницы или как при тромбоцитопенической пурпуре; </a:t>
            </a:r>
            <a:r>
              <a:rPr lang="ru-RU" sz="2000" dirty="0" smtClean="0"/>
              <a:t>может быть </a:t>
            </a:r>
            <a:r>
              <a:rPr lang="ru-RU" sz="2000" dirty="0" err="1"/>
              <a:t>петехиальная</a:t>
            </a:r>
            <a:r>
              <a:rPr lang="ru-RU" sz="2000" dirty="0"/>
              <a:t>, </a:t>
            </a:r>
            <a:r>
              <a:rPr lang="ru-RU" sz="2000" dirty="0" err="1"/>
              <a:t>эритематозная</a:t>
            </a:r>
            <a:r>
              <a:rPr lang="ru-RU" sz="2000" dirty="0"/>
              <a:t> в том числе и </a:t>
            </a:r>
            <a:r>
              <a:rPr lang="ru-RU" sz="2000" dirty="0" err="1"/>
              <a:t>папуловезикулярная</a:t>
            </a:r>
            <a:r>
              <a:rPr lang="ru-RU" sz="2000" dirty="0"/>
              <a:t> экзантема.</a:t>
            </a:r>
            <a:br>
              <a:rPr lang="ru-RU" sz="2000" dirty="0"/>
            </a:br>
            <a:r>
              <a:rPr lang="ru-RU" sz="2000" dirty="0"/>
              <a:t> В обоих случаях при общих лабораторных и лучевых методах </a:t>
            </a:r>
            <a:r>
              <a:rPr lang="ru-RU" sz="2000" dirty="0" smtClean="0"/>
              <a:t>исследования характерны </a:t>
            </a:r>
            <a:r>
              <a:rPr lang="ru-RU" sz="2000" dirty="0"/>
              <a:t>признаки вирусного заболевания, без </a:t>
            </a:r>
            <a:r>
              <a:rPr lang="ru-RU" sz="2000" dirty="0" smtClean="0"/>
              <a:t>патогномоничных </a:t>
            </a:r>
            <a:r>
              <a:rPr lang="ru-RU" sz="2000" dirty="0"/>
              <a:t>признаков. (</a:t>
            </a:r>
            <a:r>
              <a:rPr lang="ru-RU" sz="2000" dirty="0" smtClean="0"/>
              <a:t>В гемограмме </a:t>
            </a:r>
            <a:r>
              <a:rPr lang="ru-RU" sz="2000" dirty="0"/>
              <a:t>- лимфоцитоз, </a:t>
            </a:r>
            <a:r>
              <a:rPr lang="ru-RU" sz="2000" dirty="0" err="1"/>
              <a:t>нейтропения</a:t>
            </a:r>
            <a:r>
              <a:rPr lang="ru-RU" sz="2000" dirty="0"/>
              <a:t> в неосложненных случаях; на КТ ОГК </a:t>
            </a:r>
            <a:r>
              <a:rPr lang="ru-RU" sz="2000" dirty="0" smtClean="0"/>
              <a:t>– двусторонние </a:t>
            </a:r>
            <a:r>
              <a:rPr lang="ru-RU" sz="2000" dirty="0"/>
              <a:t>диффузные затенения по типу «матового стекла»).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0392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При </a:t>
            </a:r>
            <a:r>
              <a:rPr 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патолгоанатомическом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исследовании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при 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гриппе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обнаруживается некротический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трахеит с геморрагическим пропитыванием, сочетающийся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 проявлениями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геморрагического синдрома в других органах. В обоих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случаях определяется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«большое пестрое легкое».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A53010"/>
                </a:solidFill>
                <a:latin typeface="Wingdings 3" panose="05040102010807070707" pitchFamily="18" charset="2"/>
              </a:rPr>
              <a:t>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Гистолгическая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картина в обоих заболеваниях во многом схожа: отек </a:t>
            </a:r>
            <a:r>
              <a:rPr lang="ru-RU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межальвеолярных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перегородок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выход жидкости в просветы альвеол, образование гиалиновых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мембран, некроз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альвеолоцитов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явления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дистелектаза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геморрагические проявления (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при </a:t>
            </a: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гриппе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) и образование тромбов (в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обоиз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заболеваниях), </a:t>
            </a:r>
            <a:r>
              <a:rPr lang="ru-RU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мононуклеарная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инфильтрация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; в исходе – фиброз гиалиновых мембран и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формироване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«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сотового легкого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».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A53010"/>
                </a:solidFill>
                <a:latin typeface="Wingdings 3" panose="05040102010807070707" pitchFamily="18" charset="2"/>
              </a:rPr>
              <a:t>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При 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гриппе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нарушения коагуляции проявляются в виде геморрагического синдрома.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При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коронавирусной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инфекции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– по типу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гиперкоагуляции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A53010"/>
                </a:solidFill>
                <a:latin typeface="Wingdings 3" panose="05040102010807070707" pitchFamily="18" charset="2"/>
              </a:rPr>
              <a:t>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Таким образом, можно сказать, что ключевым в диагностике гриппа и Covid-19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является метод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ПЦР и ИГХ с использованием SARS-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CoV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спайк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белковых антител,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SARS-</a:t>
            </a:r>
            <a:r>
              <a:rPr lang="ru-RU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CoV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нуклеокапсидных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белковых антител, белковых антител в оболочке SARS-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CoV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SARS-</a:t>
            </a:r>
            <a:r>
              <a:rPr lang="ru-RU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CoV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мембранных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белковых антител,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поликлональных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антител к NSP3, NSP5, NSP12,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NSP13 (Папаин-подобная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протеаза-антитела, антитело к 3-химотрипсин-подобной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протеазе, РНК-зависимые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антитела РНК-полимеразы, антитело к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геликазе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соответственно)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244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686800" cy="51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75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29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35975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Ведущие патогенетические звенья ОРВИ - </a:t>
            </a:r>
            <a:r>
              <a:rPr lang="ru-RU" sz="2400" b="1" dirty="0" err="1" smtClean="0"/>
              <a:t>эпителиотропность</a:t>
            </a:r>
            <a:endParaRPr lang="ru-RU" sz="24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569325" cy="568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spcAft>
                <a:spcPct val="30000"/>
              </a:spcAft>
            </a:pPr>
            <a:r>
              <a:rPr lang="ru-RU" altLang="ru-RU" smtClean="0">
                <a:solidFill>
                  <a:srgbClr val="008000"/>
                </a:solidFill>
              </a:rPr>
              <a:t>Риновирусная инфекция (30-80% -более 90 серотипов) </a:t>
            </a:r>
            <a:r>
              <a:rPr lang="ru-RU" altLang="ru-RU" smtClean="0"/>
              <a:t> </a:t>
            </a:r>
            <a:r>
              <a:rPr lang="ru-RU" altLang="ru-RU" smtClean="0">
                <a:cs typeface="Arial" pitchFamily="34" charset="0"/>
                <a:sym typeface="Wingdings" pitchFamily="2" charset="2"/>
              </a:rPr>
              <a:t></a:t>
            </a:r>
            <a:r>
              <a:rPr lang="ru-RU" altLang="ru-RU" smtClean="0"/>
              <a:t> катаральный- экссудативный ринит, синусит</a:t>
            </a:r>
          </a:p>
          <a:p>
            <a:pPr marL="0" indent="0" eaLnBrk="1" hangingPunct="1">
              <a:lnSpc>
                <a:spcPct val="90000"/>
              </a:lnSpc>
              <a:spcAft>
                <a:spcPct val="30000"/>
              </a:spcAft>
            </a:pPr>
            <a:r>
              <a:rPr lang="ru-RU" altLang="ru-RU" smtClean="0">
                <a:solidFill>
                  <a:srgbClr val="008000"/>
                </a:solidFill>
              </a:rPr>
              <a:t>Парагрипп и аденовирусы (5-7%) </a:t>
            </a:r>
            <a:r>
              <a:rPr lang="ru-RU" altLang="ru-RU" smtClean="0">
                <a:cs typeface="Arial" pitchFamily="34" charset="0"/>
                <a:sym typeface="Wingdings" pitchFamily="2" charset="2"/>
              </a:rPr>
              <a:t></a:t>
            </a:r>
            <a:r>
              <a:rPr lang="ru-RU" altLang="ru-RU" smtClean="0"/>
              <a:t> катаральный ларингит (но и ринит, синусит, фарингит, трахеит)</a:t>
            </a:r>
          </a:p>
          <a:p>
            <a:pPr marL="0" indent="0" eaLnBrk="1" hangingPunct="1">
              <a:lnSpc>
                <a:spcPct val="90000"/>
              </a:lnSpc>
              <a:spcAft>
                <a:spcPct val="30000"/>
              </a:spcAft>
            </a:pPr>
            <a:r>
              <a:rPr lang="ru-RU" altLang="ru-RU" smtClean="0">
                <a:solidFill>
                  <a:srgbClr val="008000"/>
                </a:solidFill>
              </a:rPr>
              <a:t>Грипп</a:t>
            </a:r>
            <a:r>
              <a:rPr lang="ru-RU" altLang="ru-RU" smtClean="0">
                <a:solidFill>
                  <a:schemeClr val="folHlink"/>
                </a:solidFill>
              </a:rPr>
              <a:t> </a:t>
            </a:r>
            <a:r>
              <a:rPr lang="ru-RU" altLang="ru-RU" smtClean="0">
                <a:solidFill>
                  <a:srgbClr val="00B050"/>
                </a:solidFill>
              </a:rPr>
              <a:t>(10-15%) </a:t>
            </a:r>
            <a:r>
              <a:rPr lang="ru-RU" altLang="ru-RU" smtClean="0">
                <a:cs typeface="Arial" pitchFamily="34" charset="0"/>
                <a:sym typeface="Wingdings" pitchFamily="2" charset="2"/>
              </a:rPr>
              <a:t></a:t>
            </a:r>
            <a:r>
              <a:rPr lang="ru-RU" altLang="ru-RU" smtClean="0"/>
              <a:t>  фиброзно- некротический ларинготрахеобронхит (тип А)</a:t>
            </a:r>
          </a:p>
          <a:p>
            <a:pPr marL="0" indent="0" eaLnBrk="1" hangingPunct="1">
              <a:lnSpc>
                <a:spcPct val="90000"/>
              </a:lnSpc>
              <a:spcAft>
                <a:spcPct val="30000"/>
              </a:spcAft>
            </a:pPr>
            <a:r>
              <a:rPr lang="ru-RU" altLang="ru-RU" smtClean="0">
                <a:solidFill>
                  <a:srgbClr val="008000"/>
                </a:solidFill>
              </a:rPr>
              <a:t>Герпесвирусная инфекция</a:t>
            </a:r>
            <a:r>
              <a:rPr lang="ru-RU" altLang="ru-RU" smtClean="0">
                <a:sym typeface="Wingdings" pitchFamily="2" charset="2"/>
              </a:rPr>
              <a:t> </a:t>
            </a:r>
            <a:r>
              <a:rPr lang="ru-RU" altLang="ru-RU" sz="1800" smtClean="0">
                <a:sym typeface="Wingdings" pitchFamily="2" charset="2"/>
              </a:rPr>
              <a:t>ВПГ, ВЭБ, ЦМВ (персистирует в лимфоидной ткани, эпителии, нервных клетках ганглия)</a:t>
            </a:r>
          </a:p>
          <a:p>
            <a:pPr marL="0" indent="0" eaLnBrk="1" hangingPunct="1">
              <a:lnSpc>
                <a:spcPct val="90000"/>
              </a:lnSpc>
              <a:spcAft>
                <a:spcPct val="30000"/>
              </a:spcAft>
            </a:pPr>
            <a:r>
              <a:rPr lang="ru-RU" altLang="ru-RU" sz="1800" smtClean="0">
                <a:solidFill>
                  <a:srgbClr val="00B050"/>
                </a:solidFill>
                <a:sym typeface="Wingdings" pitchFamily="2" charset="2"/>
              </a:rPr>
              <a:t>Гемофильная палочка</a:t>
            </a:r>
            <a:r>
              <a:rPr lang="ru-RU" altLang="ru-RU" sz="1800" smtClean="0">
                <a:sym typeface="Wingdings" pitchFamily="2" charset="2"/>
              </a:rPr>
              <a:t>  ринит, синусит, фарингит, ларингит, бронхиолит</a:t>
            </a:r>
            <a:endParaRPr lang="ru-RU" altLang="ru-RU" sz="180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spcAft>
                <a:spcPct val="30000"/>
              </a:spcAft>
            </a:pPr>
            <a:r>
              <a:rPr lang="ru-RU" altLang="ru-RU" sz="1800" smtClean="0">
                <a:sym typeface="Wingdings" pitchFamily="2" charset="2"/>
              </a:rPr>
              <a:t>	Спазм сосудов слизистой под воздействием холода с падением её температуры способствует проникновению вирусов в организм. Аэрозольные частицы концентрируются на задней стенке глотки, где располагается лимфоидная ткань. Здесь же начинается иммунный ответ, зависящий от вида вируса. Вирус прикрепляется к молекулам межклеточной адгезии и запускает продукцию воспалительных медиаторов. </a:t>
            </a:r>
          </a:p>
          <a:p>
            <a:pPr marL="0" indent="0" eaLnBrk="1" hangingPunct="1">
              <a:lnSpc>
                <a:spcPct val="90000"/>
              </a:lnSpc>
              <a:spcAft>
                <a:spcPct val="30000"/>
              </a:spcAft>
            </a:pPr>
            <a:r>
              <a:rPr lang="ru-RU" altLang="ru-RU" sz="1800" smtClean="0">
                <a:sym typeface="Wingdings" pitchFamily="2" charset="2"/>
              </a:rPr>
              <a:t>	Проведение закаливания и длительных прогулок снижает заболеваемость в 2-3 раза.</a:t>
            </a:r>
          </a:p>
        </p:txBody>
      </p:sp>
    </p:spTree>
    <p:extLst>
      <p:ext uri="{BB962C8B-B14F-4D97-AF65-F5344CB8AC3E}">
        <p14:creationId xmlns:p14="http://schemas.microsoft.com/office/powerpoint/2010/main" val="14858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2650" y="728663"/>
            <a:ext cx="4332288" cy="2246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rgbClr val="0070C0"/>
                </a:solidFill>
                <a:latin typeface="Calibri" pitchFamily="34" charset="0"/>
              </a:rPr>
              <a:t>«Бактериальные симптомы»</a:t>
            </a:r>
          </a:p>
          <a:p>
            <a:pPr>
              <a:defRPr/>
            </a:pPr>
            <a:r>
              <a:rPr lang="ru-RU" altLang="ru-RU" sz="2000">
                <a:solidFill>
                  <a:srgbClr val="000000"/>
                </a:solidFill>
                <a:latin typeface="Calibri" pitchFamily="34" charset="0"/>
              </a:rPr>
              <a:t>-   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тонзиллит  без катара</a:t>
            </a:r>
          </a:p>
          <a:p>
            <a:pPr>
              <a:buFontTx/>
              <a:buChar char="-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Отит,  бактериальный рино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синусит </a:t>
            </a:r>
          </a:p>
          <a:p>
            <a:pPr>
              <a:buFontTx/>
              <a:buChar char="-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Эпиглоттит</a:t>
            </a:r>
          </a:p>
          <a:p>
            <a:pPr>
              <a:buFontTx/>
              <a:buChar char="-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Пневмония</a:t>
            </a:r>
          </a:p>
          <a:p>
            <a:pPr>
              <a:buFontTx/>
              <a:buChar char="-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ЛБОИ, бактериемия</a:t>
            </a:r>
          </a:p>
          <a:p>
            <a:pPr>
              <a:buFontTx/>
              <a:buChar char="-"/>
              <a:defRPr/>
            </a:pPr>
            <a:r>
              <a:rPr lang="ru-RU" altLang="ru-RU" sz="2000" b="1" i="1">
                <a:solidFill>
                  <a:srgbClr val="C00000"/>
                </a:solidFill>
                <a:latin typeface="Calibri" pitchFamily="34" charset="0"/>
              </a:rPr>
              <a:t>наличие симптомов тяжести</a:t>
            </a:r>
            <a:endParaRPr lang="ru-RU" alt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95288" y="0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002060"/>
                </a:solidFill>
              </a:rPr>
              <a:t>Учет нозологии и наличия катара – первый шаг</a:t>
            </a:r>
          </a:p>
        </p:txBody>
      </p:sp>
      <p:sp>
        <p:nvSpPr>
          <p:cNvPr id="19460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0E0243C-35D7-4441-ABFE-92CEB4F97833}" type="slidenum">
              <a:rPr lang="en-US" altLang="ru-RU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58</a:t>
            </a:fld>
            <a:endParaRPr lang="en-US" altLang="ru-RU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225" y="749300"/>
            <a:ext cx="4422775" cy="2246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«Вирусные симптомы»</a:t>
            </a:r>
            <a:r>
              <a:rPr lang="ru-RU" altLang="ru-RU" sz="2000">
                <a:solidFill>
                  <a:srgbClr val="000000"/>
                </a:solidFill>
                <a:latin typeface="Calibri" pitchFamily="34" charset="0"/>
              </a:rPr>
              <a:t>:        - </a:t>
            </a:r>
          </a:p>
          <a:p>
            <a:pPr>
              <a:buFontTx/>
              <a:buChar char="-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ринофарингит </a:t>
            </a:r>
          </a:p>
          <a:p>
            <a:pPr>
              <a:buFontTx/>
              <a:buChar char="-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конъюнктивит </a:t>
            </a:r>
          </a:p>
          <a:p>
            <a:pPr>
              <a:buFontTx/>
              <a:buChar char="-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тонзиллит с катаром,  герпангина                                               </a:t>
            </a:r>
          </a:p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-     стоматит, герпетическая сыпь</a:t>
            </a:r>
          </a:p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-     круп, -    бронхит,  бронхиолит</a:t>
            </a:r>
            <a:r>
              <a:rPr lang="ru-RU" altLang="ru-RU" sz="2000" b="1" i="1">
                <a:solidFill>
                  <a:srgbClr val="C00000"/>
                </a:solidFill>
                <a:latin typeface="Calibri" pitchFamily="34" charset="0"/>
              </a:rPr>
              <a:t>  </a:t>
            </a:r>
          </a:p>
          <a:p>
            <a:pPr>
              <a:defRPr/>
            </a:pPr>
            <a:r>
              <a:rPr lang="ru-RU" altLang="ru-RU" sz="2000" b="1" i="1">
                <a:solidFill>
                  <a:srgbClr val="C00000"/>
                </a:solidFill>
                <a:latin typeface="Calibri" pitchFamily="34" charset="0"/>
              </a:rPr>
              <a:t>- отсутствие симптомов тяжести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23850" y="3284538"/>
          <a:ext cx="8308975" cy="3203575"/>
        </p:xfrm>
        <a:graphic>
          <a:graphicData uri="http://schemas.openxmlformats.org/drawingml/2006/table">
            <a:tbl>
              <a:tblPr/>
              <a:tblGrid>
                <a:gridCol w="415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Стационар, 1382  детей с ОРЗ - антибиотики (АБ) потребовались 507 (38%</a:t>
                      </a: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 катаром верхних дыхательных путей: 942 (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68%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C34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не требуют АБ – 757 (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80%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C34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):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Назо-фарингит, тонзиллит (адено, ВЭБ), круп, бронхит, бронхиолит   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требуют АБ: 185 (20%)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отит, бакт. синусит, микоплазма-бронхит,  пневмония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Без катаральных явлений: 440 (32%)</a:t>
                      </a:r>
                    </a:p>
                  </a:txBody>
                  <a:tcPr marL="91435" marR="9143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C34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не требуют АБ 118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(27%)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C34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Грипп, ВПГ, ВГ-6, адено- и энтеровирусы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требуют АБ: 322 (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73%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):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онзиллит  БГСА, отит, пневмония                      бактериемия (ЛБОИ), ИМП</a:t>
                      </a:r>
                    </a:p>
                  </a:txBody>
                  <a:tcPr marL="91435" marR="9143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8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000" b="0" smtClean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86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68313" y="188913"/>
            <a:ext cx="828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>
                <a:latin typeface="Calibri" pitchFamily="34" charset="0"/>
              </a:rPr>
              <a:t>Отличить вирусную от бактериальной инфекции  помогает не уровень температуры, а ее стойкость – второй шаг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0825" y="1989138"/>
            <a:ext cx="849788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Температура ниже 38° практически исключает бактериальную инфекцию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Температура выше 39° одинаково часто  бывает при вирусных и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бактериальных инфециях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Температура выше 38°  более 3 дней наблюдается 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   при пневмонии у 98% больных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   при респираторно-вирусных инфекциях – в 18%: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      - грипп и аденовирус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     -  ЭБВ, ВПГ 1-2 и  ГВ 6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     -  энтеровирусы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028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-107950" y="36513"/>
            <a:ext cx="9144000" cy="13414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 осенний период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&gt;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200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респираторных вирусов атакуют детей!</a:t>
            </a:r>
          </a:p>
        </p:txBody>
      </p:sp>
      <p:sp>
        <p:nvSpPr>
          <p:cNvPr id="17411" name="Прямоугольник 11"/>
          <p:cNvSpPr>
            <a:spLocks noChangeArrowheads="1"/>
          </p:cNvSpPr>
          <p:nvPr/>
        </p:nvSpPr>
        <p:spPr bwMode="auto">
          <a:xfrm>
            <a:off x="3105150" y="5106988"/>
            <a:ext cx="2895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  <p:txBody>
          <a:bodyPr lIns="0" tIns="0" rIns="228600" bIns="0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0">
              <a:solidFill>
                <a:srgbClr val="0077D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7632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b="0">
              <a:solidFill>
                <a:srgbClr val="0077D4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0" y="6513513"/>
            <a:ext cx="4895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b="0" i="1">
              <a:solidFill>
                <a:srgbClr val="59595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63688"/>
            <a:ext cx="61626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7425" y="1957388"/>
            <a:ext cx="17287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Повышенная температура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188" y="4292600"/>
            <a:ext cx="17287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Миалгия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588" y="2209800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Головная боль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388" y="4292600"/>
            <a:ext cx="17287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Ринорея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137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23850" y="168275"/>
            <a:ext cx="8624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0070C0"/>
                </a:solidFill>
              </a:rPr>
              <a:t>Учет признаков тяжести позволяет надежно отличить бактериальную инфекцию от вирусных – 3-й шаг </a:t>
            </a:r>
            <a:endParaRPr lang="ru-RU" altLang="ru-RU" sz="24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445125"/>
            <a:ext cx="8208963" cy="1385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solidFill>
                  <a:srgbClr val="3C231F"/>
                </a:solidFill>
                <a:latin typeface="Arial" pitchFamily="34" charset="0"/>
                <a:cs typeface="Arial" pitchFamily="34" charset="0"/>
              </a:rPr>
              <a:t>В отсутствие признаков тяжести и видимых бактериальных очагов (отит, синусит, тонзиллит, пневмония) у ранее здорового лихорадящего ребенка при лейкоцитозе &lt;15 000 и нормальном анализе мочи вероятность бактериальной инфекции – менее 1%</a:t>
            </a:r>
            <a:r>
              <a:rPr lang="ru-RU" altLang="ru-RU" sz="1200">
                <a:solidFill>
                  <a:srgbClr val="3C231F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</a:t>
            </a:r>
            <a:r>
              <a:rPr lang="en-US" altLang="ru-RU" sz="120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Huppler AR. </a:t>
            </a:r>
            <a:r>
              <a:rPr lang="en-US" altLang="ru-RU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Pediatrics</a:t>
            </a:r>
            <a:r>
              <a:rPr lang="ru-RU" altLang="ru-RU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 </a:t>
            </a:r>
            <a:r>
              <a:rPr lang="en-US" altLang="ru-RU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 </a:t>
            </a:r>
            <a:r>
              <a:rPr lang="ru-RU" altLang="ru-RU"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2010; 125(2):228-33</a:t>
            </a:r>
            <a:endParaRPr lang="ru-RU" altLang="ru-RU" sz="120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6608763" y="4973638"/>
            <a:ext cx="1311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0"/>
              <a:t>Д. Гадлия 2015.</a:t>
            </a:r>
          </a:p>
        </p:txBody>
      </p:sp>
    </p:spTree>
    <p:extLst>
      <p:ext uri="{BB962C8B-B14F-4D97-AF65-F5344CB8AC3E}">
        <p14:creationId xmlns:p14="http://schemas.microsoft.com/office/powerpoint/2010/main" val="3564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1"/>
          <p:cNvSpPr>
            <a:spLocks noChangeArrowheads="1"/>
          </p:cNvSpPr>
          <p:nvPr/>
        </p:nvSpPr>
        <p:spPr bwMode="auto">
          <a:xfrm>
            <a:off x="0" y="4208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0">
              <a:latin typeface="Times New Roman" pitchFamily="18" charset="0"/>
            </a:endParaRPr>
          </a:p>
        </p:txBody>
      </p:sp>
      <p:sp>
        <p:nvSpPr>
          <p:cNvPr id="22531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864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>
                <a:solidFill>
                  <a:srgbClr val="0070C0"/>
                </a:solidFill>
                <a:latin typeface="Calibri" pitchFamily="34" charset="0"/>
              </a:rPr>
              <a:t>Маркеры при вирусных и бактериальных инфекциях</a:t>
            </a:r>
          </a:p>
        </p:txBody>
      </p:sp>
      <p:sp>
        <p:nvSpPr>
          <p:cNvPr id="67689" name="Прямоугольник 8"/>
          <p:cNvSpPr>
            <a:spLocks noChangeArrowheads="1"/>
          </p:cNvSpPr>
          <p:nvPr/>
        </p:nvSpPr>
        <p:spPr bwMode="auto">
          <a:xfrm>
            <a:off x="184150" y="692150"/>
            <a:ext cx="8642350" cy="19399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cs typeface="Arial" pitchFamily="34" charset="0"/>
              </a:rPr>
              <a:t>Как использовать точки отреза бактериальная –вирусная инфекция?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cs typeface="Arial" pitchFamily="34" charset="0"/>
              </a:rPr>
              <a:t>Точкой отреза следует считать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cs typeface="Arial" pitchFamily="34" charset="0"/>
              </a:rPr>
              <a:t>   -лейкоцитоз ≥15 000 (дети 0-3 мес - ≥20 000,    а при более низких цифрах -  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cs typeface="Arial" pitchFamily="34" charset="0"/>
              </a:rPr>
              <a:t>   - нейтрофилы ≥10000 и/или п/я   ≥1 500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cs typeface="Arial" pitchFamily="34" charset="0"/>
              </a:rPr>
              <a:t>    - С-реактивный белок (СРБ) ≥ 60 мг/л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cs typeface="Arial" pitchFamily="34" charset="0"/>
              </a:rPr>
              <a:t>    - прокальцитонин ≥ 2 нг/мл</a:t>
            </a: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179388" y="2852738"/>
            <a:ext cx="87233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latin typeface="Calibri" pitchFamily="34" charset="0"/>
              </a:rPr>
              <a:t>Практические аспекты использования уровней маркеров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Ринит, назофарингит,  круп, бронхит </a:t>
            </a:r>
            <a:r>
              <a:rPr lang="ru-RU" altLang="ru-RU">
                <a:latin typeface="Calibri" pitchFamily="34" charset="0"/>
              </a:rPr>
              <a:t>– маркеры ниже  точек отреза -  вирусы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                                       выше точек отреза – поиск бактериального очага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    </a:t>
            </a:r>
            <a:r>
              <a:rPr lang="en-US" altLang="ru-RU">
                <a:latin typeface="Calibri" pitchFamily="34" charset="0"/>
              </a:rPr>
              <a:t>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маркеры ниже  точек отреза не исключают бактериальной инфекции (выявляются часто при </a:t>
            </a:r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пневмонии типичной. отите, ИМП</a:t>
            </a:r>
            <a:r>
              <a:rPr lang="ru-RU" altLang="ru-RU"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Острый	 тонзиллит </a:t>
            </a:r>
            <a:r>
              <a:rPr lang="ru-RU" altLang="ru-RU">
                <a:latin typeface="Calibri" pitchFamily="34" charset="0"/>
              </a:rPr>
              <a:t>– маркеры могут быть повышены у 20-50% больных как с аденовирусных, так и при Эпштейн-Барр-вирусных тонзиллитах</a:t>
            </a:r>
          </a:p>
        </p:txBody>
      </p:sp>
    </p:spTree>
    <p:extLst>
      <p:ext uri="{BB962C8B-B14F-4D97-AF65-F5344CB8AC3E}">
        <p14:creationId xmlns:p14="http://schemas.microsoft.com/office/powerpoint/2010/main" val="341055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88963" y="471488"/>
            <a:ext cx="3584575" cy="3609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579" name="Номер слайда 5"/>
          <p:cNvSpPr txBox="1">
            <a:spLocks noGrp="1"/>
          </p:cNvSpPr>
          <p:nvPr/>
        </p:nvSpPr>
        <p:spPr bwMode="auto">
          <a:xfrm>
            <a:off x="6057900" y="6356350"/>
            <a:ext cx="1600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701CA7F-71AD-421E-9CB6-8FCCD8A7937B}" type="slidenum">
              <a:rPr lang="ru-RU" altLang="ru-RU" sz="1200" b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62</a:t>
            </a:fld>
            <a:endParaRPr lang="ru-RU" altLang="ru-RU" sz="1200" b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580" name="Freeform 2"/>
          <p:cNvSpPr>
            <a:spLocks/>
          </p:cNvSpPr>
          <p:nvPr/>
        </p:nvSpPr>
        <p:spPr bwMode="auto">
          <a:xfrm>
            <a:off x="1485900" y="2663825"/>
            <a:ext cx="914400" cy="1168400"/>
          </a:xfrm>
          <a:custGeom>
            <a:avLst/>
            <a:gdLst>
              <a:gd name="T0" fmla="*/ 0 w 2700"/>
              <a:gd name="T1" fmla="*/ 2147483647 h 2700"/>
              <a:gd name="T2" fmla="*/ 2147483647 w 2700"/>
              <a:gd name="T3" fmla="*/ 0 h 2700"/>
              <a:gd name="T4" fmla="*/ 2147483647 w 2700"/>
              <a:gd name="T5" fmla="*/ 2147483647 h 2700"/>
              <a:gd name="T6" fmla="*/ 0 60000 65536"/>
              <a:gd name="T7" fmla="*/ 0 60000 65536"/>
              <a:gd name="T8" fmla="*/ 0 60000 65536"/>
              <a:gd name="T9" fmla="*/ 0 w 2700"/>
              <a:gd name="T10" fmla="*/ 0 h 2700"/>
              <a:gd name="T11" fmla="*/ 2700 w 2700"/>
              <a:gd name="T12" fmla="*/ 2700 h 2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0" h="2700">
                <a:moveTo>
                  <a:pt x="0" y="2700"/>
                </a:moveTo>
                <a:cubicBezTo>
                  <a:pt x="225" y="1350"/>
                  <a:pt x="450" y="0"/>
                  <a:pt x="900" y="0"/>
                </a:cubicBezTo>
                <a:cubicBezTo>
                  <a:pt x="1350" y="0"/>
                  <a:pt x="2400" y="2250"/>
                  <a:pt x="2700" y="270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1" name="Freeform 3"/>
          <p:cNvSpPr>
            <a:spLocks/>
          </p:cNvSpPr>
          <p:nvPr/>
        </p:nvSpPr>
        <p:spPr bwMode="auto">
          <a:xfrm>
            <a:off x="1714500" y="2838450"/>
            <a:ext cx="2486025" cy="971550"/>
          </a:xfrm>
          <a:custGeom>
            <a:avLst/>
            <a:gdLst>
              <a:gd name="T0" fmla="*/ 0 w 7020"/>
              <a:gd name="T1" fmla="*/ 2147483647 h 2640"/>
              <a:gd name="T2" fmla="*/ 2147483647 w 7020"/>
              <a:gd name="T3" fmla="*/ 2147483647 h 2640"/>
              <a:gd name="T4" fmla="*/ 2147483647 w 7020"/>
              <a:gd name="T5" fmla="*/ 2147483647 h 2640"/>
              <a:gd name="T6" fmla="*/ 2147483647 w 7020"/>
              <a:gd name="T7" fmla="*/ 2147483647 h 2640"/>
              <a:gd name="T8" fmla="*/ 0 60000 65536"/>
              <a:gd name="T9" fmla="*/ 0 60000 65536"/>
              <a:gd name="T10" fmla="*/ 0 60000 65536"/>
              <a:gd name="T11" fmla="*/ 0 60000 65536"/>
              <a:gd name="T12" fmla="*/ 0 w 7020"/>
              <a:gd name="T13" fmla="*/ 0 h 2640"/>
              <a:gd name="T14" fmla="*/ 7020 w 7020"/>
              <a:gd name="T15" fmla="*/ 2640 h 2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20" h="2640">
                <a:moveTo>
                  <a:pt x="0" y="2640"/>
                </a:moveTo>
                <a:cubicBezTo>
                  <a:pt x="585" y="1440"/>
                  <a:pt x="1170" y="240"/>
                  <a:pt x="1800" y="120"/>
                </a:cubicBezTo>
                <a:cubicBezTo>
                  <a:pt x="2430" y="0"/>
                  <a:pt x="2910" y="1500"/>
                  <a:pt x="3780" y="1920"/>
                </a:cubicBezTo>
                <a:cubicBezTo>
                  <a:pt x="4650" y="2340"/>
                  <a:pt x="6480" y="2520"/>
                  <a:pt x="7020" y="2640"/>
                </a:cubicBezTo>
              </a:path>
            </a:pathLst>
          </a:custGeom>
          <a:noFill/>
          <a:ln w="28575" cmpd="sng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1485900" y="2565400"/>
            <a:ext cx="2800350" cy="1054100"/>
          </a:xfrm>
          <a:custGeom>
            <a:avLst/>
            <a:gdLst>
              <a:gd name="T0" fmla="*/ 0 w 9510"/>
              <a:gd name="T1" fmla="*/ 2147483647 h 2460"/>
              <a:gd name="T2" fmla="*/ 2147483647 w 9510"/>
              <a:gd name="T3" fmla="*/ 2147483647 h 2460"/>
              <a:gd name="T4" fmla="*/ 2147483647 w 9510"/>
              <a:gd name="T5" fmla="*/ 2147483647 h 2460"/>
              <a:gd name="T6" fmla="*/ 2147483647 w 9510"/>
              <a:gd name="T7" fmla="*/ 2147483647 h 2460"/>
              <a:gd name="T8" fmla="*/ 2147483647 w 9510"/>
              <a:gd name="T9" fmla="*/ 2147483647 h 2460"/>
              <a:gd name="T10" fmla="*/ 2147483647 w 9510"/>
              <a:gd name="T11" fmla="*/ 2147483647 h 2460"/>
              <a:gd name="T12" fmla="*/ 2147483647 w 9510"/>
              <a:gd name="T13" fmla="*/ 2147483647 h 2460"/>
              <a:gd name="T14" fmla="*/ 2147483647 w 9510"/>
              <a:gd name="T15" fmla="*/ 2147483647 h 2460"/>
              <a:gd name="T16" fmla="*/ 2147483647 w 9510"/>
              <a:gd name="T17" fmla="*/ 2147483647 h 2460"/>
              <a:gd name="T18" fmla="*/ 2147483647 w 9510"/>
              <a:gd name="T19" fmla="*/ 2147483647 h 2460"/>
              <a:gd name="T20" fmla="*/ 2147483647 w 9510"/>
              <a:gd name="T21" fmla="*/ 2147483647 h 2460"/>
              <a:gd name="T22" fmla="*/ 2147483647 w 9510"/>
              <a:gd name="T23" fmla="*/ 2147483647 h 2460"/>
              <a:gd name="T24" fmla="*/ 2147483647 w 9510"/>
              <a:gd name="T25" fmla="*/ 2147483647 h 2460"/>
              <a:gd name="T26" fmla="*/ 2147483647 w 9510"/>
              <a:gd name="T27" fmla="*/ 2147483647 h 2460"/>
              <a:gd name="T28" fmla="*/ 2147483647 w 9510"/>
              <a:gd name="T29" fmla="*/ 2147483647 h 24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10"/>
              <a:gd name="T46" fmla="*/ 0 h 2460"/>
              <a:gd name="T47" fmla="*/ 9510 w 9510"/>
              <a:gd name="T48" fmla="*/ 2460 h 24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10" h="2460">
                <a:moveTo>
                  <a:pt x="0" y="2310"/>
                </a:moveTo>
                <a:cubicBezTo>
                  <a:pt x="150" y="2385"/>
                  <a:pt x="300" y="2460"/>
                  <a:pt x="540" y="2130"/>
                </a:cubicBezTo>
                <a:cubicBezTo>
                  <a:pt x="780" y="1800"/>
                  <a:pt x="1230" y="660"/>
                  <a:pt x="1440" y="330"/>
                </a:cubicBezTo>
                <a:cubicBezTo>
                  <a:pt x="1650" y="0"/>
                  <a:pt x="1710" y="150"/>
                  <a:pt x="1800" y="150"/>
                </a:cubicBezTo>
                <a:cubicBezTo>
                  <a:pt x="1890" y="150"/>
                  <a:pt x="1920" y="240"/>
                  <a:pt x="1980" y="330"/>
                </a:cubicBezTo>
                <a:cubicBezTo>
                  <a:pt x="2040" y="420"/>
                  <a:pt x="2100" y="600"/>
                  <a:pt x="2160" y="690"/>
                </a:cubicBezTo>
                <a:cubicBezTo>
                  <a:pt x="2220" y="780"/>
                  <a:pt x="2250" y="810"/>
                  <a:pt x="2340" y="870"/>
                </a:cubicBezTo>
                <a:cubicBezTo>
                  <a:pt x="2430" y="930"/>
                  <a:pt x="2520" y="960"/>
                  <a:pt x="2700" y="1050"/>
                </a:cubicBezTo>
                <a:cubicBezTo>
                  <a:pt x="2880" y="1140"/>
                  <a:pt x="3150" y="1320"/>
                  <a:pt x="3420" y="1410"/>
                </a:cubicBezTo>
                <a:cubicBezTo>
                  <a:pt x="3690" y="1500"/>
                  <a:pt x="3750" y="1500"/>
                  <a:pt x="4320" y="1590"/>
                </a:cubicBezTo>
                <a:cubicBezTo>
                  <a:pt x="4890" y="1680"/>
                  <a:pt x="6360" y="1860"/>
                  <a:pt x="6840" y="1950"/>
                </a:cubicBezTo>
                <a:cubicBezTo>
                  <a:pt x="7320" y="2040"/>
                  <a:pt x="7110" y="2070"/>
                  <a:pt x="7200" y="2130"/>
                </a:cubicBezTo>
                <a:cubicBezTo>
                  <a:pt x="7290" y="2190"/>
                  <a:pt x="7050" y="2280"/>
                  <a:pt x="7380" y="2310"/>
                </a:cubicBezTo>
                <a:cubicBezTo>
                  <a:pt x="7710" y="2340"/>
                  <a:pt x="8850" y="2310"/>
                  <a:pt x="9180" y="2310"/>
                </a:cubicBezTo>
                <a:cubicBezTo>
                  <a:pt x="9510" y="2310"/>
                  <a:pt x="9330" y="2310"/>
                  <a:pt x="9360" y="2310"/>
                </a:cubicBezTo>
              </a:path>
            </a:pathLst>
          </a:custGeom>
          <a:noFill/>
          <a:ln w="28575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827088" y="1628775"/>
            <a:ext cx="149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>
                <a:latin typeface="Calibri" pitchFamily="34" charset="0"/>
              </a:rPr>
              <a:t>Репликация вируса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655763" y="2212975"/>
            <a:ext cx="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141538" y="169227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>
                <a:latin typeface="Calibri" pitchFamily="34" charset="0"/>
              </a:rPr>
              <a:t>Клинические проявления</a:t>
            </a:r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>
            <a:off x="2084388" y="2133600"/>
            <a:ext cx="1143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2789238" y="2663825"/>
            <a:ext cx="131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>
                <a:latin typeface="Calibri" pitchFamily="34" charset="0"/>
              </a:rPr>
              <a:t>Иммунный ответ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 flipH="1">
            <a:off x="2592388" y="2767013"/>
            <a:ext cx="203200" cy="2349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1065213" y="3943350"/>
            <a:ext cx="329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latin typeface="Calibri" pitchFamily="34" charset="0"/>
              </a:rPr>
              <a:t>-2  -1  0  1   2   3   4   5   6   7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latin typeface="Calibri" pitchFamily="34" charset="0"/>
              </a:rPr>
              <a:t>Дни болезни</a:t>
            </a:r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107950" y="0"/>
            <a:ext cx="885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Calibri" pitchFamily="34" charset="0"/>
              </a:rPr>
              <a:t>Патологические процессы при ОРВИ – полом или адаптация?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944563" y="3149600"/>
            <a:ext cx="1800225" cy="539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1013" y="719138"/>
            <a:ext cx="3321050" cy="7080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latin typeface="Calibri" pitchFamily="34" charset="0"/>
              </a:rPr>
              <a:t>Течения </a:t>
            </a:r>
            <a:r>
              <a:rPr lang="ru-RU" altLang="ru-RU" sz="2000" b="1" dirty="0" smtClean="0">
                <a:latin typeface="Calibri" pitchFamily="34" charset="0"/>
              </a:rPr>
              <a:t>респираторно-вирусн</a:t>
            </a:r>
            <a:r>
              <a:rPr lang="ru-RU" altLang="ru-RU" sz="2000" b="1" dirty="0">
                <a:latin typeface="Calibri" pitchFamily="34" charset="0"/>
              </a:rPr>
              <a:t>о</a:t>
            </a:r>
            <a:r>
              <a:rPr lang="ru-RU" altLang="ru-RU" sz="2000" b="1" dirty="0" smtClean="0">
                <a:latin typeface="Calibri" pitchFamily="34" charset="0"/>
              </a:rPr>
              <a:t>й </a:t>
            </a:r>
            <a:r>
              <a:rPr lang="ru-RU" altLang="ru-RU" sz="2000" b="1" dirty="0">
                <a:latin typeface="Calibri" pitchFamily="34" charset="0"/>
              </a:rPr>
              <a:t>инфекции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5300" y="1819275"/>
            <a:ext cx="4656138" cy="1630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Симптомы ОРВИ возникают на пике репликации вируса - </a:t>
            </a: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проявление иммунной защиты.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 Подавление вируса после 2-го дня на спаде репликации не влияет на симптомы.</a:t>
            </a:r>
          </a:p>
        </p:txBody>
      </p:sp>
      <p:sp>
        <p:nvSpPr>
          <p:cNvPr id="24594" name="Прямоугольник 21"/>
          <p:cNvSpPr>
            <a:spLocks noChangeArrowheads="1"/>
          </p:cNvSpPr>
          <p:nvPr/>
        </p:nvSpPr>
        <p:spPr bwMode="auto">
          <a:xfrm>
            <a:off x="9386888" y="6091238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alibri" pitchFamily="34" charset="0"/>
              </a:rPr>
              <a:t>астмо </a:t>
            </a:r>
            <a:endParaRPr lang="ru-RU" altLang="ru-RU" sz="1800" b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5300" y="557213"/>
            <a:ext cx="4702175" cy="1292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Гибель клеток эпителия  - при гриппе А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и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аденовирусах, но не при корона- и рино- вирусах        </a:t>
            </a:r>
            <a:r>
              <a:rPr lang="en-US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Winth</a:t>
            </a:r>
            <a:r>
              <a:rPr lang="en-US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er B.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Am Rev Respir Dis 1990; 141:839</a:t>
            </a:r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8175" y="3759200"/>
            <a:ext cx="4532313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200" b="1">
                <a:solidFill>
                  <a:srgbClr val="0070C0"/>
                </a:solidFill>
                <a:latin typeface="Calibri" pitchFamily="34" charset="0"/>
              </a:rPr>
              <a:t>Респираторные вирусы вызывают  ответ системы врожденного иммунитета, выделение Ил8, вызывающим 100-кратный рост числа  нейтрофилов в секрете  </a:t>
            </a:r>
          </a:p>
          <a:p>
            <a:pPr>
              <a:defRPr/>
            </a:pPr>
            <a:r>
              <a:rPr lang="ru-RU" altLang="ru-RU" sz="2000" b="1">
                <a:solidFill>
                  <a:srgbClr val="0070C0"/>
                </a:solidFill>
                <a:latin typeface="Calibri" pitchFamily="34" charset="0"/>
              </a:rPr>
              <a:t>               </a:t>
            </a:r>
            <a:r>
              <a:rPr lang="ru-RU" alt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altLang="ru-RU" sz="1400">
                <a:solidFill>
                  <a:srgbClr val="33663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Hendley JO.. </a:t>
            </a:r>
            <a:r>
              <a:rPr lang="ru-RU" altLang="ru-RU" sz="1400">
                <a:solidFill>
                  <a:srgbClr val="33663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Clin Infect Dis 1998; 26:847.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Hendley JO, Gwaltney JM Jr.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 J Clin Virol 2004; 30:326.</a:t>
            </a:r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0513" y="4510088"/>
            <a:ext cx="3995737" cy="218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rgbClr val="7030A0"/>
                </a:solidFill>
                <a:latin typeface="Calibri" pitchFamily="34" charset="0"/>
              </a:rPr>
              <a:t>Увеличение проницаемости капилляров и секреции слизи, отек слизистой, замедление мукоцилиарного клиренса -  следствие выхода брадикинина  (не гистамина!)</a:t>
            </a:r>
            <a:r>
              <a:rPr lang="ru-RU" altLang="ru-RU" sz="2200" b="1">
                <a:solidFill>
                  <a:srgbClr val="7030A0"/>
                </a:solidFill>
                <a:latin typeface="Calibri" pitchFamily="34" charset="0"/>
              </a:rPr>
              <a:t>                                          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Proud D et al. 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Am Rev Respir Dis 1988;137:613.</a:t>
            </a:r>
            <a:endParaRPr lang="en-US" altLang="ru-RU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9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ABF4169-7507-4E37-A7A7-8F3ED4C1394B}" type="slidenum">
              <a:rPr lang="ru-RU" altLang="ru-RU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62</a:t>
            </a:fld>
            <a:endParaRPr lang="ru-RU" altLang="ru-RU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59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000" b="0" smtClean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49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88" y="3644900"/>
            <a:ext cx="8713787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200" b="1">
                <a:solidFill>
                  <a:srgbClr val="000000"/>
                </a:solidFill>
                <a:latin typeface="Calibri" pitchFamily="34" charset="0"/>
              </a:rPr>
              <a:t> Большинство ОРВИ не активируют бактериальную флору </a:t>
            </a:r>
          </a:p>
          <a:p>
            <a:pPr>
              <a:defRPr/>
            </a:pPr>
            <a:r>
              <a:rPr lang="ru-RU" altLang="ru-RU" sz="2200" b="1">
                <a:solidFill>
                  <a:srgbClr val="000000"/>
                </a:solidFill>
                <a:latin typeface="Calibri" pitchFamily="34" charset="0"/>
              </a:rPr>
              <a:t>Частота осложнений («вирусно-бактериальная этиология»)  - 1-5% Осложнения  чаще у детей с неблагоприятным преморбидным фоном </a:t>
            </a:r>
          </a:p>
          <a:p>
            <a:pPr>
              <a:defRPr/>
            </a:pPr>
            <a:r>
              <a:rPr lang="ru-RU" altLang="ru-RU" sz="2200" b="1">
                <a:solidFill>
                  <a:srgbClr val="000000"/>
                </a:solidFill>
                <a:latin typeface="Calibri" pitchFamily="34" charset="0"/>
              </a:rPr>
              <a:t>Осложнения, как правило, уже имеются в 1-2-й дни болезни</a:t>
            </a:r>
          </a:p>
          <a:p>
            <a:pPr>
              <a:defRPr/>
            </a:pPr>
            <a:r>
              <a:rPr lang="ru-RU" altLang="ru-RU" sz="2200" b="1">
                <a:solidFill>
                  <a:srgbClr val="000000"/>
                </a:solidFill>
                <a:latin typeface="Calibri" pitchFamily="34" charset="0"/>
              </a:rPr>
              <a:t>Бактериальные осложнения в поздние сроки, как и  «волнообразное» течение - результат суперинфекции.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692150"/>
            <a:ext cx="8713788" cy="2554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200" b="1">
                <a:solidFill>
                  <a:srgbClr val="254061"/>
                </a:solidFill>
                <a:latin typeface="Calibri" pitchFamily="34" charset="0"/>
              </a:rPr>
              <a:t>Следует ли считать ОРВИ серьезной угрозой здоровью детей?  </a:t>
            </a:r>
          </a:p>
          <a:p>
            <a:pPr algn="ctr">
              <a:defRPr/>
            </a:pPr>
            <a:r>
              <a:rPr lang="ru-RU" altLang="ru-RU" sz="2200" b="1">
                <a:solidFill>
                  <a:srgbClr val="254061"/>
                </a:solidFill>
                <a:latin typeface="Calibri" pitchFamily="34" charset="0"/>
              </a:rPr>
              <a:t>У преморбидно здоровых детей ОРВИ, в отличие от гриппа и бактериальных инфекций, проходят бесследно, не нанося существенного вреда здоровью ребенка</a:t>
            </a:r>
          </a:p>
          <a:p>
            <a:pPr algn="ctr">
              <a:defRPr/>
            </a:pPr>
            <a:r>
              <a:rPr lang="ru-RU" altLang="ru-RU" sz="2400" b="1">
                <a:solidFill>
                  <a:srgbClr val="C00000"/>
                </a:solidFill>
                <a:latin typeface="Calibri" pitchFamily="34" charset="0"/>
              </a:rPr>
              <a:t>За период детства человек переносить 50-100 ОРВИ</a:t>
            </a:r>
          </a:p>
          <a:p>
            <a:pPr algn="ctr">
              <a:defRPr/>
            </a:pPr>
            <a:r>
              <a:rPr lang="ru-RU" altLang="ru-RU" sz="2400" b="1">
                <a:latin typeface="Calibri" pitchFamily="34" charset="0"/>
              </a:rPr>
              <a:t>ОРВИ опасны для больных-хроников, т.к. вызывают обострения  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619250" y="0"/>
            <a:ext cx="489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Calibri" pitchFamily="34" charset="0"/>
              </a:rPr>
              <a:t>                Опасны ли  ОРВИ?</a:t>
            </a:r>
            <a:endParaRPr lang="ru-RU" altLang="ru-RU" sz="2400" b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51875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Вирусный круп (99%) или эпиглоттит (1%) </a:t>
            </a:r>
            <a:br>
              <a:rPr lang="ru-RU" altLang="ru-RU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b="1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3816350" cy="4832350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Вирусный круп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Невысокая Т</a:t>
            </a:r>
            <a:r>
              <a:rPr lang="ru-RU" altLang="ru-RU" sz="2000" b="1" baseline="300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2000" b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катар, лающий  кашель, шумный вдох, дисфония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Маркеры воспаления - как при ОРВИ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394350"/>
                </a:solidFill>
                <a:latin typeface="Arial" pitchFamily="34" charset="0"/>
                <a:cs typeface="Arial" pitchFamily="34" charset="0"/>
              </a:rPr>
              <a:t>Дексаметазон в/м 0,6 мг/кг  (чаще при 2-й ст.) или</a:t>
            </a:r>
            <a:r>
              <a:rPr lang="en-US" altLang="ru-RU" sz="2000" b="1">
                <a:solidFill>
                  <a:srgbClr val="3943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ru-RU" sz="2000" b="1">
                <a:solidFill>
                  <a:srgbClr val="39435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>
                <a:solidFill>
                  <a:srgbClr val="394350"/>
                </a:solidFill>
                <a:latin typeface="Arial" pitchFamily="34" charset="0"/>
                <a:cs typeface="Arial" pitchFamily="34" charset="0"/>
              </a:rPr>
              <a:t>Будесонид - ингаляция 1000мг-2000мг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Char char="-"/>
              <a:defRPr/>
            </a:pPr>
            <a:r>
              <a:rPr lang="ru-RU" altLang="ru-RU" sz="2000" b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эффект после 1-й дозы - 85% 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Char char="-"/>
              <a:defRPr/>
            </a:pPr>
            <a:r>
              <a:rPr lang="ru-RU" altLang="ru-RU" sz="2000" b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после 2-3-й дозы - в 15%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Char char="-"/>
              <a:defRPr/>
            </a:pPr>
            <a:r>
              <a:rPr lang="ru-RU" altLang="ru-RU" sz="2000" b="1">
                <a:solidFill>
                  <a:srgbClr val="394350"/>
                </a:solidFill>
                <a:latin typeface="Arial" pitchFamily="34" charset="0"/>
                <a:cs typeface="Arial" pitchFamily="34" charset="0"/>
              </a:rPr>
              <a:t>Антибиотики не показаны</a:t>
            </a:r>
            <a:endParaRPr lang="ru-RU" altLang="ru-RU" sz="2400">
              <a:solidFill>
                <a:srgbClr val="3943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4787900" y="1484313"/>
            <a:ext cx="3744913" cy="427831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Подозрение на эпиглоттит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2000" b="1" baseline="30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altLang="ru-RU" sz="20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&gt;38,5</a:t>
            </a:r>
            <a:r>
              <a:rPr lang="en-US" altLang="ru-RU" sz="2000" b="1" baseline="30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20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токсикоз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нет катара, кашля, дисфонии; боль в горле при глотании, слюнотечение,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дышать тяжелее лежа,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Лейкоцитоз, высокий СРБ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Цефтриаксон 80 мг/кг или               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Амокси/клавул 100 мг/кг в/в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Профилактическая интубация</a:t>
            </a:r>
            <a:r>
              <a:rPr lang="ru-RU" altLang="ru-RU" sz="24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cxnSp>
        <p:nvCxnSpPr>
          <p:cNvPr id="6" name="Прямая со стрелкой 5">
            <a:extLst/>
          </p:cNvPr>
          <p:cNvCxnSpPr/>
          <p:nvPr/>
        </p:nvCxnSpPr>
        <p:spPr>
          <a:xfrm flipV="1">
            <a:off x="4140200" y="1844675"/>
            <a:ext cx="287338" cy="7143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4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8125" y="-3175"/>
            <a:ext cx="822960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Острые</a:t>
            </a:r>
            <a:r>
              <a:rPr lang="ru-RU" alt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бронхиты</a:t>
            </a:r>
          </a:p>
        </p:txBody>
      </p:sp>
      <p:sp>
        <p:nvSpPr>
          <p:cNvPr id="40962" name="Объект 2"/>
          <p:cNvSpPr>
            <a:spLocks noGrp="1" noChangeArrowheads="1"/>
          </p:cNvSpPr>
          <p:nvPr>
            <p:ph sz="quarter" idx="1"/>
          </p:nvPr>
        </p:nvSpPr>
        <p:spPr>
          <a:xfrm>
            <a:off x="250825" y="2349500"/>
            <a:ext cx="8640763" cy="1512888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altLang="ru-RU" smtClean="0">
                <a:cs typeface="Arial" pitchFamily="34" charset="0"/>
              </a:rPr>
              <a:t>Бронхиты: более 90% простых и 99% обструктивных вызывают вирусы –  РС, парагриппа, метапневмо, бока, гриппа, адено, энтеро, и др.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altLang="ru-RU" smtClean="0">
                <a:cs typeface="Arial" pitchFamily="34" charset="0"/>
              </a:rPr>
              <a:t>Частота бронхитов у детей 0-5 лет 120-150 на 1000, 10-14 лет - 20 на 1000. 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</a:pPr>
            <a:r>
              <a:rPr lang="ru-RU" altLang="ru-RU" smtClean="0">
                <a:cs typeface="Arial" pitchFamily="34" charset="0"/>
              </a:rPr>
              <a:t>Около 40% бронхитов - обструктивные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</a:pPr>
            <a:endParaRPr lang="ru-RU" alt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250825" y="5661025"/>
            <a:ext cx="8497888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Тяжесть бронхиолита оценивают по  ЧД во сне, звучности выдоха и уровню 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</a:rPr>
              <a:t>SaO</a:t>
            </a:r>
            <a:r>
              <a:rPr lang="ru-RU" altLang="ru-RU" sz="2000" b="1" baseline="-2500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(контроль 3-4 раза в день, более частый мониторинг повышает тревожность матери, краткая десатурация на 5-10% безопасна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713" y="4149725"/>
            <a:ext cx="8353425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Диагноз бронхита и бронхиолита клинический, анализ крови неинформативен, рентгенография  - только при симптомах тяжести или подозрение на пневмонию (Т° &gt;38° более 3 дней, укорочение при  перкуссии, асимметрия хрипов) </a:t>
            </a:r>
          </a:p>
        </p:txBody>
      </p:sp>
      <p:sp>
        <p:nvSpPr>
          <p:cNvPr id="40965" name="Прямоугольник 7"/>
          <p:cNvSpPr>
            <a:spLocks noChangeArrowheads="1"/>
          </p:cNvSpPr>
          <p:nvPr/>
        </p:nvSpPr>
        <p:spPr bwMode="auto">
          <a:xfrm>
            <a:off x="395288" y="620713"/>
            <a:ext cx="8497887" cy="13112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2400" b="1">
                <a:solidFill>
                  <a:srgbClr val="0070C0"/>
                </a:solidFill>
                <a:cs typeface="Times New Roman" pitchFamily="18" charset="0"/>
              </a:rPr>
              <a:t>Вопреки распространенному мнению, бронхит и бронхиолит практически не осложняется пневмонией – и, тем не менее, в  России </a:t>
            </a:r>
            <a:r>
              <a:rPr lang="ru-RU" altLang="ru-RU" sz="2400" b="1">
                <a:solidFill>
                  <a:srgbClr val="C00000"/>
                </a:solidFill>
                <a:cs typeface="Times New Roman" pitchFamily="18" charset="0"/>
              </a:rPr>
              <a:t>85-100% больных</a:t>
            </a:r>
            <a:r>
              <a:rPr lang="ru-RU" altLang="ru-RU" sz="2400" b="1">
                <a:solidFill>
                  <a:srgbClr val="C00000"/>
                </a:solidFill>
                <a:cs typeface="Arial" pitchFamily="34" charset="0"/>
              </a:rPr>
              <a:t> получают антибиотики, 30% -2 курса</a:t>
            </a:r>
          </a:p>
        </p:txBody>
      </p:sp>
    </p:spTree>
    <p:extLst>
      <p:ext uri="{BB962C8B-B14F-4D97-AF65-F5344CB8AC3E}">
        <p14:creationId xmlns:p14="http://schemas.microsoft.com/office/powerpoint/2010/main" val="1941135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hlink"/>
                </a:solidFill>
                <a:latin typeface="+mn-lt"/>
              </a:rPr>
              <a:t>Клиника бронхита, вызванного </a:t>
            </a:r>
            <a:r>
              <a:rPr lang="ru-RU" sz="2400" b="1" dirty="0" err="1" smtClean="0">
                <a:solidFill>
                  <a:schemeClr val="hlink"/>
                </a:solidFill>
                <a:latin typeface="+mn-lt"/>
              </a:rPr>
              <a:t>Mycoplasma</a:t>
            </a:r>
            <a:r>
              <a:rPr lang="ru-RU" sz="2400" b="1" dirty="0" smtClean="0">
                <a:solidFill>
                  <a:schemeClr val="hlink"/>
                </a:solidFill>
                <a:latin typeface="+mn-lt"/>
              </a:rPr>
              <a:t> pneumoniae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569325" cy="52578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/>
            <a:r>
              <a:rPr lang="ru-RU" altLang="ru-RU" smtClean="0">
                <a:solidFill>
                  <a:schemeClr val="hlink"/>
                </a:solidFill>
              </a:rPr>
              <a:t>Симптомы</a:t>
            </a:r>
            <a:r>
              <a:rPr lang="ru-RU" altLang="ru-RU" smtClean="0"/>
              <a:t>:   </a:t>
            </a:r>
          </a:p>
          <a:p>
            <a:pPr marL="0" indent="0" eaLnBrk="1" hangingPunct="1"/>
            <a:r>
              <a:rPr lang="ru-RU" altLang="ru-RU" smtClean="0"/>
              <a:t> -   стойкая фебрильная Т° без токсикоза</a:t>
            </a:r>
          </a:p>
          <a:p>
            <a:pPr marL="0" indent="0" eaLnBrk="1" hangingPunct="1"/>
            <a:r>
              <a:rPr lang="ru-RU" altLang="ru-RU" smtClean="0"/>
              <a:t> -   нерезкое нарушение общего состояния</a:t>
            </a:r>
          </a:p>
          <a:p>
            <a:pPr marL="0" indent="0" eaLnBrk="1" hangingPunct="1"/>
            <a:r>
              <a:rPr lang="ru-RU" altLang="ru-RU" smtClean="0"/>
              <a:t> -  гиперемия конъюнктив  </a:t>
            </a:r>
          </a:p>
          <a:p>
            <a:pPr marL="0" indent="0" eaLnBrk="1" hangingPunct="1"/>
            <a:r>
              <a:rPr lang="ru-RU" altLang="ru-RU" smtClean="0"/>
              <a:t> -  обилие влажных и сухих хрипов</a:t>
            </a:r>
          </a:p>
          <a:p>
            <a:pPr marL="0" indent="0" eaLnBrk="1" hangingPunct="1"/>
            <a:r>
              <a:rPr lang="ru-RU" altLang="ru-RU" smtClean="0"/>
              <a:t> -  часто умеренная обструкция </a:t>
            </a:r>
          </a:p>
          <a:p>
            <a:pPr marL="0" indent="0" eaLnBrk="1" hangingPunct="1"/>
            <a:r>
              <a:rPr lang="ru-RU" altLang="ru-RU" smtClean="0"/>
              <a:t> -   кровь, маркеры – как при вирусной инфекции. </a:t>
            </a:r>
          </a:p>
          <a:p>
            <a:pPr marL="0" indent="0" eaLnBrk="1" hangingPunct="1"/>
            <a:r>
              <a:rPr lang="ru-RU" altLang="ru-RU" smtClean="0">
                <a:solidFill>
                  <a:schemeClr val="accent2"/>
                </a:solidFill>
              </a:rPr>
              <a:t> </a:t>
            </a:r>
            <a:endParaRPr lang="ru-RU" altLang="ru-RU" smtClean="0"/>
          </a:p>
          <a:p>
            <a:pPr marL="0" indent="0" eaLnBrk="1" hangingPunct="1"/>
            <a:r>
              <a:rPr lang="ru-RU" altLang="ru-RU" smtClean="0"/>
              <a:t>ПЦР может подтвердить диагноз, но быстрый эффект от макролидов делает ПЦР излишней</a:t>
            </a:r>
          </a:p>
          <a:p>
            <a:pPr marL="0" indent="0" eaLnBrk="1" hangingPunct="1"/>
            <a:r>
              <a:rPr lang="ru-RU" altLang="ru-RU" smtClean="0"/>
              <a:t>Специфические </a:t>
            </a:r>
            <a:r>
              <a:rPr lang="en-US" altLang="ru-RU" smtClean="0"/>
              <a:t>IgM</a:t>
            </a:r>
            <a:r>
              <a:rPr lang="ru-RU" altLang="ru-RU" smtClean="0"/>
              <a:t>-АТ в начале болезни часто отрицательные</a:t>
            </a:r>
          </a:p>
          <a:p>
            <a:pPr marL="0" indent="0" eaLnBrk="1" hangingPunct="1"/>
            <a:r>
              <a:rPr lang="ru-RU" altLang="ru-RU" smtClean="0">
                <a:solidFill>
                  <a:srgbClr val="C00000"/>
                </a:solidFill>
              </a:rPr>
              <a:t>Макролиды, особенно джозамицин  дают быстрый эффект </a:t>
            </a:r>
          </a:p>
          <a:p>
            <a:pPr marL="0" indent="0" eaLnBrk="1" hangingPunct="1"/>
            <a:r>
              <a:rPr lang="ru-RU" altLang="ru-RU" smtClean="0">
                <a:solidFill>
                  <a:schemeClr val="hlink"/>
                </a:solidFill>
              </a:rPr>
              <a:t>Диффдиагноз с пневмонией, вызванной </a:t>
            </a:r>
            <a:r>
              <a:rPr lang="ru-RU" altLang="ru-RU" i="1" smtClean="0">
                <a:solidFill>
                  <a:schemeClr val="hlink"/>
                </a:solidFill>
              </a:rPr>
              <a:t>M.pneumoniae</a:t>
            </a:r>
            <a:r>
              <a:rPr lang="ru-RU" altLang="ru-RU" smtClean="0">
                <a:solidFill>
                  <a:schemeClr val="hlink"/>
                </a:solidFill>
              </a:rPr>
              <a:t>: для нее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altLang="ru-RU" smtClean="0">
                <a:solidFill>
                  <a:schemeClr val="hlink"/>
                </a:solidFill>
              </a:rPr>
              <a:t>      характекрны    </a:t>
            </a:r>
            <a:r>
              <a:rPr lang="ru-RU" altLang="ru-RU" smtClean="0"/>
              <a:t>асимметрия хрипов и инфильтрат на снимке (</a:t>
            </a:r>
            <a:r>
              <a:rPr lang="ru-RU" altLang="ru-RU" smtClean="0">
                <a:solidFill>
                  <a:schemeClr val="hlink"/>
                </a:solidFill>
              </a:rPr>
              <a:t>рентгенография  не  показана при быстром эффекте от макролидов)</a:t>
            </a:r>
            <a:endParaRPr lang="ru-RU" altLang="ru-RU" smtClean="0"/>
          </a:p>
          <a:p>
            <a:pPr marL="0" indent="0" eaLnBrk="1" hangingPunct="1"/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56325" y="620713"/>
            <a:ext cx="2789238" cy="2862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Из 204 больных острым бронхитом     </a:t>
            </a:r>
            <a:r>
              <a:rPr lang="en-US" sz="2000" b="1" i="1" dirty="0">
                <a:solidFill>
                  <a:srgbClr val="002060"/>
                </a:solidFill>
              </a:rPr>
              <a:t>M. pneumoniae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была по клиническим данным</a:t>
            </a:r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ru-RU" sz="2000" b="1" dirty="0">
                <a:solidFill>
                  <a:srgbClr val="002060"/>
                </a:solidFill>
              </a:rPr>
              <a:t>заподозрена в 26 и подтверждена ПЦР в 23  (11%) случаев ( в год подъема)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             Д. </a:t>
            </a:r>
            <a:r>
              <a:rPr lang="ru-RU" sz="2000" b="1" dirty="0" err="1">
                <a:solidFill>
                  <a:srgbClr val="002060"/>
                </a:solidFill>
              </a:rPr>
              <a:t>Гадлия</a:t>
            </a:r>
            <a:r>
              <a:rPr lang="ru-RU" sz="2000" b="1" dirty="0">
                <a:solidFill>
                  <a:srgbClr val="00206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3498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altLang="ru-RU" sz="2400">
                <a:solidFill>
                  <a:srgbClr val="C00000"/>
                </a:solidFill>
                <a:latin typeface="Calibri" pitchFamily="34" charset="0"/>
              </a:rPr>
              <a:t>Острый тонзиллит (ОТ)- н</a:t>
            </a:r>
            <a:r>
              <a:rPr lang="ru-RU" altLang="ru-RU" sz="2400">
                <a:solidFill>
                  <a:srgbClr val="002060"/>
                </a:solidFill>
                <a:latin typeface="Calibri" pitchFamily="34" charset="0"/>
              </a:rPr>
              <a:t>аиболее частый и доступный для диагноза, вызывают чаще вирусы, чем стрептококк (БГСА)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2420938"/>
          <a:ext cx="8474075" cy="2214621"/>
        </p:xfrm>
        <a:graphic>
          <a:graphicData uri="http://schemas.openxmlformats.org/drawingml/2006/table">
            <a:tbl>
              <a:tblPr/>
              <a:tblGrid>
                <a:gridCol w="200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2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Возраст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0-1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1-3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4-6 лет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7-10 лет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11-14 лет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15-18 лет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 больных ОТ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Популяционная частота ОТ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на 1000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БГСА число и %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 – 27%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 – 9,3%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88" y="5130800"/>
            <a:ext cx="8424862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2400"/>
              </a:lnSpc>
              <a:defRPr/>
            </a:pPr>
            <a:r>
              <a:rPr lang="ru-RU" altLang="ru-RU" sz="2000" b="1">
                <a:latin typeface="Calibri" pitchFamily="34" charset="0"/>
              </a:rPr>
              <a:t>БГСА-ОТ – частота не превышает </a:t>
            </a: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10%, </a:t>
            </a:r>
          </a:p>
          <a:p>
            <a:pPr>
              <a:lnSpc>
                <a:spcPts val="2400"/>
              </a:lnSpc>
              <a:defRPr/>
            </a:pPr>
            <a:r>
              <a:rPr lang="ru-RU" altLang="ru-RU" sz="2000" b="1">
                <a:latin typeface="Calibri" pitchFamily="34" charset="0"/>
              </a:rPr>
              <a:t>Вирусы – адено-, энтеровирусы, ВЭБ- вызывают  </a:t>
            </a: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90% </a:t>
            </a:r>
            <a:r>
              <a:rPr lang="ru-RU" altLang="ru-RU" sz="2000" b="1">
                <a:latin typeface="Calibri" pitchFamily="34" charset="0"/>
              </a:rPr>
              <a:t>ОТ </a:t>
            </a:r>
            <a:endParaRPr lang="ru-RU" altLang="ru-RU" sz="20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ts val="2400"/>
              </a:lnSpc>
              <a:defRPr/>
            </a:pPr>
            <a:r>
              <a:rPr lang="ru-RU" altLang="ru-RU" sz="2000" b="1">
                <a:latin typeface="Calibri" pitchFamily="34" charset="0"/>
              </a:rPr>
              <a:t>БГСА-ОТ практически не встречаются у детей 0 -3 лет</a:t>
            </a:r>
          </a:p>
          <a:p>
            <a:pPr>
              <a:lnSpc>
                <a:spcPts val="2400"/>
              </a:lnSpc>
              <a:defRPr/>
            </a:pPr>
            <a:r>
              <a:rPr lang="ru-RU" altLang="ru-RU" sz="2000" b="1">
                <a:latin typeface="Calibri" pitchFamily="34" charset="0"/>
              </a:rPr>
              <a:t>Диагностики (экспресс-тест или посев) оправдана у детей старше 4 лет</a:t>
            </a:r>
          </a:p>
        </p:txBody>
      </p:sp>
      <p:sp>
        <p:nvSpPr>
          <p:cNvPr id="39984" name="TextBox 7"/>
          <p:cNvSpPr txBox="1">
            <a:spLocks noChangeArrowheads="1"/>
          </p:cNvSpPr>
          <p:nvPr/>
        </p:nvSpPr>
        <p:spPr bwMode="auto">
          <a:xfrm>
            <a:off x="179388" y="1341438"/>
            <a:ext cx="8569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>
                <a:latin typeface="Calibri" pitchFamily="34" charset="0"/>
              </a:rPr>
              <a:t>Частота ОТ и доля БГСА-тонзиллита на педиатрическом участке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>
                <a:latin typeface="Calibri" pitchFamily="34" charset="0"/>
              </a:rPr>
              <a:t>(2 года - 1755 человеко-лет наблюдени, диагноз БГСА -  Стрептотест)   </a:t>
            </a:r>
            <a:r>
              <a:rPr lang="ru-RU" altLang="ru-RU" sz="2200" b="0">
                <a:latin typeface="Calibri" pitchFamily="34" charset="0"/>
              </a:rPr>
              <a:t>        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b="0">
                <a:latin typeface="Calibri" pitchFamily="34" charset="0"/>
              </a:rPr>
              <a:t>                                                                                    </a:t>
            </a:r>
            <a:r>
              <a:rPr lang="ru-RU" altLang="ru-RU" sz="1400" b="0">
                <a:latin typeface="Calibri" pitchFamily="34" charset="0"/>
              </a:rPr>
              <a:t>Данные Е. Черкасовой, 2015 г., Орел</a:t>
            </a:r>
          </a:p>
        </p:txBody>
      </p:sp>
    </p:spTree>
    <p:extLst>
      <p:ext uri="{BB962C8B-B14F-4D97-AF65-F5344CB8AC3E}">
        <p14:creationId xmlns:p14="http://schemas.microsoft.com/office/powerpoint/2010/main" val="11750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0825" y="0"/>
            <a:ext cx="856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Клинические признаки и маркеры воспаления не позволяют надежно отличить БГСА-ОТ от вирусных</a:t>
            </a:r>
            <a:endParaRPr lang="ru-RU" altLang="ru-RU" sz="2400" b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30772" name="Group 52"/>
          <p:cNvGraphicFramePr>
            <a:graphicFrameLocks noGrp="1"/>
          </p:cNvGraphicFramePr>
          <p:nvPr/>
        </p:nvGraphicFramePr>
        <p:xfrm>
          <a:off x="323850" y="1557338"/>
          <a:ext cx="5543550" cy="5038728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3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Вирус-ные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Бактери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альные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Инфекц. Мононук.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Клинические прзнаки/симптомы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Лихорадка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93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79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Налеты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79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Ринофарингит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79*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90*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Конъюнктивит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91**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98**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Р-ция лимфузлов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87*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Гепатоспленомег.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7%***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Сыпь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Значения маркеров (%)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Лейкоцитоз &gt;15000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СРБ  60 мг/л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ПКТ  2рг/мл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22" marR="9142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1035" name="TextBox 11"/>
          <p:cNvSpPr txBox="1">
            <a:spLocks noChangeArrowheads="1"/>
          </p:cNvSpPr>
          <p:nvPr/>
        </p:nvSpPr>
        <p:spPr bwMode="auto">
          <a:xfrm>
            <a:off x="6011863" y="1341438"/>
            <a:ext cx="280828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БГСА-ОТ отличается от вирусных только отсутствием катара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Поэтому диагноз БГСА требует микробиологи- ческого подтвержде-ния: экспресс-тесты совпадают с посевом  боле чем в 95% и требуют всего 5 минут</a:t>
            </a:r>
          </a:p>
        </p:txBody>
      </p:sp>
      <p:sp>
        <p:nvSpPr>
          <p:cNvPr id="41036" name="TextBox 13"/>
          <p:cNvSpPr txBox="1">
            <a:spLocks noChangeArrowheads="1"/>
          </p:cNvSpPr>
          <p:nvPr/>
        </p:nvSpPr>
        <p:spPr bwMode="auto">
          <a:xfrm>
            <a:off x="179388" y="981075"/>
            <a:ext cx="5688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latin typeface="Calibri" pitchFamily="34" charset="0"/>
              </a:rPr>
              <a:t>Частота (%) симптомов ОТ разной  этиологии</a:t>
            </a:r>
          </a:p>
        </p:txBody>
      </p:sp>
    </p:spTree>
    <p:extLst>
      <p:ext uri="{BB962C8B-B14F-4D97-AF65-F5344CB8AC3E}">
        <p14:creationId xmlns:p14="http://schemas.microsoft.com/office/powerpoint/2010/main" val="306256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795338" y="4633913"/>
            <a:ext cx="435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/>
              <a:t>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5A4830"/>
              </a:solidFill>
            </a:endParaRPr>
          </a:p>
        </p:txBody>
      </p:sp>
      <p:sp>
        <p:nvSpPr>
          <p:cNvPr id="41987" name="TextBox 9"/>
          <p:cNvSpPr txBox="1">
            <a:spLocks noChangeArrowheads="1"/>
          </p:cNvSpPr>
          <p:nvPr/>
        </p:nvSpPr>
        <p:spPr bwMode="auto">
          <a:xfrm>
            <a:off x="250825" y="333375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latin typeface="Calibri" pitchFamily="34" charset="0"/>
              </a:rPr>
              <a:t>Этиологическая диагностика ОТ</a:t>
            </a:r>
          </a:p>
        </p:txBody>
      </p:sp>
      <p:sp>
        <p:nvSpPr>
          <p:cNvPr id="41988" name="TextBox 10"/>
          <p:cNvSpPr txBox="1">
            <a:spLocks noChangeArrowheads="1"/>
          </p:cNvSpPr>
          <p:nvPr/>
        </p:nvSpPr>
        <p:spPr bwMode="auto">
          <a:xfrm>
            <a:off x="539750" y="1125538"/>
            <a:ext cx="83534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>
                <a:latin typeface="Calibri" pitchFamily="34" charset="0"/>
              </a:rPr>
              <a:t>Основная задача – выявить БГСА-ОТ, чреватый гнойнными местными осложнениями, развитием ревметизма, гломерулонефрита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>
                <a:latin typeface="Calibri" pitchFamily="34" charset="0"/>
              </a:rPr>
              <a:t>Основной метод выявления БГСА-ОТ – микробиологический, с ейчас вместо посева проще и быстрее сделать экспресс-тест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>
                <a:solidFill>
                  <a:srgbClr val="0070C0"/>
                </a:solidFill>
                <a:latin typeface="Calibri" pitchFamily="34" charset="0"/>
              </a:rPr>
              <a:t>АСЛО  не позволяют рано выявлять БГСА-ОТ</a:t>
            </a:r>
            <a:endParaRPr lang="ru-RU" altLang="ru-RU">
              <a:latin typeface="Calibri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>
                <a:solidFill>
                  <a:srgbClr val="002060"/>
                </a:solidFill>
                <a:latin typeface="Calibri" pitchFamily="34" charset="0"/>
              </a:rPr>
              <a:t>Ввиду редкости БГСА в возрасте до 3 лет тесты можно не применять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altLang="ru-RU">
                <a:solidFill>
                  <a:srgbClr val="5A4830"/>
                </a:solidFill>
                <a:latin typeface="Calibri" pitchFamily="34" charset="0"/>
              </a:rPr>
              <a:t>При неясности в этиологии - </a:t>
            </a:r>
            <a:r>
              <a:rPr lang="ru-RU" altLang="ru-RU">
                <a:latin typeface="Calibri" pitchFamily="34" charset="0"/>
              </a:rPr>
              <a:t>дай антибиотик и </a:t>
            </a:r>
            <a:r>
              <a:rPr lang="ru-RU" altLang="ru-RU">
                <a:solidFill>
                  <a:srgbClr val="5A4830"/>
                </a:solidFill>
                <a:latin typeface="Calibri" pitchFamily="34" charset="0"/>
              </a:rPr>
              <a:t>оцени эффект чере</a:t>
            </a:r>
            <a:r>
              <a:rPr lang="ru-RU" altLang="ru-RU" b="0">
                <a:solidFill>
                  <a:srgbClr val="5A4830"/>
                </a:solidFill>
                <a:latin typeface="Calibri" pitchFamily="34" charset="0"/>
              </a:rPr>
              <a:t>з</a:t>
            </a:r>
            <a:r>
              <a:rPr lang="ru-RU" altLang="ru-RU">
                <a:solidFill>
                  <a:srgbClr val="5A4830"/>
                </a:solidFill>
                <a:latin typeface="Calibri" pitchFamily="34" charset="0"/>
              </a:rPr>
              <a:t>     </a:t>
            </a:r>
            <a:r>
              <a:rPr lang="ru-RU" altLang="ru-RU">
                <a:solidFill>
                  <a:srgbClr val="002060"/>
                </a:solidFill>
                <a:latin typeface="Calibri" pitchFamily="34" charset="0"/>
              </a:rPr>
              <a:t>24-36 ч; эффект есть – продолжай,  эффекта нет – отменяй</a:t>
            </a:r>
            <a:r>
              <a:rPr lang="ru-RU" altLang="ru-RU">
                <a:solidFill>
                  <a:srgbClr val="3C231F"/>
                </a:solidFill>
                <a:latin typeface="Calibri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altLang="ru-RU">
              <a:latin typeface="Calibri" pitchFamily="34" charset="0"/>
            </a:endParaRPr>
          </a:p>
        </p:txBody>
      </p:sp>
      <p:pic>
        <p:nvPicPr>
          <p:cNvPr id="41989" name="Picture 4" descr="DSC03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24431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13"/>
          <p:cNvSpPr txBox="1">
            <a:spLocks noChangeArrowheads="1"/>
          </p:cNvSpPr>
          <p:nvPr/>
        </p:nvSpPr>
        <p:spPr bwMode="auto">
          <a:xfrm>
            <a:off x="-4213225" y="6488113"/>
            <a:ext cx="1303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latin typeface="Calibri" pitchFamily="34" charset="0"/>
              </a:rPr>
              <a:t>Энтеровирусный ОТ                                                   аденовирусный ОТ                         БГСА                                         Инф. мононуклеоз                                                                           </a:t>
            </a:r>
          </a:p>
        </p:txBody>
      </p:sp>
      <p:pic>
        <p:nvPicPr>
          <p:cNvPr id="41991" name="Picture 5" descr="Рисунок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4508500"/>
            <a:ext cx="2517775" cy="1944688"/>
          </a:xfrm>
        </p:spPr>
      </p:pic>
      <p:pic>
        <p:nvPicPr>
          <p:cNvPr id="41992" name="Picture 3" descr="DSC004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08500"/>
            <a:ext cx="24431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753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84784"/>
            <a:ext cx="8352928" cy="468153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из-за высокого риска развития осложнений в любые сроки от начала болезни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ОРВИ и грипп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серьезная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проблема для здоровья, особенно у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детей,   что    выдвигает  эти  инфекции в число наиболее актуальных для практического здравоохранения  </a:t>
            </a:r>
            <a:endParaRPr 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45272"/>
            <a:ext cx="7556376" cy="79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Актуальность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ОРВИ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3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Calibri" pitchFamily="34" charset="0"/>
              </a:rPr>
              <a:t>Острый средний отит (ОСО) </a:t>
            </a:r>
            <a:r>
              <a:rPr lang="ru-RU" altLang="ru-RU" sz="2400">
                <a:latin typeface="Calibri" pitchFamily="34" charset="0"/>
              </a:rPr>
              <a:t>– первое по частоте бактериальное заболевание детей требует особой тщательности в выборе АБ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1195388"/>
            <a:ext cx="8135937" cy="706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Заболеваемость острым средним отитом детей 0-5 лет в России составляет 18,6 на 100 человеко-лет      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Р.Козлов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КМАХ 2017, 19 (2):116-120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3644900"/>
          <a:ext cx="4498975" cy="2520951"/>
        </p:xfrm>
        <a:graphic>
          <a:graphicData uri="http://schemas.openxmlformats.org/drawingml/2006/table">
            <a:tbl>
              <a:tblPr/>
              <a:tblGrid>
                <a:gridCol w="449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Вирусы</a:t>
                      </a: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9" marR="91419" marT="45732" marB="4573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Streptococcus pneumonia</a:t>
                      </a: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45%</a:t>
                      </a:r>
                      <a:endParaRPr kumimoji="0" lang="en-US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9" marR="91419" marT="45732" marB="4573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Haemophilus influenzae</a:t>
                      </a:r>
                      <a:r>
                        <a:rPr kumimoji="0" lang="ru-RU" alt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40%</a:t>
                      </a:r>
                      <a:endParaRPr kumimoji="0" lang="en-US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9" marR="91419" marT="45732" marB="4573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Streptococcus pyogenes 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5%</a:t>
                      </a:r>
                      <a:endParaRPr kumimoji="0" lang="en-US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9" marR="91419" marT="45732" marB="4573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Staphylococcus aureus 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3%</a:t>
                      </a:r>
                      <a:endParaRPr kumimoji="0" lang="en-US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9" marR="91419" marT="45732" marB="4573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Moraxella catarrhalis</a:t>
                      </a: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8544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7%</a:t>
                      </a:r>
                      <a:endParaRPr kumimoji="0" lang="en-US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19" marR="91419" marT="45732" marB="4573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00" name="TextBox 4"/>
          <p:cNvSpPr txBox="1">
            <a:spLocks noChangeArrowheads="1"/>
          </p:cNvSpPr>
          <p:nvPr/>
        </p:nvSpPr>
        <p:spPr bwMode="auto">
          <a:xfrm>
            <a:off x="250825" y="3068638"/>
            <a:ext cx="4537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latin typeface="Calibri" pitchFamily="34" charset="0"/>
              </a:rPr>
              <a:t>Основные возбудители ОСО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2049463"/>
            <a:ext cx="8207375" cy="677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rgbClr val="0070C0"/>
                </a:solidFill>
                <a:latin typeface="Calibri" pitchFamily="34" charset="0"/>
              </a:rPr>
              <a:t>Более 65% детей  до 3 лет переносят ОСО 1-2 раза и 35% - 3 раз в год</a:t>
            </a:r>
            <a:r>
              <a:rPr lang="ru-RU" altLang="ru-RU" sz="2000" baseline="300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altLang="ru-RU" sz="2000">
                <a:solidFill>
                  <a:srgbClr val="0070C0"/>
                </a:solidFill>
                <a:latin typeface="Calibri" pitchFamily="34" charset="0"/>
              </a:rPr>
              <a:t>      </a:t>
            </a:r>
            <a:r>
              <a:rPr lang="ru-RU" altLang="ru-RU">
                <a:solidFill>
                  <a:srgbClr val="0070C0"/>
                </a:solidFill>
                <a:latin typeface="Calibri" pitchFamily="34" charset="0"/>
              </a:rPr>
              <a:t>                                                                                        </a:t>
            </a:r>
          </a:p>
          <a:p>
            <a:pPr>
              <a:defRPr/>
            </a:pPr>
            <a:r>
              <a:rPr lang="ru-RU" alt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Богомильский М.Р., Чистякова В.Р., 2005</a:t>
            </a:r>
            <a:endParaRPr lang="ru-RU" altLang="ru-RU" b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725" y="3141663"/>
            <a:ext cx="3600450" cy="36306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       </a:t>
            </a:r>
            <a:r>
              <a:rPr lang="ru-RU" altLang="ru-RU" sz="2200" b="1" dirty="0">
                <a:solidFill>
                  <a:srgbClr val="0070C0"/>
                </a:solidFill>
                <a:latin typeface="Calibri" pitchFamily="34" charset="0"/>
              </a:rPr>
              <a:t>Вирусные отиты –сопутствуют многим ОРВИ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2200" b="1" dirty="0" err="1">
                <a:solidFill>
                  <a:srgbClr val="000000"/>
                </a:solidFill>
                <a:latin typeface="Calibri" pitchFamily="34" charset="0"/>
              </a:rPr>
              <a:t>Туботит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 – «щелчки в ухе, втянутая </a:t>
            </a:r>
            <a:r>
              <a:rPr lang="ru-RU" altLang="ru-RU" sz="2200" b="1" dirty="0" err="1">
                <a:solidFill>
                  <a:srgbClr val="000000"/>
                </a:solidFill>
                <a:latin typeface="Calibri" pitchFamily="34" charset="0"/>
              </a:rPr>
              <a:t>брабанная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 перепонка (</a:t>
            </a:r>
            <a:r>
              <a:rPr lang="ru-RU" altLang="ru-RU" sz="2200" b="1" dirty="0" err="1">
                <a:solidFill>
                  <a:srgbClr val="000000"/>
                </a:solidFill>
                <a:latin typeface="Calibri" pitchFamily="34" charset="0"/>
              </a:rPr>
              <a:t>бп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Катаральный отит – </a:t>
            </a:r>
            <a:r>
              <a:rPr lang="ru-RU" altLang="ru-RU" sz="2200" b="1" dirty="0" err="1">
                <a:solidFill>
                  <a:srgbClr val="000000"/>
                </a:solidFill>
                <a:latin typeface="Calibri" pitchFamily="34" charset="0"/>
              </a:rPr>
              <a:t>обчно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 находка при отоскопии – гиперемия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Calibri" pitchFamily="34" charset="0"/>
              </a:rPr>
              <a:t>бар.переп</a:t>
            </a:r>
            <a:r>
              <a:rPr lang="ru-RU" altLang="ru-RU" sz="22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без ее выбухания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38175"/>
            <a:ext cx="91249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3586" y="1062179"/>
            <a:ext cx="553998" cy="2308324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charset="0"/>
              </a:rPr>
              <a:t>Симптомы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7738" y="765175"/>
            <a:ext cx="4727575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/>
              <a:t>Поствирусный острый риносинусит</a:t>
            </a:r>
            <a:endParaRPr lang="ru-RU" altLang="ru-RU" sz="2400"/>
          </a:p>
        </p:txBody>
      </p:sp>
      <p:sp>
        <p:nvSpPr>
          <p:cNvPr id="11" name="TextBox 10"/>
          <p:cNvSpPr txBox="1"/>
          <p:nvPr/>
        </p:nvSpPr>
        <p:spPr>
          <a:xfrm>
            <a:off x="827088" y="1112838"/>
            <a:ext cx="1081087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400"/>
              <a:t>ОРВИ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2775" y="1412875"/>
            <a:ext cx="3792538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600"/>
              <a:t>Нарастание симптоматики после 5 дня </a:t>
            </a:r>
            <a:endParaRPr lang="ru-RU" altLang="ru-RU" sz="2400"/>
          </a:p>
        </p:txBody>
      </p:sp>
      <p:sp>
        <p:nvSpPr>
          <p:cNvPr id="13" name="TextBox 12"/>
          <p:cNvSpPr txBox="1"/>
          <p:nvPr/>
        </p:nvSpPr>
        <p:spPr>
          <a:xfrm>
            <a:off x="3779838" y="1751013"/>
            <a:ext cx="295275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600"/>
              <a:t>Сохранение </a:t>
            </a:r>
          </a:p>
          <a:p>
            <a:pPr>
              <a:defRPr/>
            </a:pPr>
            <a:r>
              <a:rPr lang="ru-RU" altLang="ru-RU" sz="1600"/>
              <a:t>симптоматики после 10 дня </a:t>
            </a:r>
            <a:endParaRPr lang="ru-RU" altLang="ru-RU" sz="2400"/>
          </a:p>
        </p:txBody>
      </p:sp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2484438" y="3284538"/>
            <a:ext cx="7429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600" b="0"/>
              <a:t>Дни</a:t>
            </a:r>
          </a:p>
        </p:txBody>
      </p:sp>
      <p:sp>
        <p:nvSpPr>
          <p:cNvPr id="48137" name="TextBox 14"/>
          <p:cNvSpPr txBox="1">
            <a:spLocks noChangeArrowheads="1"/>
          </p:cNvSpPr>
          <p:nvPr/>
        </p:nvSpPr>
        <p:spPr bwMode="auto">
          <a:xfrm>
            <a:off x="6089650" y="3370263"/>
            <a:ext cx="16510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600" b="0"/>
              <a:t>12 недель</a:t>
            </a:r>
          </a:p>
        </p:txBody>
      </p:sp>
      <p:sp>
        <p:nvSpPr>
          <p:cNvPr id="48138" name="TextBox 1"/>
          <p:cNvSpPr txBox="1">
            <a:spLocks noChangeArrowheads="1"/>
          </p:cNvSpPr>
          <p:nvPr/>
        </p:nvSpPr>
        <p:spPr bwMode="auto">
          <a:xfrm>
            <a:off x="7146925" y="661988"/>
            <a:ext cx="2016125" cy="2554287"/>
          </a:xfrm>
          <a:prstGeom prst="rect">
            <a:avLst/>
          </a:prstGeom>
          <a:solidFill>
            <a:srgbClr val="CED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chemeClr val="hlink"/>
                </a:solidFill>
                <a:latin typeface="Calibri" pitchFamily="34" charset="0"/>
              </a:rPr>
              <a:t>До 10 дней –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chemeClr val="hlink"/>
                </a:solidFill>
                <a:latin typeface="Calibri" pitchFamily="34" charset="0"/>
              </a:rPr>
              <a:t>вирусный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>
              <a:solidFill>
                <a:schemeClr val="hlink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chemeClr val="hlink"/>
                </a:solidFill>
                <a:latin typeface="Calibri" pitchFamily="34" charset="0"/>
              </a:rPr>
              <a:t>С 10-го  дня до 12 нед – поствирусный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>
              <a:solidFill>
                <a:schemeClr val="hlink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chemeClr val="hlink"/>
                </a:solidFill>
                <a:latin typeface="Calibri" pitchFamily="34" charset="0"/>
              </a:rPr>
              <a:t>Из этого числа у 0,5-7% - бактериальные</a:t>
            </a:r>
            <a:endParaRPr lang="ru-RU" altLang="ru-RU" b="0"/>
          </a:p>
        </p:txBody>
      </p:sp>
      <p:sp>
        <p:nvSpPr>
          <p:cNvPr id="48139" name="TextBox 2"/>
          <p:cNvSpPr txBox="1">
            <a:spLocks noChangeArrowheads="1"/>
          </p:cNvSpPr>
          <p:nvPr/>
        </p:nvSpPr>
        <p:spPr bwMode="auto">
          <a:xfrm>
            <a:off x="163513" y="85725"/>
            <a:ext cx="8712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Схема течения риносинусита – он на 90-95% остается вирусным     </a:t>
            </a:r>
            <a:r>
              <a:rPr lang="ru-RU" altLang="en-US" sz="1800" b="0">
                <a:latin typeface="Calibri" pitchFamily="34" charset="0"/>
              </a:rPr>
              <a:t>(</a:t>
            </a:r>
            <a:r>
              <a:rPr lang="en-US" altLang="en-US" sz="1800" b="0">
                <a:latin typeface="Calibri" pitchFamily="34" charset="0"/>
              </a:rPr>
              <a:t>EPOS 2012</a:t>
            </a:r>
            <a:r>
              <a:rPr lang="ru-RU" altLang="en-US" sz="1800" b="0"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latin typeface="Calibri" pitchFamily="34" charset="0"/>
              </a:rPr>
              <a:t>     </a:t>
            </a:r>
          </a:p>
        </p:txBody>
      </p:sp>
      <p:sp>
        <p:nvSpPr>
          <p:cNvPr id="53260" name="Прямоугольник 16"/>
          <p:cNvSpPr>
            <a:spLocks noChangeArrowheads="1"/>
          </p:cNvSpPr>
          <p:nvPr/>
        </p:nvSpPr>
        <p:spPr bwMode="auto">
          <a:xfrm>
            <a:off x="431800" y="3789363"/>
            <a:ext cx="8712200" cy="11382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70C0"/>
                </a:solidFill>
                <a:cs typeface="Arial" pitchFamily="34" charset="0"/>
              </a:rPr>
              <a:t>Диагноз ОБРС:</a:t>
            </a:r>
            <a:r>
              <a:rPr lang="ru-RU" altLang="ru-RU" sz="1800" b="1">
                <a:solidFill>
                  <a:schemeClr val="folHlink"/>
                </a:solidFill>
                <a:cs typeface="Arial" pitchFamily="34" charset="0"/>
              </a:rPr>
              <a:t> </a:t>
            </a:r>
            <a:r>
              <a:rPr lang="ru-RU" altLang="ru-RU" sz="2000" b="1">
                <a:solidFill>
                  <a:schemeClr val="folHlink"/>
                </a:solidFill>
                <a:cs typeface="Arial" pitchFamily="34" charset="0"/>
              </a:rPr>
              <a:t>заложенность носа, Т°, боли  </a:t>
            </a:r>
            <a:r>
              <a:rPr lang="ru-RU" altLang="ru-RU" sz="2000" b="1">
                <a:solidFill>
                  <a:srgbClr val="0070C0"/>
                </a:solidFill>
                <a:cs typeface="Arial" pitchFamily="34" charset="0"/>
              </a:rPr>
              <a:t>≥10  дней от начала ОРВИ</a:t>
            </a:r>
            <a:r>
              <a:rPr lang="ru-RU" altLang="ru-RU" sz="2000" b="1">
                <a:solidFill>
                  <a:schemeClr val="folHlink"/>
                </a:solidFill>
                <a:cs typeface="Arial" pitchFamily="34" charset="0"/>
              </a:rPr>
              <a:t>, или  </a:t>
            </a:r>
            <a:r>
              <a:rPr lang="ru-RU" altLang="ru-RU" sz="2000" b="1">
                <a:solidFill>
                  <a:srgbClr val="0070C0"/>
                </a:solidFill>
                <a:cs typeface="Arial" pitchFamily="34" charset="0"/>
              </a:rPr>
              <a:t>2-я волна через 5-7 дней от начала ОРВИ, </a:t>
            </a:r>
            <a:r>
              <a:rPr lang="ru-RU" altLang="ru-RU" sz="2000" b="1">
                <a:solidFill>
                  <a:srgbClr val="7030A0"/>
                </a:solidFill>
                <a:cs typeface="Arial" pitchFamily="34" charset="0"/>
              </a:rPr>
              <a:t>гнойное отделяемое из носа, чаще из 1 половны. </a:t>
            </a:r>
            <a:r>
              <a:rPr lang="ru-RU" altLang="ru-RU" sz="2000" b="1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sz="2000" b="1">
                <a:solidFill>
                  <a:schemeClr val="folHlink"/>
                </a:solidFill>
                <a:cs typeface="Arial" pitchFamily="34" charset="0"/>
              </a:rPr>
              <a:t> лейкоцитоз, </a:t>
            </a:r>
            <a:r>
              <a:rPr lang="ru-RU" altLang="ru-RU" sz="2000" b="1">
                <a:solidFill>
                  <a:srgbClr val="7030A0"/>
                </a:solidFill>
                <a:cs typeface="Arial" pitchFamily="34" charset="0"/>
              </a:rPr>
              <a:t>СОЭ          или</a:t>
            </a:r>
            <a:endParaRPr lang="ru-RU" altLang="ru-RU" sz="2000" b="1">
              <a:solidFill>
                <a:schemeClr val="folHlink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altLang="ru-RU" sz="2000" b="1">
                <a:solidFill>
                  <a:srgbClr val="0070C0"/>
                </a:solidFill>
                <a:cs typeface="Arial" pitchFamily="34" charset="0"/>
              </a:rPr>
              <a:t>с 1-го дня: Т° </a:t>
            </a:r>
            <a:r>
              <a:rPr lang="en-US" altLang="ru-RU" sz="2000" b="1">
                <a:solidFill>
                  <a:srgbClr val="0070C0"/>
                </a:solidFill>
                <a:cs typeface="Arial" pitchFamily="34" charset="0"/>
              </a:rPr>
              <a:t>&gt;</a:t>
            </a:r>
            <a:r>
              <a:rPr lang="ru-RU" altLang="ru-RU" sz="2000" b="1">
                <a:solidFill>
                  <a:srgbClr val="0070C0"/>
                </a:solidFill>
                <a:cs typeface="Arial" pitchFamily="34" charset="0"/>
              </a:rPr>
              <a:t>39</a:t>
            </a:r>
            <a:r>
              <a:rPr lang="ru-RU" altLang="ru-RU" sz="2000" b="1" baseline="30000">
                <a:solidFill>
                  <a:srgbClr val="0070C0"/>
                </a:solidFill>
                <a:cs typeface="Arial" pitchFamily="34" charset="0"/>
              </a:rPr>
              <a:t>0</a:t>
            </a:r>
            <a:r>
              <a:rPr lang="ru-RU" altLang="ru-RU" sz="2000" b="1">
                <a:solidFill>
                  <a:srgbClr val="0070C0"/>
                </a:solidFill>
                <a:cs typeface="Arial" pitchFamily="34" charset="0"/>
              </a:rPr>
              <a:t>, токсикоз, отек лица</a:t>
            </a:r>
            <a:endParaRPr lang="ru-RU" altLang="ru-RU" sz="2000" b="1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850" y="5949950"/>
            <a:ext cx="8424863" cy="706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>
                <a:solidFill>
                  <a:srgbClr val="0070C0"/>
                </a:solidFill>
                <a:latin typeface="Calibri" pitchFamily="34" charset="0"/>
              </a:rPr>
              <a:t>Рентгенография пазу не различается при вирусных и бактериальных синуситах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050" y="5143500"/>
            <a:ext cx="847566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Микробный спектр ОБРС  аналогчен таковому при ОСО – при хроническом течении вероятно присоединение анаэробов</a:t>
            </a:r>
          </a:p>
        </p:txBody>
      </p:sp>
    </p:spTree>
    <p:extLst>
      <p:ext uri="{BB962C8B-B14F-4D97-AF65-F5344CB8AC3E}">
        <p14:creationId xmlns:p14="http://schemas.microsoft.com/office/powerpoint/2010/main" val="354142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14" grpId="0" animBg="1"/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700338" y="1052513"/>
            <a:ext cx="5832475" cy="17192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smtClean="0">
                <a:solidFill>
                  <a:srgbClr val="0070C0"/>
                </a:solidFill>
              </a:rPr>
              <a:t>Единственный объективный риноскопический симптом ОБРС  - гной в среднем носовом ходе, вытекающий из устья пазухи </a:t>
            </a:r>
          </a:p>
        </p:txBody>
      </p:sp>
      <p:pic>
        <p:nvPicPr>
          <p:cNvPr id="4915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8" b="10904"/>
          <a:stretch>
            <a:fillRect/>
          </a:stretch>
        </p:blipFill>
        <p:spPr>
          <a:xfrm>
            <a:off x="468313" y="981075"/>
            <a:ext cx="1831975" cy="1800225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258888" y="1773238"/>
            <a:ext cx="1441450" cy="714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539750" y="188913"/>
            <a:ext cx="820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latin typeface="Calibri" pitchFamily="34" charset="0"/>
              </a:rPr>
              <a:t>Диагноз бактериального </a:t>
            </a:r>
            <a:r>
              <a:rPr lang="ru-RU" altLang="ru-RU" sz="2400" dirty="0" err="1">
                <a:latin typeface="Calibri" pitchFamily="34" charset="0"/>
              </a:rPr>
              <a:t>р</a:t>
            </a:r>
            <a:r>
              <a:rPr lang="ru-RU" altLang="ru-RU" sz="2400" dirty="0" err="1" smtClean="0">
                <a:latin typeface="Calibri" pitchFamily="34" charset="0"/>
              </a:rPr>
              <a:t>иносинусита</a:t>
            </a:r>
            <a:endParaRPr lang="ru-RU" altLang="ru-RU" sz="2400" dirty="0">
              <a:latin typeface="Calibri" pitchFamily="34" charset="0"/>
            </a:endParaRPr>
          </a:p>
        </p:txBody>
      </p:sp>
      <p:sp>
        <p:nvSpPr>
          <p:cNvPr id="49158" name="Прямоугольник 6"/>
          <p:cNvSpPr>
            <a:spLocks noChangeArrowheads="1"/>
          </p:cNvSpPr>
          <p:nvPr/>
        </p:nvSpPr>
        <p:spPr bwMode="auto">
          <a:xfrm>
            <a:off x="395288" y="3068638"/>
            <a:ext cx="82089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>
                <a:latin typeface="Calibri" pitchFamily="34" charset="0"/>
              </a:rPr>
              <a:t>У детей раннего и дошкольного возраста </a:t>
            </a:r>
            <a:r>
              <a:rPr lang="ru-RU" altLang="ru-RU" sz="2200">
                <a:solidFill>
                  <a:srgbClr val="C00000"/>
                </a:solidFill>
                <a:latin typeface="Calibri" pitchFamily="34" charset="0"/>
              </a:rPr>
              <a:t>острейший  гнойный синусит </a:t>
            </a:r>
            <a:r>
              <a:rPr lang="ru-RU" altLang="ru-RU" sz="2200">
                <a:latin typeface="Calibri" pitchFamily="34" charset="0"/>
              </a:rPr>
              <a:t>проявляется в течение 1-2 дней только лихорадкой без очага инфекции  (ЛБОИ), симптомами тяжести и  повышенными маркерами воспаления </a:t>
            </a:r>
          </a:p>
        </p:txBody>
      </p:sp>
      <p:pic>
        <p:nvPicPr>
          <p:cNvPr id="79878" name="Picture 2" descr="http://vmede.org/sait/content/Otolaringologiya_ped_bogomilskii_2007/6_files/mb4_0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719638"/>
            <a:ext cx="3289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Прямоугольник 8"/>
          <p:cNvSpPr>
            <a:spLocks noChangeArrowheads="1"/>
          </p:cNvSpPr>
          <p:nvPr/>
        </p:nvSpPr>
        <p:spPr bwMode="auto">
          <a:xfrm>
            <a:off x="4067175" y="4733925"/>
            <a:ext cx="47529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>
                <a:solidFill>
                  <a:srgbClr val="000000"/>
                </a:solidFill>
                <a:latin typeface="Calibri" pitchFamily="34" charset="0"/>
              </a:rPr>
              <a:t>Ребенок 5 лет, на фоне Т 39-40°, рвоты, отказа от еды, адинамии отек щеки и окологлазной </a:t>
            </a:r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клетчатки</a:t>
            </a:r>
            <a:r>
              <a:rPr lang="ru-RU" altLang="ru-RU" sz="2200">
                <a:solidFill>
                  <a:srgbClr val="000000"/>
                </a:solidFill>
                <a:latin typeface="Calibri" pitchFamily="34" charset="0"/>
              </a:rPr>
              <a:t> (риск субперостального абсцесса) развился на 3-й день болезни</a:t>
            </a:r>
            <a:endParaRPr lang="ru-RU" altLang="ru-RU" sz="18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981075"/>
            <a:ext cx="8569325" cy="2554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chemeClr val="tx2"/>
                </a:solidFill>
                <a:latin typeface="Calibri" pitchFamily="34" charset="0"/>
              </a:rPr>
              <a:t>Каждый ребенок за первые 5 лет жизни обращается по поводу фебрильной лихорадки – это более 1/3 всех обращений.</a:t>
            </a:r>
          </a:p>
          <a:p>
            <a:pPr>
              <a:defRPr/>
            </a:pPr>
            <a:r>
              <a:rPr lang="ru-RU" altLang="ru-RU" sz="2000" b="1">
                <a:solidFill>
                  <a:schemeClr val="tx2"/>
                </a:solidFill>
                <a:latin typeface="Calibri" pitchFamily="34" charset="0"/>
              </a:rPr>
              <a:t>В 1/5 случаев лихорадка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проявляющееся только температурой и </a:t>
            </a:r>
            <a:r>
              <a:rPr lang="ru-RU" altLang="ru-RU" sz="2000" b="1">
                <a:solidFill>
                  <a:schemeClr val="tx2"/>
                </a:solidFill>
                <a:latin typeface="Calibri" pitchFamily="34" charset="0"/>
              </a:rPr>
              <a:t>не сопровождается другими симптомами или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очагом инфекции</a:t>
            </a:r>
            <a:r>
              <a:rPr lang="ru-RU" altLang="ru-RU" sz="2000" b="1">
                <a:solidFill>
                  <a:schemeClr val="tx2"/>
                </a:solidFill>
                <a:latin typeface="Calibri" pitchFamily="34" charset="0"/>
              </a:rPr>
              <a:t> (ЛБОИ):</a:t>
            </a:r>
          </a:p>
          <a:p>
            <a:pPr lvl="1"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Дети до 3 лет:  Т° выше 39</a:t>
            </a:r>
            <a:r>
              <a:rPr lang="ru-RU" altLang="ru-RU" sz="2000" b="1" baseline="30000">
                <a:solidFill>
                  <a:srgbClr val="000000"/>
                </a:solidFill>
                <a:latin typeface="Calibri" pitchFamily="34" charset="0"/>
              </a:rPr>
              <a:t>0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(0-3 мес – выше 38°)</a:t>
            </a:r>
            <a:r>
              <a:rPr lang="ru-RU" altLang="ru-RU" sz="20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lvl="1"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Продолжительность  Т° не превышает  1 недели, а анамнез и объективные данные не позволяют выявить причины, и требуется экстренные дополнительные исследования</a:t>
            </a: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684213" y="333375"/>
            <a:ext cx="7704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0070C0"/>
                </a:solidFill>
                <a:latin typeface="Calibri" pitchFamily="34" charset="0"/>
              </a:rPr>
              <a:t>Лихорадка без видимого очага инфекции (ЛБОИ)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538" y="5732463"/>
            <a:ext cx="8424862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b="1">
                <a:solidFill>
                  <a:srgbClr val="000090"/>
                </a:solidFill>
                <a:latin typeface="Calibri" pitchFamily="34" charset="0"/>
              </a:rPr>
              <a:t>Для выявления  </a:t>
            </a:r>
            <a:r>
              <a:rPr lang="ru-RU" altLang="ru-RU" b="1">
                <a:solidFill>
                  <a:srgbClr val="C00000"/>
                </a:solidFill>
                <a:latin typeface="Calibri" pitchFamily="34" charset="0"/>
              </a:rPr>
              <a:t>бактериемии  </a:t>
            </a:r>
            <a:r>
              <a:rPr lang="ru-RU" altLang="ru-RU" b="1">
                <a:solidFill>
                  <a:srgbClr val="000090"/>
                </a:solidFill>
                <a:latin typeface="Calibri" pitchFamily="34" charset="0"/>
              </a:rPr>
              <a:t>важно  внимание  ко всем  детям  с ЛБОИ и дифференциальной диагностике с вирусными инфекциями, протекащими  поначалу только с лихорадкой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3789363"/>
            <a:ext cx="8569325" cy="1708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rgbClr val="000090"/>
                </a:solidFill>
                <a:latin typeface="Calibri" pitchFamily="34" charset="0"/>
              </a:rPr>
              <a:t>ЛБОИ часто обусловлено </a:t>
            </a: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бактериемией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000" b="1">
                <a:solidFill>
                  <a:srgbClr val="1C1C1C"/>
                </a:solidFill>
                <a:latin typeface="Calibri" pitchFamily="34" charset="0"/>
              </a:rPr>
              <a:t>–  начальной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стадией</a:t>
            </a: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 тяжелой бактериальной  инфекции</a:t>
            </a:r>
            <a:r>
              <a:rPr lang="ru-RU" altLang="ru-RU" sz="2000" b="1">
                <a:solidFill>
                  <a:srgbClr val="1C1C1C"/>
                </a:solidFill>
                <a:latin typeface="Calibri" pitchFamily="34" charset="0"/>
              </a:rPr>
              <a:t> (ТБИ) , чреватой смертью или инвалидностью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 (менингит, сепсис, тяжелые пневмонии, ИМП, артрит).</a:t>
            </a:r>
            <a:r>
              <a:rPr lang="ru-RU" altLang="ru-RU" sz="200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ru-RU" altLang="ru-RU" sz="2000" b="1">
              <a:solidFill>
                <a:srgbClr val="1C1C1C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altLang="ru-RU" sz="2000" b="1">
                <a:solidFill>
                  <a:srgbClr val="1C1C1C"/>
                </a:solidFill>
                <a:latin typeface="Calibri" pitchFamily="34" charset="0"/>
              </a:rPr>
              <a:t>Используется и термин «</a:t>
            </a: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скрытая бактериемия</a:t>
            </a:r>
            <a:r>
              <a:rPr lang="ru-RU" altLang="ru-RU" sz="2000" b="1">
                <a:solidFill>
                  <a:srgbClr val="1C1C1C"/>
                </a:solidFill>
                <a:latin typeface="Calibri" pitchFamily="34" charset="0"/>
              </a:rPr>
              <a:t>» - бактериальное обсеменение крови, предшествующее  ТБИ или сепсису</a:t>
            </a:r>
            <a:r>
              <a:rPr lang="ru-RU" altLang="ru-RU" sz="2000">
                <a:solidFill>
                  <a:srgbClr val="1C1C1C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3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азвание 1"/>
          <p:cNvSpPr>
            <a:spLocks noGrp="1" noChangeArrowheads="1"/>
          </p:cNvSpPr>
          <p:nvPr>
            <p:ph type="title"/>
          </p:nvPr>
        </p:nvSpPr>
        <p:spPr>
          <a:xfrm>
            <a:off x="611188" y="-171450"/>
            <a:ext cx="82296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smtClean="0">
                <a:solidFill>
                  <a:srgbClr val="000099"/>
                </a:solidFill>
                <a:cs typeface="Arial" pitchFamily="34" charset="0"/>
              </a:rPr>
              <a:t>Этиология бактериемии  у детей с ЛБОИ?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35975" cy="1252538"/>
          </a:xfrm>
        </p:spPr>
        <p:txBody>
          <a:bodyPr/>
          <a:lstStyle/>
          <a:p>
            <a:pPr marL="182563" indent="-182563" eaLnBrk="1" hangingPunct="1">
              <a:lnSpc>
                <a:spcPct val="80000"/>
              </a:lnSpc>
            </a:pPr>
            <a:endParaRPr lang="ru-RU" altLang="ru-RU" sz="2700" smtClean="0">
              <a:solidFill>
                <a:schemeClr val="tx2"/>
              </a:solidFill>
            </a:endParaRPr>
          </a:p>
          <a:p>
            <a:pPr marL="182563" indent="-182563" eaLnBrk="1" hangingPunct="1">
              <a:lnSpc>
                <a:spcPct val="80000"/>
              </a:lnSpc>
            </a:pPr>
            <a:r>
              <a:rPr lang="ru-RU" altLang="ru-RU" sz="2700" smtClean="0">
                <a:solidFill>
                  <a:schemeClr val="tx2"/>
                </a:solidFill>
              </a:rPr>
              <a:t>           </a:t>
            </a:r>
            <a:r>
              <a:rPr lang="ru-RU" altLang="ru-RU" sz="2700" smtClean="0">
                <a:solidFill>
                  <a:schemeClr val="tx2"/>
                </a:solidFill>
                <a:cs typeface="Arial" pitchFamily="34" charset="0"/>
              </a:rPr>
              <a:t> </a:t>
            </a:r>
          </a:p>
          <a:p>
            <a:pPr marL="182563" indent="-182563" eaLnBrk="1" hangingPunct="1">
              <a:lnSpc>
                <a:spcPct val="80000"/>
              </a:lnSpc>
            </a:pPr>
            <a:r>
              <a:rPr lang="ru-RU" altLang="ru-RU" sz="2700" smtClean="0">
                <a:solidFill>
                  <a:schemeClr val="tx2"/>
                </a:solidFill>
                <a:cs typeface="Arial" pitchFamily="34" charset="0"/>
              </a:rPr>
              <a:t>         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11188" y="765175"/>
            <a:ext cx="7920037" cy="261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Сложность диагностики  бактериемии у детей с ЛБОИ:  положительный посев крови получить сложно:</a:t>
            </a:r>
          </a:p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 У детей 0 - 3 мес – в      5,4-22%       </a:t>
            </a:r>
            <a:r>
              <a:rPr lang="en-US" alt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Baskin M</a:t>
            </a:r>
            <a:r>
              <a:rPr lang="ru-RU" altLang="ru-RU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1400">
                <a:solidFill>
                  <a:srgbClr val="000000"/>
                </a:solidFill>
                <a:latin typeface="Calibri" pitchFamily="34" charset="0"/>
              </a:rPr>
              <a:t>et all. </a:t>
            </a:r>
            <a:r>
              <a:rPr lang="en-US" alt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J, Ped 1992; 120:22-27. </a:t>
            </a:r>
            <a:r>
              <a:rPr lang="ru-RU" alt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                           </a:t>
            </a:r>
          </a:p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                 3 - 36 мес – в      3 -  8%              </a:t>
            </a:r>
            <a:r>
              <a:rPr lang="ru-RU" altLang="ru-RU" sz="1400" b="1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ru-RU" sz="1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Baraff, LJ.. Ann Emerg Med 2000; </a:t>
            </a:r>
            <a:r>
              <a:rPr lang="en-US" alt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36:602</a:t>
            </a:r>
            <a:r>
              <a:rPr lang="en-US" alt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20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При температуре ≥ 40</a:t>
            </a:r>
            <a:r>
              <a:rPr lang="ru-RU" altLang="ru-RU" sz="2000" b="1" baseline="3000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С  -  в  11,6%  </a:t>
            </a:r>
            <a:r>
              <a:rPr lang="en-US" alt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Bass, JW et al. Pediatr Infect Dis J 1993; 12:466</a:t>
            </a:r>
            <a:endParaRPr lang="ru-RU" altLang="ru-RU" sz="1400" b="1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Массовая вакцинация против пневмококков и гемофилюса еще больше снизила этот процент</a:t>
            </a:r>
            <a:endParaRPr lang="ru-RU" altLang="ru-RU" sz="2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611188" y="3644900"/>
            <a:ext cx="7993062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68263"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ru-RU" altLang="ru-RU" sz="2000" b="1">
                <a:solidFill>
                  <a:srgbClr val="0070C0"/>
                </a:solidFill>
                <a:latin typeface="Calibri" pitchFamily="34" charset="0"/>
              </a:rPr>
              <a:t>Этиология бактериемии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     </a:t>
            </a:r>
          </a:p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У детей  0 - 3 мес:  клебсиелла,  энтерококки, 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2000" b="1" i="1">
                <a:solidFill>
                  <a:srgbClr val="000000"/>
                </a:solidFill>
                <a:latin typeface="Calibri" pitchFamily="34" charset="0"/>
              </a:rPr>
              <a:t>E. coli</a:t>
            </a:r>
            <a:r>
              <a:rPr lang="ru-RU" altLang="ru-RU" sz="20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altLang="ru-RU" sz="2000">
                <a:solidFill>
                  <a:srgbClr val="1F497D"/>
                </a:solidFill>
                <a:latin typeface="Calibri" pitchFamily="34" charset="0"/>
              </a:rPr>
              <a:t>    </a:t>
            </a:r>
          </a:p>
          <a:p>
            <a:pPr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У детей &gt;3 мес:  в 80% пневмококк, реже -   </a:t>
            </a:r>
            <a:r>
              <a:rPr lang="en-US" altLang="ru-RU" sz="2000" b="1" i="1">
                <a:solidFill>
                  <a:srgbClr val="000000"/>
                </a:solidFill>
                <a:latin typeface="Calibri" pitchFamily="34" charset="0"/>
              </a:rPr>
              <a:t>H. influenzae</a:t>
            </a:r>
            <a:r>
              <a:rPr lang="en-US" altLang="ru-RU" sz="2000" b="1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менингококк</a:t>
            </a:r>
            <a:endParaRPr lang="ru-RU" altLang="ru-RU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3" name="Прямоугольник 6"/>
          <p:cNvSpPr>
            <a:spLocks noChangeArrowheads="1"/>
          </p:cNvSpPr>
          <p:nvPr/>
        </p:nvSpPr>
        <p:spPr bwMode="auto">
          <a:xfrm>
            <a:off x="179388" y="4797425"/>
            <a:ext cx="87852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Бактериемия приводит к  развитию менингита : </a:t>
            </a:r>
            <a:r>
              <a:rPr lang="en-US" altLang="ru-RU" i="1">
                <a:latin typeface="Calibri" pitchFamily="34" charset="0"/>
              </a:rPr>
              <a:t>H. influenzae</a:t>
            </a:r>
            <a:r>
              <a:rPr lang="ru-RU" altLang="ru-RU" i="1">
                <a:latin typeface="Calibri" pitchFamily="34" charset="0"/>
              </a:rPr>
              <a:t>,</a:t>
            </a:r>
            <a:r>
              <a:rPr lang="ru-RU" altLang="ru-RU">
                <a:latin typeface="Calibri" pitchFamily="34" charset="0"/>
              </a:rPr>
              <a:t> менингококки, </a:t>
            </a:r>
            <a:r>
              <a:rPr lang="en-US" altLang="ru-RU" i="1">
                <a:latin typeface="Calibri" pitchFamily="34" charset="0"/>
              </a:rPr>
              <a:t>E. coli</a:t>
            </a:r>
            <a:r>
              <a:rPr lang="ru-RU" altLang="ru-RU" b="0">
                <a:latin typeface="Calibri" pitchFamily="34" charset="0"/>
              </a:rPr>
              <a:t> </a:t>
            </a:r>
            <a:r>
              <a:rPr lang="ru-RU" altLang="ru-RU">
                <a:latin typeface="Calibri" pitchFamily="34" charset="0"/>
              </a:rPr>
              <a:t> - в 40-70%, пневмококки  - в 3-6%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  <a:cs typeface="Shruti" pitchFamily="34" charset="0"/>
              </a:rPr>
              <a:t>ИМП - у 6-16% девочек с бактериемией           </a:t>
            </a:r>
            <a:r>
              <a:rPr lang="en-US" altLang="ru-RU" sz="1600" b="0">
                <a:latin typeface="Times New Roman" pitchFamily="18" charset="0"/>
                <a:cs typeface="Times New Roman" pitchFamily="18" charset="0"/>
              </a:rPr>
              <a:t>Shaw KN</a:t>
            </a:r>
            <a:r>
              <a:rPr lang="ru-RU" altLang="ru-RU" sz="1600" b="0">
                <a:latin typeface="Times New Roman" pitchFamily="18" charset="0"/>
              </a:rPr>
              <a:t> </a:t>
            </a:r>
            <a:r>
              <a:rPr lang="en-US" altLang="ru-RU" sz="1600" b="0">
                <a:latin typeface="Times New Roman" pitchFamily="18" charset="0"/>
                <a:cs typeface="Times New Roman" pitchFamily="18" charset="0"/>
              </a:rPr>
              <a:t>et al. Pediatrics 1998; 102:e16.</a:t>
            </a:r>
            <a:endParaRPr lang="ru-RU" altLang="ru-RU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  <a:cs typeface="Times New Roman" pitchFamily="18" charset="0"/>
              </a:rPr>
              <a:t>Пневмония</a:t>
            </a:r>
            <a:r>
              <a:rPr lang="ru-RU" altLang="ru-RU">
                <a:latin typeface="Calibri" pitchFamily="34" charset="0"/>
              </a:rPr>
              <a:t>:</a:t>
            </a:r>
            <a:r>
              <a:rPr lang="ru-RU" altLang="ru-RU">
                <a:latin typeface="Calibri" pitchFamily="34" charset="0"/>
                <a:cs typeface="Times New Roman" pitchFamily="18" charset="0"/>
              </a:rPr>
              <a:t> у ¼ детей </a:t>
            </a:r>
            <a:r>
              <a:rPr lang="ru-RU" altLang="ru-RU">
                <a:latin typeface="Calibri" pitchFamily="34" charset="0"/>
              </a:rPr>
              <a:t>с бактериемией </a:t>
            </a:r>
            <a:r>
              <a:rPr lang="ru-RU" altLang="ru-RU" sz="2400" i="1">
                <a:latin typeface="Calibri" pitchFamily="34" charset="0"/>
              </a:rPr>
              <a:t>     </a:t>
            </a:r>
            <a:r>
              <a:rPr lang="en-US" altLang="ru-RU" sz="1600" b="0">
                <a:latin typeface="Calibri" pitchFamily="34" charset="0"/>
                <a:cs typeface="Times New Roman" pitchFamily="18" charset="0"/>
              </a:rPr>
              <a:t>Juven, T</a:t>
            </a:r>
            <a:r>
              <a:rPr lang="ru-RU" altLang="ru-RU" sz="1600" b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1600" b="0">
                <a:latin typeface="Calibri" pitchFamily="34" charset="0"/>
                <a:cs typeface="Times New Roman" pitchFamily="18" charset="0"/>
              </a:rPr>
              <a:t>et al. Pediatr Infect Dis J 2000; 19:293.</a:t>
            </a:r>
            <a:endParaRPr lang="ru-RU" altLang="ru-RU" sz="1600" b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К ТБИ относят  также  сепсис, фасциит, остеомиелит, септический артрит</a:t>
            </a:r>
          </a:p>
        </p:txBody>
      </p:sp>
    </p:spTree>
    <p:extLst>
      <p:ext uri="{BB962C8B-B14F-4D97-AF65-F5344CB8AC3E}">
        <p14:creationId xmlns:p14="http://schemas.microsoft.com/office/powerpoint/2010/main" val="2309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8397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3">
            <a:extLst/>
          </p:cNvPr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7920037" cy="6921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400" b="1" smtClean="0">
                <a:cs typeface="Arial" pitchFamily="34" charset="0"/>
              </a:rPr>
              <a:t>       Вирусные инфекции в </a:t>
            </a:r>
            <a:r>
              <a:rPr lang="ru-RU" altLang="ru-RU" sz="2400" b="1" smtClean="0">
                <a:solidFill>
                  <a:srgbClr val="0070C0"/>
                </a:solidFill>
                <a:cs typeface="Arial" pitchFamily="34" charset="0"/>
              </a:rPr>
              <a:t>структуре  ЛБОИ</a:t>
            </a:r>
          </a:p>
        </p:txBody>
      </p:sp>
      <p:sp>
        <p:nvSpPr>
          <p:cNvPr id="54275" name="Объект 7"/>
          <p:cNvSpPr>
            <a:spLocks noGrp="1" noChangeArrowheads="1"/>
          </p:cNvSpPr>
          <p:nvPr>
            <p:ph sz="half" idx="4294967295"/>
          </p:nvPr>
        </p:nvSpPr>
        <p:spPr>
          <a:xfrm>
            <a:off x="0" y="908050"/>
            <a:ext cx="8642350" cy="1150938"/>
          </a:xfrm>
        </p:spPr>
        <p:txBody>
          <a:bodyPr>
            <a:normAutofit fontScale="77500" lnSpcReduction="20000"/>
          </a:bodyPr>
          <a:lstStyle/>
          <a:p>
            <a:pPr marL="68263" indent="0" eaLnBrk="1" hangingPunct="1">
              <a:buFont typeface="Wingdings" pitchFamily="2" charset="2"/>
              <a:buNone/>
            </a:pPr>
            <a:r>
              <a:rPr lang="ru-RU" altLang="ru-RU" smtClean="0">
                <a:cs typeface="Arial" pitchFamily="34" charset="0"/>
              </a:rPr>
              <a:t>У детей с Т</a:t>
            </a:r>
            <a:r>
              <a:rPr lang="en-US" altLang="ru-RU" smtClean="0">
                <a:cs typeface="Arial" pitchFamily="34" charset="0"/>
              </a:rPr>
              <a:t>º</a:t>
            </a:r>
            <a:r>
              <a:rPr lang="ru-RU" altLang="ru-RU" smtClean="0">
                <a:cs typeface="Arial" pitchFamily="34" charset="0"/>
              </a:rPr>
              <a:t> выше 39° -  без очага инфекции и катара – уже в приемном покое часто выявляются ИМП,  отит,   пневмония, но у 2/3 очаг сразу выявить не удается (истинная ЛБОИ) </a:t>
            </a:r>
          </a:p>
          <a:p>
            <a:pPr marL="68263" indent="0" eaLnBrk="1" hangingPunct="1">
              <a:buFont typeface="Wingdings" pitchFamily="2" charset="2"/>
              <a:buNone/>
            </a:pPr>
            <a:endParaRPr lang="ru-RU" altLang="ru-RU" smtClean="0">
              <a:cs typeface="Arial" pitchFamily="34" charset="0"/>
            </a:endParaRP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238125" y="2060575"/>
            <a:ext cx="8655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Из этих </a:t>
            </a:r>
            <a:r>
              <a:rPr lang="ru-RU" altLang="ru-RU" sz="2200">
                <a:solidFill>
                  <a:srgbClr val="0070C0"/>
                </a:solidFill>
                <a:latin typeface="Calibri" pitchFamily="34" charset="0"/>
              </a:rPr>
              <a:t>детей с ЛБОИ в  </a:t>
            </a:r>
            <a:r>
              <a:rPr lang="ru-RU" altLang="ru-RU" sz="220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60% в последующем выявляется</a:t>
            </a:r>
            <a:r>
              <a:rPr lang="ru-RU" altLang="ru-RU" sz="2200">
                <a:solidFill>
                  <a:srgbClr val="0070C0"/>
                </a:solidFill>
                <a:latin typeface="Calibri" pitchFamily="34" charset="0"/>
              </a:rPr>
              <a:t> вирусная инфекция</a:t>
            </a:r>
            <a:endParaRPr lang="ru-RU" altLang="ru-RU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4277" name="Picture 4" descr="Экзема Капоши 2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8" r="16032" b="25446"/>
          <a:stretch>
            <a:fillRect/>
          </a:stretch>
        </p:blipFill>
        <p:spPr bwMode="auto">
          <a:xfrm>
            <a:off x="395288" y="292417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 descr="внезапная экзантема1"/>
          <p:cNvPicPr>
            <a:picLocks noChangeAspect="1" noChangeArrowheads="1"/>
          </p:cNvPicPr>
          <p:nvPr/>
        </p:nvPicPr>
        <p:blipFill>
          <a:blip r:embed="rId4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2738"/>
            <a:ext cx="1641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http://anginet.ru/wp-content/uploads/2014/11/gerapngi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32797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7"/>
          <p:cNvSpPr txBox="1">
            <a:spLocks noChangeArrowheads="1"/>
          </p:cNvSpPr>
          <p:nvPr/>
        </p:nvSpPr>
        <p:spPr bwMode="auto">
          <a:xfrm>
            <a:off x="5435600" y="5229225"/>
            <a:ext cx="3524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Герпангина у ребенка с ЛБОИ: типично для энтеровирусной инфекции; ЕСНО – экзантема – также сыпь на 3-5-й день</a:t>
            </a:r>
            <a:endParaRPr lang="ru-RU" altLang="ru-RU" b="0">
              <a:latin typeface="Calibri" pitchFamily="34" charset="0"/>
            </a:endParaRPr>
          </a:p>
        </p:txBody>
      </p:sp>
      <p:sp>
        <p:nvSpPr>
          <p:cNvPr id="54281" name="TextBox 1"/>
          <p:cNvSpPr txBox="1">
            <a:spLocks noChangeArrowheads="1"/>
          </p:cNvSpPr>
          <p:nvPr/>
        </p:nvSpPr>
        <p:spPr bwMode="auto">
          <a:xfrm>
            <a:off x="250825" y="5373688"/>
            <a:ext cx="232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0">
                <a:latin typeface="Calibri" pitchFamily="34" charset="0"/>
              </a:rPr>
              <a:t> </a:t>
            </a:r>
            <a:r>
              <a:rPr lang="ru-RU" altLang="ru-RU">
                <a:latin typeface="Calibri" pitchFamily="34" charset="0"/>
              </a:rPr>
              <a:t>ВПГ1-стоматит, появился к</a:t>
            </a:r>
            <a:r>
              <a:rPr lang="ru-RU" altLang="ru-RU" i="1">
                <a:latin typeface="Calibri" pitchFamily="34" charset="0"/>
              </a:rPr>
              <a:t> концу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3-го дня ЛБОИ </a:t>
            </a:r>
          </a:p>
        </p:txBody>
      </p:sp>
      <p:sp>
        <p:nvSpPr>
          <p:cNvPr id="54282" name="TextBox 2"/>
          <p:cNvSpPr txBox="1">
            <a:spLocks noChangeArrowheads="1"/>
          </p:cNvSpPr>
          <p:nvPr/>
        </p:nvSpPr>
        <p:spPr bwMode="auto">
          <a:xfrm>
            <a:off x="2843213" y="5229225"/>
            <a:ext cx="2376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Внезапная экзанте-ма ВГ-6 типа: на 5-й день падение  Т° и появление сыпи</a:t>
            </a:r>
          </a:p>
        </p:txBody>
      </p:sp>
      <p:cxnSp>
        <p:nvCxnSpPr>
          <p:cNvPr id="9" name="Прямая со стрелкой 8">
            <a:extLst/>
          </p:cNvPr>
          <p:cNvCxnSpPr/>
          <p:nvPr/>
        </p:nvCxnSpPr>
        <p:spPr>
          <a:xfrm>
            <a:off x="5535613" y="3236913"/>
            <a:ext cx="792162" cy="7096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/>
          </p:cNvPr>
          <p:cNvCxnSpPr/>
          <p:nvPr/>
        </p:nvCxnSpPr>
        <p:spPr>
          <a:xfrm>
            <a:off x="6624638" y="3438525"/>
            <a:ext cx="542925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/>
          </p:cNvPr>
          <p:cNvCxnSpPr/>
          <p:nvPr/>
        </p:nvCxnSpPr>
        <p:spPr>
          <a:xfrm>
            <a:off x="6896100" y="3071813"/>
            <a:ext cx="650875" cy="5762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/>
          </p:cNvPr>
          <p:cNvSpPr/>
          <p:nvPr/>
        </p:nvSpPr>
        <p:spPr>
          <a:xfrm>
            <a:off x="8101013" y="-1035050"/>
            <a:ext cx="143986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428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1463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84750">
            <a:off x="3854450" y="3378200"/>
            <a:ext cx="704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0688" y="0"/>
            <a:ext cx="8532812" cy="1270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smtClean="0">
                <a:solidFill>
                  <a:srgbClr val="000090"/>
                </a:solidFill>
                <a:cs typeface="Arial" pitchFamily="34" charset="0"/>
              </a:rPr>
              <a:t>Для  выявления бактериемии важно  внимание  к  общим симптомам</a:t>
            </a:r>
          </a:p>
        </p:txBody>
      </p:sp>
      <p:sp>
        <p:nvSpPr>
          <p:cNvPr id="55299" name="Объект 2"/>
          <p:cNvSpPr>
            <a:spLocks noGrp="1"/>
          </p:cNvSpPr>
          <p:nvPr>
            <p:ph idx="4294967295"/>
          </p:nvPr>
        </p:nvSpPr>
        <p:spPr>
          <a:xfrm>
            <a:off x="331788" y="1125538"/>
            <a:ext cx="4356100" cy="5470525"/>
          </a:xfrm>
          <a:ln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rgbClr val="0070C0"/>
                </a:solidFill>
              </a:rPr>
              <a:t>              </a:t>
            </a:r>
            <a:r>
              <a:rPr lang="ru-RU" altLang="ru-RU" sz="1900" smtClean="0">
                <a:solidFill>
                  <a:srgbClr val="002060"/>
                </a:solidFill>
              </a:rPr>
              <a:t>Бактериемия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rgbClr val="0070C0"/>
                </a:solidFill>
              </a:rPr>
              <a:t>Внешний вид и поведение ребенка важнее, чем  </a:t>
            </a:r>
            <a:r>
              <a:rPr lang="ru-RU" altLang="ru-RU" sz="1900" smtClean="0">
                <a:solidFill>
                  <a:srgbClr val="0070C0"/>
                </a:solidFill>
              </a:rPr>
              <a:t>уровень Т</a:t>
            </a:r>
            <a:r>
              <a:rPr lang="en-US" altLang="ru-RU" sz="1900" smtClean="0">
                <a:solidFill>
                  <a:srgbClr val="0070C0"/>
                </a:solidFill>
              </a:rPr>
              <a:t>°</a:t>
            </a:r>
            <a:r>
              <a:rPr lang="ru-RU" altLang="ru-RU" sz="1700" smtClean="0">
                <a:solidFill>
                  <a:srgbClr val="0070C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900" smtClean="0">
                <a:solidFill>
                  <a:schemeClr val="tx2"/>
                </a:solidFill>
              </a:rPr>
              <a:t>Клиническое впечатление  «Больной ребенок»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Резко нарушение общего состояния,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Раздражительность  (крик при прикосновении)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Вялость, сонливость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Отсутствие глазного контакта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Отказ от еды и питья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Бледность, центральный цианоз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Упорная  рвота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Тахикардия, глухсть тонов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Позднее заполнение капилляров ногтевого ложа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smtClean="0">
                <a:solidFill>
                  <a:schemeClr val="tx2"/>
                </a:solidFill>
              </a:rPr>
              <a:t>Дегидратация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5003800" y="1125538"/>
            <a:ext cx="38163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/>
              <a:t>       Вирусная инфекция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/>
              <a:t> </a:t>
            </a:r>
            <a:r>
              <a:rPr lang="ru-RU" altLang="ru-RU">
                <a:latin typeface="Calibri" pitchFamily="34" charset="0"/>
              </a:rPr>
              <a:t>Внешний вид не очень больного ребенка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>
                <a:latin typeface="Calibri" pitchFamily="34" charset="0"/>
              </a:rPr>
              <a:t> Общее состояние нарушено мало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>
                <a:latin typeface="Calibri" pitchFamily="34" charset="0"/>
              </a:rPr>
              <a:t> Капризный, но реакция на осмотр умеренная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>
                <a:latin typeface="Calibri" pitchFamily="34" charset="0"/>
              </a:rPr>
              <a:t>Доступен глазной контакт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>
                <a:latin typeface="Calibri" pitchFamily="34" charset="0"/>
              </a:rPr>
              <a:t> Нет сонливости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>
                <a:latin typeface="Calibri" pitchFamily="34" charset="0"/>
              </a:rPr>
              <a:t> Аппетит снижен, но ест, пьет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>
                <a:latin typeface="Calibri" pitchFamily="34" charset="0"/>
              </a:rPr>
              <a:t> Цвет кожи обычный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>
                <a:latin typeface="Calibri" pitchFamily="34" charset="0"/>
              </a:rPr>
              <a:t>Пульс соответствует Т°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>
                <a:latin typeface="Calibri" pitchFamily="34" charset="0"/>
              </a:rPr>
              <a:t>Нет расстройств микроциркуляции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40763" cy="765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b="1" smtClean="0">
                <a:cs typeface="Arial" pitchFamily="34" charset="0"/>
              </a:rPr>
              <a:t>При ЛБОИ с признаками тяжести рекомендуется: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0825" y="2492375"/>
            <a:ext cx="8569325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>
                <a:solidFill>
                  <a:srgbClr val="002060"/>
                </a:solidFill>
                <a:cs typeface="Arial" pitchFamily="34" charset="0"/>
              </a:rPr>
              <a:t> При бактериемии  обычны: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altLang="ru-RU" sz="2000" b="1">
                <a:solidFill>
                  <a:srgbClr val="002060"/>
                </a:solidFill>
                <a:cs typeface="Arial" pitchFamily="34" charset="0"/>
              </a:rPr>
              <a:t> Лейкоциты &gt;20 х10</a:t>
            </a:r>
            <a:r>
              <a:rPr lang="ru-RU" altLang="ru-RU" sz="2000" b="1" baseline="30000">
                <a:solidFill>
                  <a:srgbClr val="002060"/>
                </a:solidFill>
                <a:cs typeface="Arial" pitchFamily="34" charset="0"/>
              </a:rPr>
              <a:t>9</a:t>
            </a:r>
            <a:r>
              <a:rPr lang="ru-RU" altLang="ru-RU" sz="2000" b="1">
                <a:solidFill>
                  <a:srgbClr val="002060"/>
                </a:solidFill>
                <a:cs typeface="Arial" pitchFamily="34" charset="0"/>
              </a:rPr>
              <a:t>л, нейтрофилы &gt;10 х10</a:t>
            </a:r>
            <a:r>
              <a:rPr lang="ru-RU" altLang="ru-RU" sz="2000" b="1" baseline="30000">
                <a:solidFill>
                  <a:srgbClr val="002060"/>
                </a:solidFill>
                <a:cs typeface="Arial" pitchFamily="34" charset="0"/>
              </a:rPr>
              <a:t>9</a:t>
            </a:r>
            <a:r>
              <a:rPr lang="ru-RU" altLang="ru-RU" sz="2000" b="1">
                <a:solidFill>
                  <a:srgbClr val="002060"/>
                </a:solidFill>
                <a:cs typeface="Arial" pitchFamily="34" charset="0"/>
              </a:rPr>
              <a:t>/л, п/я  &gt;1,5х10</a:t>
            </a:r>
            <a:r>
              <a:rPr lang="ru-RU" altLang="ru-RU" sz="2000" b="1" baseline="30000">
                <a:solidFill>
                  <a:srgbClr val="002060"/>
                </a:solidFill>
                <a:cs typeface="Arial" pitchFamily="34" charset="0"/>
              </a:rPr>
              <a:t>9</a:t>
            </a:r>
            <a:r>
              <a:rPr lang="ru-RU" altLang="ru-RU" sz="2000" b="1">
                <a:solidFill>
                  <a:srgbClr val="002060"/>
                </a:solidFill>
                <a:cs typeface="Arial" pitchFamily="34" charset="0"/>
              </a:rPr>
              <a:t>/л,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altLang="ru-RU" sz="2000" b="1">
                <a:solidFill>
                  <a:srgbClr val="002060"/>
                </a:solidFill>
                <a:cs typeface="Arial" pitchFamily="34" charset="0"/>
              </a:rPr>
              <a:t> СРБ &gt;70 мг/л,      ПКТ &gt;2 нг/мл</a:t>
            </a:r>
          </a:p>
        </p:txBody>
      </p:sp>
      <p:sp>
        <p:nvSpPr>
          <p:cNvPr id="56324" name="Прямоугольник 6"/>
          <p:cNvSpPr>
            <a:spLocks noChangeArrowheads="1"/>
          </p:cNvSpPr>
          <p:nvPr/>
        </p:nvSpPr>
        <p:spPr bwMode="auto">
          <a:xfrm>
            <a:off x="323850" y="3716338"/>
            <a:ext cx="84248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300">
                <a:solidFill>
                  <a:schemeClr val="tx2"/>
                </a:solidFill>
                <a:latin typeface="Calibri" pitchFamily="34" charset="0"/>
              </a:rPr>
              <a:t>Однако: 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>
                <a:solidFill>
                  <a:schemeClr val="tx2"/>
                </a:solidFill>
                <a:latin typeface="Calibri" pitchFamily="34" charset="0"/>
              </a:rPr>
              <a:t>   у 20% детей с бактериемией лейкоцитоз &lt;15х10</a:t>
            </a:r>
            <a:r>
              <a:rPr lang="ru-RU" altLang="ru-RU" baseline="30000">
                <a:solidFill>
                  <a:schemeClr val="tx2"/>
                </a:solidFill>
                <a:latin typeface="Calibri" pitchFamily="34" charset="0"/>
              </a:rPr>
              <a:t>9</a:t>
            </a:r>
            <a:r>
              <a:rPr lang="ru-RU" altLang="ru-RU">
                <a:solidFill>
                  <a:schemeClr val="tx2"/>
                </a:solidFill>
                <a:latin typeface="Calibri" pitchFamily="34" charset="0"/>
              </a:rPr>
              <a:t>/л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ru-RU" altLang="ru-RU">
                <a:latin typeface="Calibri" pitchFamily="34" charset="0"/>
              </a:rPr>
              <a:t>В 1-2-й день болезни СРБ может быть низким, высокий СРБ обычно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 сопровождает лейкоцитоз выше </a:t>
            </a:r>
            <a:r>
              <a:rPr lang="ru-RU" altLang="ru-RU" sz="2400">
                <a:latin typeface="Calibri" pitchFamily="34" charset="0"/>
                <a:cs typeface="Times New Roman" pitchFamily="18" charset="0"/>
              </a:rPr>
              <a:t>15х10</a:t>
            </a:r>
            <a:r>
              <a:rPr lang="ru-RU" altLang="ru-RU" sz="2400" baseline="30000">
                <a:latin typeface="Calibri" pitchFamily="34" charset="0"/>
                <a:cs typeface="Times New Roman" pitchFamily="18" charset="0"/>
              </a:rPr>
              <a:t>9</a:t>
            </a:r>
            <a:r>
              <a:rPr lang="ru-RU" altLang="ru-RU" sz="2400">
                <a:latin typeface="Calibri" pitchFamily="34" charset="0"/>
                <a:cs typeface="Times New Roman" pitchFamily="18" charset="0"/>
              </a:rPr>
              <a:t>/л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altLang="ru-RU">
                <a:latin typeface="Calibri" pitchFamily="34" charset="0"/>
              </a:rPr>
              <a:t>     ПКТ надежнее:</a:t>
            </a:r>
            <a:r>
              <a:rPr lang="ru-RU" altLang="ru-RU" b="0">
                <a:latin typeface="Calibri" pitchFamily="34" charset="0"/>
              </a:rPr>
              <a:t>  </a:t>
            </a:r>
            <a:r>
              <a:rPr lang="ru-RU" altLang="ru-RU">
                <a:latin typeface="Calibri" pitchFamily="34" charset="0"/>
              </a:rPr>
              <a:t>его уровень выше 2 нг/мл повышается в ранние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сроки бактериальной инфекции и редко -  при вирусных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            инфекциях, даже при лейкоцитозе 15-25·10</a:t>
            </a:r>
            <a:r>
              <a:rPr lang="ru-RU" altLang="ru-RU" baseline="30000">
                <a:latin typeface="Calibri" pitchFamily="34" charset="0"/>
              </a:rPr>
              <a:t>9</a:t>
            </a:r>
            <a:r>
              <a:rPr lang="ru-RU" altLang="ru-RU">
                <a:latin typeface="Calibri" pitchFamily="34" charset="0"/>
              </a:rPr>
              <a:t>/л.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692150"/>
            <a:ext cx="8569325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Общий анализ крови (+ посев крови на стерильность при возможности)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СРБ, ПКТ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Общий анализ мочи + Посев мочи на стерильность - обязательно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Рентген грудной клетки</a:t>
            </a:r>
            <a:endParaRPr lang="ru-RU" altLang="ru-RU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Люмбальная пункция с анализом ликвора  при подозрении на менингит</a:t>
            </a:r>
          </a:p>
        </p:txBody>
      </p:sp>
    </p:spTree>
    <p:extLst>
      <p:ext uri="{BB962C8B-B14F-4D97-AF65-F5344CB8AC3E}">
        <p14:creationId xmlns:p14="http://schemas.microsoft.com/office/powerpoint/2010/main" val="18041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b="1" smtClean="0">
                <a:solidFill>
                  <a:srgbClr val="0070C0"/>
                </a:solidFill>
              </a:rPr>
              <a:t>Наличие необъяснимой лихорадки у ребенка в возрасте </a:t>
            </a:r>
            <a:br>
              <a:rPr lang="ru-RU" altLang="ru-RU" sz="2400" b="1" smtClean="0">
                <a:solidFill>
                  <a:srgbClr val="0070C0"/>
                </a:solidFill>
              </a:rPr>
            </a:br>
            <a:r>
              <a:rPr lang="ru-RU" altLang="ru-RU" sz="2400" b="1" smtClean="0">
                <a:solidFill>
                  <a:srgbClr val="0070C0"/>
                </a:solidFill>
              </a:rPr>
              <a:t>1 мес – 2 лет является основанием заподозрить ИМП</a:t>
            </a:r>
            <a:endParaRPr lang="ru-RU" altLang="ru-RU" sz="2400" smtClean="0">
              <a:solidFill>
                <a:srgbClr val="0070C0"/>
              </a:solidFill>
            </a:endParaRPr>
          </a:p>
        </p:txBody>
      </p:sp>
      <p:sp>
        <p:nvSpPr>
          <p:cNvPr id="60419" name="Прямоугольник 5"/>
          <p:cNvSpPr>
            <a:spLocks noChangeArrowheads="1"/>
          </p:cNvSpPr>
          <p:nvPr/>
        </p:nvSpPr>
        <p:spPr bwMode="auto">
          <a:xfrm>
            <a:off x="323850" y="1628775"/>
            <a:ext cx="8424863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Дарья </a:t>
            </a:r>
            <a:r>
              <a:rPr lang="en-US" altLang="ru-RU">
                <a:latin typeface="Calibri" pitchFamily="34" charset="0"/>
              </a:rPr>
              <a:t>11</a:t>
            </a:r>
            <a:r>
              <a:rPr lang="ru-RU" altLang="ru-RU">
                <a:latin typeface="Calibri" pitchFamily="34" charset="0"/>
              </a:rPr>
              <a:t> мес: 3 сутки болезни, Т° &gt;40° рвот 3 раза, вялость., в контакт не входи, сонлива, пьет очень мало, катара нет., отоскопия норма. Лейкоцитоз  20,1х10</a:t>
            </a:r>
            <a:r>
              <a:rPr lang="ru-RU" altLang="ru-RU" baseline="30000">
                <a:latin typeface="Calibri" pitchFamily="34" charset="0"/>
              </a:rPr>
              <a:t>9</a:t>
            </a:r>
            <a:r>
              <a:rPr lang="ru-RU" altLang="ru-RU">
                <a:latin typeface="Calibri" pitchFamily="34" charset="0"/>
              </a:rPr>
              <a:t>/л, СРБ – 121 мг/л, ПКТ – 1,1 нг/мл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Анализ мочи (</a:t>
            </a:r>
            <a:r>
              <a:rPr lang="ru-RU" altLang="ru-RU">
                <a:latin typeface="Calibri" pitchFamily="34" charset="0"/>
                <a:sym typeface="Wingdings" pitchFamily="2" charset="2"/>
              </a:rPr>
              <a:t>катетером):</a:t>
            </a:r>
            <a:r>
              <a:rPr lang="ru-RU" altLang="ru-RU">
                <a:latin typeface="Calibri" pitchFamily="34" charset="0"/>
              </a:rPr>
              <a:t> лейкоциты 500/п.з, бактериурия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Посев крови – рост </a:t>
            </a:r>
            <a:r>
              <a:rPr lang="en-US" altLang="ru-RU" i="1">
                <a:latin typeface="Calibri" pitchFamily="34" charset="0"/>
              </a:rPr>
              <a:t>E .coli </a:t>
            </a:r>
            <a:endParaRPr lang="ru-RU" altLang="ru-RU" i="1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Посев мочи: </a:t>
            </a:r>
            <a:r>
              <a:rPr lang="en-US" altLang="ru-RU" i="1">
                <a:latin typeface="Calibri" pitchFamily="34" charset="0"/>
              </a:rPr>
              <a:t>E .coli </a:t>
            </a:r>
            <a:r>
              <a:rPr lang="en-US" altLang="ru-RU">
                <a:latin typeface="Calibri" pitchFamily="34" charset="0"/>
              </a:rPr>
              <a:t>10</a:t>
            </a:r>
            <a:r>
              <a:rPr lang="ru-RU" altLang="ru-RU" baseline="30000">
                <a:latin typeface="Calibri" pitchFamily="34" charset="0"/>
              </a:rPr>
              <a:t>5</a:t>
            </a:r>
            <a:r>
              <a:rPr lang="ru-RU" altLang="ru-RU">
                <a:latin typeface="Calibri" pitchFamily="34" charset="0"/>
              </a:rPr>
              <a:t>/мкл, чувствительна к амосициллину/клавуланату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УЗИ умеренное расширение лоханки правой почки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Диагноз – бактериемия, ИМП (пиелонефрит)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Терапия  амосициллин/клавуланат  90 мг/кг веса внутрь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latin typeface="Calibri" pitchFamily="34" charset="0"/>
              </a:rPr>
              <a:t>Лихорадка купировалась через 36 часов</a:t>
            </a:r>
            <a:br>
              <a:rPr lang="ru-RU" altLang="ru-RU">
                <a:latin typeface="Calibri" pitchFamily="34" charset="0"/>
              </a:rPr>
            </a:br>
            <a:endParaRPr lang="ru-RU" altLang="ru-RU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8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86" y="274638"/>
            <a:ext cx="9057414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6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ОРВИ - широко распространенная группа заболеваний, </a:t>
            </a:r>
            <a:r>
              <a:rPr lang="ru-RU" dirty="0" smtClean="0"/>
              <a:t>возбудители</a:t>
            </a:r>
            <a:r>
              <a:rPr lang="ru-RU" dirty="0"/>
              <a:t> </a:t>
            </a:r>
            <a:r>
              <a:rPr lang="ru-RU" dirty="0" smtClean="0"/>
              <a:t>которых </a:t>
            </a:r>
            <a:r>
              <a:rPr lang="ru-RU" dirty="0"/>
              <a:t>(вирусы) проникают в организм через дыхательные </a:t>
            </a:r>
            <a:r>
              <a:rPr lang="ru-RU" dirty="0" smtClean="0"/>
              <a:t>пути, распространяются </a:t>
            </a:r>
            <a:r>
              <a:rPr lang="ru-RU" dirty="0"/>
              <a:t>преимущественно в клетках </a:t>
            </a:r>
            <a:r>
              <a:rPr lang="ru-RU" dirty="0" smtClean="0"/>
              <a:t>слизистой респираторного </a:t>
            </a:r>
            <a:r>
              <a:rPr lang="ru-RU" dirty="0"/>
              <a:t>тракта, вызывая его повреждение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ОРВИ </a:t>
            </a:r>
            <a:r>
              <a:rPr lang="ru-RU" dirty="0"/>
              <a:t>занимают значительное место в группе острых</a:t>
            </a:r>
            <a:br>
              <a:rPr lang="ru-RU" dirty="0"/>
            </a:br>
            <a:r>
              <a:rPr lang="ru-RU" dirty="0"/>
              <a:t>респираторных заболеваний, которые вызываются вирусами,</a:t>
            </a:r>
            <a:br>
              <a:rPr lang="ru-RU" dirty="0"/>
            </a:br>
            <a:r>
              <a:rPr lang="ru-RU" dirty="0" err="1"/>
              <a:t>микоплазмой</a:t>
            </a:r>
            <a:r>
              <a:rPr lang="ru-RU" dirty="0"/>
              <a:t>, хламидиями, бактериями и их ассоциациями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ОРВИ </a:t>
            </a:r>
            <a:r>
              <a:rPr lang="ru-RU" dirty="0"/>
              <a:t>- наиболее массовые заболевания, на долю которых</a:t>
            </a:r>
            <a:br>
              <a:rPr lang="ru-RU" dirty="0"/>
            </a:br>
            <a:r>
              <a:rPr lang="ru-RU" dirty="0"/>
              <a:t>приходится до 90% всей инфекционной патологии. ОРВИ ежегодно</a:t>
            </a:r>
            <a:br>
              <a:rPr lang="ru-RU" dirty="0"/>
            </a:br>
            <a:r>
              <a:rPr lang="ru-RU" dirty="0"/>
              <a:t>болеют более 20 - 40 млн. человек, во время пандемий это число</a:t>
            </a:r>
            <a:br>
              <a:rPr lang="ru-RU" dirty="0"/>
            </a:br>
            <a:r>
              <a:rPr lang="ru-RU" dirty="0"/>
              <a:t>увеличивается многократно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Респираторные </a:t>
            </a:r>
            <a:r>
              <a:rPr lang="ru-RU" dirty="0"/>
              <a:t>вирусы обладают высокой </a:t>
            </a:r>
            <a:r>
              <a:rPr lang="ru-RU" dirty="0" err="1"/>
              <a:t>контагиозностью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быстрой </a:t>
            </a:r>
            <a:r>
              <a:rPr lang="ru-RU" dirty="0" err="1"/>
              <a:t>мутабельностью</a:t>
            </a:r>
            <a:r>
              <a:rPr lang="ru-RU" dirty="0"/>
              <a:t> генома, высоким круглогодичным фоном.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0478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403350" y="115888"/>
            <a:ext cx="7489825" cy="1570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>
                <a:solidFill>
                  <a:srgbClr val="FF0000"/>
                </a:solidFill>
              </a:rPr>
              <a:t>Алгоритм диагностики </a:t>
            </a:r>
            <a:br>
              <a:rPr lang="ru-RU" altLang="ru-RU" sz="3200">
                <a:solidFill>
                  <a:srgbClr val="FF0000"/>
                </a:solidFill>
              </a:rPr>
            </a:br>
            <a:r>
              <a:rPr lang="ru-RU" altLang="ru-RU" sz="3200">
                <a:solidFill>
                  <a:srgbClr val="FF0000"/>
                </a:solidFill>
              </a:rPr>
              <a:t>и принятия решений у больных при подозрении на ОРВИ 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835150" y="2060575"/>
            <a:ext cx="5400675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99"/>
                </a:solidFill>
              </a:rPr>
              <a:t>РЕСПИРАТОРНАЯ СИМПТОМАТИКА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835150" y="2824163"/>
            <a:ext cx="5400675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99"/>
                </a:solidFill>
              </a:rPr>
              <a:t>ЛЕГОЧНЫЙ АНАМНЕЗ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55650" y="3616325"/>
            <a:ext cx="2376488" cy="9525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000099"/>
                </a:solidFill>
              </a:rPr>
              <a:t>Исключить обострение </a:t>
            </a:r>
            <a:br>
              <a:rPr lang="ru-RU" altLang="ru-RU" sz="1400">
                <a:solidFill>
                  <a:srgbClr val="000099"/>
                </a:solidFill>
              </a:rPr>
            </a:br>
            <a:r>
              <a:rPr lang="ru-RU" altLang="ru-RU" sz="1400">
                <a:solidFill>
                  <a:srgbClr val="000099"/>
                </a:solidFill>
              </a:rPr>
              <a:t>хронических респираторных заболеваний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755650" y="5140325"/>
            <a:ext cx="2376488" cy="9525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000099"/>
                </a:solidFill>
              </a:rPr>
              <a:t>Соответствующий диагностический </a:t>
            </a:r>
            <a:br>
              <a:rPr lang="ru-RU" altLang="ru-RU" sz="1400">
                <a:solidFill>
                  <a:srgbClr val="000099"/>
                </a:solidFill>
              </a:rPr>
            </a:br>
            <a:r>
              <a:rPr lang="ru-RU" altLang="ru-RU" sz="1400">
                <a:solidFill>
                  <a:srgbClr val="000099"/>
                </a:solidFill>
              </a:rPr>
              <a:t>поиск + консультация пульмонолога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356100" y="3616325"/>
            <a:ext cx="4032250" cy="7397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000099"/>
                </a:solidFill>
              </a:rPr>
              <a:t>КЛИНИЧЕСКИЕ ПРИЗНАКИ ИНФЕКЦИИ: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000099"/>
                </a:solidFill>
              </a:rPr>
              <a:t>Повышение температуры тела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000099"/>
                </a:solidFill>
              </a:rPr>
              <a:t>Признаки интоксикации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492500" y="4740275"/>
            <a:ext cx="2663825" cy="5270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000099"/>
                </a:solidFill>
              </a:rPr>
              <a:t>Исключить аллергическую природу заболевания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492500" y="5646738"/>
            <a:ext cx="2663825" cy="7397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000099"/>
                </a:solidFill>
              </a:rPr>
              <a:t>Соответствующий диагностический поиск + консультация аллерголога</a:t>
            </a:r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4572000" y="2463800"/>
            <a:ext cx="0" cy="3603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1978025" y="3255963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6516688" y="3255963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1978025" y="4773613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6661150" y="3219450"/>
            <a:ext cx="64770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99"/>
                </a:solidFill>
              </a:rPr>
              <a:t>Нет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1042988" y="3219450"/>
            <a:ext cx="86360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99"/>
                </a:solidFill>
              </a:rPr>
              <a:t>Есть</a:t>
            </a:r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4859338" y="5272088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4845050" y="4365625"/>
            <a:ext cx="0" cy="3603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7308850" y="4364038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7308850" y="6364288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4010025" y="4333875"/>
            <a:ext cx="64770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99"/>
                </a:solidFill>
              </a:rPr>
              <a:t>Нет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7453313" y="4340225"/>
            <a:ext cx="86360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99"/>
                </a:solidFill>
              </a:rPr>
              <a:t>Есть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6300788" y="4740275"/>
            <a:ext cx="2087562" cy="163671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>
                <a:solidFill>
                  <a:srgbClr val="000099"/>
                </a:solidFill>
              </a:rPr>
              <a:t>Определение</a:t>
            </a:r>
            <a:br>
              <a:rPr lang="ru-RU" altLang="ru-RU" sz="1400">
                <a:solidFill>
                  <a:srgbClr val="000099"/>
                </a:solidFill>
              </a:rPr>
            </a:br>
            <a:r>
              <a:rPr lang="ru-RU" altLang="ru-RU" sz="1400">
                <a:solidFill>
                  <a:srgbClr val="000099"/>
                </a:solidFill>
              </a:rPr>
              <a:t> уровня поражения респираторного тракта</a:t>
            </a:r>
            <a:br>
              <a:rPr lang="ru-RU" altLang="ru-RU" sz="1400">
                <a:solidFill>
                  <a:srgbClr val="000099"/>
                </a:solidFill>
              </a:rPr>
            </a:br>
            <a:r>
              <a:rPr lang="ru-RU" altLang="ru-RU" sz="1400">
                <a:solidFill>
                  <a:srgbClr val="000099"/>
                </a:solidFill>
              </a:rPr>
              <a:t> (ВДП или НДП) </a:t>
            </a:r>
            <a:br>
              <a:rPr lang="ru-RU" altLang="ru-RU" sz="1400">
                <a:solidFill>
                  <a:srgbClr val="000099"/>
                </a:solidFill>
              </a:rPr>
            </a:br>
            <a:r>
              <a:rPr lang="ru-RU" altLang="ru-RU" sz="1400">
                <a:solidFill>
                  <a:srgbClr val="000099"/>
                </a:solidFill>
              </a:rPr>
              <a:t>топическая диагностика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00">
              <a:solidFill>
                <a:srgbClr val="000099"/>
              </a:solidFill>
            </a:endParaRP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0" y="6521450"/>
            <a:ext cx="868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000" i="1">
                <a:solidFill>
                  <a:schemeClr val="bg1"/>
                </a:solidFill>
              </a:rPr>
              <a:t>Дворецкий Л.И., Яковлев С.В., Стратегия и тактика лечения ОРЗ, </a:t>
            </a:r>
            <a:r>
              <a:rPr lang="en-US" altLang="ru-RU" sz="1000" i="1">
                <a:solidFill>
                  <a:schemeClr val="bg1"/>
                </a:solidFill>
              </a:rPr>
              <a:t>200</a:t>
            </a:r>
            <a:r>
              <a:rPr lang="ru-RU" altLang="ru-RU" sz="1000" i="1">
                <a:solidFill>
                  <a:schemeClr val="bg1"/>
                </a:solidFill>
              </a:rPr>
              <a:t>6</a:t>
            </a:r>
            <a:endParaRPr lang="en-US" altLang="ru-RU" sz="10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38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403350" y="115888"/>
            <a:ext cx="7489825" cy="1570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>
                <a:solidFill>
                  <a:srgbClr val="FF0000"/>
                </a:solidFill>
              </a:rPr>
              <a:t>Алгоритм диагностики </a:t>
            </a:r>
            <a:br>
              <a:rPr lang="ru-RU" altLang="ru-RU" sz="3200">
                <a:solidFill>
                  <a:srgbClr val="FF0000"/>
                </a:solidFill>
              </a:rPr>
            </a:br>
            <a:r>
              <a:rPr lang="ru-RU" altLang="ru-RU" sz="3200">
                <a:solidFill>
                  <a:srgbClr val="FF0000"/>
                </a:solidFill>
              </a:rPr>
              <a:t>и принятия решений у больных при подозрении на ОРВИ </a:t>
            </a:r>
            <a:r>
              <a:rPr lang="ru-RU" altLang="ru-RU" sz="2400">
                <a:solidFill>
                  <a:srgbClr val="FF0000"/>
                </a:solidFill>
              </a:rPr>
              <a:t>(продолжение)</a:t>
            </a:r>
            <a:r>
              <a:rPr lang="ru-RU" altLang="ru-RU" sz="3200">
                <a:solidFill>
                  <a:srgbClr val="FF0000"/>
                </a:solidFill>
              </a:rPr>
              <a:t> 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360488" y="2492375"/>
            <a:ext cx="6408737" cy="406400"/>
          </a:xfrm>
          <a:prstGeom prst="rect">
            <a:avLst/>
          </a:prstGeom>
          <a:solidFill>
            <a:srgbClr val="FF9933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99"/>
                </a:solidFill>
              </a:rPr>
              <a:t>ИНФЕКЦИИ ВЕРХНИХ ДЫХАТЕЛЬНЫХ ПУТЕЙ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68313" y="3263900"/>
            <a:ext cx="2692400" cy="137953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ОСТРЫЙ РИНИТ: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Сухость, жжение, царапанье в носовых ходах, чиханье, обильная слизистая или слизисто-гнойная ринорея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>
              <a:solidFill>
                <a:srgbClr val="000099"/>
              </a:solidFill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4572000" y="2895600"/>
            <a:ext cx="0" cy="3603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78025" y="2881313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7092950" y="2881313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390900" y="3284538"/>
            <a:ext cx="2376488" cy="137953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ОСТРЫЙ СИНУСИТ: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Симптомы ринита + слабость, головная боль с иррадиацией в зубы и уши, боль при пальпации в проекции синуса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>
              <a:solidFill>
                <a:srgbClr val="000099"/>
              </a:solidFill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940425" y="3270250"/>
            <a:ext cx="2670175" cy="11969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ОСТРЫЙ ТОНЗИЛЛОФАРИНГИТ: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Першение, дискомфорт, боли в горле при глотании, резкая гиперемия зева; + отечность и гипертрофия небных миндалин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360488" y="4797425"/>
            <a:ext cx="6408737" cy="40640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ИНФЕКЦИИ НИЖНИХ ДЫХАТЕЛЬНЫХ ПУТЕЙ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468313" y="5568950"/>
            <a:ext cx="3887787" cy="101441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ОСТРЫЙ ЛАРИНГОТРАХЕИТ: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Осиплость, охриплость, вплоть до полной потери голоса; непродуктивный раздражающий «лающий», битональный кашель с болезненностью в проекции трахеи</a:t>
            </a: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2484438" y="5186363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6588125" y="5186363"/>
            <a:ext cx="0" cy="360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716463" y="5575300"/>
            <a:ext cx="3894137" cy="101441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ОСТРЫЙ БРОНХИТ: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Влажный или сухой кашель, одышка, при аускультации, влажные или сухие хрипы разного тембра в обоих легких; умеренный нейтрофильный лейкоцитоз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0" y="6583363"/>
            <a:ext cx="868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000" i="1">
                <a:solidFill>
                  <a:schemeClr val="bg1"/>
                </a:solidFill>
              </a:rPr>
              <a:t>Дворецкий Л.И., Яковлев С.В., Стратегия и тактика лечения ОРЗ, </a:t>
            </a:r>
            <a:r>
              <a:rPr lang="en-US" altLang="ru-RU" sz="1000" i="1">
                <a:solidFill>
                  <a:schemeClr val="bg1"/>
                </a:solidFill>
              </a:rPr>
              <a:t>200</a:t>
            </a:r>
            <a:r>
              <a:rPr lang="ru-RU" altLang="ru-RU" sz="1000" i="1">
                <a:solidFill>
                  <a:schemeClr val="bg1"/>
                </a:solidFill>
              </a:rPr>
              <a:t>6</a:t>
            </a:r>
            <a:endParaRPr lang="en-US" altLang="ru-RU" sz="10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46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лако 13"/>
          <p:cNvSpPr/>
          <p:nvPr/>
        </p:nvSpPr>
        <p:spPr>
          <a:xfrm>
            <a:off x="857250" y="4857750"/>
            <a:ext cx="7500938" cy="857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5750" y="3071813"/>
            <a:ext cx="1214438" cy="3786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1143000" y="5786438"/>
            <a:ext cx="6786563" cy="857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313" y="3500438"/>
            <a:ext cx="7786687" cy="1428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0"/>
            <a:ext cx="7800975" cy="11430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75000"/>
              </a:lnSpc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990000"/>
                </a:solidFill>
              </a:rPr>
              <a:t>Фазы развития инфекционного процесса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0" y="646092"/>
          <a:ext cx="9144000" cy="321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6504" name="Прямоугольник 9"/>
          <p:cNvSpPr>
            <a:spLocks noChangeArrowheads="1"/>
          </p:cNvSpPr>
          <p:nvPr/>
        </p:nvSpPr>
        <p:spPr bwMode="auto">
          <a:xfrm>
            <a:off x="1357313" y="3500438"/>
            <a:ext cx="7786687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1079500" indent="-1793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b="0">
                <a:latin typeface="Calibri" pitchFamily="34" charset="0"/>
              </a:rPr>
              <a:t> </a:t>
            </a:r>
            <a:r>
              <a:rPr lang="ru-RU" altLang="ru-RU">
                <a:solidFill>
                  <a:srgbClr val="002060"/>
                </a:solidFill>
                <a:latin typeface="Calibri" pitchFamily="34" charset="0"/>
              </a:rPr>
              <a:t>микроциркуляторные нарушения: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100" b="1">
                <a:solidFill>
                  <a:srgbClr val="002060"/>
                </a:solidFill>
                <a:latin typeface="Calibri" pitchFamily="34" charset="0"/>
              </a:rPr>
              <a:t>спазм сосудов с последующей дилатацией,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100" b="1">
                <a:solidFill>
                  <a:srgbClr val="002060"/>
                </a:solidFill>
                <a:latin typeface="Calibri" pitchFamily="34" charset="0"/>
              </a:rPr>
              <a:t>капилляростазы, тромбозы,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100" b="1">
                <a:solidFill>
                  <a:srgbClr val="002060"/>
                </a:solidFill>
                <a:latin typeface="Calibri" pitchFamily="34" charset="0"/>
              </a:rPr>
              <a:t>повышение проницаемости - кровоизлияния в мозг, легкие, почки, печень, надпочечники, кишечник;</a:t>
            </a:r>
            <a:endParaRPr lang="en-US" altLang="ru-RU" sz="2100" b="1">
              <a:solidFill>
                <a:srgbClr val="00206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ru-RU" altLang="ru-RU" sz="2100" b="1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>
                <a:solidFill>
                  <a:srgbClr val="002060"/>
                </a:solidFill>
                <a:latin typeface="Calibri" pitchFamily="34" charset="0"/>
              </a:rPr>
              <a:t> цитоплазматическая и внутриядерная деструкция эпителиальных клеток респираторного тракта;</a:t>
            </a:r>
            <a:endParaRPr lang="en-US" altLang="ru-RU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endParaRPr lang="en-US" altLang="ru-RU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endParaRPr lang="ru-RU" altLang="ru-RU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>
                <a:solidFill>
                  <a:srgbClr val="002060"/>
                </a:solidFill>
                <a:latin typeface="Calibri" pitchFamily="34" charset="0"/>
              </a:rPr>
              <a:t> нарушение активности и целостности ресничек и мукоцилиарного транспорта;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</a:pPr>
            <a:endParaRPr lang="ru-RU" altLang="ru-RU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57625" y="2143125"/>
            <a:ext cx="1143000" cy="21431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16200000">
            <a:off x="-1035844" y="4393407"/>
            <a:ext cx="3857625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Патоморфологические</a:t>
            </a: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изменения при гриппе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3188" y="2928938"/>
            <a:ext cx="3214687" cy="50006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Воспалительный процесс</a:t>
            </a:r>
          </a:p>
        </p:txBody>
      </p:sp>
      <p:pic>
        <p:nvPicPr>
          <p:cNvPr id="106508" name="Picture 10" descr="Грипп вирио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9645" r="7910" b="6648"/>
          <a:stretch>
            <a:fillRect/>
          </a:stretch>
        </p:blipFill>
        <p:spPr bwMode="auto">
          <a:xfrm>
            <a:off x="-1588" y="6985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571500" y="785813"/>
            <a:ext cx="571500" cy="714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497887" cy="476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0000"/>
                </a:solidFill>
              </a:rPr>
              <a:t>Критерии оценки тяжести ОРИ у детей</a:t>
            </a:r>
          </a:p>
        </p:txBody>
      </p:sp>
      <p:graphicFrame>
        <p:nvGraphicFramePr>
          <p:cNvPr id="10752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2413" y="725488"/>
          <a:ext cx="8655050" cy="579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10020228" imgH="5984853" progId="Word.Document.8">
                  <p:embed/>
                </p:oleObj>
              </mc:Choice>
              <mc:Fallback>
                <p:oleObj name="Document" r:id="rId3" imgW="10020228" imgH="5984853" progId="Word.Document.8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25488"/>
                        <a:ext cx="8655050" cy="579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6553200"/>
            <a:ext cx="295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</a:rPr>
              <a:t>* Курсивом только при гриппе</a:t>
            </a:r>
          </a:p>
        </p:txBody>
      </p:sp>
    </p:spTree>
    <p:extLst>
      <p:ext uri="{BB962C8B-B14F-4D97-AF65-F5344CB8AC3E}">
        <p14:creationId xmlns:p14="http://schemas.microsoft.com/office/powerpoint/2010/main" val="3372981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050" cy="82867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Этиологическая диагностика</a:t>
            </a:r>
            <a:endParaRPr lang="ru-RU" sz="3200" dirty="0"/>
          </a:p>
        </p:txBody>
      </p:sp>
      <p:sp>
        <p:nvSpPr>
          <p:cNvPr id="100355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7620000" cy="5000625"/>
          </a:xfrm>
        </p:spPr>
        <p:txBody>
          <a:bodyPr/>
          <a:lstStyle/>
          <a:p>
            <a:r>
              <a:rPr lang="ru-RU" altLang="ru-RU" sz="2800" smtClean="0"/>
              <a:t>-   Клинические методы</a:t>
            </a:r>
          </a:p>
          <a:p>
            <a:r>
              <a:rPr lang="ru-RU" altLang="ru-RU" sz="2800" smtClean="0"/>
              <a:t>-   Экспресс-методы для выявления гриппа, стрептококка гр.А, аденовируса, ВЭБ</a:t>
            </a:r>
          </a:p>
          <a:p>
            <a:pPr>
              <a:buFontTx/>
              <a:buChar char="-"/>
            </a:pPr>
            <a:r>
              <a:rPr lang="ru-RU" altLang="ru-RU" sz="2800" smtClean="0"/>
              <a:t>Выявление специфических </a:t>
            </a:r>
            <a:r>
              <a:rPr lang="en-US" altLang="ru-RU" sz="2800" smtClean="0"/>
              <a:t>Ig </a:t>
            </a:r>
            <a:r>
              <a:rPr lang="ru-RU" altLang="ru-RU" sz="2800" smtClean="0"/>
              <a:t>М возможно только со 2-3 недели болезни</a:t>
            </a:r>
          </a:p>
          <a:p>
            <a:pPr>
              <a:buFontTx/>
              <a:buChar char="-"/>
            </a:pPr>
            <a:r>
              <a:rPr lang="ru-RU" altLang="ru-RU" sz="2800" smtClean="0"/>
              <a:t>Экспресс тесты ПЦР неоправданы из-за высокой частоты носительства</a:t>
            </a:r>
            <a:r>
              <a:rPr lang="ru-RU" altLang="ru-RU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0370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Диаграмма 1"/>
          <p:cNvGraphicFramePr>
            <a:graphicFrameLocks/>
          </p:cNvGraphicFramePr>
          <p:nvPr/>
        </p:nvGraphicFramePr>
        <p:xfrm>
          <a:off x="142875" y="1143000"/>
          <a:ext cx="8858250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3" imgW="8864352" imgH="5358848" progId="Excel.Sheet.8">
                  <p:embed/>
                </p:oleObj>
              </mc:Choice>
              <mc:Fallback>
                <p:oleObj r:id="rId3" imgW="8864352" imgH="535884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143000"/>
                        <a:ext cx="8858250" cy="535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313" y="142875"/>
            <a:ext cx="8786812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Удельный вес возбудителей ОРВИ у госпитализированных детей в различные периоды подъема заболеваемости по данным ИФ</a:t>
            </a:r>
          </a:p>
          <a:p>
            <a:pPr algn="ctr">
              <a:defRPr/>
            </a:pPr>
            <a:r>
              <a:rPr 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(ДГБ №4 Св.Ольги, ДИБ №5, г. Санкт-Петербург)</a:t>
            </a:r>
          </a:p>
        </p:txBody>
      </p:sp>
    </p:spTree>
    <p:extLst>
      <p:ext uri="{BB962C8B-B14F-4D97-AF65-F5344CB8AC3E}">
        <p14:creationId xmlns:p14="http://schemas.microsoft.com/office/powerpoint/2010/main" val="14740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icrobs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810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mikr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t="11880" r="5882" b="16832"/>
          <a:stretch>
            <a:fillRect/>
          </a:stretch>
        </p:blipFill>
        <p:spPr bwMode="auto">
          <a:xfrm>
            <a:off x="1524000" y="457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14859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Моно-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 rot="-649142">
            <a:off x="4953000" y="609600"/>
            <a:ext cx="1905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Микст-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114800" y="1524000"/>
            <a:ext cx="1452563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>
                <a:solidFill>
                  <a:srgbClr val="990099"/>
                </a:solidFill>
                <a:latin typeface="Calibri" pitchFamily="34" charset="0"/>
              </a:rPr>
              <a:t>56 (</a:t>
            </a:r>
            <a:r>
              <a:rPr lang="ru-RU" altLang="ru-RU">
                <a:solidFill>
                  <a:srgbClr val="990099"/>
                </a:solidFill>
                <a:latin typeface="Calibri" pitchFamily="34" charset="0"/>
              </a:rPr>
              <a:t>65,9%</a:t>
            </a:r>
            <a:r>
              <a:rPr lang="en-US" altLang="ru-RU">
                <a:solidFill>
                  <a:srgbClr val="990099"/>
                </a:solidFill>
                <a:latin typeface="Calibri" pitchFamily="34" charset="0"/>
              </a:rPr>
              <a:t>)</a:t>
            </a:r>
            <a:endParaRPr lang="ru-RU" altLang="ru-RU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1592263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>
                <a:solidFill>
                  <a:srgbClr val="990099"/>
                </a:solidFill>
                <a:latin typeface="Calibri" pitchFamily="34" charset="0"/>
              </a:rPr>
              <a:t>  29 (</a:t>
            </a:r>
            <a:r>
              <a:rPr lang="ru-RU" altLang="ru-RU">
                <a:solidFill>
                  <a:srgbClr val="990099"/>
                </a:solidFill>
                <a:latin typeface="Calibri" pitchFamily="34" charset="0"/>
              </a:rPr>
              <a:t>34,1%</a:t>
            </a:r>
            <a:r>
              <a:rPr lang="en-US" altLang="ru-RU">
                <a:solidFill>
                  <a:srgbClr val="990099"/>
                </a:solidFill>
                <a:latin typeface="Calibri" pitchFamily="34" charset="0"/>
              </a:rPr>
              <a:t>)</a:t>
            </a:r>
            <a:endParaRPr lang="ru-RU" altLang="ru-RU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819400" y="152400"/>
            <a:ext cx="21336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>
                <a:solidFill>
                  <a:srgbClr val="990099"/>
                </a:solidFill>
                <a:latin typeface="Calibri" pitchFamily="34" charset="0"/>
              </a:rPr>
              <a:t>ЧБД </a:t>
            </a:r>
            <a:r>
              <a:rPr lang="en-US" altLang="ru-RU" sz="3200">
                <a:solidFill>
                  <a:srgbClr val="990099"/>
                </a:solidFill>
                <a:latin typeface="Calibri" pitchFamily="34" charset="0"/>
              </a:rPr>
              <a:t>n=85</a:t>
            </a:r>
            <a:endParaRPr lang="ru-RU" altLang="ru-RU" sz="3200">
              <a:solidFill>
                <a:srgbClr val="990099"/>
              </a:solidFill>
              <a:latin typeface="Calibri" pitchFamily="34" charset="0"/>
            </a:endParaRPr>
          </a:p>
        </p:txBody>
      </p:sp>
      <p:cxnSp>
        <p:nvCxnSpPr>
          <p:cNvPr id="64521" name="AutoShape 9"/>
          <p:cNvCxnSpPr>
            <a:cxnSpLocks noChangeShapeType="1"/>
          </p:cNvCxnSpPr>
          <p:nvPr/>
        </p:nvCxnSpPr>
        <p:spPr bwMode="auto">
          <a:xfrm flipH="1">
            <a:off x="2819400" y="762000"/>
            <a:ext cx="727075" cy="368300"/>
          </a:xfrm>
          <a:prstGeom prst="straightConnector1">
            <a:avLst/>
          </a:prstGeom>
          <a:noFill/>
          <a:ln w="5397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0"/>
          <p:cNvCxnSpPr>
            <a:cxnSpLocks noChangeShapeType="1"/>
          </p:cNvCxnSpPr>
          <p:nvPr/>
        </p:nvCxnSpPr>
        <p:spPr bwMode="auto">
          <a:xfrm>
            <a:off x="4191000" y="762000"/>
            <a:ext cx="838200" cy="381000"/>
          </a:xfrm>
          <a:prstGeom prst="straightConnector1">
            <a:avLst/>
          </a:prstGeom>
          <a:noFill/>
          <a:ln w="5397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4523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600200"/>
          <a:ext cx="5486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Диаграмма" r:id="rId5" imgW="6096000" imgH="4381410" progId="MSGraph.Chart.8">
                  <p:embed followColorScheme="full"/>
                </p:oleObj>
              </mc:Choice>
              <mc:Fallback>
                <p:oleObj name="Диаграмма" r:id="rId5" imgW="6096000" imgH="43814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5486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4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76600" y="1676400"/>
          <a:ext cx="6705600" cy="728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Диаграмма" r:id="rId7" imgW="9010785" imgH="9782085" progId="MSGraph.Chart.8">
                  <p:embed followColorScheme="full"/>
                </p:oleObj>
              </mc:Choice>
              <mc:Fallback>
                <p:oleObj name="Диаграмма" r:id="rId7" imgW="9010785" imgH="9782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6705600" cy="728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362200" y="28956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0">
                <a:latin typeface="Calibri" pitchFamily="34" charset="0"/>
              </a:rPr>
              <a:t>%</a:t>
            </a:r>
            <a:endParaRPr lang="ru-RU" altLang="ru-RU" sz="1800" b="0">
              <a:latin typeface="Calibri" pitchFamily="34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400800" y="48768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0">
                <a:latin typeface="Calibri" pitchFamily="34" charset="0"/>
              </a:rPr>
              <a:t>%</a:t>
            </a:r>
            <a:endParaRPr lang="ru-RU" altLang="ru-RU" sz="18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Organization Chart 2"/>
          <p:cNvGrpSpPr>
            <a:grpSpLocks/>
          </p:cNvGrpSpPr>
          <p:nvPr/>
        </p:nvGrpSpPr>
        <p:grpSpPr bwMode="auto">
          <a:xfrm>
            <a:off x="792163" y="111125"/>
            <a:ext cx="8137525" cy="4032250"/>
            <a:chOff x="1134" y="1270"/>
            <a:chExt cx="2880" cy="720"/>
          </a:xfrm>
        </p:grpSpPr>
        <p:cxnSp>
          <p:nvCxnSpPr>
            <p:cNvPr id="65547" name="_s103428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 flipV="1">
              <a:off x="3005" y="1125"/>
              <a:ext cx="144" cy="101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48" name="_s103429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flipH="1" flipV="1">
              <a:off x="2572" y="1558"/>
              <a:ext cx="2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49" name="_s103430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5400000" flipH="1" flipV="1">
              <a:off x="1997" y="1127"/>
              <a:ext cx="144" cy="100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103431"/>
            <p:cNvSpPr>
              <a:spLocks noChangeArrowheads="1"/>
            </p:cNvSpPr>
            <p:nvPr/>
          </p:nvSpPr>
          <p:spPr bwMode="auto">
            <a:xfrm>
              <a:off x="2070" y="1270"/>
              <a:ext cx="100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cap="all" dirty="0">
                  <a:latin typeface="+mj-lt"/>
                  <a:ea typeface="+mj-ea"/>
                  <a:cs typeface="+mj-cs"/>
                </a:rPr>
                <a:t>СЕМЕЙСТВО </a:t>
              </a:r>
              <a:br>
                <a:rPr lang="ru-RU" sz="2400" b="1" cap="all" dirty="0">
                  <a:latin typeface="+mj-lt"/>
                  <a:ea typeface="+mj-ea"/>
                  <a:cs typeface="+mj-cs"/>
                </a:rPr>
              </a:br>
              <a:r>
                <a:rPr lang="ru-RU" sz="2400" b="1" cap="all" dirty="0">
                  <a:latin typeface="+mj-lt"/>
                  <a:ea typeface="+mj-ea"/>
                  <a:cs typeface="+mj-cs"/>
                </a:rPr>
                <a:t>ГЕРПЕСВИРУСОВ </a:t>
              </a:r>
            </a:p>
            <a:p>
              <a:pPr algn="ctr">
                <a:defRPr/>
              </a:pPr>
              <a:r>
                <a:rPr lang="ru-RU" sz="2400" b="1" cap="all" dirty="0">
                  <a:latin typeface="+mj-lt"/>
                  <a:ea typeface="+mj-ea"/>
                  <a:cs typeface="+mj-cs"/>
                </a:rPr>
                <a:t>ЧЕЛОВЕКА</a:t>
              </a:r>
            </a:p>
          </p:txBody>
        </p:sp>
        <p:sp>
          <p:nvSpPr>
            <p:cNvPr id="6" name="_s103432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l-GR" sz="2400" b="1" dirty="0">
                  <a:latin typeface="Trebuchet MS" panose="020B0603020202020204" pitchFamily="34" charset="0"/>
                  <a:cs typeface="Arial" charset="0"/>
                </a:rPr>
                <a:t>α</a:t>
              </a:r>
              <a:r>
                <a:rPr lang="ru-RU" sz="2400" b="1" dirty="0">
                  <a:latin typeface="Trebuchet MS" panose="020B0603020202020204" pitchFamily="34" charset="0"/>
                  <a:cs typeface="Arial" charset="0"/>
                </a:rPr>
                <a:t>-</a:t>
              </a:r>
              <a:r>
                <a:rPr lang="en-US" sz="2400" b="1" dirty="0" err="1">
                  <a:latin typeface="Trebuchet MS" panose="020B0603020202020204" pitchFamily="34" charset="0"/>
                  <a:cs typeface="Arial" charset="0"/>
                </a:rPr>
                <a:t>herpesvirinae</a:t>
              </a:r>
              <a:endParaRPr lang="ru-RU" sz="2400" b="1" dirty="0">
                <a:latin typeface="Trebuchet MS" panose="020B0603020202020204" pitchFamily="34" charset="0"/>
                <a:cs typeface="Arial" charset="0"/>
              </a:endParaRPr>
            </a:p>
          </p:txBody>
        </p:sp>
        <p:sp>
          <p:nvSpPr>
            <p:cNvPr id="7" name="_s103433"/>
            <p:cNvSpPr>
              <a:spLocks noChangeArrowheads="1"/>
            </p:cNvSpPr>
            <p:nvPr/>
          </p:nvSpPr>
          <p:spPr bwMode="auto">
            <a:xfrm>
              <a:off x="2142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l-GR" sz="2400" b="1" dirty="0">
                  <a:latin typeface="Trebuchet MS" panose="020B0603020202020204" pitchFamily="34" charset="0"/>
                  <a:cs typeface="Arial" charset="0"/>
                  <a:sym typeface="Symbol" pitchFamily="18" charset="2"/>
                </a:rPr>
                <a:t></a:t>
              </a:r>
              <a:r>
                <a:rPr lang="ru-RU" sz="2400" b="1" dirty="0">
                  <a:latin typeface="Trebuchet MS" panose="020B0603020202020204" pitchFamily="34" charset="0"/>
                  <a:cs typeface="Arial" charset="0"/>
                  <a:sym typeface="Symbol" pitchFamily="18" charset="2"/>
                </a:rPr>
                <a:t>- </a:t>
              </a:r>
              <a:r>
                <a:rPr lang="en-US" sz="2400" b="1" dirty="0" err="1">
                  <a:latin typeface="Trebuchet MS" panose="020B0603020202020204" pitchFamily="34" charset="0"/>
                  <a:cs typeface="Arial" charset="0"/>
                </a:rPr>
                <a:t>herpesvirinae</a:t>
              </a:r>
              <a:endParaRPr lang="ru-RU" sz="2400" b="1" dirty="0">
                <a:latin typeface="Trebuchet MS" panose="020B0603020202020204" pitchFamily="34" charset="0"/>
                <a:cs typeface="Arial" charset="0"/>
              </a:endParaRPr>
            </a:p>
          </p:txBody>
        </p:sp>
        <p:sp>
          <p:nvSpPr>
            <p:cNvPr id="8" name="_s103434"/>
            <p:cNvSpPr>
              <a:spLocks noChangeArrowheads="1"/>
            </p:cNvSpPr>
            <p:nvPr/>
          </p:nvSpPr>
          <p:spPr bwMode="auto">
            <a:xfrm>
              <a:off x="3150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l-GR" sz="2400" b="1" dirty="0">
                  <a:latin typeface="Trebuchet MS" panose="020B0603020202020204" pitchFamily="34" charset="0"/>
                  <a:cs typeface="Arial" charset="0"/>
                  <a:sym typeface="Symbol" pitchFamily="18" charset="2"/>
                </a:rPr>
                <a:t>γ</a:t>
              </a:r>
              <a:r>
                <a:rPr lang="ru-RU" sz="2400" b="1" dirty="0">
                  <a:latin typeface="Trebuchet MS" panose="020B0603020202020204" pitchFamily="34" charset="0"/>
                  <a:cs typeface="Arial" charset="0"/>
                  <a:sym typeface="Symbol" pitchFamily="18" charset="2"/>
                </a:rPr>
                <a:t>- </a:t>
              </a:r>
              <a:r>
                <a:rPr lang="en-US" sz="2400" b="1" dirty="0" err="1">
                  <a:latin typeface="Trebuchet MS" panose="020B0603020202020204" pitchFamily="34" charset="0"/>
                  <a:cs typeface="Arial" charset="0"/>
                </a:rPr>
                <a:t>herpesvirinae</a:t>
              </a:r>
              <a:endParaRPr lang="ru-RU" sz="2400" b="1" dirty="0">
                <a:latin typeface="Trebuchet MS" panose="020B0603020202020204" pitchFamily="34" charset="0"/>
                <a:cs typeface="Arial" charset="0"/>
              </a:endParaRPr>
            </a:p>
          </p:txBody>
        </p:sp>
      </p:grp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50825" y="4581525"/>
            <a:ext cx="3638550" cy="1162050"/>
          </a:xfrm>
          <a:prstGeom prst="rect">
            <a:avLst/>
          </a:prstGeom>
          <a:noFill/>
          <a:ln w="19050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263"/>
              </a:spcAft>
              <a:buClr>
                <a:srgbClr val="7D3E2F"/>
              </a:buClr>
              <a:buFont typeface="Wingdings" pitchFamily="2" charset="2"/>
              <a:buChar char="ü"/>
              <a:defRPr/>
            </a:pPr>
            <a:r>
              <a:rPr lang="ru-RU" sz="1200" b="1" cap="all" dirty="0">
                <a:solidFill>
                  <a:schemeClr val="accent5"/>
                </a:solidFill>
                <a:sym typeface="Symbol" pitchFamily="18" charset="2"/>
              </a:rPr>
              <a:t>Вирус простого герпеса </a:t>
            </a:r>
            <a:r>
              <a:rPr lang="en-US" sz="1200" b="1" cap="all" dirty="0">
                <a:solidFill>
                  <a:schemeClr val="accent5"/>
                </a:solidFill>
                <a:sym typeface="Symbol" pitchFamily="18" charset="2"/>
              </a:rPr>
              <a:t>I</a:t>
            </a:r>
            <a:r>
              <a:rPr lang="ru-RU" sz="1200" b="1" cap="all" dirty="0">
                <a:solidFill>
                  <a:schemeClr val="accent5"/>
                </a:solidFill>
                <a:sym typeface="Symbol" pitchFamily="18" charset="2"/>
              </a:rPr>
              <a:t> типа</a:t>
            </a:r>
          </a:p>
          <a:p>
            <a:pPr marL="285750" indent="-285750">
              <a:lnSpc>
                <a:spcPct val="150000"/>
              </a:lnSpc>
              <a:spcAft>
                <a:spcPts val="263"/>
              </a:spcAft>
              <a:buClr>
                <a:srgbClr val="7D3E2F"/>
              </a:buClr>
              <a:buFont typeface="Wingdings" pitchFamily="2" charset="2"/>
              <a:buChar char="ü"/>
              <a:defRPr/>
            </a:pPr>
            <a:r>
              <a:rPr lang="ru-RU" sz="1200" b="1" cap="all" dirty="0">
                <a:solidFill>
                  <a:schemeClr val="accent5"/>
                </a:solidFill>
                <a:sym typeface="Symbol" pitchFamily="18" charset="2"/>
              </a:rPr>
              <a:t>Вирус простого герпеса </a:t>
            </a:r>
            <a:r>
              <a:rPr lang="en-US" sz="1200" b="1" cap="all" dirty="0">
                <a:solidFill>
                  <a:schemeClr val="accent5"/>
                </a:solidFill>
                <a:sym typeface="Symbol" pitchFamily="18" charset="2"/>
              </a:rPr>
              <a:t>II</a:t>
            </a:r>
            <a:r>
              <a:rPr lang="ru-RU" sz="1200" b="1" cap="all" dirty="0">
                <a:solidFill>
                  <a:schemeClr val="accent5"/>
                </a:solidFill>
                <a:sym typeface="Symbol" pitchFamily="18" charset="2"/>
              </a:rPr>
              <a:t> типа</a:t>
            </a:r>
          </a:p>
          <a:p>
            <a:pPr marL="285750" indent="-285750">
              <a:lnSpc>
                <a:spcPct val="150000"/>
              </a:lnSpc>
              <a:spcAft>
                <a:spcPts val="263"/>
              </a:spcAft>
              <a:buClr>
                <a:srgbClr val="7D3E2F"/>
              </a:buClr>
              <a:buFont typeface="Wingdings" pitchFamily="2" charset="2"/>
              <a:buChar char="ü"/>
              <a:defRPr/>
            </a:pPr>
            <a:r>
              <a:rPr lang="ru-RU" sz="1200" b="1" cap="all" dirty="0">
                <a:solidFill>
                  <a:schemeClr val="accent5"/>
                </a:solidFill>
                <a:sym typeface="Symbol" pitchFamily="18" charset="2"/>
              </a:rPr>
              <a:t>Вирус </a:t>
            </a:r>
            <a:r>
              <a:rPr lang="ru-RU" sz="1200" b="1" cap="all" dirty="0" err="1">
                <a:solidFill>
                  <a:schemeClr val="accent5"/>
                </a:solidFill>
                <a:sym typeface="Symbol" pitchFamily="18" charset="2"/>
              </a:rPr>
              <a:t>варицелла</a:t>
            </a:r>
            <a:r>
              <a:rPr lang="ru-RU" sz="1200" b="1" cap="all" dirty="0">
                <a:solidFill>
                  <a:schemeClr val="accent5"/>
                </a:solidFill>
                <a:sym typeface="Symbol" pitchFamily="18" charset="2"/>
              </a:rPr>
              <a:t> </a:t>
            </a:r>
            <a:r>
              <a:rPr lang="ru-RU" sz="1200" b="1" cap="all" dirty="0" err="1">
                <a:solidFill>
                  <a:schemeClr val="accent5"/>
                </a:solidFill>
                <a:sym typeface="Symbol" pitchFamily="18" charset="2"/>
              </a:rPr>
              <a:t>зостер</a:t>
            </a:r>
            <a:r>
              <a:rPr lang="ru-RU" sz="1200" b="1" cap="all" dirty="0">
                <a:solidFill>
                  <a:schemeClr val="accent5"/>
                </a:solidFill>
                <a:sym typeface="Symbol" pitchFamily="18" charset="2"/>
              </a:rPr>
              <a:t> </a:t>
            </a:r>
            <a:r>
              <a:rPr lang="en-US" sz="1200" b="1" cap="all" dirty="0">
                <a:solidFill>
                  <a:schemeClr val="accent5"/>
                </a:solidFill>
                <a:sym typeface="Symbol" pitchFamily="18" charset="2"/>
              </a:rPr>
              <a:t>III</a:t>
            </a:r>
            <a:r>
              <a:rPr lang="ru-RU" sz="1200" b="1" cap="all" dirty="0">
                <a:solidFill>
                  <a:schemeClr val="accent5"/>
                </a:solidFill>
                <a:sym typeface="Symbol" pitchFamily="18" charset="2"/>
              </a:rPr>
              <a:t> типа</a:t>
            </a: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 bwMode="auto">
          <a:xfrm>
            <a:off x="3657600" y="5702300"/>
            <a:ext cx="3938588" cy="1008063"/>
          </a:xfrm>
          <a:prstGeom prst="rect">
            <a:avLst/>
          </a:prstGeom>
          <a:noFill/>
          <a:ln w="19050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285750" indent="-285750">
              <a:lnSpc>
                <a:spcPct val="150000"/>
              </a:lnSpc>
              <a:spcAft>
                <a:spcPts val="263"/>
              </a:spcAft>
              <a:buClr>
                <a:srgbClr val="7D3E2F"/>
              </a:buClr>
              <a:buFont typeface="Wingdings" pitchFamily="2" charset="2"/>
              <a:buChar char="ü"/>
              <a:defRPr sz="1400" b="1" cap="all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ru-RU" sz="1200" dirty="0" err="1"/>
              <a:t>Цитомегаловирус</a:t>
            </a:r>
            <a:r>
              <a:rPr lang="ru-RU" sz="1200" dirty="0"/>
              <a:t> </a:t>
            </a:r>
            <a:r>
              <a:rPr lang="en-US" sz="1200" dirty="0"/>
              <a:t>(V</a:t>
            </a:r>
            <a:r>
              <a:rPr lang="ru-RU" sz="1200" dirty="0"/>
              <a:t> </a:t>
            </a:r>
            <a:r>
              <a:rPr lang="ru-RU" sz="1200" dirty="0" smtClean="0"/>
              <a:t>тип)</a:t>
            </a:r>
            <a:endParaRPr lang="ru-RU" sz="1200" dirty="0"/>
          </a:p>
          <a:p>
            <a:pPr>
              <a:defRPr/>
            </a:pPr>
            <a:r>
              <a:rPr lang="ru-RU" sz="1200" dirty="0" err="1"/>
              <a:t>Герпесвирус</a:t>
            </a:r>
            <a:r>
              <a:rPr lang="ru-RU" sz="1200" dirty="0"/>
              <a:t> человека </a:t>
            </a:r>
            <a:r>
              <a:rPr lang="en-US" sz="1200" dirty="0"/>
              <a:t>VI</a:t>
            </a:r>
            <a:r>
              <a:rPr lang="ru-RU" sz="1200" dirty="0"/>
              <a:t> типа</a:t>
            </a:r>
          </a:p>
          <a:p>
            <a:pPr>
              <a:defRPr/>
            </a:pPr>
            <a:r>
              <a:rPr lang="ru-RU" sz="1200" dirty="0" err="1"/>
              <a:t>Герпесвирус</a:t>
            </a:r>
            <a:r>
              <a:rPr lang="ru-RU" sz="1200" dirty="0"/>
              <a:t> человека </a:t>
            </a:r>
            <a:r>
              <a:rPr lang="en-US" sz="1200" dirty="0"/>
              <a:t>VII </a:t>
            </a:r>
            <a:r>
              <a:rPr lang="ru-RU" sz="1200" dirty="0"/>
              <a:t>типа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376863" y="4638675"/>
            <a:ext cx="3586162" cy="865188"/>
          </a:xfrm>
          <a:prstGeom prst="rect">
            <a:avLst/>
          </a:prstGeom>
          <a:noFill/>
          <a:ln w="19050" algn="ctr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263"/>
              </a:spcAft>
              <a:buClr>
                <a:srgbClr val="7D3E2F"/>
              </a:buClr>
              <a:buFont typeface="Wingdings" pitchFamily="2" charset="2"/>
              <a:buChar char="ü"/>
              <a:defRPr/>
            </a:pPr>
            <a:r>
              <a:rPr lang="ru-RU" sz="1200" b="1" cap="all" dirty="0">
                <a:solidFill>
                  <a:schemeClr val="accent5"/>
                </a:solidFill>
              </a:rPr>
              <a:t>Вирус Эпштейна-</a:t>
            </a:r>
            <a:r>
              <a:rPr lang="ru-RU" sz="1200" b="1" cap="all" dirty="0" err="1">
                <a:solidFill>
                  <a:schemeClr val="accent5"/>
                </a:solidFill>
              </a:rPr>
              <a:t>Барр</a:t>
            </a:r>
            <a:r>
              <a:rPr lang="ru-RU" sz="1200" b="1" cap="all" dirty="0">
                <a:solidFill>
                  <a:schemeClr val="accent5"/>
                </a:solidFill>
              </a:rPr>
              <a:t> </a:t>
            </a:r>
            <a:r>
              <a:rPr lang="en-US" sz="1200" b="1" cap="all" dirty="0">
                <a:solidFill>
                  <a:schemeClr val="accent5"/>
                </a:solidFill>
              </a:rPr>
              <a:t>(IV</a:t>
            </a:r>
            <a:r>
              <a:rPr lang="ru-RU" sz="1200" b="1" cap="all" dirty="0">
                <a:solidFill>
                  <a:schemeClr val="accent5"/>
                </a:solidFill>
              </a:rPr>
              <a:t> тип)</a:t>
            </a:r>
          </a:p>
          <a:p>
            <a:pPr marL="285750" indent="-285750">
              <a:lnSpc>
                <a:spcPct val="150000"/>
              </a:lnSpc>
              <a:spcAft>
                <a:spcPts val="263"/>
              </a:spcAft>
              <a:buClr>
                <a:srgbClr val="7D3E2F"/>
              </a:buClr>
              <a:buFont typeface="Wingdings" pitchFamily="2" charset="2"/>
              <a:buChar char="ü"/>
              <a:defRPr/>
            </a:pPr>
            <a:r>
              <a:rPr lang="ru-RU" sz="1200" b="1" cap="all" dirty="0" err="1">
                <a:solidFill>
                  <a:schemeClr val="accent5"/>
                </a:solidFill>
              </a:rPr>
              <a:t>Герпесвирус</a:t>
            </a:r>
            <a:r>
              <a:rPr lang="ru-RU" sz="1200" b="1" cap="all" dirty="0">
                <a:solidFill>
                  <a:schemeClr val="accent5"/>
                </a:solidFill>
              </a:rPr>
              <a:t> человека </a:t>
            </a:r>
            <a:r>
              <a:rPr lang="en-US" sz="1200" b="1" cap="all" dirty="0">
                <a:solidFill>
                  <a:schemeClr val="accent5"/>
                </a:solidFill>
              </a:rPr>
              <a:t>VIII</a:t>
            </a:r>
            <a:r>
              <a:rPr lang="ru-RU" sz="1200" b="1" cap="all" dirty="0">
                <a:solidFill>
                  <a:schemeClr val="accent5"/>
                </a:solidFill>
              </a:rPr>
              <a:t> типа</a:t>
            </a:r>
          </a:p>
        </p:txBody>
      </p:sp>
      <p:sp>
        <p:nvSpPr>
          <p:cNvPr id="65542" name="AutoShape 17"/>
          <p:cNvSpPr>
            <a:spLocks noChangeArrowheads="1"/>
          </p:cNvSpPr>
          <p:nvPr/>
        </p:nvSpPr>
        <p:spPr bwMode="auto">
          <a:xfrm>
            <a:off x="1835150" y="41608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65543" name="AutoShape 18"/>
          <p:cNvSpPr>
            <a:spLocks noChangeArrowheads="1"/>
          </p:cNvSpPr>
          <p:nvPr/>
        </p:nvSpPr>
        <p:spPr bwMode="auto">
          <a:xfrm>
            <a:off x="4716463" y="4149725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65544" name="AutoShape 19"/>
          <p:cNvSpPr>
            <a:spLocks noChangeArrowheads="1"/>
          </p:cNvSpPr>
          <p:nvPr/>
        </p:nvSpPr>
        <p:spPr bwMode="auto">
          <a:xfrm>
            <a:off x="7573963" y="41608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/>
          </a:p>
        </p:txBody>
      </p:sp>
      <p:sp>
        <p:nvSpPr>
          <p:cNvPr id="18" name="Прямоугольник 17"/>
          <p:cNvSpPr/>
          <p:nvPr/>
        </p:nvSpPr>
        <p:spPr>
          <a:xfrm>
            <a:off x="34925" y="6592888"/>
            <a:ext cx="6453188" cy="2889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850" i="1" dirty="0">
                <a:solidFill>
                  <a:srgbClr val="7F2D2D"/>
                </a:solidFill>
                <a:latin typeface="Times New Roman" pitchFamily="18" charset="0"/>
                <a:cs typeface="Times New Roman" pitchFamily="18" charset="0"/>
              </a:rPr>
              <a:t>Исаков В.А., Архипова Е.И., Исаков Д.В. </a:t>
            </a:r>
            <a:r>
              <a:rPr lang="ru-RU" sz="850" i="1" dirty="0" err="1">
                <a:solidFill>
                  <a:srgbClr val="7F2D2D"/>
                </a:solidFill>
                <a:latin typeface="Times New Roman" pitchFamily="18" charset="0"/>
                <a:cs typeface="Times New Roman" pitchFamily="18" charset="0"/>
              </a:rPr>
              <a:t>Герпесвирусные</a:t>
            </a:r>
            <a:r>
              <a:rPr lang="ru-RU" sz="850" i="1" dirty="0">
                <a:solidFill>
                  <a:srgbClr val="7F2D2D"/>
                </a:solidFill>
                <a:latin typeface="Times New Roman" pitchFamily="18" charset="0"/>
                <a:cs typeface="Times New Roman" pitchFamily="18" charset="0"/>
              </a:rPr>
              <a:t> инфекции человека. Санкт-Петербург: </a:t>
            </a:r>
            <a:r>
              <a:rPr lang="ru-RU" sz="850" i="1" dirty="0" err="1">
                <a:solidFill>
                  <a:srgbClr val="7F2D2D"/>
                </a:solidFill>
                <a:latin typeface="Times New Roman" pitchFamily="18" charset="0"/>
                <a:cs typeface="Times New Roman" pitchFamily="18" charset="0"/>
              </a:rPr>
              <a:t>СпецЛит</a:t>
            </a:r>
            <a:r>
              <a:rPr lang="ru-RU" sz="850" i="1" dirty="0">
                <a:solidFill>
                  <a:srgbClr val="7F2D2D"/>
                </a:solidFill>
                <a:latin typeface="Times New Roman" pitchFamily="18" charset="0"/>
                <a:cs typeface="Times New Roman" pitchFamily="18" charset="0"/>
              </a:rPr>
              <a:t>, 2013, 667 с..</a:t>
            </a:r>
          </a:p>
        </p:txBody>
      </p:sp>
      <p:sp>
        <p:nvSpPr>
          <p:cNvPr id="655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273A845-DD84-4B8F-988B-4009B59C1C30}" type="slidenum">
              <a:rPr lang="ru-RU" altLang="ru-RU" sz="24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87</a:t>
            </a:fld>
            <a:endParaRPr lang="ru-RU" altLang="ru-RU" sz="2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F86CEC4D-3CFC-4938-A0D8-5022D45981D4}" type="slidenum">
              <a:rPr lang="ru-RU" altLang="ru-RU" sz="24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88</a:t>
            </a:fld>
            <a:endParaRPr lang="ru-RU" altLang="ru-RU" sz="2400" smtClean="0">
              <a:solidFill>
                <a:schemeClr val="tx2"/>
              </a:solidFill>
            </a:endParaRP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539750" y="1268413"/>
            <a:ext cx="7772400" cy="3454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ru-RU" altLang="ru-RU" smtClean="0"/>
              <a:t>  60-90% взрослого населения городов инфицируется хотя бы</a:t>
            </a:r>
            <a:r>
              <a:rPr lang="es-ES" altLang="ru-RU" smtClean="0"/>
              <a:t> </a:t>
            </a:r>
            <a:r>
              <a:rPr lang="ru-RU" altLang="ru-RU" smtClean="0"/>
              <a:t>одним типом герпесвирусов;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ru-RU" altLang="ru-RU" smtClean="0"/>
              <a:t>  Более, чем у 50% инфицированных рецидивирующее течение заболевания;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ru-RU" altLang="ru-RU" smtClean="0"/>
              <a:t>  ОТСУТСТВИЕ стандартных алгоритмов диагностики и классификации герпесвирусных инфекций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ru-RU" altLang="ru-RU" smtClean="0"/>
              <a:t>  Типирование новых вирусов герпеса, таких как ВГЧ 6, 7, 8 типов;</a:t>
            </a:r>
          </a:p>
        </p:txBody>
      </p:sp>
      <p:sp>
        <p:nvSpPr>
          <p:cNvPr id="66564" name="Прямоугольник 4"/>
          <p:cNvSpPr>
            <a:spLocks noChangeArrowheads="1"/>
          </p:cNvSpPr>
          <p:nvPr/>
        </p:nvSpPr>
        <p:spPr bwMode="auto">
          <a:xfrm>
            <a:off x="0" y="6073775"/>
            <a:ext cx="71786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0"/>
              <a:t>Н.В. Каражас, Н.А. Малышев и др.Современные аспекты герпесвирусной инфекции.Эпидемиология, клиника, диагностика, лечение и профилактика: методические рекомендации, 2012 –128 с.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0"/>
              <a:t>Исаков В.А., Архипова Е.И., Исаков Д.В. Герпесвирусные инфекции человека. Санкт-Петербург: СпецЛит, 2013, 667 с..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 b="0"/>
              <a:t>Боковой А.Г. Герпесвирусные инфекции у детей. Диагностика, клиника и лечение. Роль в формировании контингента часто болеющих детей. Москва – 2008.-141 с..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813" y="620713"/>
            <a:ext cx="7056437" cy="1008062"/>
          </a:xfrm>
          <a:prstGeom prst="rect">
            <a:avLst/>
          </a:prstGeom>
        </p:spPr>
        <p:txBody>
          <a:bodyPr/>
          <a:lstStyle>
            <a:lvl1pPr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buNone/>
              <a:defRPr sz="18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/>
              <a:t>Герпесвирусные инфекции</a:t>
            </a:r>
            <a:endParaRPr lang="ru-RU" sz="2400" dirty="0"/>
          </a:p>
        </p:txBody>
      </p:sp>
      <p:pic>
        <p:nvPicPr>
          <p:cNvPr id="3074" name="Picture 2" descr="C:\Users\Мухаярова\Desktop\герпе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9" y="4831293"/>
            <a:ext cx="1800000" cy="115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ухаярова\Desktop\ветря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1" y="4765468"/>
            <a:ext cx="1800000" cy="130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ухаярова\Desktop\опоясывающий леша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22" y="4812468"/>
            <a:ext cx="1800000" cy="12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15250" cy="1296988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sz="2400" dirty="0"/>
              <a:t>ДЕЙСТВИЕ </a:t>
            </a:r>
            <a:r>
              <a:rPr lang="ru-RU" altLang="ru-RU" sz="2400" dirty="0" smtClean="0"/>
              <a:t>ВИРУСОВ герпеса</a:t>
            </a:r>
            <a:endParaRPr lang="ru-RU" altLang="ru-RU" sz="2400" dirty="0"/>
          </a:p>
        </p:txBody>
      </p:sp>
      <p:sp>
        <p:nvSpPr>
          <p:cNvPr id="99331" name="Rectangle 3"/>
          <p:cNvSpPr>
            <a:spLocks noGrp="1"/>
          </p:cNvSpPr>
          <p:nvPr>
            <p:ph idx="1"/>
          </p:nvPr>
        </p:nvSpPr>
        <p:spPr>
          <a:xfrm>
            <a:off x="682625" y="2097088"/>
            <a:ext cx="7921625" cy="4467225"/>
          </a:xfrm>
        </p:spPr>
        <p:txBody>
          <a:bodyPr/>
          <a:lstStyle/>
          <a:p>
            <a:pPr marL="108000" indent="-609600">
              <a:buFont typeface="Arial" charset="0"/>
              <a:buAutoNum type="arabicPeriod"/>
              <a:defRPr/>
            </a:pPr>
            <a:r>
              <a:rPr lang="ru-RU" dirty="0"/>
              <a:t>ИЗБЕГАЮТ РАСПОЗНАВАНИЯ ИММУННОЙ СИСТЕМОЙ ОРГАНИЗМА:</a:t>
            </a:r>
          </a:p>
          <a:p>
            <a:pPr marL="108000" lvl="1" indent="-533400">
              <a:buFont typeface="Wingdings" pitchFamily="2" charset="2"/>
              <a:buChar char="v"/>
              <a:defRPr/>
            </a:pPr>
            <a:r>
              <a:rPr lang="ru-RU" sz="1800" b="1" dirty="0"/>
              <a:t>Антигенная вариабельность («дрейф» или «</a:t>
            </a:r>
            <a:r>
              <a:rPr lang="ru-RU" sz="1800" b="1" dirty="0" err="1"/>
              <a:t>шифт</a:t>
            </a:r>
            <a:r>
              <a:rPr lang="ru-RU" sz="1800" b="1" dirty="0"/>
              <a:t>»)</a:t>
            </a:r>
          </a:p>
          <a:p>
            <a:pPr marL="108000" lvl="1" indent="-533400">
              <a:buFont typeface="Wingdings" pitchFamily="2" charset="2"/>
              <a:buChar char="v"/>
              <a:defRPr/>
            </a:pPr>
            <a:r>
              <a:rPr lang="ru-RU" sz="1800" b="1" dirty="0"/>
              <a:t>Продукция «белков ловушек»</a:t>
            </a:r>
          </a:p>
          <a:p>
            <a:pPr marL="108000" lvl="1" indent="-533400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rgbClr val="7F2D2D"/>
              </a:solidFill>
              <a:latin typeface="Trebuchet MS" panose="020B0603020202020204" pitchFamily="34" charset="0"/>
            </a:endParaRPr>
          </a:p>
          <a:p>
            <a:pPr marL="108000" indent="-533400">
              <a:buFont typeface="Arial" charset="0"/>
              <a:buAutoNum type="arabicPeriod"/>
              <a:defRPr/>
            </a:pPr>
            <a:r>
              <a:rPr lang="ru-RU" dirty="0"/>
              <a:t>Патогенное воздействие на систему </a:t>
            </a:r>
            <a:r>
              <a:rPr lang="en-US" dirty="0"/>
              <a:t>IFN</a:t>
            </a:r>
            <a:r>
              <a:rPr lang="ru-RU" dirty="0"/>
              <a:t>:</a:t>
            </a:r>
          </a:p>
          <a:p>
            <a:pPr marL="108000" lvl="1" indent="-533400">
              <a:buFont typeface="Wingdings" pitchFamily="2" charset="2"/>
              <a:buChar char="v"/>
              <a:defRPr/>
            </a:pPr>
            <a:r>
              <a:rPr lang="ru-RU" sz="1800" b="1" dirty="0"/>
              <a:t>На рецепторы </a:t>
            </a:r>
            <a:r>
              <a:rPr lang="en-US" sz="1800" b="1" dirty="0"/>
              <a:t>IFN</a:t>
            </a:r>
            <a:endParaRPr lang="ru-RU" sz="1800" b="1" dirty="0"/>
          </a:p>
          <a:p>
            <a:pPr marL="108000" lvl="1" indent="-533400">
              <a:buFont typeface="Wingdings" pitchFamily="2" charset="2"/>
              <a:buChar char="v"/>
              <a:defRPr/>
            </a:pPr>
            <a:r>
              <a:rPr lang="ru-RU" sz="1800" b="1" dirty="0"/>
              <a:t>Транскрипционные факторы  (нарушение активации генов </a:t>
            </a:r>
            <a:r>
              <a:rPr lang="en-US" sz="1800" b="1" dirty="0"/>
              <a:t>INF)</a:t>
            </a:r>
            <a:endParaRPr lang="ru-RU" sz="1800" b="1" dirty="0"/>
          </a:p>
          <a:p>
            <a:pPr marL="108000" lvl="1" indent="-533400">
              <a:buFont typeface="Arial" charset="0"/>
              <a:buNone/>
              <a:defRPr/>
            </a:pPr>
            <a:endParaRPr lang="ru-RU" dirty="0" smtClean="0">
              <a:solidFill>
                <a:srgbClr val="7F2D2D"/>
              </a:solidFill>
              <a:latin typeface="Trebuchet MS" panose="020B0603020202020204" pitchFamily="34" charset="0"/>
            </a:endParaRPr>
          </a:p>
        </p:txBody>
      </p:sp>
      <p:sp>
        <p:nvSpPr>
          <p:cNvPr id="67588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8448675" y="6129338"/>
            <a:ext cx="29527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A85B03A-1C37-4C62-B188-BDF6E8C23FB3}" type="slidenum">
              <a:rPr lang="ru-RU" altLang="ru-RU" sz="24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89</a:t>
            </a:fld>
            <a:endParaRPr lang="ru-RU" altLang="ru-RU" sz="2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90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ОРВИ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Наибольшую эпидемиологическую значимость представляют</a:t>
            </a:r>
            <a:br>
              <a:rPr lang="ru-RU" dirty="0"/>
            </a:br>
            <a:r>
              <a:rPr lang="ru-RU" dirty="0"/>
              <a:t>вирусы гриппа A и B. Тем не менее, другие возбудители вносят</a:t>
            </a:r>
            <a:br>
              <a:rPr lang="ru-RU" dirty="0"/>
            </a:br>
            <a:r>
              <a:rPr lang="ru-RU" dirty="0"/>
              <a:t>большой вклад в инфекционную заболеваемость в</a:t>
            </a:r>
            <a:br>
              <a:rPr lang="ru-RU" dirty="0"/>
            </a:br>
            <a:r>
              <a:rPr lang="ru-RU" dirty="0" err="1"/>
              <a:t>межэпидемический</a:t>
            </a:r>
            <a:r>
              <a:rPr lang="ru-RU" dirty="0"/>
              <a:t> по гриппу период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качестве этиологических факторов чаще всего выступают:</a:t>
            </a:r>
            <a:br>
              <a:rPr lang="ru-RU" dirty="0"/>
            </a:br>
            <a:r>
              <a:rPr lang="ru-RU" dirty="0"/>
              <a:t>- аденовирусы,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риновирусы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- вирусы </a:t>
            </a:r>
            <a:r>
              <a:rPr lang="ru-RU" dirty="0" err="1"/>
              <a:t>парагриппа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- респираторно-синцитиальная вирусная инфекция,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коронавирусы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- В последние годы описаны </a:t>
            </a:r>
            <a:r>
              <a:rPr lang="ru-RU" dirty="0" err="1"/>
              <a:t>метапневмовирусы</a:t>
            </a:r>
            <a:r>
              <a:rPr lang="ru-RU" dirty="0"/>
              <a:t> и </a:t>
            </a:r>
            <a:r>
              <a:rPr lang="ru-RU" dirty="0" err="1"/>
              <a:t>бокавирусы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6073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ухаярова\Desktop\многодетная сем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32" y="1524359"/>
            <a:ext cx="4479010" cy="2984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750" y="625475"/>
            <a:ext cx="2447925" cy="115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7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Бессимптомное течение у взрослых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81725" y="625475"/>
            <a:ext cx="2447925" cy="115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7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cap="all" dirty="0">
                <a:solidFill>
                  <a:schemeClr val="accent5"/>
                </a:solidFill>
              </a:rPr>
              <a:t>Инфицирование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1225" y="4149725"/>
            <a:ext cx="2663825" cy="1150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7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Формирование внутрисемейного очага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788" y="4508500"/>
            <a:ext cx="2722562" cy="158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7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Рецидивирующие инфекции респираторных органов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750" y="4508500"/>
            <a:ext cx="2895600" cy="158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7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all" dirty="0">
                <a:solidFill>
                  <a:schemeClr val="accent5"/>
                </a:solidFill>
              </a:rPr>
              <a:t>Формирование  хронической соматической патологии</a:t>
            </a:r>
          </a:p>
        </p:txBody>
      </p: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>
            <a:off x="7405688" y="1778000"/>
            <a:ext cx="22225" cy="2730500"/>
          </a:xfrm>
          <a:prstGeom prst="straightConnector1">
            <a:avLst/>
          </a:prstGeom>
          <a:ln w="38100">
            <a:solidFill>
              <a:srgbClr val="0767B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36713" y="1793875"/>
            <a:ext cx="0" cy="2714625"/>
          </a:xfrm>
          <a:prstGeom prst="straightConnector1">
            <a:avLst/>
          </a:prstGeom>
          <a:ln w="38100">
            <a:solidFill>
              <a:srgbClr val="0767B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3" idx="1"/>
          </p:cNvCxnSpPr>
          <p:nvPr/>
        </p:nvCxnSpPr>
        <p:spPr>
          <a:xfrm>
            <a:off x="2894013" y="1201738"/>
            <a:ext cx="3287712" cy="0"/>
          </a:xfrm>
          <a:prstGeom prst="straightConnector1">
            <a:avLst/>
          </a:prstGeom>
          <a:ln w="38100">
            <a:solidFill>
              <a:srgbClr val="0767B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1636713" y="1778000"/>
            <a:ext cx="1881187" cy="2371725"/>
          </a:xfrm>
          <a:prstGeom prst="straightConnector1">
            <a:avLst/>
          </a:prstGeom>
          <a:ln w="38100">
            <a:solidFill>
              <a:srgbClr val="0767B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 flipH="1">
            <a:off x="6084888" y="1778000"/>
            <a:ext cx="1320800" cy="2371725"/>
          </a:xfrm>
          <a:prstGeom prst="straightConnector1">
            <a:avLst/>
          </a:prstGeom>
          <a:ln w="38100">
            <a:solidFill>
              <a:srgbClr val="0767B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1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8448675" y="6129338"/>
            <a:ext cx="29527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40A57E8-5ED6-4FF5-8F5F-3312A4102B47}" type="slidenum">
              <a:rPr lang="ru-RU" altLang="ru-RU" sz="24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90</a:t>
            </a:fld>
            <a:endParaRPr lang="ru-RU" altLang="ru-RU" sz="24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83562" cy="935038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ВИРУС ПРОСТОГО ГЕРПЕСА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I </a:t>
            </a:r>
            <a:r>
              <a:rPr lang="ru-RU" sz="2400" dirty="0"/>
              <a:t>и </a:t>
            </a:r>
            <a:r>
              <a:rPr lang="en-US" sz="2400" dirty="0"/>
              <a:t>II</a:t>
            </a:r>
            <a:r>
              <a:rPr lang="ru-RU" sz="2400" dirty="0"/>
              <a:t> ТИПОВ</a:t>
            </a:r>
          </a:p>
        </p:txBody>
      </p:sp>
      <p:sp>
        <p:nvSpPr>
          <p:cNvPr id="1741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77838" y="1601788"/>
            <a:ext cx="8202612" cy="3435350"/>
          </a:xfrm>
        </p:spPr>
        <p:txBody>
          <a:bodyPr>
            <a:normAutofit fontScale="92500" lnSpcReduction="20000"/>
          </a:bodyPr>
          <a:lstStyle/>
          <a:p>
            <a:pPr marL="609600" indent="-609600" algn="ctr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ru-RU" u="sng" dirty="0"/>
              <a:t>ОСНОВНЫЕ КЛИНИЧЕСКИЕ ФОРМЫ:</a:t>
            </a:r>
            <a:endParaRPr lang="es-ES" u="sng" dirty="0"/>
          </a:p>
          <a:p>
            <a:pPr marL="609600" indent="-609600" eaLnBrk="1" hangingPunct="1">
              <a:lnSpc>
                <a:spcPct val="150000"/>
              </a:lnSpc>
              <a:buFont typeface="Arial" charset="0"/>
              <a:buAutoNum type="arabicPeriod"/>
              <a:defRPr/>
            </a:pPr>
            <a:r>
              <a:rPr lang="ru-RU" sz="1600" dirty="0">
                <a:solidFill>
                  <a:srgbClr val="FF0000"/>
                </a:solidFill>
              </a:rPr>
              <a:t>Кожные </a:t>
            </a:r>
            <a:r>
              <a:rPr lang="ru-RU" sz="1600" dirty="0" smtClean="0">
                <a:solidFill>
                  <a:srgbClr val="FF0000"/>
                </a:solidFill>
              </a:rPr>
              <a:t>покровы</a:t>
            </a:r>
            <a:r>
              <a:rPr lang="ru-RU" sz="1600" dirty="0" smtClean="0"/>
              <a:t>: Герпетиформная </a:t>
            </a:r>
            <a:r>
              <a:rPr lang="ru-RU" sz="1600" dirty="0"/>
              <a:t>экзема; </a:t>
            </a:r>
            <a:r>
              <a:rPr lang="es-ES" sz="1600" dirty="0"/>
              <a:t>Herpes labialis</a:t>
            </a:r>
            <a:r>
              <a:rPr lang="ru-RU" sz="1600" dirty="0"/>
              <a:t>;</a:t>
            </a:r>
          </a:p>
          <a:p>
            <a:pPr marL="990600" lvl="1" indent="-533400" eaLnBrk="1" hangingPunct="1">
              <a:lnSpc>
                <a:spcPct val="150000"/>
              </a:lnSpc>
              <a:defRPr/>
            </a:pPr>
            <a:r>
              <a:rPr lang="ru-RU" sz="1600" dirty="0"/>
              <a:t>Язвенно-некротический герпес;</a:t>
            </a:r>
          </a:p>
          <a:p>
            <a:pPr marL="609600" indent="-609600" eaLnBrk="1" hangingPunct="1">
              <a:lnSpc>
                <a:spcPct val="150000"/>
              </a:lnSpc>
              <a:buFont typeface="Arial" charset="0"/>
              <a:buAutoNum type="arabicPeriod" startAt="2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Слизистые оболочки</a:t>
            </a:r>
            <a:r>
              <a:rPr lang="ru-RU" sz="1600" dirty="0" smtClean="0"/>
              <a:t>: Гингивит</a:t>
            </a:r>
            <a:r>
              <a:rPr lang="ru-RU" sz="1600" dirty="0"/>
              <a:t>; стоматит; фарингит;</a:t>
            </a:r>
          </a:p>
          <a:p>
            <a:pPr marL="609600" indent="-609600" eaLnBrk="1" hangingPunct="1">
              <a:lnSpc>
                <a:spcPct val="150000"/>
              </a:lnSpc>
              <a:buFont typeface="Arial" charset="0"/>
              <a:buAutoNum type="arabicPeriod" startAt="3"/>
              <a:defRPr/>
            </a:pPr>
            <a:r>
              <a:rPr lang="ru-RU" sz="2200" b="1" dirty="0">
                <a:solidFill>
                  <a:srgbClr val="FF0000"/>
                </a:solidFill>
              </a:rPr>
              <a:t>Верхние дыхательные пути</a:t>
            </a:r>
            <a:r>
              <a:rPr lang="ru-RU" sz="2200" b="1" dirty="0"/>
              <a:t>: ОРЗ;</a:t>
            </a:r>
          </a:p>
          <a:p>
            <a:pPr marL="609600" indent="-609600" eaLnBrk="1" hangingPunct="1">
              <a:lnSpc>
                <a:spcPct val="150000"/>
              </a:lnSpc>
              <a:buFont typeface="Arial" charset="0"/>
              <a:buAutoNum type="arabicPeriod" startAt="4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Глаза: </a:t>
            </a:r>
            <a:r>
              <a:rPr lang="ru-RU" sz="1600" dirty="0" smtClean="0"/>
              <a:t>Кератит</a:t>
            </a:r>
            <a:r>
              <a:rPr lang="ru-RU" sz="1600" dirty="0"/>
              <a:t>; </a:t>
            </a:r>
            <a:r>
              <a:rPr lang="ru-RU" sz="1600" dirty="0" smtClean="0"/>
              <a:t> </a:t>
            </a:r>
            <a:r>
              <a:rPr lang="ru-RU" sz="1600" dirty="0" err="1" smtClean="0"/>
              <a:t>Кератоконъюнктивит</a:t>
            </a:r>
            <a:r>
              <a:rPr lang="ru-RU" sz="1600" dirty="0"/>
              <a:t>; ирит; иридоциклит;</a:t>
            </a:r>
          </a:p>
          <a:p>
            <a:pPr marL="609600" indent="-609600" eaLnBrk="1" hangingPunct="1">
              <a:lnSpc>
                <a:spcPct val="150000"/>
              </a:lnSpc>
              <a:buFont typeface="Arial" charset="0"/>
              <a:buAutoNum type="arabicPeriod" startAt="5"/>
              <a:defRPr/>
            </a:pPr>
            <a:r>
              <a:rPr lang="ru-RU" sz="1600" dirty="0">
                <a:solidFill>
                  <a:srgbClr val="FF0000"/>
                </a:solidFill>
              </a:rPr>
              <a:t>Урогенитальный тракт</a:t>
            </a:r>
            <a:r>
              <a:rPr lang="ru-RU" sz="1600" dirty="0" smtClean="0"/>
              <a:t>: </a:t>
            </a:r>
            <a:r>
              <a:rPr lang="ru-RU" sz="1600" dirty="0"/>
              <a:t>Генитальный герпес;</a:t>
            </a:r>
          </a:p>
          <a:p>
            <a:pPr marL="609600" indent="-609600" eaLnBrk="1" hangingPunct="1">
              <a:lnSpc>
                <a:spcPct val="150000"/>
              </a:lnSpc>
              <a:buFont typeface="Arial" charset="0"/>
              <a:buAutoNum type="arabicPeriod" startAt="6"/>
              <a:defRPr/>
            </a:pPr>
            <a:r>
              <a:rPr lang="ru-RU" sz="1600" dirty="0">
                <a:solidFill>
                  <a:srgbClr val="FF0000"/>
                </a:solidFill>
              </a:rPr>
              <a:t>Нервная система</a:t>
            </a:r>
            <a:r>
              <a:rPr lang="ru-RU" sz="1600" dirty="0"/>
              <a:t>: </a:t>
            </a:r>
            <a:r>
              <a:rPr lang="ru-RU" sz="1600" dirty="0" smtClean="0"/>
              <a:t>Менингит</a:t>
            </a:r>
            <a:r>
              <a:rPr lang="ru-RU" sz="1600" dirty="0"/>
              <a:t>, энцефалит;</a:t>
            </a:r>
          </a:p>
          <a:p>
            <a:pPr marL="609600" indent="-609600" eaLnBrk="1" hangingPunct="1">
              <a:lnSpc>
                <a:spcPct val="150000"/>
              </a:lnSpc>
              <a:buFont typeface="Arial" charset="0"/>
              <a:buAutoNum type="arabicPeriod" startAt="7"/>
              <a:defRPr/>
            </a:pPr>
            <a:r>
              <a:rPr lang="ru-RU" sz="1600" dirty="0">
                <a:solidFill>
                  <a:srgbClr val="FF0000"/>
                </a:solidFill>
              </a:rPr>
              <a:t>Внутренние органы</a:t>
            </a:r>
          </a:p>
        </p:txBody>
      </p:sp>
      <p:sp>
        <p:nvSpPr>
          <p:cNvPr id="7680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B6536422-58EA-4AF0-BB12-E34577F1BB85}" type="slidenum">
              <a:rPr lang="es-ES" altLang="ru-RU" sz="24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91</a:t>
            </a:fld>
            <a:endParaRPr lang="es-ES" altLang="ru-RU" sz="2400" smtClean="0">
              <a:solidFill>
                <a:schemeClr val="tx2"/>
              </a:solidFill>
            </a:endParaRPr>
          </a:p>
        </p:txBody>
      </p:sp>
      <p:pic>
        <p:nvPicPr>
          <p:cNvPr id="6" name="Picture 2" descr="C:\Users\Мухаярова\Desktop\герпе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9" y="5367220"/>
            <a:ext cx="1800000" cy="115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ухаярова\Desktop\стомат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24" y="5367220"/>
            <a:ext cx="1989422" cy="115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ухаярова\Desktop\керати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39" y="5383826"/>
            <a:ext cx="1800000" cy="1162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947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вирус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обычного (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простого) герпеса </a:t>
            </a: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 типов</a:t>
            </a:r>
            <a:r>
              <a:rPr lang="ru-RU" altLang="ru-RU" sz="2400" dirty="0">
                <a:solidFill>
                  <a:srgbClr val="FFFF66"/>
                </a:solidFill>
              </a:rPr>
              <a:t/>
            </a:r>
            <a:br>
              <a:rPr lang="ru-RU" altLang="ru-RU" sz="2400" dirty="0">
                <a:solidFill>
                  <a:srgbClr val="FFFF66"/>
                </a:solidFill>
              </a:rPr>
            </a:br>
            <a:endParaRPr lang="ru-RU" altLang="ru-RU" sz="2400" dirty="0">
              <a:solidFill>
                <a:srgbClr val="FFFF66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4608512" cy="5616575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ru-RU" altLang="ru-RU" sz="1800" smtClean="0"/>
              <a:t>Простой ге́рпес – вирусное заболевание с характерным высыпанием сгруппированных пузырьков на коже и слизистых оболочках. Вызывается герпесвирусами двух видов: </a:t>
            </a:r>
            <a:r>
              <a:rPr lang="ru-RU" altLang="ru-RU" sz="1800" smtClean="0">
                <a:hlinkClick r:id="rId2" tooltip="Вирус простого герпеса первого типа"/>
              </a:rPr>
              <a:t>HSV-1</a:t>
            </a:r>
            <a:r>
              <a:rPr lang="ru-RU" altLang="ru-RU" sz="1800" smtClean="0"/>
              <a:t> и </a:t>
            </a:r>
            <a:r>
              <a:rPr lang="ru-RU" altLang="ru-RU" sz="1800" smtClean="0">
                <a:hlinkClick r:id="rId3" tooltip="Вирус простого герпеса второго типа"/>
              </a:rPr>
              <a:t>HSV-2</a:t>
            </a:r>
            <a:r>
              <a:rPr lang="ru-RU" altLang="ru-RU" sz="1800" smtClean="0"/>
              <a:t>. </a:t>
            </a:r>
          </a:p>
          <a:p>
            <a:pPr marL="0" indent="0">
              <a:spcAft>
                <a:spcPts val="1200"/>
              </a:spcAft>
            </a:pPr>
            <a:r>
              <a:rPr lang="ru-RU" altLang="ru-RU" sz="1800" smtClean="0"/>
              <a:t>Типичное проявление кожного герпеса – везикулезная сыпь, окруженная венчиком гиперемии и располагающаяся на гладкой коже. Первичная инфекция – элементы дискретны, рецидив – сгруппированы.</a:t>
            </a:r>
          </a:p>
          <a:p>
            <a:pPr marL="0" indent="0"/>
            <a:endParaRPr lang="ru-RU" altLang="ru-RU" sz="1800" smtClean="0"/>
          </a:p>
        </p:txBody>
      </p:sp>
      <p:pic>
        <p:nvPicPr>
          <p:cNvPr id="77828" name="Picture 5" descr="герпес классическая сыпь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2962275"/>
            <a:ext cx="2914650" cy="21526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567737" cy="1104900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вирус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обычного (простого)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герпеса </a:t>
            </a: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 типов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49580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altLang="ru-RU" sz="1900" smtClean="0"/>
              <a:t>Наиболее частая первичная форма заболевания – острый герпетический гингивостоматит (афтозный стоматит).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altLang="ru-RU" sz="1900" smtClean="0"/>
              <a:t>Заболевание проявляется выраженными симптомами общей интоксикации, реакцией со стороны подчелюстных лимфоузлов, болевой реакцией, слюнотечением.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ru-RU" altLang="ru-RU" sz="1900" smtClean="0"/>
              <a:t>Внешне характеризуется появлением везикулезных элементов на слизистой, заменяющихся на эрозии, афты (поверхностные дефекты, покрытые фибрином).</a:t>
            </a:r>
            <a:r>
              <a:rPr lang="ru-RU" altLang="ru-RU" sz="1600" smtClean="0"/>
              <a:t>   </a:t>
            </a:r>
          </a:p>
          <a:p>
            <a:pPr marL="0" indent="0">
              <a:lnSpc>
                <a:spcPct val="90000"/>
              </a:lnSpc>
            </a:pPr>
            <a:endParaRPr lang="ru-RU" altLang="ru-RU" sz="2800" smtClean="0"/>
          </a:p>
        </p:txBody>
      </p:sp>
      <p:pic>
        <p:nvPicPr>
          <p:cNvPr id="78852" name="Picture 5" descr="Гер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844675"/>
            <a:ext cx="38973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13716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ФАКТОРЫ, ПРОВОЦИРУЮЩИЕ ПЕРЕХОД </a:t>
            </a:r>
            <a:r>
              <a:rPr lang="ru-RU" sz="2400" dirty="0"/>
              <a:t>ВИРУСОВ </a:t>
            </a:r>
            <a:r>
              <a:rPr lang="ru-RU" sz="2400" dirty="0" smtClean="0"/>
              <a:t>ГЕРПЕСА ИЗ </a:t>
            </a:r>
            <a:r>
              <a:rPr lang="ru-RU" sz="2400" dirty="0"/>
              <a:t>ЛАТЕНТНОГО </a:t>
            </a:r>
            <a:r>
              <a:rPr lang="ru-RU" sz="2400" dirty="0" smtClean="0"/>
              <a:t>Состояния В АКТИВНОЕ</a:t>
            </a:r>
            <a:endParaRPr lang="ru-RU" sz="2400" dirty="0"/>
          </a:p>
        </p:txBody>
      </p:sp>
      <p:sp>
        <p:nvSpPr>
          <p:cNvPr id="79875" name="Місце для вмісту 2"/>
          <p:cNvSpPr>
            <a:spLocks noGrp="1"/>
          </p:cNvSpPr>
          <p:nvPr>
            <p:ph idx="1"/>
          </p:nvPr>
        </p:nvSpPr>
        <p:spPr>
          <a:xfrm>
            <a:off x="323850" y="1520825"/>
            <a:ext cx="8362950" cy="5137150"/>
          </a:xfrm>
        </p:spPr>
        <p:txBody>
          <a:bodyPr/>
          <a:lstStyle/>
          <a:p>
            <a:endParaRPr lang="ru-RU" altLang="ru-RU" sz="1800" smtClean="0">
              <a:solidFill>
                <a:schemeClr val="tx2"/>
              </a:solidFill>
            </a:endParaRPr>
          </a:p>
          <a:p>
            <a:endParaRPr lang="ru-RU" altLang="ru-RU" sz="1800" smtClean="0">
              <a:solidFill>
                <a:schemeClr val="tx2"/>
              </a:solidFill>
            </a:endParaRPr>
          </a:p>
        </p:txBody>
      </p:sp>
      <p:sp>
        <p:nvSpPr>
          <p:cNvPr id="798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448675" y="6129338"/>
            <a:ext cx="29527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91AF5CF-D87A-4AE2-B594-060FE0C05630}" type="slidenum">
              <a:rPr lang="es-ES" altLang="ru-RU" sz="24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94</a:t>
            </a:fld>
            <a:endParaRPr lang="es-ES" altLang="ru-RU" sz="2400" smtClean="0">
              <a:solidFill>
                <a:schemeClr val="tx2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79388" y="1330325"/>
            <a:ext cx="8640762" cy="5076825"/>
          </a:xfrm>
          <a:prstGeom prst="roundRect">
            <a:avLst>
              <a:gd name="adj" fmla="val 9106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1D52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Прямокутник 7"/>
          <p:cNvSpPr>
            <a:spLocks noChangeArrowheads="1"/>
          </p:cNvSpPr>
          <p:nvPr/>
        </p:nvSpPr>
        <p:spPr bwMode="auto">
          <a:xfrm>
            <a:off x="430213" y="1790700"/>
            <a:ext cx="83899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переохлаждение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Длительное пребывание на солнце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резкое колебание температуры окружающей среды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эмоциональный стресс (различные его причины)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психические расстройства (депрессии)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физическое перенапряжение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резкая смена климатических поясов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Голодание / диета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простудные заболевания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избыточное употребление алкогольных напитков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b="1" cap="all" dirty="0">
                <a:solidFill>
                  <a:schemeClr val="accent5"/>
                </a:solidFill>
              </a:rPr>
              <a:t>локальная </a:t>
            </a:r>
            <a:r>
              <a:rPr lang="ru-RU" sz="1600" b="1" cap="all" dirty="0" err="1">
                <a:solidFill>
                  <a:schemeClr val="accent5"/>
                </a:solidFill>
              </a:rPr>
              <a:t>травматизация</a:t>
            </a:r>
            <a:r>
              <a:rPr lang="ru-RU" sz="1600" b="1" cap="all" dirty="0">
                <a:solidFill>
                  <a:schemeClr val="accent5"/>
                </a:solidFill>
              </a:rPr>
              <a:t> иного 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12165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6"/>
          <p:cNvSpPr>
            <a:spLocks noChangeShapeType="1"/>
          </p:cNvSpPr>
          <p:nvPr/>
        </p:nvSpPr>
        <p:spPr bwMode="auto">
          <a:xfrm>
            <a:off x="5219700" y="1608138"/>
            <a:ext cx="1655763" cy="436562"/>
          </a:xfrm>
          <a:prstGeom prst="line">
            <a:avLst/>
          </a:prstGeom>
          <a:noFill/>
          <a:ln w="57150">
            <a:solidFill>
              <a:srgbClr val="0767B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676275" y="3806825"/>
            <a:ext cx="7848600" cy="12604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>
                <a:solidFill>
                  <a:srgbClr val="DD1405"/>
                </a:solidFill>
                <a:latin typeface="Trebuchet MS" pitchFamily="34" charset="0"/>
                <a:cs typeface="Arial" pitchFamily="34" charset="0"/>
              </a:rPr>
              <a:t>ВТОРИЧНОЕ ИММУНОДЕФИЦИТНОЕ СОСТОЯНИЕ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11188" y="5516563"/>
            <a:ext cx="7848600" cy="1052512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>
                <a:solidFill>
                  <a:srgbClr val="F18809"/>
                </a:solidFill>
                <a:latin typeface="Trebuchet MS" pitchFamily="34" charset="0"/>
                <a:cs typeface="Arial" pitchFamily="34" charset="0"/>
              </a:rPr>
              <a:t>НЕСПОСОБНОСТЬ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F18809"/>
                </a:solidFill>
                <a:latin typeface="Trebuchet MS" pitchFamily="34" charset="0"/>
                <a:cs typeface="Arial" pitchFamily="34" charset="0"/>
              </a:rPr>
              <a:t>ЭЛИМИНИРОВАТЬ ВИРУС ИЗ ОРГАНИЗМА</a:t>
            </a:r>
          </a:p>
        </p:txBody>
      </p:sp>
      <p:sp>
        <p:nvSpPr>
          <p:cNvPr id="80901" name="AutoShape 14"/>
          <p:cNvSpPr>
            <a:spLocks noChangeArrowheads="1"/>
          </p:cNvSpPr>
          <p:nvPr/>
        </p:nvSpPr>
        <p:spPr bwMode="auto">
          <a:xfrm>
            <a:off x="4284663" y="5062538"/>
            <a:ext cx="431800" cy="503237"/>
          </a:xfrm>
          <a:prstGeom prst="downArrow">
            <a:avLst>
              <a:gd name="adj1" fmla="val 50000"/>
              <a:gd name="adj2" fmla="val 29136"/>
            </a:avLst>
          </a:prstGeom>
          <a:solidFill>
            <a:srgbClr val="DD1405"/>
          </a:solidFill>
          <a:ln w="9525" algn="ctr">
            <a:solidFill>
              <a:srgbClr val="F7941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>
              <a:solidFill>
                <a:srgbClr val="F18809"/>
              </a:solidFill>
            </a:endParaRPr>
          </a:p>
        </p:txBody>
      </p:sp>
      <p:sp>
        <p:nvSpPr>
          <p:cNvPr id="52233" name="Rectangle 3"/>
          <p:cNvSpPr txBox="1">
            <a:spLocks noRot="1" noChangeArrowheads="1"/>
          </p:cNvSpPr>
          <p:nvPr/>
        </p:nvSpPr>
        <p:spPr bwMode="auto">
          <a:xfrm>
            <a:off x="317500" y="2824163"/>
            <a:ext cx="3744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6538" indent="-236538"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defTabSz="914400">
              <a:spcAft>
                <a:spcPts val="263"/>
              </a:spcAft>
              <a:buClr>
                <a:srgbClr val="7030A0"/>
              </a:buClr>
              <a:buFont typeface="Arial" charset="0"/>
              <a:buChar char="•"/>
              <a:defRPr/>
            </a:pPr>
            <a:r>
              <a:rPr lang="ru-RU" altLang="ru-RU" sz="2000" b="1" i="1" cap="all" dirty="0">
                <a:solidFill>
                  <a:schemeClr val="accent5"/>
                </a:solidFill>
                <a:latin typeface="+mn-lt"/>
              </a:rPr>
              <a:t>первичная врожденная</a:t>
            </a:r>
          </a:p>
          <a:p>
            <a:pPr marL="0" defTabSz="914400">
              <a:spcAft>
                <a:spcPts val="263"/>
              </a:spcAft>
              <a:buClr>
                <a:srgbClr val="7030A0"/>
              </a:buClr>
              <a:buFont typeface="Arial" charset="0"/>
              <a:buChar char="•"/>
              <a:defRPr/>
            </a:pPr>
            <a:r>
              <a:rPr lang="ru-RU" altLang="ru-RU" sz="2000" b="1" i="1" cap="all" dirty="0">
                <a:solidFill>
                  <a:schemeClr val="accent5"/>
                </a:solidFill>
                <a:latin typeface="+mn-lt"/>
              </a:rPr>
              <a:t>приобретенная</a:t>
            </a:r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1255713" y="2254250"/>
            <a:ext cx="13636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b="1" u="sng" cap="all" dirty="0">
                <a:solidFill>
                  <a:schemeClr val="accent5"/>
                </a:solidFill>
                <a:latin typeface="+mn-lt"/>
              </a:rPr>
              <a:t>ОСТРАЯ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5883275" y="2254250"/>
            <a:ext cx="2346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b="1" u="sng" cap="all" dirty="0">
                <a:solidFill>
                  <a:schemeClr val="accent5"/>
                </a:solidFill>
                <a:latin typeface="+mn-lt"/>
              </a:rPr>
              <a:t>ХРОНИЧЕСКАЯ</a:t>
            </a:r>
          </a:p>
        </p:txBody>
      </p:sp>
      <p:sp>
        <p:nvSpPr>
          <p:cNvPr id="52236" name="Rectangle 3"/>
          <p:cNvSpPr>
            <a:spLocks noRot="1" noChangeArrowheads="1"/>
          </p:cNvSpPr>
          <p:nvPr/>
        </p:nvSpPr>
        <p:spPr bwMode="auto">
          <a:xfrm>
            <a:off x="4519613" y="2716213"/>
            <a:ext cx="48593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236538">
              <a:spcBef>
                <a:spcPct val="20000"/>
              </a:spcBef>
              <a:spcAft>
                <a:spcPts val="263"/>
              </a:spcAft>
              <a:buClr>
                <a:srgbClr val="7030A0"/>
              </a:buClr>
              <a:buFont typeface="Arial" charset="0"/>
              <a:buChar char="•"/>
              <a:defRPr/>
            </a:pPr>
            <a:r>
              <a:rPr lang="ru-RU" altLang="ru-RU" sz="2000" b="1" i="1" cap="all" dirty="0">
                <a:solidFill>
                  <a:schemeClr val="accent5"/>
                </a:solidFill>
              </a:rPr>
              <a:t>хроническая </a:t>
            </a:r>
            <a:r>
              <a:rPr lang="ru-RU" altLang="ru-RU" sz="2000" b="1" i="1" cap="all" dirty="0" err="1">
                <a:solidFill>
                  <a:schemeClr val="accent5"/>
                </a:solidFill>
              </a:rPr>
              <a:t>персистирующая</a:t>
            </a:r>
            <a:endParaRPr lang="ru-RU" altLang="ru-RU" sz="2000" b="1" i="1" cap="all" dirty="0">
              <a:solidFill>
                <a:schemeClr val="accent5"/>
              </a:solidFill>
            </a:endParaRPr>
          </a:p>
          <a:p>
            <a:pPr indent="-236538">
              <a:spcBef>
                <a:spcPct val="20000"/>
              </a:spcBef>
              <a:spcAft>
                <a:spcPts val="263"/>
              </a:spcAft>
              <a:buClr>
                <a:srgbClr val="7030A0"/>
              </a:buClr>
              <a:buFont typeface="Arial" charset="0"/>
              <a:buChar char="•"/>
              <a:defRPr/>
            </a:pPr>
            <a:r>
              <a:rPr lang="ru-RU" altLang="ru-RU" sz="2000" b="1" i="1" cap="all" dirty="0">
                <a:solidFill>
                  <a:schemeClr val="accent5"/>
                </a:solidFill>
              </a:rPr>
              <a:t>латентная </a:t>
            </a:r>
            <a:endParaRPr lang="es-ES" altLang="ru-RU" sz="2000" b="1" i="1" cap="all" dirty="0">
              <a:solidFill>
                <a:schemeClr val="accent5"/>
              </a:solidFill>
            </a:endParaRPr>
          </a:p>
        </p:txBody>
      </p:sp>
      <p:sp>
        <p:nvSpPr>
          <p:cNvPr id="80906" name="AutoShape 14"/>
          <p:cNvSpPr>
            <a:spLocks noChangeArrowheads="1"/>
          </p:cNvSpPr>
          <p:nvPr/>
        </p:nvSpPr>
        <p:spPr bwMode="auto">
          <a:xfrm flipV="1">
            <a:off x="5022850" y="5013325"/>
            <a:ext cx="447675" cy="514350"/>
          </a:xfrm>
          <a:prstGeom prst="downArrow">
            <a:avLst>
              <a:gd name="adj1" fmla="val 50000"/>
              <a:gd name="adj2" fmla="val 29160"/>
            </a:avLst>
          </a:prstGeom>
          <a:solidFill>
            <a:srgbClr val="FF0000"/>
          </a:solidFill>
          <a:ln w="9525" algn="ctr">
            <a:solidFill>
              <a:srgbClr val="F7941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>
              <a:solidFill>
                <a:srgbClr val="F18809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4375" y="371475"/>
            <a:ext cx="5349875" cy="1257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/>
              <a:t>Основные клинико-лабораторные формы ГЕРПЕСВИРУСНОЙ ИНФЕКЦИИ</a:t>
            </a:r>
          </a:p>
        </p:txBody>
      </p:sp>
      <p:sp>
        <p:nvSpPr>
          <p:cNvPr id="80908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8448675" y="6129338"/>
            <a:ext cx="29527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A8AEBA8-060C-4104-841B-162F93D85096}" type="slidenum">
              <a:rPr lang="ru-RU" altLang="ru-RU" sz="24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95</a:t>
            </a:fld>
            <a:endParaRPr lang="ru-RU" altLang="ru-RU" sz="2400" smtClean="0">
              <a:solidFill>
                <a:schemeClr val="tx2"/>
              </a:solidFill>
            </a:endParaRPr>
          </a:p>
        </p:txBody>
      </p:sp>
      <p:sp>
        <p:nvSpPr>
          <p:cNvPr id="80909" name="Line 6"/>
          <p:cNvSpPr>
            <a:spLocks noChangeShapeType="1"/>
          </p:cNvSpPr>
          <p:nvPr/>
        </p:nvSpPr>
        <p:spPr bwMode="auto">
          <a:xfrm flipH="1">
            <a:off x="2619375" y="1608138"/>
            <a:ext cx="1574800" cy="436562"/>
          </a:xfrm>
          <a:prstGeom prst="line">
            <a:avLst/>
          </a:prstGeom>
          <a:noFill/>
          <a:ln w="57150">
            <a:solidFill>
              <a:srgbClr val="0767B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Инф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2667000"/>
            <a:ext cx="2819400" cy="2743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68313" y="209550"/>
            <a:ext cx="56880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ИНФЕКЦИОННЫЙ МОНОНУКЛЕОЗ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39750" y="1295400"/>
            <a:ext cx="57753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ru-RU" altLang="ru-RU" sz="1800" dirty="0" err="1">
                <a:latin typeface="Arial" pitchFamily="34" charset="0"/>
              </a:rPr>
              <a:t>Малоконтагиозное</a:t>
            </a:r>
            <a:r>
              <a:rPr lang="ru-RU" altLang="ru-RU" sz="1800" dirty="0">
                <a:latin typeface="Arial" pitchFamily="34" charset="0"/>
              </a:rPr>
              <a:t> острое детское инфекционное заболевание</a:t>
            </a:r>
            <a:r>
              <a:rPr lang="ru-RU" altLang="ru-RU" sz="1800" dirty="0" smtClean="0">
                <a:latin typeface="Arial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ru-RU" sz="1800" dirty="0">
                <a:latin typeface="+mj-lt"/>
              </a:rPr>
              <a:t>Возбудитель — ДНК-геномный </a:t>
            </a:r>
            <a:r>
              <a:rPr lang="ru-RU" sz="1800" dirty="0" smtClean="0">
                <a:latin typeface="+mj-lt"/>
              </a:rPr>
              <a:t>вирус Эпштейн-</a:t>
            </a:r>
            <a:r>
              <a:rPr lang="ru-RU" sz="1800" dirty="0" err="1" smtClean="0">
                <a:latin typeface="+mj-lt"/>
              </a:rPr>
              <a:t>Барр</a:t>
            </a:r>
            <a:r>
              <a:rPr lang="ru-RU" sz="1800" dirty="0" smtClean="0">
                <a:latin typeface="+mj-lt"/>
              </a:rPr>
              <a:t>.</a:t>
            </a:r>
            <a:endParaRPr lang="ru-RU" altLang="ru-RU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ru-RU" altLang="ru-RU" sz="1800" dirty="0">
                <a:latin typeface="Arial" pitchFamily="34" charset="0"/>
              </a:rPr>
              <a:t>Инкубационный период 5-14 дней. Заболевание характеризуется постепенным развитием с максимумом симптомов на 5-7 день болезни.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ru-RU" altLang="ru-RU" sz="1800" dirty="0">
                <a:latin typeface="Arial" pitchFamily="34" charset="0"/>
              </a:rPr>
              <a:t>Типичны 5 основных синдромов болезни: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</a:rPr>
              <a:t>длительная </a:t>
            </a:r>
            <a:r>
              <a:rPr lang="ru-RU" altLang="ru-RU" sz="1800" dirty="0">
                <a:latin typeface="Arial" pitchFamily="34" charset="0"/>
              </a:rPr>
              <a:t>лихорадка неправильного типа;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1800" dirty="0" err="1">
                <a:latin typeface="Arial" pitchFamily="34" charset="0"/>
              </a:rPr>
              <a:t>лимфаденопатия</a:t>
            </a:r>
            <a:r>
              <a:rPr lang="ru-RU" altLang="ru-RU" sz="1800" dirty="0">
                <a:latin typeface="Arial" pitchFamily="34" charset="0"/>
              </a:rPr>
              <a:t> преимущественно шейной группы;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1800" dirty="0" err="1">
                <a:latin typeface="Arial" pitchFamily="34" charset="0"/>
              </a:rPr>
              <a:t>гепатоспленомегалия</a:t>
            </a:r>
            <a:r>
              <a:rPr lang="ru-RU" altLang="ru-RU" sz="1800" dirty="0">
                <a:latin typeface="Arial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1800" dirty="0">
                <a:latin typeface="Arial" pitchFamily="34" charset="0"/>
              </a:rPr>
              <a:t>ангина (от лакунарной до фибринозной);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sz="1800" dirty="0">
                <a:latin typeface="Arial" pitchFamily="34" charset="0"/>
              </a:rPr>
              <a:t>поражение носоглотки (отек слизистой носовых ходов, затрудненное носовое дыхание)</a:t>
            </a:r>
          </a:p>
        </p:txBody>
      </p:sp>
      <p:pic>
        <p:nvPicPr>
          <p:cNvPr id="81925" name="Picture 8" descr="лимфаденопатия при мононуклеоз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74625"/>
            <a:ext cx="2819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9" descr="ангина при мононклео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8194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6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850187" cy="920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Инфекционный Мононуклеоз,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вызванный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вирусом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Эбштейн-барр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371600"/>
            <a:ext cx="8353425" cy="4794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/>
              <a:t>У 95 </a:t>
            </a:r>
            <a:r>
              <a:rPr lang="ru-RU" sz="1600" dirty="0"/>
              <a:t>% населения старше 40 лет выявляются специфические антитела к </a:t>
            </a:r>
            <a:r>
              <a:rPr lang="ru-RU" sz="1600" dirty="0" smtClean="0"/>
              <a:t>ВЭБ</a:t>
            </a:r>
          </a:p>
          <a:p>
            <a:pPr>
              <a:defRPr/>
            </a:pPr>
            <a:r>
              <a:rPr lang="ru-RU" sz="1600" dirty="0" smtClean="0"/>
              <a:t>50 </a:t>
            </a:r>
            <a:r>
              <a:rPr lang="ru-RU" sz="1600" dirty="0"/>
              <a:t>% населения  переносят инфекционный мононуклеоз в детском или подростковом возрасте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представитель </a:t>
            </a:r>
            <a:r>
              <a:rPr lang="ru-RU" sz="1600" dirty="0"/>
              <a:t>онкогенных ДНК-содержащих вирусов: </a:t>
            </a:r>
            <a:endParaRPr lang="ru-RU" sz="1600" dirty="0" smtClean="0"/>
          </a:p>
          <a:p>
            <a:pPr marL="539354" indent="-270272"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доказано </a:t>
            </a:r>
            <a:r>
              <a:rPr lang="ru-RU" sz="1600" dirty="0"/>
              <a:t>участие ВЭБ в развитии </a:t>
            </a:r>
            <a:r>
              <a:rPr lang="ru-RU" sz="1600" dirty="0" err="1"/>
              <a:t>лимфомы</a:t>
            </a:r>
            <a:r>
              <a:rPr lang="ru-RU" sz="1600" dirty="0"/>
              <a:t> </a:t>
            </a:r>
            <a:r>
              <a:rPr lang="ru-RU" sz="1600" dirty="0" err="1"/>
              <a:t>Беркитта</a:t>
            </a:r>
            <a:r>
              <a:rPr lang="ru-RU" sz="1600" dirty="0"/>
              <a:t>, </a:t>
            </a:r>
            <a:endParaRPr lang="ru-RU" sz="1600" dirty="0" smtClean="0"/>
          </a:p>
          <a:p>
            <a:pPr marL="539354" indent="-270272">
              <a:buFont typeface="Wingdings" panose="05000000000000000000" pitchFamily="2" charset="2"/>
              <a:buChar char="ü"/>
              <a:defRPr/>
            </a:pPr>
            <a:r>
              <a:rPr lang="ru-RU" sz="1600" dirty="0" err="1" smtClean="0"/>
              <a:t>назофарингиальной</a:t>
            </a:r>
            <a:r>
              <a:rPr lang="ru-RU" sz="1600" dirty="0" smtClean="0"/>
              <a:t> </a:t>
            </a:r>
            <a:r>
              <a:rPr lang="ru-RU" sz="1600" dirty="0"/>
              <a:t>карциномы, </a:t>
            </a:r>
            <a:endParaRPr lang="ru-RU" sz="1600" dirty="0" smtClean="0"/>
          </a:p>
          <a:p>
            <a:pPr marL="539354" indent="-270272"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волосатой лейкоплакии. </a:t>
            </a:r>
          </a:p>
          <a:p>
            <a:pPr>
              <a:defRPr/>
            </a:pPr>
            <a:r>
              <a:rPr lang="ru-RU" sz="1600" dirty="0" smtClean="0"/>
              <a:t>Предполагается </a:t>
            </a:r>
            <a:r>
              <a:rPr lang="ru-RU" sz="1600" dirty="0"/>
              <a:t>этиологическая роль ВЭБ при синдроме хронической усталости,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Предполагается этиологическая роль ВЭБ-ассоциированном </a:t>
            </a:r>
            <a:r>
              <a:rPr lang="ru-RU" sz="1600" dirty="0" err="1"/>
              <a:t>гемофагоцитарном</a:t>
            </a:r>
            <a:r>
              <a:rPr lang="ru-RU" sz="1600" dirty="0"/>
              <a:t> синдроме;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Имеются свидетельства </a:t>
            </a:r>
            <a:r>
              <a:rPr lang="ru-RU" sz="1600" dirty="0"/>
              <a:t>о возможной роли вируса в патогенезе </a:t>
            </a:r>
            <a:r>
              <a:rPr lang="ru-RU" sz="1600" dirty="0" smtClean="0"/>
              <a:t>нефритов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309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8208962" cy="920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Инфекционный Мононуклеоз, вызванный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цитомегаловирусом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995" name="Объект 2"/>
          <p:cNvSpPr>
            <a:spLocks noGrp="1"/>
          </p:cNvSpPr>
          <p:nvPr>
            <p:ph idx="1"/>
          </p:nvPr>
        </p:nvSpPr>
        <p:spPr>
          <a:xfrm>
            <a:off x="900113" y="2060575"/>
            <a:ext cx="8064500" cy="42481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altLang="ru-RU" sz="2400" smtClean="0"/>
              <a:t>уровень серопозитивных лиц колеблется в пределах 25–95 % в различных странах</a:t>
            </a:r>
          </a:p>
          <a:p>
            <a:pPr>
              <a:spcAft>
                <a:spcPts val="1200"/>
              </a:spcAft>
            </a:pPr>
            <a:r>
              <a:rPr lang="ru-RU" altLang="ru-RU" sz="2400" smtClean="0"/>
              <a:t>в первые 5 лет жизни у детей частота положительных серологических маркеров ЦМВ достигает 60 % </a:t>
            </a:r>
          </a:p>
        </p:txBody>
      </p:sp>
    </p:spTree>
    <p:extLst>
      <p:ext uri="{BB962C8B-B14F-4D97-AF65-F5344CB8AC3E}">
        <p14:creationId xmlns:p14="http://schemas.microsoft.com/office/powerpoint/2010/main" val="37083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7900" y="260350"/>
            <a:ext cx="3787775" cy="920750"/>
          </a:xfrm>
        </p:spPr>
        <p:txBody>
          <a:bodyPr/>
          <a:lstStyle/>
          <a:p>
            <a:pPr>
              <a:defRPr/>
            </a:pP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Актуальность </a:t>
            </a:r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28775"/>
            <a:ext cx="7886700" cy="45370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/>
              <a:t>Постоянный рост заболеваемости, преимущественно у </a:t>
            </a:r>
            <a:r>
              <a:rPr lang="ru-RU" sz="2400" dirty="0" smtClean="0"/>
              <a:t>детей</a:t>
            </a:r>
            <a:endParaRPr lang="ru-RU" sz="2400" dirty="0"/>
          </a:p>
          <a:p>
            <a:pPr>
              <a:spcAft>
                <a:spcPts val="1200"/>
              </a:spcAft>
              <a:defRPr/>
            </a:pPr>
            <a:r>
              <a:rPr lang="ru-RU" sz="2400" dirty="0" err="1"/>
              <a:t>Полиэтиологичность</a:t>
            </a:r>
            <a:r>
              <a:rPr lang="ru-RU" sz="2400" dirty="0"/>
              <a:t> </a:t>
            </a:r>
            <a:r>
              <a:rPr lang="ru-RU" sz="2400" dirty="0" smtClean="0"/>
              <a:t>заболевания </a:t>
            </a:r>
            <a:endParaRPr lang="ru-RU" sz="2400" dirty="0"/>
          </a:p>
          <a:p>
            <a:pPr>
              <a:spcAft>
                <a:spcPts val="1200"/>
              </a:spcAft>
              <a:defRPr/>
            </a:pPr>
            <a:r>
              <a:rPr lang="ru-RU" sz="2400" dirty="0"/>
              <a:t>Выраженный полиморфизм клинических </a:t>
            </a:r>
            <a:r>
              <a:rPr lang="ru-RU" sz="2400" dirty="0" smtClean="0"/>
              <a:t>проявлений </a:t>
            </a:r>
            <a:endParaRPr lang="ru-RU" sz="2400" dirty="0"/>
          </a:p>
          <a:p>
            <a:pPr>
              <a:spcAft>
                <a:spcPts val="1200"/>
              </a:spcAft>
              <a:defRPr/>
            </a:pPr>
            <a:r>
              <a:rPr lang="ru-RU" sz="2400" dirty="0" err="1"/>
              <a:t>Полиорганность</a:t>
            </a:r>
            <a:r>
              <a:rPr lang="ru-RU" sz="2400" dirty="0"/>
              <a:t> </a:t>
            </a:r>
            <a:r>
              <a:rPr lang="ru-RU" sz="2400" dirty="0" smtClean="0"/>
              <a:t>поражений</a:t>
            </a:r>
            <a:endParaRPr lang="ru-RU" sz="2400" dirty="0"/>
          </a:p>
          <a:p>
            <a:pPr>
              <a:spcAft>
                <a:spcPts val="1200"/>
              </a:spcAft>
              <a:defRPr/>
            </a:pPr>
            <a:r>
              <a:rPr lang="ru-RU" sz="2400" dirty="0"/>
              <a:t>Возможность формирования хронического течения и </a:t>
            </a:r>
            <a:r>
              <a:rPr lang="ru-RU" sz="2400" dirty="0" err="1"/>
              <a:t>иммунодефицитных</a:t>
            </a:r>
            <a:r>
              <a:rPr lang="ru-RU" sz="2400" dirty="0"/>
              <a:t> </a:t>
            </a:r>
            <a:r>
              <a:rPr lang="ru-RU" sz="2400" dirty="0" smtClean="0"/>
              <a:t>состояний </a:t>
            </a:r>
            <a:endParaRPr lang="ru-RU" sz="2400" dirty="0"/>
          </a:p>
          <a:p>
            <a:pPr>
              <a:spcAft>
                <a:spcPts val="1200"/>
              </a:spcAft>
              <a:defRPr/>
            </a:pPr>
            <a:r>
              <a:rPr lang="ru-RU" sz="2400" dirty="0"/>
              <a:t>Сохраняющиеся трудности своевременной клинической </a:t>
            </a:r>
            <a:r>
              <a:rPr lang="ru-RU" sz="2400" dirty="0" smtClean="0"/>
              <a:t>диагностики</a:t>
            </a:r>
            <a:endParaRPr lang="ru-RU" sz="2400" dirty="0"/>
          </a:p>
          <a:p>
            <a:pPr>
              <a:spcAft>
                <a:spcPts val="1200"/>
              </a:spcAft>
              <a:defRPr/>
            </a:pPr>
            <a:r>
              <a:rPr lang="ru-RU" sz="2400" dirty="0"/>
              <a:t>Трудности в выборе этиотропного </a:t>
            </a:r>
            <a:r>
              <a:rPr lang="ru-RU" sz="2400" dirty="0" smtClean="0"/>
              <a:t>терапии</a:t>
            </a:r>
            <a:endParaRPr lang="ru-RU" sz="24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5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7482</Words>
  <Application>Microsoft Office PowerPoint</Application>
  <PresentationFormat>Экран (4:3)</PresentationFormat>
  <Paragraphs>1082</Paragraphs>
  <Slides>102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102</vt:i4>
      </vt:variant>
    </vt:vector>
  </HeadingPairs>
  <TitlesOfParts>
    <vt:vector size="122" baseType="lpstr">
      <vt:lpstr>Arial</vt:lpstr>
      <vt:lpstr>Arial Black</vt:lpstr>
      <vt:lpstr>Arial Narrow</vt:lpstr>
      <vt:lpstr>Calibri</vt:lpstr>
      <vt:lpstr>Century Gothic</vt:lpstr>
      <vt:lpstr>HeliosC</vt:lpstr>
      <vt:lpstr>HeliosCond</vt:lpstr>
      <vt:lpstr>HeliosCondC</vt:lpstr>
      <vt:lpstr>Impact</vt:lpstr>
      <vt:lpstr>Shruti</vt:lpstr>
      <vt:lpstr>Symbol</vt:lpstr>
      <vt:lpstr>Tahoma</vt:lpstr>
      <vt:lpstr>Times New Roman</vt:lpstr>
      <vt:lpstr>Trebuchet MS</vt:lpstr>
      <vt:lpstr>Wingdings</vt:lpstr>
      <vt:lpstr>Wingdings 3</vt:lpstr>
      <vt:lpstr>Тема Office</vt:lpstr>
      <vt:lpstr>Лист Microsoft Excel 97-2003</vt:lpstr>
      <vt:lpstr>Диаграмма</vt:lpstr>
      <vt:lpstr>Document</vt:lpstr>
      <vt:lpstr>Дифференциальная диагностика гриппа, ОРВИ и COVID-19, микст вирусных инфекций. </vt:lpstr>
      <vt:lpstr>Презентация PowerPoint</vt:lpstr>
      <vt:lpstr>Острые респираторные инфекции (ОРИ),  Acute respiratory infections (ARI) -  группа клинико-морфологически сходных  острых воспалительных заболеваний органов дыхания,  вызываемых пневмотропными патогенами</vt:lpstr>
      <vt:lpstr>Коды МКБ-10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 ОРВИ</vt:lpstr>
      <vt:lpstr>Презентация PowerPoint</vt:lpstr>
      <vt:lpstr>Основные группы возбудителей острых респираторных заболеваний </vt:lpstr>
      <vt:lpstr>Общие черты всех ОРВИ  </vt:lpstr>
      <vt:lpstr>Тропность вирусов к тканям  </vt:lpstr>
      <vt:lpstr>Сходство клинической симптоматики различных форм ОРВИ  </vt:lpstr>
      <vt:lpstr>ВОЗРАСТНЫЕ ОСОБЕННОСТИ ТЕЧЕНИЯ ОРВИ  </vt:lpstr>
      <vt:lpstr>В качестве возможных схем лечения легких форм ОРВИ с подозрением на COVID-19 в амбулаторных условиях можно включать комбинации препаратов с доказанной эффективностью в отношении сезонных ОРВИ и препараты, предположительно эффективные в отношении SARS-CoV-2.  </vt:lpstr>
      <vt:lpstr>Основными критериями легкого течения ОРВИ являются: </vt:lpstr>
      <vt:lpstr>Презентация PowerPoint</vt:lpstr>
      <vt:lpstr>ОРВИ И ГРИПП В ТЕЧЕНИЕ ГОДА1</vt:lpstr>
      <vt:lpstr>ЗАБОЛЕВАЕМОСТЬ ОРВИ И ГРИППОМ1, 2, 3</vt:lpstr>
      <vt:lpstr>Презентация PowerPoint</vt:lpstr>
      <vt:lpstr>Презентация PowerPoint</vt:lpstr>
      <vt:lpstr>СМЕРТНОСТЬ ОТ ГРИППА</vt:lpstr>
      <vt:lpstr>СМЕРТНОСТЬ ОТ ГРИППА</vt:lpstr>
      <vt:lpstr>SARS-CoV-2</vt:lpstr>
      <vt:lpstr>Презентация PowerPoint</vt:lpstr>
      <vt:lpstr>Разнообразие возбудителей острых вирусных респираторных инфекций:</vt:lpstr>
      <vt:lpstr>Презентация PowerPoint</vt:lpstr>
      <vt:lpstr>Презентация PowerPoint</vt:lpstr>
      <vt:lpstr>п. 3. Клинические особенности  COVID-19</vt:lpstr>
      <vt:lpstr>п. 3. Классификация COVID-19 по степени тяжести</vt:lpstr>
      <vt:lpstr>Грипп                                  Коронавирус</vt:lpstr>
      <vt:lpstr>Патогенез гриппа</vt:lpstr>
      <vt:lpstr>Патогенез Covid-19</vt:lpstr>
      <vt:lpstr>ДИФФЕРЕНЦИАЛЬНАЯ ДИАГНОСТИКА ОРВИ И COVID-19</vt:lpstr>
      <vt:lpstr>Презентация PowerPoint</vt:lpstr>
      <vt:lpstr>Клинические особенности</vt:lpstr>
      <vt:lpstr>(Продолжение)</vt:lpstr>
      <vt:lpstr>Презентация PowerPoint</vt:lpstr>
      <vt:lpstr>Клинические варианты</vt:lpstr>
      <vt:lpstr>Диагностика</vt:lpstr>
      <vt:lpstr>Диагностика</vt:lpstr>
      <vt:lpstr>Презентация PowerPoint</vt:lpstr>
      <vt:lpstr>Презентация PowerPoint</vt:lpstr>
      <vt:lpstr> </vt:lpstr>
      <vt:lpstr>Патоморфологические изменения</vt:lpstr>
      <vt:lpstr>Презентация PowerPoint</vt:lpstr>
      <vt:lpstr>Тяжелая степень</vt:lpstr>
      <vt:lpstr>Презентация PowerPoint</vt:lpstr>
      <vt:lpstr>Внелегочные осложнения гриппа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Ведущие патогенетические звенья ОРВИ - эпителиотропность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Вирусный круп (99%) или эпиглоттит (1%)  </vt:lpstr>
      <vt:lpstr>Острые бронхиты</vt:lpstr>
      <vt:lpstr>Клиника бронхита, вызванного Mycoplasma pneumoniae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Единственный объективный риноскопический симптом ОБРС  - гной в среднем носовом ходе, вытекающий из устья пазухи </vt:lpstr>
      <vt:lpstr>Презентация PowerPoint</vt:lpstr>
      <vt:lpstr>Этиология бактериемии  у детей с ЛБОИ?</vt:lpstr>
      <vt:lpstr>       Вирусные инфекции в структуре  ЛБОИ</vt:lpstr>
      <vt:lpstr>Для  выявления бактериемии важно  внимание  к  общим симптомам</vt:lpstr>
      <vt:lpstr>При ЛБОИ с признаками тяжести рекомендуется:</vt:lpstr>
      <vt:lpstr>Наличие необъяснимой лихорадки у ребенка в возрасте  1 мес – 2 лет является основанием заподозрить ИМП</vt:lpstr>
      <vt:lpstr>Презентация PowerPoint</vt:lpstr>
      <vt:lpstr>Презентация PowerPoint</vt:lpstr>
      <vt:lpstr>Презентация PowerPoint</vt:lpstr>
      <vt:lpstr>Фазы развития инфекционного процесса</vt:lpstr>
      <vt:lpstr>Критерии оценки тяжести ОРИ у детей</vt:lpstr>
      <vt:lpstr>Этиологическая 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ДЕЙСТВИЕ ВИРУСОВ герпеса</vt:lpstr>
      <vt:lpstr>Презентация PowerPoint</vt:lpstr>
      <vt:lpstr>ВИРУС ПРОСТОГО ГЕРПЕСА  I и II ТИПОВ</vt:lpstr>
      <vt:lpstr>вирус обычного (простого) герпеса I и II типов </vt:lpstr>
      <vt:lpstr>вирус обычного (простого) герпеса I и II типов</vt:lpstr>
      <vt:lpstr>ФАКТОРЫ, ПРОВОЦИРУЮЩИЕ ПЕРЕХОД ВИРУСОВ ГЕРПЕСА ИЗ ЛАТЕНТНОГО Состояния В АКТИВНОЕ</vt:lpstr>
      <vt:lpstr>Основные клинико-лабораторные формы ГЕРПЕСВИРУСНОЙ ИНФЕКЦИИ</vt:lpstr>
      <vt:lpstr>Презентация PowerPoint</vt:lpstr>
      <vt:lpstr>Инфекционный Мононуклеоз, вызванный вирусом Эбштейн-барр:</vt:lpstr>
      <vt:lpstr>Инфекционный Мононуклеоз, вызванный цитомегаловирусом</vt:lpstr>
      <vt:lpstr>Актуальность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kafedra-15</dc:creator>
  <cp:lastModifiedBy>Галина Ширяева</cp:lastModifiedBy>
  <cp:revision>41</cp:revision>
  <dcterms:created xsi:type="dcterms:W3CDTF">2020-09-14T07:29:05Z</dcterms:created>
  <dcterms:modified xsi:type="dcterms:W3CDTF">2020-11-27T12:42:55Z</dcterms:modified>
</cp:coreProperties>
</file>