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7" r:id="rId27"/>
    <p:sldId id="288" r:id="rId28"/>
    <p:sldId id="281" r:id="rId29"/>
    <p:sldId id="282" r:id="rId30"/>
    <p:sldId id="283" r:id="rId31"/>
    <p:sldId id="284" r:id="rId32"/>
    <p:sldId id="285" r:id="rId33"/>
    <p:sldId id="286" r:id="rId34"/>
    <p:sldId id="291" r:id="rId35"/>
    <p:sldId id="289" r:id="rId36"/>
    <p:sldId id="290" r:id="rId37"/>
    <p:sldId id="292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387351"/>
          </a:xfrm>
        </p:spPr>
        <p:txBody>
          <a:bodyPr/>
          <a:lstStyle/>
          <a:p>
            <a:r>
              <a:rPr lang="ru-RU" sz="5400" dirty="0" smtClean="0"/>
              <a:t>Острые кишечные инфекции(ОКИ) у детей и подростков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Лекция профессора  кафедры педиатрии ИДПО </a:t>
            </a:r>
            <a:r>
              <a:rPr lang="ru-RU" dirty="0" err="1" smtClean="0"/>
              <a:t>Шагаровой</a:t>
            </a:r>
            <a:r>
              <a:rPr lang="ru-RU" dirty="0" smtClean="0"/>
              <a:t> С.В.</a:t>
            </a:r>
          </a:p>
          <a:p>
            <a:r>
              <a:rPr lang="ru-RU" dirty="0" smtClean="0"/>
              <a:t>УФА 2020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1503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ru-RU" dirty="0" smtClean="0"/>
              <a:t>Классификация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r>
              <a:rPr lang="ru-RU" dirty="0"/>
              <a:t>А 04.3 –</a:t>
            </a:r>
            <a:r>
              <a:rPr lang="ru-RU" dirty="0" err="1"/>
              <a:t>энтерогеморрагическая</a:t>
            </a:r>
            <a:r>
              <a:rPr lang="ru-RU" dirty="0"/>
              <a:t> инфекция, вызванная E. </a:t>
            </a:r>
            <a:r>
              <a:rPr lang="ru-RU" dirty="0" err="1"/>
              <a:t>coli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04. 4 – другие кишечные инфекции, вызванные </a:t>
            </a:r>
            <a:r>
              <a:rPr lang="ru-RU" dirty="0" err="1"/>
              <a:t>Esherichia</a:t>
            </a:r>
            <a:r>
              <a:rPr lang="ru-RU" dirty="0"/>
              <a:t> </a:t>
            </a:r>
            <a:r>
              <a:rPr lang="ru-RU" dirty="0" err="1"/>
              <a:t>coli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04. 6 – энтерит, вызванный </a:t>
            </a:r>
            <a:r>
              <a:rPr lang="ru-RU" dirty="0" err="1"/>
              <a:t>Yersinia</a:t>
            </a:r>
            <a:r>
              <a:rPr lang="ru-RU" dirty="0"/>
              <a:t> </a:t>
            </a:r>
            <a:r>
              <a:rPr lang="ru-RU" dirty="0" err="1"/>
              <a:t>enterocolitica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i="1" dirty="0" smtClean="0"/>
              <a:t>А </a:t>
            </a:r>
            <a:r>
              <a:rPr lang="ru-RU" i="1" dirty="0"/>
              <a:t>05 </a:t>
            </a:r>
            <a:r>
              <a:rPr lang="ru-RU" dirty="0"/>
              <a:t>(А 05.0–А 05.9) – Другие бактериальные пищевые отравления: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05.0 – стафилококковое пищевое отравление;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05.1 – ботулизм. </a:t>
            </a:r>
            <a:endParaRPr lang="ru-RU" dirty="0" smtClean="0"/>
          </a:p>
          <a:p>
            <a:r>
              <a:rPr lang="ru-RU" i="1" dirty="0" smtClean="0"/>
              <a:t>А </a:t>
            </a:r>
            <a:r>
              <a:rPr lang="ru-RU" i="1" dirty="0"/>
              <a:t>06 – </a:t>
            </a:r>
            <a:r>
              <a:rPr lang="ru-RU" dirty="0"/>
              <a:t>Амебиаз. </a:t>
            </a:r>
            <a:endParaRPr lang="ru-RU" dirty="0" smtClean="0"/>
          </a:p>
          <a:p>
            <a:r>
              <a:rPr lang="ru-RU" i="1" dirty="0" smtClean="0"/>
              <a:t>А </a:t>
            </a:r>
            <a:r>
              <a:rPr lang="ru-RU" i="1" dirty="0"/>
              <a:t>07 </a:t>
            </a:r>
            <a:r>
              <a:rPr lang="ru-RU" dirty="0"/>
              <a:t>(А 07.0–А 07.9) – </a:t>
            </a:r>
            <a:r>
              <a:rPr lang="ru-RU" dirty="0" smtClean="0"/>
              <a:t>Другие </a:t>
            </a:r>
            <a:r>
              <a:rPr lang="ru-RU" dirty="0"/>
              <a:t>протозойные кишечные инфекции: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07.1 </a:t>
            </a:r>
            <a:r>
              <a:rPr lang="ru-RU" i="1" dirty="0"/>
              <a:t>– </a:t>
            </a:r>
            <a:r>
              <a:rPr lang="ru-RU" dirty="0" err="1"/>
              <a:t>лямблиоз</a:t>
            </a:r>
            <a:r>
              <a:rPr lang="ru-RU" dirty="0"/>
              <a:t>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599264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А 08 </a:t>
            </a:r>
            <a:r>
              <a:rPr lang="ru-RU" dirty="0"/>
              <a:t>(А 08.0–А 08.5) – Вирусные и другие уточненные </a:t>
            </a:r>
            <a:r>
              <a:rPr lang="ru-RU" dirty="0" err="1"/>
              <a:t>кишеч-ные</a:t>
            </a:r>
            <a:r>
              <a:rPr lang="ru-RU" dirty="0"/>
              <a:t> инфекции: </a:t>
            </a:r>
          </a:p>
          <a:p>
            <a:r>
              <a:rPr lang="ru-RU" dirty="0"/>
              <a:t>А 08.0 – </a:t>
            </a:r>
            <a:r>
              <a:rPr lang="ru-RU" dirty="0" err="1"/>
              <a:t>ротавирусный</a:t>
            </a:r>
            <a:r>
              <a:rPr lang="ru-RU" dirty="0"/>
              <a:t> энтерит; </a:t>
            </a:r>
          </a:p>
          <a:p>
            <a:r>
              <a:rPr lang="ru-RU" dirty="0"/>
              <a:t>А 08.1 – острая </a:t>
            </a:r>
            <a:r>
              <a:rPr lang="ru-RU" dirty="0" err="1"/>
              <a:t>гастроэнтеропатия</a:t>
            </a:r>
            <a:r>
              <a:rPr lang="ru-RU" dirty="0"/>
              <a:t>, вызванная возбудителем </a:t>
            </a:r>
            <a:r>
              <a:rPr lang="ru-RU" dirty="0" err="1"/>
              <a:t>Норволк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08. 2 – аденовирусный энтерит;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08.3 – другие вирусные энтериты. </a:t>
            </a:r>
            <a:endParaRPr lang="ru-RU" dirty="0" smtClean="0"/>
          </a:p>
          <a:p>
            <a:r>
              <a:rPr lang="ru-RU" i="1" dirty="0" smtClean="0"/>
              <a:t>А </a:t>
            </a:r>
            <a:r>
              <a:rPr lang="ru-RU" i="1" dirty="0"/>
              <a:t>09 </a:t>
            </a:r>
            <a:r>
              <a:rPr lang="ru-RU" dirty="0"/>
              <a:t>– Диарея и гастроэнтерит предположительно </a:t>
            </a:r>
            <a:r>
              <a:rPr lang="ru-RU" dirty="0" smtClean="0"/>
              <a:t>инфекционного </a:t>
            </a:r>
            <a:r>
              <a:rPr lang="ru-RU" dirty="0"/>
              <a:t>происхождения.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2490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dirty="0" smtClean="0"/>
              <a:t>Эпидемиология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Независимо от указанного выше этиологического фактора, механизм передачи инфекции при ОКИ в основном фекально-оральный. Передача инфекции происходит контактно-бытовым (через загрязненные руки и предметы обихода) и пищевым путем (с инфицированными продуктами питания, водой).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0300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ru-RU" dirty="0" smtClean="0"/>
              <a:t>Эпидемиология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При </a:t>
            </a:r>
            <a:r>
              <a:rPr lang="ru-RU" dirty="0" err="1"/>
              <a:t>несоблю-дении</a:t>
            </a:r>
            <a:r>
              <a:rPr lang="ru-RU" dirty="0"/>
              <a:t> правил гигиены в детских учреждениях возможны вспышки ОКИ. Кроме этого, у ослабленных пациентов и у детей раннего возраста сальмонеллез может вызываться "госпитальными" штаммами сальмонеллы </a:t>
            </a:r>
            <a:r>
              <a:rPr lang="ru-RU" dirty="0" err="1"/>
              <a:t>тифимуриум</a:t>
            </a:r>
            <a:r>
              <a:rPr lang="ru-RU" dirty="0"/>
              <a:t>, которая обнаруживается в пыли больничных помещений, в смывах с различных предметов (дверных ручек, раковин, </a:t>
            </a:r>
            <a:r>
              <a:rPr lang="ru-RU" dirty="0" err="1"/>
              <a:t>пеленальных</a:t>
            </a:r>
            <a:r>
              <a:rPr lang="ru-RU" dirty="0"/>
              <a:t> столиков), а также </a:t>
            </a:r>
            <a:r>
              <a:rPr lang="ru-RU" dirty="0" err="1"/>
              <a:t>выде-ляется</a:t>
            </a:r>
            <a:r>
              <a:rPr lang="ru-RU" dirty="0"/>
              <a:t> из ротовой полости, глотки больных, что свидетельствует о возможности воздушно-пылевого пути передачи </a:t>
            </a:r>
            <a:r>
              <a:rPr lang="ru-RU" dirty="0" smtClean="0"/>
              <a:t>инфекции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6203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ru-RU" dirty="0" smtClean="0"/>
              <a:t>Эпидемиология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Стафилококковая </a:t>
            </a:r>
            <a:r>
              <a:rPr lang="ru-RU" dirty="0"/>
              <a:t>кишечная инфекция также имеет все </a:t>
            </a:r>
            <a:r>
              <a:rPr lang="ru-RU" dirty="0" smtClean="0"/>
              <a:t>перечисленные </a:t>
            </a:r>
            <a:r>
              <a:rPr lang="ru-RU" dirty="0"/>
              <a:t>пути инфицирования, но возможно и </a:t>
            </a:r>
            <a:r>
              <a:rPr lang="ru-RU" dirty="0" err="1" smtClean="0"/>
              <a:t>аутоинфицирование</a:t>
            </a:r>
            <a:r>
              <a:rPr lang="ru-RU" dirty="0" smtClean="0"/>
              <a:t> </a:t>
            </a:r>
            <a:r>
              <a:rPr lang="ru-RU" dirty="0"/>
              <a:t>при снижении естественной резистентности организма.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3010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dirty="0" smtClean="0"/>
              <a:t>Патогенез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Инвазивный характер в этом случае происходит адгезия, колонизация и инвазия бактериальных агентов в эпителий кишечника с развитием воспалительного процесса. Нарушается всасывание воды и электролитов из просвета кишечника. Инвазивный характер характерен для : дизентерии, сальмонеллез, </a:t>
            </a:r>
            <a:r>
              <a:rPr lang="ru-RU" dirty="0" err="1"/>
              <a:t>э</a:t>
            </a:r>
            <a:r>
              <a:rPr lang="ru-RU" dirty="0" err="1" smtClean="0"/>
              <a:t>шерихии</a:t>
            </a:r>
            <a:r>
              <a:rPr lang="ru-RU" dirty="0" smtClean="0"/>
              <a:t> , </a:t>
            </a:r>
            <a:r>
              <a:rPr lang="ru-RU" dirty="0" err="1" smtClean="0"/>
              <a:t>иерсиниоз</a:t>
            </a:r>
            <a:r>
              <a:rPr lang="ru-RU" dirty="0" smtClean="0"/>
              <a:t>, </a:t>
            </a:r>
            <a:r>
              <a:rPr lang="ru-RU" dirty="0" err="1" smtClean="0"/>
              <a:t>кампилобактериоз</a:t>
            </a:r>
            <a:r>
              <a:rPr lang="ru-RU" dirty="0" smtClean="0"/>
              <a:t>, </a:t>
            </a:r>
            <a:r>
              <a:rPr lang="ru-RU" dirty="0" err="1" smtClean="0"/>
              <a:t>клостридии</a:t>
            </a:r>
            <a:r>
              <a:rPr lang="ru-RU" dirty="0" smtClean="0"/>
              <a:t>, клебсиелла, синегнойная палочка, стафилококк, </a:t>
            </a:r>
            <a:r>
              <a:rPr lang="ru-RU" dirty="0" err="1" smtClean="0"/>
              <a:t>энтеробактер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0489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dirty="0" smtClean="0"/>
              <a:t>Патогенез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Осмотический характер патогенеза происходит нарушение </a:t>
            </a:r>
            <a:r>
              <a:rPr lang="ru-RU" dirty="0" err="1" smtClean="0"/>
              <a:t>реабсорбции</a:t>
            </a:r>
            <a:r>
              <a:rPr lang="ru-RU" dirty="0" smtClean="0"/>
              <a:t> воды и электролитов из просвета кишечника в результате происходят нарушения мембраны клетки , полостного пищеварения и бактериального брожения.</a:t>
            </a:r>
          </a:p>
          <a:p>
            <a:r>
              <a:rPr lang="ru-RU" dirty="0" smtClean="0"/>
              <a:t>Характерно для: </a:t>
            </a:r>
            <a:r>
              <a:rPr lang="ru-RU" dirty="0" err="1" smtClean="0"/>
              <a:t>Ротовирусной</a:t>
            </a:r>
            <a:r>
              <a:rPr lang="ru-RU" dirty="0" smtClean="0"/>
              <a:t> , энтеровирусной и аденовирусной инфекций.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3549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Патогенез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Секреторный характер: гиперсекреция и нарушение всасывания</a:t>
            </a:r>
          </a:p>
          <a:p>
            <a:r>
              <a:rPr lang="ru-RU" dirty="0" smtClean="0"/>
              <a:t>Характерно: холера, </a:t>
            </a:r>
            <a:r>
              <a:rPr lang="ru-RU" dirty="0" err="1" smtClean="0"/>
              <a:t>клебсиеллез</a:t>
            </a:r>
            <a:r>
              <a:rPr lang="ru-RU" dirty="0" smtClean="0"/>
              <a:t>, </a:t>
            </a:r>
            <a:r>
              <a:rPr lang="ru-RU" dirty="0" err="1" smtClean="0"/>
              <a:t>клостридит</a:t>
            </a:r>
            <a:r>
              <a:rPr lang="ru-RU" dirty="0" smtClean="0"/>
              <a:t>, стафилококк, протей , синегнойная инфекции</a:t>
            </a:r>
          </a:p>
          <a:p>
            <a:r>
              <a:rPr lang="ru-RU" dirty="0" smtClean="0"/>
              <a:t>Смешанный характер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620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dirty="0" smtClean="0"/>
              <a:t>Клиника дизентерии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9036496" cy="5373216"/>
          </a:xfrm>
        </p:spPr>
        <p:txBody>
          <a:bodyPr>
            <a:normAutofit/>
          </a:bodyPr>
          <a:lstStyle/>
          <a:p>
            <a:r>
              <a:rPr lang="ru-RU" dirty="0"/>
              <a:t>После непродолжительного инкубационного периода (1-7 суток) остро повышается температура (до 39-40° C), нарастает слабость и разбитость, снижается аппетит, возможна рвота. На фоне лихорадки отмечается головная боль, ознобы, иногда – бред, судороги, потеря сознания. </a:t>
            </a:r>
            <a:endParaRPr lang="ru-RU" dirty="0" smtClean="0"/>
          </a:p>
          <a:p>
            <a:r>
              <a:rPr lang="ru-RU" dirty="0" smtClean="0"/>
              <a:t>Кишечная </a:t>
            </a:r>
            <a:r>
              <a:rPr lang="ru-RU" dirty="0"/>
              <a:t>инфекция у детей сопровождается схваткообразными болями в животе с локализацией в левой подвздошной области, явлениями дистального колита (болезненностью и спазмом сигмовидной кишки, тенезмами с выпадением прямой кишки), симптомами </a:t>
            </a:r>
            <a:r>
              <a:rPr lang="ru-RU" dirty="0" err="1"/>
              <a:t>сфинктерита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>Источник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9845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dirty="0" smtClean="0"/>
              <a:t>Клиника дизентерии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Частота дефекации может варьировать от 4-6 до 15-20 раз за сутки. При дизентерии стул жидкий, содержащий примеси мутной слизи и крови. При тяжелых формах дизентерии возможно развитие геморрагического синдрома, вплоть до кишечного кровотечения.</a:t>
            </a:r>
          </a:p>
          <a:p>
            <a:r>
              <a:rPr lang="ru-RU" dirty="0"/>
              <a:t>У детей раннего возраста при кишечной инфекции общая интоксикация преобладает над </a:t>
            </a:r>
            <a:r>
              <a:rPr lang="ru-RU" dirty="0" err="1"/>
              <a:t>колитическим</a:t>
            </a:r>
            <a:r>
              <a:rPr lang="ru-RU" dirty="0"/>
              <a:t> синдромом, чаще возникают нарушения гемодинамики, электролитного и белкового обмена. Наиболее легко у детей протекает кишечная инфекция, вызванная </a:t>
            </a:r>
            <a:r>
              <a:rPr lang="ru-RU" dirty="0" err="1"/>
              <a:t>шигеллами</a:t>
            </a:r>
            <a:r>
              <a:rPr lang="ru-RU" dirty="0"/>
              <a:t> Зоне; тяжелее - </a:t>
            </a:r>
            <a:r>
              <a:rPr lang="ru-RU" dirty="0" err="1"/>
              <a:t>шигеллами</a:t>
            </a:r>
            <a:r>
              <a:rPr lang="ru-RU" dirty="0"/>
              <a:t> </a:t>
            </a:r>
            <a:r>
              <a:rPr lang="ru-RU" dirty="0" err="1"/>
              <a:t>Флекснера</a:t>
            </a:r>
            <a:r>
              <a:rPr lang="ru-RU" dirty="0"/>
              <a:t> и </a:t>
            </a:r>
            <a:r>
              <a:rPr lang="ru-RU" dirty="0" err="1"/>
              <a:t>Григорьеза-Шига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7493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понятия и определения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ru-RU" dirty="0"/>
              <a:t>Острые кишечные инфекции (ОКИ) – это большая группа инфекционных заболеваний человека с </a:t>
            </a:r>
            <a:r>
              <a:rPr lang="ru-RU" dirty="0" err="1"/>
              <a:t>энтеральным</a:t>
            </a:r>
            <a:r>
              <a:rPr lang="ru-RU" dirty="0"/>
              <a:t> (фекально-оральным) механизмом заражения, вызываемых патогенными и условно-патогенными бактериями, вирусами и простейшими, протекающие с преимущественным поражением желудочно-кишечного тракта в виде острого гастроэнтерита, энтероколита, колита с клиническими эквивалентами в виде болей в животе, рвоты, диареи, в тяжелых случаях – с явлениями токсикоза и </a:t>
            </a:r>
            <a:r>
              <a:rPr lang="ru-RU" dirty="0" err="1"/>
              <a:t>эксикоза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200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dirty="0" smtClean="0"/>
              <a:t>Клиника сальмонеллеза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83264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Наиболее часто (в 90% случаев) развивается желудочно-кишечная форма сальмонеллеза, протекающая по типу гастрита, гастроэнтерита, </a:t>
            </a:r>
            <a:r>
              <a:rPr lang="ru-RU" dirty="0" err="1"/>
              <a:t>гастроэнтероколита</a:t>
            </a:r>
            <a:r>
              <a:rPr lang="ru-RU" dirty="0"/>
              <a:t>. Характерно подострое начало, фебрильный подъем температуры, адинамия, рвота, гепатоспленомегалия. Стул при сальмонеллезе жидкий, обильный, каловый, цвета «болотной тины», с примесями слизи и крови. Обычно данная форма кишечной инфекции заканчивается выздоровлением, однако у грудных детей возможен летальный исход вследствие тяжелого кишечного токсикоза.</a:t>
            </a:r>
          </a:p>
          <a:p>
            <a:endParaRPr lang="ru-RU" dirty="0" smtClean="0"/>
          </a:p>
          <a:p>
            <a:r>
              <a:rPr lang="ru-RU" dirty="0" smtClean="0"/>
              <a:t>Гриппоподобная </a:t>
            </a:r>
            <a:r>
              <a:rPr lang="ru-RU" dirty="0"/>
              <a:t>(респираторная) форма кишечной инфекции встречается у 4-5% детей. При данной форме сальмонеллы обнаруживаются в посеве материала из зева. Ее течение характеризуется фебрильной температурой, головной болью, артралгией и миалгией, явлениями ринита, фарингита, конъюнктивита. Со стороны сердечно-сосудистой системы отмечаются тахикардия и артериальная гипотония. </a:t>
            </a:r>
          </a:p>
        </p:txBody>
      </p:sp>
    </p:spTree>
    <p:extLst>
      <p:ext uri="{BB962C8B-B14F-4D97-AF65-F5344CB8AC3E}">
        <p14:creationId xmlns:p14="http://schemas.microsoft.com/office/powerpoint/2010/main" val="34726801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dirty="0" smtClean="0"/>
              <a:t>Клиника сальмонеллеза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На </a:t>
            </a:r>
            <a:r>
              <a:rPr lang="ru-RU" dirty="0" err="1"/>
              <a:t>тифоподобную</a:t>
            </a:r>
            <a:r>
              <a:rPr lang="ru-RU" dirty="0"/>
              <a:t> форму сальмонеллеза у детей приходится 2% клинических случаев. Она протекает с длительным периодом лихорадки (до 3-4-х недель), выраженной интоксикацией, нарушением функции сердечно-сосудистой системы (тахикардией, брадикардией). </a:t>
            </a:r>
          </a:p>
          <a:p>
            <a:r>
              <a:rPr lang="ru-RU" dirty="0"/>
              <a:t>Септическая форма кишечной инфекции обычно развивается у детей первых месяцев жизни, имеющих неблагоприятный </a:t>
            </a:r>
            <a:r>
              <a:rPr lang="ru-RU" dirty="0" err="1"/>
              <a:t>преморбидный</a:t>
            </a:r>
            <a:r>
              <a:rPr lang="ru-RU" dirty="0"/>
              <a:t> фон. На ее долю приходится около 2-3% случаев сальмонеллеза у детей. Заболевание протекает крайне тяжело, сопровождается септицемией или </a:t>
            </a:r>
            <a:r>
              <a:rPr lang="ru-RU" dirty="0" err="1"/>
              <a:t>септикопиемией</a:t>
            </a:r>
            <a:r>
              <a:rPr lang="ru-RU" dirty="0"/>
              <a:t>, нарушением всех видов обмена, развитием тяжелых осложнений (пневмонии, паренхиматозного гепатита, отоантрита, менингита, остеомиелита).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875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ru-RU" dirty="0" smtClean="0"/>
              <a:t>Клиника </a:t>
            </a:r>
            <a:r>
              <a:rPr lang="ru-RU" dirty="0" err="1" smtClean="0"/>
              <a:t>эшерихиозов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/>
          </a:bodyPr>
          <a:lstStyle/>
          <a:p>
            <a:r>
              <a:rPr lang="ru-RU" dirty="0"/>
              <a:t>Кишечная инфекция у детей, вызванная </a:t>
            </a:r>
            <a:r>
              <a:rPr lang="ru-RU" dirty="0" err="1"/>
              <a:t>эшерихиями</a:t>
            </a:r>
            <a:r>
              <a:rPr lang="ru-RU" dirty="0"/>
              <a:t>, протекает с субфебрильной или фебрильной температурой, слабостью, вялостью, снижением аппетита, упорной рвотой или </a:t>
            </a:r>
            <a:r>
              <a:rPr lang="ru-RU" dirty="0" err="1"/>
              <a:t>срыгиваниями</a:t>
            </a:r>
            <a:r>
              <a:rPr lang="ru-RU" dirty="0"/>
              <a:t>, метеоризмом. Характерна водянистая диарея (обильный, брызжущий стул желтого цвета с примесью слизи), быстро приводящая к дегидратации и развитию </a:t>
            </a:r>
            <a:r>
              <a:rPr lang="ru-RU" dirty="0" err="1"/>
              <a:t>эксикоза</a:t>
            </a:r>
            <a:r>
              <a:rPr lang="ru-RU" dirty="0"/>
              <a:t>. При </a:t>
            </a:r>
            <a:r>
              <a:rPr lang="ru-RU" dirty="0" err="1"/>
              <a:t>эшерихиозе</a:t>
            </a:r>
            <a:r>
              <a:rPr lang="ru-RU" dirty="0"/>
              <a:t>, вызываемом </a:t>
            </a:r>
            <a:r>
              <a:rPr lang="ru-RU" dirty="0" err="1"/>
              <a:t>энтерогеморрагическими</a:t>
            </a:r>
            <a:r>
              <a:rPr lang="ru-RU" dirty="0"/>
              <a:t> </a:t>
            </a:r>
            <a:r>
              <a:rPr lang="ru-RU" dirty="0" err="1"/>
              <a:t>эшерихиями</a:t>
            </a:r>
            <a:r>
              <a:rPr lang="ru-RU" dirty="0"/>
              <a:t>, диарея носит кровавый характер. </a:t>
            </a:r>
          </a:p>
          <a:p>
            <a:r>
              <a:rPr lang="ru-RU" dirty="0"/>
              <a:t>Вследствие обезвоживания у ребенка возникает сухость кожи и слизистых оболочек, снижается тургор и эластичность тканей, западает большой родничок и глазные яблоки, снижается диурез по типу </a:t>
            </a:r>
            <a:r>
              <a:rPr lang="ru-RU" dirty="0" err="1"/>
              <a:t>олигурии</a:t>
            </a:r>
            <a:r>
              <a:rPr lang="ru-RU" dirty="0"/>
              <a:t> или анурии.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51797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Клиника </a:t>
            </a:r>
            <a:r>
              <a:rPr lang="ru-RU" dirty="0" err="1" smtClean="0"/>
              <a:t>ротавирусной</a:t>
            </a:r>
            <a:r>
              <a:rPr lang="ru-RU" dirty="0" smtClean="0"/>
              <a:t> инфекции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/>
          </a:bodyPr>
          <a:lstStyle/>
          <a:p>
            <a:r>
              <a:rPr lang="ru-RU" dirty="0"/>
              <a:t>Обычно протекает по типу острого гастроэнтерита или энтерита. Инкубационный период в среднем длится 1-3 дня. Все симптомы кишечной инфекции у детей разворачиваются в течение одних суток, при этом поражение ЖКТ сочетается с катаральными явлениями.</a:t>
            </a:r>
          </a:p>
          <a:p>
            <a:r>
              <a:rPr lang="ru-RU" dirty="0"/>
              <a:t>Респираторный синдром характеризуется гиперемией зева, ринитом, першением в горле, покашливанием. Одновременно с поражением носоглотки развиваются признаки гастроэнтерита: жидкий (водянистый, пенистый) стул с частотой дефекаций от 4-5 до 15 раз в сутки, рвотой, температурной реакцией, общей интоксикацией. Длительность течения кишечной инфекции у детей – 4-7 дней.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4416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ru-RU" sz="4800" dirty="0" smtClean="0"/>
              <a:t>Клиника стафилококковой инфекции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Различают первичную стафилококковую кишечную инфекцию у детей, связанную с употреблением пищи, обсемененной стафилококком, и вторичную, обусловленную распространением возбудителя из других очагов. </a:t>
            </a:r>
          </a:p>
          <a:p>
            <a:r>
              <a:rPr lang="ru-RU" dirty="0"/>
              <a:t>Течение кишечной инфекции у детей характеризуется тяжелым </a:t>
            </a:r>
            <a:r>
              <a:rPr lang="ru-RU" dirty="0" err="1"/>
              <a:t>эксикозом</a:t>
            </a:r>
            <a:r>
              <a:rPr lang="ru-RU" dirty="0"/>
              <a:t> и токсикозом, рвотой, учащением стула до 10-15 раз в день. Стул жидкий, водянистый, зеленоватого цвета, с небольшой примесью слизи. При вторичной стафилококковой инфекции у детей кишечные симптомы развиваются на фоне ведущего заболевания: гнойного отита, пневмонии, </a:t>
            </a:r>
            <a:r>
              <a:rPr lang="ru-RU" dirty="0" err="1"/>
              <a:t>стафилодермии</a:t>
            </a:r>
            <a:r>
              <a:rPr lang="ru-RU" dirty="0"/>
              <a:t>, ангины и пр. В этом случае заболевание может принимать длительное волнообразное течение.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88610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ru-RU" dirty="0" smtClean="0"/>
              <a:t>Диагностика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>
            <a:normAutofit fontScale="92500"/>
          </a:bodyPr>
          <a:lstStyle/>
          <a:p>
            <a:r>
              <a:rPr lang="ru-RU" dirty="0"/>
              <a:t>Главную роль в подтверждении диагноза кишечной инфекции у детей играет бактериологическое исследование испражнений, которое следует проводить как можно ранее, до начала этиотропной терапии. При </a:t>
            </a:r>
            <a:r>
              <a:rPr lang="ru-RU" dirty="0" err="1"/>
              <a:t>генерализованной</a:t>
            </a:r>
            <a:r>
              <a:rPr lang="ru-RU" dirty="0"/>
              <a:t> форме кишечной инфекции у детей проводится посев крови на стерильность, бактериологическое исследование мочи, ликвора.</a:t>
            </a:r>
          </a:p>
          <a:p>
            <a:r>
              <a:rPr lang="ru-RU" dirty="0"/>
              <a:t>Определенную диагностическую ценность представляют серологические методы (РПГА, ИФА, РСК), позволяющие выявлять наличие </a:t>
            </a:r>
            <a:r>
              <a:rPr lang="ru-RU" dirty="0" err="1"/>
              <a:t>Ат</a:t>
            </a:r>
            <a:r>
              <a:rPr lang="ru-RU" dirty="0"/>
              <a:t> к возбудителю в крови больного с 5-х суток от начала болезни. Исследование </a:t>
            </a:r>
            <a:r>
              <a:rPr lang="ru-RU" dirty="0" err="1"/>
              <a:t>копрограммы</a:t>
            </a:r>
            <a:r>
              <a:rPr lang="ru-RU" dirty="0"/>
              <a:t> позволяет уточнить локализацию процесса в ЖКТ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Наиболее современным  и точным методом диагностики является ПЦР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07422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dirty="0" smtClean="0"/>
              <a:t>Питание при ОКИ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Необходимо уменьшить объем употребляемой пищи и увеличить кратность кормления до 8-10 раз в сутки. </a:t>
            </a:r>
          </a:p>
          <a:p>
            <a:r>
              <a:rPr lang="ru-RU" dirty="0" smtClean="0"/>
              <a:t>Не рекомендуется:</a:t>
            </a:r>
          </a:p>
          <a:p>
            <a:r>
              <a:rPr lang="ru-RU" dirty="0" smtClean="0"/>
              <a:t>Черный хлеб, сухари из черного хлеба</a:t>
            </a:r>
          </a:p>
          <a:p>
            <a:r>
              <a:rPr lang="ru-RU" dirty="0" smtClean="0"/>
              <a:t>Цельное молок, сливки, йогурты</a:t>
            </a:r>
          </a:p>
          <a:p>
            <a:r>
              <a:rPr lang="ru-RU" dirty="0" smtClean="0"/>
              <a:t>Каши на цельном молоке</a:t>
            </a:r>
          </a:p>
          <a:p>
            <a:r>
              <a:rPr lang="ru-RU" dirty="0" smtClean="0"/>
              <a:t>Бобовые, огурцы, квашеная капуста, редис</a:t>
            </a:r>
          </a:p>
          <a:p>
            <a:r>
              <a:rPr lang="ru-RU" dirty="0" smtClean="0"/>
              <a:t>Мандарины , апельсины, груши , виноград</a:t>
            </a:r>
          </a:p>
          <a:p>
            <a:r>
              <a:rPr lang="ru-RU" dirty="0" smtClean="0"/>
              <a:t>Жирные сорта мяса и рыбы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78828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Питание при ОКИ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Рекомендуется:</a:t>
            </a:r>
          </a:p>
          <a:p>
            <a:r>
              <a:rPr lang="ru-RU" dirty="0" smtClean="0"/>
              <a:t>Материнское молоко или грудное донорское</a:t>
            </a:r>
          </a:p>
          <a:p>
            <a:r>
              <a:rPr lang="ru-RU" dirty="0" smtClean="0"/>
              <a:t>Кефир, творог</a:t>
            </a:r>
          </a:p>
          <a:p>
            <a:r>
              <a:rPr lang="ru-RU" dirty="0" smtClean="0"/>
              <a:t>Яблоки, морковь, бананы</a:t>
            </a:r>
          </a:p>
          <a:p>
            <a:r>
              <a:rPr lang="ru-RU" dirty="0" smtClean="0"/>
              <a:t>Каша рисовая, гречневая</a:t>
            </a:r>
          </a:p>
          <a:p>
            <a:r>
              <a:rPr lang="ru-RU" dirty="0" smtClean="0"/>
              <a:t>Мясо нежирных сортов</a:t>
            </a:r>
          </a:p>
          <a:p>
            <a:r>
              <a:rPr lang="ru-RU" dirty="0" smtClean="0"/>
              <a:t>Рыба </a:t>
            </a:r>
          </a:p>
          <a:p>
            <a:r>
              <a:rPr lang="ru-RU" dirty="0" smtClean="0"/>
              <a:t>Детское питание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62959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dirty="0" smtClean="0"/>
              <a:t>Лечение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/>
          </a:bodyPr>
          <a:lstStyle/>
          <a:p>
            <a:r>
              <a:rPr lang="ru-RU" dirty="0" smtClean="0"/>
              <a:t>Физ. Потребность в жидкости</a:t>
            </a:r>
          </a:p>
          <a:p>
            <a:r>
              <a:rPr lang="ru-RU" dirty="0" smtClean="0"/>
              <a:t>0-3 мес. 140-160 мл/кг</a:t>
            </a:r>
          </a:p>
          <a:p>
            <a:r>
              <a:rPr lang="ru-RU" dirty="0" smtClean="0"/>
              <a:t>4-6 мес. 130-155 мл/кг</a:t>
            </a:r>
          </a:p>
          <a:p>
            <a:r>
              <a:rPr lang="ru-RU" dirty="0" smtClean="0"/>
              <a:t>7-9 мес. 125-150 </a:t>
            </a:r>
            <a:r>
              <a:rPr lang="ru-RU" dirty="0"/>
              <a:t>мл/кг</a:t>
            </a:r>
          </a:p>
          <a:p>
            <a:r>
              <a:rPr lang="ru-RU" dirty="0" smtClean="0"/>
              <a:t>10 мес. – 3 года 120-135 мл/кг</a:t>
            </a:r>
          </a:p>
          <a:p>
            <a:r>
              <a:rPr lang="ru-RU" dirty="0" smtClean="0"/>
              <a:t>4-6 лет 90-110 </a:t>
            </a:r>
            <a:r>
              <a:rPr lang="ru-RU" dirty="0"/>
              <a:t>мл/кг</a:t>
            </a:r>
          </a:p>
          <a:p>
            <a:r>
              <a:rPr lang="ru-RU" dirty="0" smtClean="0"/>
              <a:t>7-9 лет 75-90 </a:t>
            </a:r>
            <a:r>
              <a:rPr lang="ru-RU" dirty="0"/>
              <a:t>мл/кг</a:t>
            </a:r>
          </a:p>
          <a:p>
            <a:r>
              <a:rPr lang="ru-RU" dirty="0" smtClean="0"/>
              <a:t>10-12 лет 65-85 </a:t>
            </a:r>
            <a:r>
              <a:rPr lang="ru-RU" dirty="0"/>
              <a:t>мл/кг</a:t>
            </a:r>
          </a:p>
          <a:p>
            <a:r>
              <a:rPr lang="ru-RU" dirty="0" smtClean="0"/>
              <a:t>13-15 лет 40-65 </a:t>
            </a:r>
            <a:r>
              <a:rPr lang="ru-RU" dirty="0"/>
              <a:t>мл/кг</a:t>
            </a:r>
          </a:p>
          <a:p>
            <a:r>
              <a:rPr lang="ru-RU" dirty="0" smtClean="0"/>
              <a:t>До 65 лет 30 </a:t>
            </a:r>
            <a:r>
              <a:rPr lang="ru-RU" dirty="0"/>
              <a:t>мл/кг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79449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dirty="0" smtClean="0"/>
              <a:t>Лечение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3 степени </a:t>
            </a:r>
            <a:r>
              <a:rPr lang="ru-RU" dirty="0" err="1" smtClean="0"/>
              <a:t>эксикоза</a:t>
            </a:r>
            <a:r>
              <a:rPr lang="ru-RU" dirty="0" smtClean="0"/>
              <a:t> и токсикоза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208283"/>
              </p:ext>
            </p:extLst>
          </p:nvPr>
        </p:nvGraphicFramePr>
        <p:xfrm>
          <a:off x="467544" y="2276872"/>
          <a:ext cx="8136904" cy="381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26"/>
                <a:gridCol w="2034226"/>
                <a:gridCol w="2034226"/>
                <a:gridCol w="2034226"/>
              </a:tblGrid>
              <a:tr h="114492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Возраст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Дефцит</a:t>
                      </a:r>
                      <a:r>
                        <a:rPr lang="ru-RU" sz="1600" baseline="0" dirty="0" smtClean="0"/>
                        <a:t> 4-5% легкая степень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Дефицит 6-9% среднетяжелая</a:t>
                      </a:r>
                      <a:r>
                        <a:rPr lang="ru-RU" sz="1600" baseline="0" dirty="0" smtClean="0"/>
                        <a:t> степень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Дефицит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en-US" sz="1600" baseline="0" dirty="0" smtClean="0"/>
                        <a:t>&gt;</a:t>
                      </a:r>
                      <a:r>
                        <a:rPr lang="ru-RU" sz="1600" baseline="0" dirty="0" smtClean="0"/>
                        <a:t>10% тяжелая степень</a:t>
                      </a:r>
                      <a:endParaRPr lang="ru-RU" sz="1600" dirty="0"/>
                    </a:p>
                  </a:txBody>
                  <a:tcPr/>
                </a:tc>
              </a:tr>
              <a:tr h="890499">
                <a:tc>
                  <a:txBody>
                    <a:bodyPr/>
                    <a:lstStyle/>
                    <a:p>
                      <a:r>
                        <a:rPr lang="ru-RU" dirty="0" smtClean="0"/>
                        <a:t>0-6 мес.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 мл/кг/ </a:t>
                      </a:r>
                      <a:r>
                        <a:rPr lang="ru-RU" dirty="0" err="1" smtClean="0"/>
                        <a:t>сут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75 </a:t>
                      </a:r>
                      <a:r>
                        <a:rPr lang="ru-RU" dirty="0" smtClean="0"/>
                        <a:t>мл/кг/ </a:t>
                      </a:r>
                      <a:r>
                        <a:rPr lang="ru-RU" dirty="0" err="1" smtClean="0"/>
                        <a:t>сут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100 </a:t>
                      </a:r>
                      <a:r>
                        <a:rPr lang="ru-RU" dirty="0" smtClean="0"/>
                        <a:t>мл/кг/ </a:t>
                      </a:r>
                      <a:r>
                        <a:rPr lang="ru-RU" dirty="0" err="1" smtClean="0"/>
                        <a:t>сут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890499">
                <a:tc>
                  <a:txBody>
                    <a:bodyPr/>
                    <a:lstStyle/>
                    <a:p>
                      <a:r>
                        <a:rPr lang="ru-RU" dirty="0" smtClean="0"/>
                        <a:t>6-12 мес.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50 мл/кг/ </a:t>
                      </a:r>
                      <a:r>
                        <a:rPr lang="ru-RU" dirty="0" err="1" smtClean="0"/>
                        <a:t>сут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60 </a:t>
                      </a:r>
                      <a:r>
                        <a:rPr lang="ru-RU" dirty="0" smtClean="0"/>
                        <a:t>мл/кг/ </a:t>
                      </a:r>
                      <a:r>
                        <a:rPr lang="ru-RU" dirty="0" err="1" smtClean="0"/>
                        <a:t>сут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80 </a:t>
                      </a:r>
                      <a:r>
                        <a:rPr lang="ru-RU" dirty="0" smtClean="0"/>
                        <a:t>мл/кг/ </a:t>
                      </a:r>
                      <a:r>
                        <a:rPr lang="ru-RU" dirty="0" err="1" smtClean="0"/>
                        <a:t>сут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890499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Ст</a:t>
                      </a:r>
                      <a:r>
                        <a:rPr lang="ru-RU" dirty="0" smtClean="0"/>
                        <a:t> 12 мес.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35 </a:t>
                      </a:r>
                      <a:r>
                        <a:rPr lang="ru-RU" dirty="0" smtClean="0"/>
                        <a:t>мл/кг/ </a:t>
                      </a:r>
                      <a:r>
                        <a:rPr lang="ru-RU" dirty="0" err="1" smtClean="0"/>
                        <a:t>сут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50 </a:t>
                      </a:r>
                      <a:r>
                        <a:rPr lang="ru-RU" dirty="0" smtClean="0"/>
                        <a:t>мл/кг/ </a:t>
                      </a:r>
                      <a:r>
                        <a:rPr lang="ru-RU" dirty="0" err="1" smtClean="0"/>
                        <a:t>сут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65 </a:t>
                      </a:r>
                      <a:r>
                        <a:rPr lang="ru-RU" dirty="0" smtClean="0"/>
                        <a:t>мл/кг/ </a:t>
                      </a:r>
                      <a:r>
                        <a:rPr lang="ru-RU" dirty="0" err="1" smtClean="0"/>
                        <a:t>сут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260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Этиология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Возбудителями </a:t>
            </a:r>
            <a:r>
              <a:rPr lang="ru-RU" b="1" i="1" dirty="0"/>
              <a:t>дизентерии </a:t>
            </a:r>
            <a:r>
              <a:rPr lang="ru-RU" dirty="0"/>
              <a:t>являются дизентерийные </a:t>
            </a:r>
            <a:r>
              <a:rPr lang="ru-RU" dirty="0" smtClean="0"/>
              <a:t>палочки </a:t>
            </a:r>
            <a:r>
              <a:rPr lang="ru-RU" dirty="0"/>
              <a:t>из рода </a:t>
            </a:r>
            <a:r>
              <a:rPr lang="ru-RU" dirty="0" err="1"/>
              <a:t>шигелл</a:t>
            </a:r>
            <a:r>
              <a:rPr lang="ru-RU" dirty="0"/>
              <a:t>, которые по Международной </a:t>
            </a:r>
            <a:r>
              <a:rPr lang="ru-RU" dirty="0" err="1"/>
              <a:t>классифика-ции</a:t>
            </a:r>
            <a:r>
              <a:rPr lang="ru-RU" dirty="0"/>
              <a:t> подразделяются на 4 вида: </a:t>
            </a:r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/>
              <a:t>. S. </a:t>
            </a:r>
            <a:r>
              <a:rPr lang="ru-RU" dirty="0" err="1"/>
              <a:t>dysenteriae</a:t>
            </a:r>
            <a:r>
              <a:rPr lang="ru-RU" dirty="0"/>
              <a:t> (</a:t>
            </a:r>
            <a:r>
              <a:rPr lang="ru-RU" dirty="0" err="1"/>
              <a:t>серовары</a:t>
            </a:r>
            <a:r>
              <a:rPr lang="ru-RU" dirty="0"/>
              <a:t> 1-10), включающие бактерии </a:t>
            </a:r>
            <a:r>
              <a:rPr lang="ru-RU" dirty="0" err="1"/>
              <a:t>Гри-горьева-Шига</a:t>
            </a:r>
            <a:r>
              <a:rPr lang="ru-RU" dirty="0"/>
              <a:t>, Штуцера-</a:t>
            </a:r>
            <a:r>
              <a:rPr lang="ru-RU" dirty="0" err="1"/>
              <a:t>Шмитца</a:t>
            </a:r>
            <a:r>
              <a:rPr lang="ru-RU" dirty="0"/>
              <a:t> и </a:t>
            </a:r>
            <a:r>
              <a:rPr lang="ru-RU" dirty="0" err="1"/>
              <a:t>Ларджа</a:t>
            </a:r>
            <a:r>
              <a:rPr lang="ru-RU" dirty="0"/>
              <a:t>-Сакса;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S. </a:t>
            </a:r>
            <a:r>
              <a:rPr lang="ru-RU" dirty="0" err="1"/>
              <a:t>Flexneri</a:t>
            </a:r>
            <a:r>
              <a:rPr lang="ru-RU" dirty="0"/>
              <a:t> (</a:t>
            </a:r>
            <a:r>
              <a:rPr lang="ru-RU" dirty="0" err="1"/>
              <a:t>серовары</a:t>
            </a:r>
            <a:r>
              <a:rPr lang="ru-RU" dirty="0"/>
              <a:t> 1-6) с подвидом S. </a:t>
            </a:r>
            <a:r>
              <a:rPr lang="ru-RU" dirty="0" err="1"/>
              <a:t>newcastle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S. </a:t>
            </a:r>
            <a:r>
              <a:rPr lang="ru-RU" dirty="0" err="1"/>
              <a:t>boydii</a:t>
            </a:r>
            <a:r>
              <a:rPr lang="ru-RU" dirty="0"/>
              <a:t> (</a:t>
            </a:r>
            <a:r>
              <a:rPr lang="ru-RU" dirty="0" err="1"/>
              <a:t>серовары</a:t>
            </a:r>
            <a:r>
              <a:rPr lang="ru-RU" dirty="0"/>
              <a:t> 1-15);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. S. </a:t>
            </a:r>
            <a:r>
              <a:rPr lang="ru-RU" dirty="0" err="1"/>
              <a:t>Sonnej</a:t>
            </a:r>
            <a:r>
              <a:rPr lang="ru-RU" dirty="0"/>
              <a:t>, отличающиеся внутривидовой неоднородностью (I, II, III, IV ферментативные типы).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8843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dirty="0" smtClean="0"/>
              <a:t>Лечение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Патологические потери жидкости: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90464"/>
              </p:ext>
            </p:extLst>
          </p:nvPr>
        </p:nvGraphicFramePr>
        <p:xfrm>
          <a:off x="323528" y="2132856"/>
          <a:ext cx="8568952" cy="3168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1056117">
                <a:tc>
                  <a:txBody>
                    <a:bodyPr/>
                    <a:lstStyle/>
                    <a:p>
                      <a:r>
                        <a:rPr lang="ru-RU" dirty="0" smtClean="0"/>
                        <a:t>При</a:t>
                      </a:r>
                      <a:r>
                        <a:rPr lang="ru-RU" baseline="0" dirty="0" smtClean="0"/>
                        <a:t> гипертермии на 1</a:t>
                      </a:r>
                      <a:r>
                        <a:rPr lang="ru-RU" dirty="0" smtClean="0"/>
                        <a:t>°С выше 37°С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мл/кг/сутки</a:t>
                      </a:r>
                      <a:endParaRPr lang="ru-RU" dirty="0"/>
                    </a:p>
                  </a:txBody>
                  <a:tcPr/>
                </a:tc>
              </a:tr>
              <a:tr h="1056117">
                <a:tc>
                  <a:txBody>
                    <a:bodyPr/>
                    <a:lstStyle/>
                    <a:p>
                      <a:r>
                        <a:rPr lang="ru-RU" dirty="0" smtClean="0"/>
                        <a:t>При одышке на 20 выше нормы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 </a:t>
                      </a:r>
                      <a:r>
                        <a:rPr lang="ru-RU" dirty="0" smtClean="0"/>
                        <a:t>мл/кг/сутки</a:t>
                      </a:r>
                      <a:endParaRPr lang="ru-RU" dirty="0"/>
                    </a:p>
                  </a:txBody>
                  <a:tcPr/>
                </a:tc>
              </a:tr>
              <a:tr h="1056117">
                <a:tc>
                  <a:txBody>
                    <a:bodyPr/>
                    <a:lstStyle/>
                    <a:p>
                      <a:r>
                        <a:rPr lang="ru-RU" dirty="0" smtClean="0"/>
                        <a:t>При диарее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20-60 </a:t>
                      </a:r>
                      <a:r>
                        <a:rPr lang="ru-RU" dirty="0" smtClean="0"/>
                        <a:t>мл/кг/сутки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4965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r>
              <a:rPr lang="ru-RU" dirty="0" smtClean="0"/>
              <a:t>40% жидкости вводится внутривенно</a:t>
            </a:r>
          </a:p>
          <a:p>
            <a:r>
              <a:rPr lang="ru-RU" dirty="0" smtClean="0"/>
              <a:t>60 % жидкости </a:t>
            </a:r>
            <a:r>
              <a:rPr lang="en-US" dirty="0" smtClean="0"/>
              <a:t>Per </a:t>
            </a:r>
            <a:r>
              <a:rPr lang="en-US" dirty="0" err="1" smtClean="0"/>
              <a:t>Os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40172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ru-RU" dirty="0" smtClean="0"/>
              <a:t>Лечение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fontScale="92500"/>
          </a:bodyPr>
          <a:lstStyle/>
          <a:p>
            <a:r>
              <a:rPr lang="ru-RU" dirty="0"/>
              <a:t>Комплексное лечение кишечных инфекций у детей предполагает организацию лечебного питания; проведение оральной </a:t>
            </a:r>
            <a:r>
              <a:rPr lang="ru-RU" dirty="0" err="1"/>
              <a:t>регидратации</a:t>
            </a:r>
            <a:r>
              <a:rPr lang="ru-RU" dirty="0"/>
              <a:t>, этиотропной, патогенетической и симптоматической терапии.</a:t>
            </a:r>
          </a:p>
          <a:p>
            <a:r>
              <a:rPr lang="ru-RU" dirty="0"/>
              <a:t>Диета детей с кишечной инфекцией требует уменьшения объема питания, увеличения кратности кормлений, использования смесей, обогащенных защитными факторами, употребление протертой легкоусвояемой пищи. Важной составляющей терапии кишечных инфекций у детей является оральная </a:t>
            </a:r>
            <a:r>
              <a:rPr lang="ru-RU" dirty="0" err="1"/>
              <a:t>регидратация</a:t>
            </a:r>
            <a:r>
              <a:rPr lang="ru-RU" dirty="0"/>
              <a:t> </a:t>
            </a:r>
            <a:r>
              <a:rPr lang="ru-RU" dirty="0" err="1"/>
              <a:t>глюкозо</a:t>
            </a:r>
            <a:r>
              <a:rPr lang="ru-RU" dirty="0"/>
              <a:t>-солевыми растворами, обильное питье. Она проводится до прекращения потерь жидкости. При невозможности перорального питания и употребления жидкости назначается </a:t>
            </a:r>
            <a:r>
              <a:rPr lang="ru-RU" dirty="0" err="1"/>
              <a:t>инфузионая</a:t>
            </a:r>
            <a:r>
              <a:rPr lang="ru-RU" dirty="0"/>
              <a:t> терапия: внутривенно вводятся растворы глюкозы, </a:t>
            </a:r>
            <a:r>
              <a:rPr lang="ru-RU" dirty="0" err="1"/>
              <a:t>Рингера</a:t>
            </a:r>
            <a:r>
              <a:rPr lang="ru-RU" dirty="0"/>
              <a:t>, альбумина и др.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72814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dirty="0" smtClean="0"/>
              <a:t>Лечение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r>
              <a:rPr lang="ru-RU" dirty="0"/>
              <a:t>Этиотропная терапия кишечных инфекций у детей проводится антибиотиками и кишечными антисептиками (</a:t>
            </a:r>
            <a:r>
              <a:rPr lang="ru-RU" dirty="0" err="1"/>
              <a:t>канамицин</a:t>
            </a:r>
            <a:r>
              <a:rPr lang="ru-RU" dirty="0"/>
              <a:t>, гентамицин, </a:t>
            </a:r>
            <a:r>
              <a:rPr lang="ru-RU" dirty="0" err="1"/>
              <a:t>полимиксин</a:t>
            </a:r>
            <a:r>
              <a:rPr lang="ru-RU" dirty="0"/>
              <a:t>, </a:t>
            </a:r>
            <a:r>
              <a:rPr lang="ru-RU" dirty="0" err="1"/>
              <a:t>фуразолидон</a:t>
            </a:r>
            <a:r>
              <a:rPr lang="ru-RU" dirty="0"/>
              <a:t>, </a:t>
            </a:r>
            <a:r>
              <a:rPr lang="ru-RU" dirty="0" err="1"/>
              <a:t>налидиксовая</a:t>
            </a:r>
            <a:r>
              <a:rPr lang="ru-RU" dirty="0"/>
              <a:t> кислота), </a:t>
            </a:r>
            <a:r>
              <a:rPr lang="ru-RU" dirty="0" err="1"/>
              <a:t>энтеросорбентами</a:t>
            </a:r>
            <a:r>
              <a:rPr lang="ru-RU" dirty="0"/>
              <a:t>. Показан прием специфических бактериофагов и </a:t>
            </a:r>
            <a:r>
              <a:rPr lang="ru-RU" dirty="0" err="1"/>
              <a:t>лактоглобулинов</a:t>
            </a:r>
            <a:r>
              <a:rPr lang="ru-RU" dirty="0"/>
              <a:t> (</a:t>
            </a:r>
            <a:r>
              <a:rPr lang="ru-RU" dirty="0" err="1"/>
              <a:t>сальмонеллезного</a:t>
            </a:r>
            <a:r>
              <a:rPr lang="ru-RU" dirty="0"/>
              <a:t>, дизентерийного, </a:t>
            </a:r>
            <a:r>
              <a:rPr lang="ru-RU" dirty="0" err="1"/>
              <a:t>колипротейного</a:t>
            </a:r>
            <a:r>
              <a:rPr lang="ru-RU" dirty="0"/>
              <a:t>, </a:t>
            </a:r>
            <a:r>
              <a:rPr lang="ru-RU" dirty="0" err="1"/>
              <a:t>клебсиеллезного</a:t>
            </a:r>
            <a:r>
              <a:rPr lang="ru-RU" dirty="0"/>
              <a:t> и др.), а также иммуноглобулинов (</a:t>
            </a:r>
            <a:r>
              <a:rPr lang="ru-RU" dirty="0" err="1"/>
              <a:t>антиротавирусного</a:t>
            </a:r>
            <a:r>
              <a:rPr lang="ru-RU" dirty="0"/>
              <a:t> и др.). </a:t>
            </a:r>
            <a:endParaRPr lang="ru-RU" dirty="0" smtClean="0"/>
          </a:p>
          <a:p>
            <a:r>
              <a:rPr lang="ru-RU" dirty="0" smtClean="0"/>
              <a:t>Патогенетическая </a:t>
            </a:r>
            <a:r>
              <a:rPr lang="ru-RU" dirty="0"/>
              <a:t>терапия предполагает назначение ферментов, антигистаминных препаратов; симптоматическое лечение включает прием жаропонижающих, спазмолитиков. В период реконвалесценции необходима коррекция дисбактериоза, прием витаминов и адаптогенов.</a:t>
            </a:r>
          </a:p>
        </p:txBody>
      </p:sp>
    </p:spTree>
    <p:extLst>
      <p:ext uri="{BB962C8B-B14F-4D97-AF65-F5344CB8AC3E}">
        <p14:creationId xmlns:p14="http://schemas.microsoft.com/office/powerpoint/2010/main" val="34831028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к лекции ОКИ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Этиология ОКИ</a:t>
            </a:r>
          </a:p>
          <a:p>
            <a:r>
              <a:rPr lang="ru-RU" dirty="0" smtClean="0"/>
              <a:t>2) Патогенез ОКИ</a:t>
            </a:r>
          </a:p>
          <a:p>
            <a:r>
              <a:rPr lang="ru-RU" dirty="0" smtClean="0"/>
              <a:t>3) Определение степени тяжести ОКИ</a:t>
            </a:r>
          </a:p>
          <a:p>
            <a:r>
              <a:rPr lang="ru-RU" dirty="0" smtClean="0"/>
              <a:t>4) Расчет жидкости для внутривенной </a:t>
            </a:r>
            <a:r>
              <a:rPr lang="ru-RU" dirty="0" err="1" smtClean="0"/>
              <a:t>инфузии</a:t>
            </a:r>
            <a:endParaRPr lang="ru-RU" dirty="0" smtClean="0"/>
          </a:p>
          <a:p>
            <a:r>
              <a:rPr lang="ru-RU" dirty="0" smtClean="0"/>
              <a:t>5) Вакцинация при ОКИ</a:t>
            </a:r>
          </a:p>
          <a:p>
            <a:r>
              <a:rPr lang="ru-RU" dirty="0" smtClean="0"/>
              <a:t>6) Профилактика ОКИ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12136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Основная: </a:t>
            </a:r>
            <a:endParaRPr lang="ru-RU" dirty="0"/>
          </a:p>
          <a:p>
            <a:r>
              <a:rPr lang="ru-RU" dirty="0"/>
              <a:t>1. Покровский В.И., Пак С.Г., </a:t>
            </a:r>
            <a:r>
              <a:rPr lang="ru-RU" dirty="0" err="1"/>
              <a:t>Брико</a:t>
            </a:r>
            <a:r>
              <a:rPr lang="ru-RU" dirty="0"/>
              <a:t> Н.И., </a:t>
            </a:r>
            <a:r>
              <a:rPr lang="ru-RU" dirty="0" err="1"/>
              <a:t>Данилкин</a:t>
            </a:r>
            <a:r>
              <a:rPr lang="ru-RU" dirty="0"/>
              <a:t> Б.К. Ин-</a:t>
            </a:r>
            <a:r>
              <a:rPr lang="ru-RU" dirty="0" err="1"/>
              <a:t>фекционные</a:t>
            </a:r>
            <a:r>
              <a:rPr lang="ru-RU" dirty="0"/>
              <a:t> болезни и эпидемиология. – М., 2003. – 816с. </a:t>
            </a:r>
          </a:p>
          <a:p>
            <a:r>
              <a:rPr lang="ru-RU" dirty="0"/>
              <a:t>2. </a:t>
            </a:r>
            <a:r>
              <a:rPr lang="ru-RU" dirty="0" err="1"/>
              <a:t>Учайкин</a:t>
            </a:r>
            <a:r>
              <a:rPr lang="ru-RU" dirty="0"/>
              <a:t> В.Ф. Руководство по инфекционным болезням у детей. – М.: ГЭОТАР МЕДИЦИНА, 1999. – 774с. </a:t>
            </a:r>
          </a:p>
          <a:p>
            <a:r>
              <a:rPr lang="ru-RU" dirty="0"/>
              <a:t>3. Острые кишечные инфекции у детей: учебно-методическое пособие /под общ. ред. проф. В.Ф. </a:t>
            </a:r>
            <a:r>
              <a:rPr lang="ru-RU" dirty="0" err="1"/>
              <a:t>Учайкина</a:t>
            </a:r>
            <a:r>
              <a:rPr lang="ru-RU" dirty="0"/>
              <a:t>. – М.: ГОУ ВПО РГМУ, 2005. – 122с. </a:t>
            </a:r>
          </a:p>
          <a:p>
            <a:r>
              <a:rPr lang="ru-RU" dirty="0"/>
              <a:t>4. Отраслевой стандарт 91500.11.0004–2003 "Протокол ведения больных. Дисбактериоз кишечника"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14513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Дополнительная: </a:t>
            </a:r>
            <a:endParaRPr lang="ru-RU" dirty="0"/>
          </a:p>
          <a:p>
            <a:r>
              <a:rPr lang="ru-RU" dirty="0"/>
              <a:t>1. Бондаренко В.М., </a:t>
            </a:r>
            <a:r>
              <a:rPr lang="ru-RU" dirty="0" err="1"/>
              <a:t>Мацулевич</a:t>
            </a:r>
            <a:r>
              <a:rPr lang="ru-RU" dirty="0"/>
              <a:t> Т.В. Дисбактериоз кишечника как клинико-лабораторный синдром /Руководство для </a:t>
            </a:r>
            <a:r>
              <a:rPr lang="ru-RU" dirty="0" err="1"/>
              <a:t>вра</a:t>
            </a:r>
            <a:r>
              <a:rPr lang="ru-RU" dirty="0"/>
              <a:t>-чей. – М.: ГЭОТАР–Медиа, 2007. – 300с. </a:t>
            </a:r>
          </a:p>
          <a:p>
            <a:r>
              <a:rPr lang="ru-RU" dirty="0"/>
              <a:t>2. Власов В.В. Эпидемиология. М.:ГЭОТАР-Медиа, 2005. – 464с. </a:t>
            </a:r>
          </a:p>
          <a:p>
            <a:r>
              <a:rPr lang="ru-RU" dirty="0"/>
              <a:t>3. Вовк Е.И. Острая диарея во </a:t>
            </a:r>
            <a:r>
              <a:rPr lang="ru-RU" dirty="0" err="1"/>
              <a:t>внегоспитальной</a:t>
            </a:r>
            <a:r>
              <a:rPr lang="ru-RU" dirty="0"/>
              <a:t> медицинской практике /Лечащий врач, 2006, № 5. </a:t>
            </a:r>
            <a:r>
              <a:rPr lang="ru-RU" i="1" dirty="0"/>
              <a:t>– </a:t>
            </a:r>
            <a:r>
              <a:rPr lang="ru-RU" dirty="0"/>
              <a:t>С. 77</a:t>
            </a:r>
            <a:r>
              <a:rPr lang="ru-RU" i="1" dirty="0"/>
              <a:t>–</a:t>
            </a:r>
            <a:r>
              <a:rPr lang="ru-RU" dirty="0"/>
              <a:t>84. </a:t>
            </a:r>
          </a:p>
          <a:p>
            <a:r>
              <a:rPr lang="ru-RU" dirty="0"/>
              <a:t>4. Ивашкин В.Т., Шептулин А.А., </a:t>
            </a:r>
            <a:r>
              <a:rPr lang="ru-RU" dirty="0" err="1"/>
              <a:t>Склянская</a:t>
            </a:r>
            <a:r>
              <a:rPr lang="ru-RU" dirty="0"/>
              <a:t> О.А. Синдром диареи. – М.: ГЭОТАР – Медиа, 2002. – 153с. </a:t>
            </a:r>
          </a:p>
          <a:p>
            <a:r>
              <a:rPr lang="ru-RU" dirty="0"/>
              <a:t>5. Инфекционные болезни: национальное руководство /под ред. Н. Д. </a:t>
            </a:r>
            <a:r>
              <a:rPr lang="ru-RU" dirty="0" err="1"/>
              <a:t>Ющука</a:t>
            </a:r>
            <a:r>
              <a:rPr lang="ru-RU" dirty="0"/>
              <a:t>, Ю. Я. Венгерова. – М.: ГЭОТАР-Медиа, 2009. – 1056с. </a:t>
            </a:r>
          </a:p>
          <a:p>
            <a:r>
              <a:rPr lang="ru-RU" dirty="0"/>
              <a:t>6. Инструкция по организации и проведению противохолерных мероприятий /Особо опасные инфекции //Сб. нормативно-методических материалов//. Москва, 2002. – С.49–52. </a:t>
            </a:r>
          </a:p>
          <a:p>
            <a:r>
              <a:rPr lang="ru-RU" dirty="0"/>
              <a:t>7. Корниенко Е.А. Актуальные вопросы коррекции кишечной микрофлоры у детей. Москва, 2006. – 48с. </a:t>
            </a:r>
          </a:p>
          <a:p>
            <a:r>
              <a:rPr lang="ru-RU" dirty="0"/>
              <a:t>8. Методические рекомендации МР 2.2.9.2242</a:t>
            </a:r>
            <a:r>
              <a:rPr lang="ru-RU" i="1" dirty="0"/>
              <a:t>–</a:t>
            </a:r>
            <a:r>
              <a:rPr lang="ru-RU" dirty="0"/>
              <a:t>07 «</a:t>
            </a:r>
            <a:r>
              <a:rPr lang="ru-RU" dirty="0" err="1"/>
              <a:t>Гигиениче-ские</a:t>
            </a:r>
            <a:r>
              <a:rPr lang="ru-RU" dirty="0"/>
              <a:t> и эпидемиологические требования к условиям труда медицинских работников, выполняющих работы, связанные с риском возникновения инфекционных заболеваний». </a:t>
            </a:r>
          </a:p>
          <a:p>
            <a:r>
              <a:rPr lang="ru-RU" dirty="0"/>
              <a:t>9. СП 3.1.1.1117-02 «Профилактика острых кишечных инфекций». </a:t>
            </a:r>
          </a:p>
          <a:p>
            <a:r>
              <a:rPr lang="ru-RU" dirty="0"/>
              <a:t>10. СП 3.1./3.2.1379-03 «Общие требования по профилактике инфекционных и паразитарных болезней». </a:t>
            </a:r>
          </a:p>
          <a:p>
            <a:r>
              <a:rPr lang="ru-RU" dirty="0"/>
              <a:t>11. МУ 4.2.2039-05 «Методы контроля. Биологические и микро-биологические факторы. Техника сбора и </a:t>
            </a:r>
            <a:r>
              <a:rPr lang="ru-RU" dirty="0" err="1"/>
              <a:t>транспортирова-ния</a:t>
            </a:r>
            <a:r>
              <a:rPr lang="ru-RU" dirty="0"/>
              <a:t> биоматериалов в микробиологические лаборатории».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70141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600200"/>
          </a:xfrm>
        </p:spPr>
        <p:txBody>
          <a:bodyPr/>
          <a:lstStyle/>
          <a:p>
            <a:r>
              <a:rPr lang="ru-RU" dirty="0" smtClean="0"/>
              <a:t>Спасибо за внимание!!!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939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Этиология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Этиологической причиной </a:t>
            </a:r>
            <a:r>
              <a:rPr lang="ru-RU" sz="2800" b="1" i="1" dirty="0" err="1"/>
              <a:t>сальмонеллезной</a:t>
            </a:r>
            <a:r>
              <a:rPr lang="ru-RU" sz="2800" b="1" i="1" dirty="0"/>
              <a:t> </a:t>
            </a:r>
            <a:r>
              <a:rPr lang="ru-RU" sz="2800" dirty="0"/>
              <a:t>инфекции </a:t>
            </a:r>
            <a:r>
              <a:rPr lang="ru-RU" sz="2800" dirty="0" err="1"/>
              <a:t>яв-ляются</a:t>
            </a:r>
            <a:r>
              <a:rPr lang="ru-RU" sz="2800" dirty="0"/>
              <a:t> сальмонеллы. Наиболее часто сальмонеллез у больных вызывается сальмонеллой группы В (S. </a:t>
            </a:r>
            <a:r>
              <a:rPr lang="ru-RU" sz="2800" dirty="0" err="1"/>
              <a:t>typhimurium</a:t>
            </a:r>
            <a:r>
              <a:rPr lang="ru-RU" sz="2800" dirty="0"/>
              <a:t>) и Д (S. </a:t>
            </a:r>
            <a:r>
              <a:rPr lang="ru-RU" sz="2800" dirty="0" err="1"/>
              <a:t>enteritidis</a:t>
            </a:r>
            <a:r>
              <a:rPr lang="ru-RU" sz="2800" dirty="0"/>
              <a:t>), реже — сальмонеллами групп С (S. </a:t>
            </a:r>
            <a:r>
              <a:rPr lang="ru-RU" sz="2800" dirty="0" err="1"/>
              <a:t>virchov</a:t>
            </a:r>
            <a:r>
              <a:rPr lang="ru-RU" sz="2800" dirty="0"/>
              <a:t>, S. </a:t>
            </a:r>
            <a:r>
              <a:rPr lang="ru-RU" sz="2800" dirty="0" err="1"/>
              <a:t>infantis</a:t>
            </a:r>
            <a:r>
              <a:rPr lang="ru-RU" sz="2800" dirty="0"/>
              <a:t>), E (S. </a:t>
            </a:r>
            <a:r>
              <a:rPr lang="ru-RU" sz="2800" dirty="0" err="1"/>
              <a:t>london</a:t>
            </a:r>
            <a:r>
              <a:rPr lang="ru-RU" sz="2800" dirty="0"/>
              <a:t>, S. </a:t>
            </a:r>
            <a:r>
              <a:rPr lang="ru-RU" sz="2800" dirty="0" err="1"/>
              <a:t>anatum</a:t>
            </a:r>
            <a:r>
              <a:rPr lang="ru-RU" sz="2800" dirty="0"/>
              <a:t>). </a:t>
            </a:r>
            <a:endParaRPr lang="ru-RU" sz="28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6499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Этиология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err="1"/>
              <a:t>Эшерихиозы</a:t>
            </a:r>
            <a:r>
              <a:rPr lang="ru-RU" b="1" i="1" dirty="0"/>
              <a:t> </a:t>
            </a:r>
            <a:r>
              <a:rPr lang="ru-RU" dirty="0"/>
              <a:t>обусловлены </a:t>
            </a:r>
            <a:r>
              <a:rPr lang="ru-RU" dirty="0" err="1"/>
              <a:t>энтеропатогенными</a:t>
            </a:r>
            <a:r>
              <a:rPr lang="ru-RU" dirty="0"/>
              <a:t> кишечными палочками (ЭПКП). Согласно классификации ВОЗ (1981) все </a:t>
            </a:r>
            <a:r>
              <a:rPr lang="ru-RU" dirty="0" err="1"/>
              <a:t>эшерихии</a:t>
            </a:r>
            <a:r>
              <a:rPr lang="ru-RU" dirty="0"/>
              <a:t> по особенностям вызываемых ими заболеваний де-</a:t>
            </a:r>
            <a:r>
              <a:rPr lang="ru-RU" dirty="0" err="1"/>
              <a:t>лятся</a:t>
            </a:r>
            <a:r>
              <a:rPr lang="ru-RU" dirty="0"/>
              <a:t> на 4 подгруппы: </a:t>
            </a:r>
          </a:p>
          <a:p>
            <a:r>
              <a:rPr lang="pt-BR" dirty="0"/>
              <a:t>1. энтеропатогенные — O26, O55, O119, O142, O127, O128, O18. O125, O114, O408, O86, O126, O153, O75, </a:t>
            </a:r>
          </a:p>
          <a:p>
            <a:r>
              <a:rPr lang="pt-BR" dirty="0"/>
              <a:t>2. энтероинвазивные — O28, O33, O124, O112, O115, O129, O135, O151, O152, O143, O144, O164, O136; </a:t>
            </a:r>
          </a:p>
          <a:p>
            <a:r>
              <a:rPr lang="pt-BR" dirty="0"/>
              <a:t>3. энтеротоксигенные — O 6, O7, O8, O9, O15, O20, O25, O27, O73, O78, O148, O159; </a:t>
            </a:r>
          </a:p>
          <a:p>
            <a:r>
              <a:rPr lang="ru-RU" dirty="0"/>
              <a:t>4. </a:t>
            </a:r>
            <a:r>
              <a:rPr lang="ru-RU" dirty="0" err="1"/>
              <a:t>энтерогеморрагические</a:t>
            </a:r>
            <a:r>
              <a:rPr lang="ru-RU" dirty="0"/>
              <a:t> — O157, вызывают тяжелую форму заболевания с геморрагическим колитом.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9817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ru-RU" dirty="0" smtClean="0"/>
              <a:t>Этиология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83264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Возбудитель </a:t>
            </a:r>
            <a:r>
              <a:rPr lang="ru-RU" i="1" dirty="0"/>
              <a:t>стафилококковой инфекции </a:t>
            </a:r>
            <a:r>
              <a:rPr lang="ru-RU" dirty="0"/>
              <a:t>— стафилококк. Международным подкомитетом по </a:t>
            </a:r>
            <a:r>
              <a:rPr lang="ru-RU" dirty="0" err="1"/>
              <a:t>токсономии</a:t>
            </a:r>
            <a:r>
              <a:rPr lang="ru-RU" dirty="0"/>
              <a:t> стафилококков и микрококков (1976) род </a:t>
            </a:r>
            <a:r>
              <a:rPr lang="en-US" dirty="0"/>
              <a:t>Staphylococcus </a:t>
            </a:r>
            <a:r>
              <a:rPr lang="ru-RU" dirty="0"/>
              <a:t>включает 3 вида: </a:t>
            </a:r>
            <a:r>
              <a:rPr lang="en-US" dirty="0"/>
              <a:t>S. aureus, S. epidermidis </a:t>
            </a:r>
            <a:r>
              <a:rPr lang="ru-RU" dirty="0"/>
              <a:t>и </a:t>
            </a:r>
            <a:r>
              <a:rPr lang="en-US" dirty="0" err="1"/>
              <a:t>S.saprophyticus</a:t>
            </a:r>
            <a:r>
              <a:rPr lang="en-US" dirty="0"/>
              <a:t>. </a:t>
            </a:r>
            <a:endParaRPr lang="ru-RU" dirty="0" smtClean="0"/>
          </a:p>
          <a:p>
            <a:r>
              <a:rPr lang="ru-RU" i="1" dirty="0"/>
              <a:t>Вирусные диареи </a:t>
            </a:r>
            <a:r>
              <a:rPr lang="ru-RU" dirty="0"/>
              <a:t>и гастроэнтериты могут быть обусловлены различными вирусами. Эта группа так называемых мелких круглых вирусов (</a:t>
            </a:r>
            <a:r>
              <a:rPr lang="ru-RU" dirty="0" err="1"/>
              <a:t>smol</a:t>
            </a:r>
            <a:r>
              <a:rPr lang="ru-RU" dirty="0"/>
              <a:t> </a:t>
            </a:r>
            <a:r>
              <a:rPr lang="ru-RU" dirty="0" err="1"/>
              <a:t>roundviruses</a:t>
            </a:r>
            <a:r>
              <a:rPr lang="ru-RU" dirty="0"/>
              <a:t>), в которую входят вирусы: </a:t>
            </a:r>
          </a:p>
          <a:p>
            <a:r>
              <a:rPr lang="ru-RU" dirty="0"/>
              <a:t>1. Норфолк (</a:t>
            </a:r>
            <a:r>
              <a:rPr lang="en-US" dirty="0"/>
              <a:t>Norwalk) </a:t>
            </a:r>
            <a:r>
              <a:rPr lang="ru-RU" dirty="0"/>
              <a:t>и родственные ему вирусы (Гавайи (</a:t>
            </a:r>
            <a:r>
              <a:rPr lang="en-US" dirty="0"/>
              <a:t>Hawaii), </a:t>
            </a:r>
            <a:r>
              <a:rPr lang="ru-RU" dirty="0"/>
              <a:t>Сноу </a:t>
            </a:r>
            <a:r>
              <a:rPr lang="ru-RU" dirty="0" err="1"/>
              <a:t>Монтейн</a:t>
            </a:r>
            <a:r>
              <a:rPr lang="ru-RU" dirty="0"/>
              <a:t> (</a:t>
            </a:r>
            <a:r>
              <a:rPr lang="en-US" dirty="0"/>
              <a:t>Snow Mountain), </a:t>
            </a:r>
            <a:r>
              <a:rPr lang="ru-RU" dirty="0"/>
              <a:t>Монтгомери Ка-</a:t>
            </a:r>
            <a:r>
              <a:rPr lang="ru-RU" dirty="0" err="1"/>
              <a:t>унти</a:t>
            </a:r>
            <a:r>
              <a:rPr lang="ru-RU" dirty="0"/>
              <a:t>, </a:t>
            </a:r>
            <a:r>
              <a:rPr lang="ru-RU" dirty="0" err="1"/>
              <a:t>Таунтон</a:t>
            </a:r>
            <a:r>
              <a:rPr lang="ru-RU" dirty="0"/>
              <a:t> (</a:t>
            </a:r>
            <a:r>
              <a:rPr lang="en-US" dirty="0"/>
              <a:t>Taunton), </a:t>
            </a:r>
            <a:r>
              <a:rPr lang="ru-RU" dirty="0" err="1"/>
              <a:t>Амулри</a:t>
            </a:r>
            <a:r>
              <a:rPr lang="ru-RU" dirty="0"/>
              <a:t>, Саппоро, </a:t>
            </a:r>
            <a:r>
              <a:rPr lang="ru-RU" dirty="0" err="1"/>
              <a:t>Отофуке</a:t>
            </a:r>
            <a:r>
              <a:rPr lang="ru-RU" dirty="0"/>
              <a:t>); </a:t>
            </a:r>
          </a:p>
          <a:p>
            <a:r>
              <a:rPr lang="ru-RU" dirty="0"/>
              <a:t>2. </a:t>
            </a:r>
            <a:r>
              <a:rPr lang="ru-RU" dirty="0" err="1"/>
              <a:t>Кальцивирусы</a:t>
            </a:r>
            <a:r>
              <a:rPr lang="ru-RU" dirty="0"/>
              <a:t> (</a:t>
            </a:r>
            <a:r>
              <a:rPr lang="en-US" dirty="0" err="1"/>
              <a:t>Calciviruses</a:t>
            </a:r>
            <a:r>
              <a:rPr lang="en-US" dirty="0"/>
              <a:t>); </a:t>
            </a:r>
          </a:p>
          <a:p>
            <a:r>
              <a:rPr lang="ru-RU" dirty="0"/>
              <a:t>3. </a:t>
            </a:r>
            <a:r>
              <a:rPr lang="ru-RU" dirty="0" err="1"/>
              <a:t>Астровирусы</a:t>
            </a:r>
            <a:r>
              <a:rPr lang="ru-RU" dirty="0"/>
              <a:t> (</a:t>
            </a:r>
            <a:r>
              <a:rPr lang="en-US" dirty="0" err="1"/>
              <a:t>Astroviruses</a:t>
            </a:r>
            <a:r>
              <a:rPr lang="en-US" dirty="0"/>
              <a:t>); </a:t>
            </a:r>
            <a:endParaRPr lang="ru-RU" dirty="0"/>
          </a:p>
          <a:p>
            <a:r>
              <a:rPr lang="ru-RU" dirty="0"/>
              <a:t>4. </a:t>
            </a:r>
            <a:r>
              <a:rPr lang="ru-RU" dirty="0" err="1"/>
              <a:t>Коронавирусы</a:t>
            </a:r>
            <a:r>
              <a:rPr lang="ru-RU" dirty="0"/>
              <a:t>; </a:t>
            </a:r>
          </a:p>
          <a:p>
            <a:r>
              <a:rPr lang="ru-RU" dirty="0"/>
              <a:t>5. Аденовирусы; </a:t>
            </a:r>
          </a:p>
          <a:p>
            <a:r>
              <a:rPr lang="ru-RU" dirty="0"/>
              <a:t>6. </a:t>
            </a:r>
            <a:r>
              <a:rPr lang="ru-RU" dirty="0" err="1"/>
              <a:t>Энтеровирусы</a:t>
            </a:r>
            <a:r>
              <a:rPr lang="ru-RU" dirty="0"/>
              <a:t>; </a:t>
            </a:r>
          </a:p>
          <a:p>
            <a:r>
              <a:rPr lang="ru-RU" dirty="0"/>
              <a:t>7. </a:t>
            </a:r>
            <a:r>
              <a:rPr lang="ru-RU" dirty="0" err="1"/>
              <a:t>Цитомегаловирусы</a:t>
            </a:r>
            <a:r>
              <a:rPr lang="ru-RU" dirty="0"/>
              <a:t>; </a:t>
            </a:r>
          </a:p>
          <a:p>
            <a:r>
              <a:rPr lang="ru-RU" dirty="0"/>
              <a:t>8. Прочие мелкие круглые вирусы (</a:t>
            </a:r>
            <a:r>
              <a:rPr lang="ru-RU" dirty="0" err="1"/>
              <a:t>Уоллэн</a:t>
            </a:r>
            <a:r>
              <a:rPr lang="ru-RU" dirty="0"/>
              <a:t> (</a:t>
            </a:r>
            <a:r>
              <a:rPr lang="en-US" dirty="0" err="1"/>
              <a:t>Wollan</a:t>
            </a:r>
            <a:r>
              <a:rPr lang="en-US" dirty="0"/>
              <a:t>), </a:t>
            </a:r>
            <a:r>
              <a:rPr lang="ru-RU" dirty="0" err="1"/>
              <a:t>Дичлинг</a:t>
            </a:r>
            <a:r>
              <a:rPr lang="ru-RU" dirty="0"/>
              <a:t> (</a:t>
            </a:r>
            <a:r>
              <a:rPr lang="en-US" dirty="0" err="1"/>
              <a:t>Ditchling</a:t>
            </a:r>
            <a:r>
              <a:rPr lang="en-US" dirty="0"/>
              <a:t>), </a:t>
            </a:r>
            <a:r>
              <a:rPr lang="ru-RU" dirty="0" err="1"/>
              <a:t>Кокл</a:t>
            </a:r>
            <a:r>
              <a:rPr lang="ru-RU" dirty="0"/>
              <a:t> (</a:t>
            </a:r>
            <a:r>
              <a:rPr lang="en-US" dirty="0"/>
              <a:t>Cockle).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3878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ru-RU" dirty="0" smtClean="0"/>
              <a:t>Этиология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/>
          </a:bodyPr>
          <a:lstStyle/>
          <a:p>
            <a:endParaRPr lang="ru-RU" sz="2800" i="1" dirty="0" smtClean="0"/>
          </a:p>
          <a:p>
            <a:endParaRPr lang="ru-RU" sz="2800" i="1" dirty="0"/>
          </a:p>
          <a:p>
            <a:endParaRPr lang="ru-RU" sz="2800" i="1" dirty="0" smtClean="0"/>
          </a:p>
          <a:p>
            <a:r>
              <a:rPr lang="ru-RU" sz="2800" i="1" dirty="0" err="1" smtClean="0"/>
              <a:t>Ротавирусы</a:t>
            </a:r>
            <a:r>
              <a:rPr lang="ru-RU" sz="2800" i="1" dirty="0" smtClean="0"/>
              <a:t> </a:t>
            </a:r>
            <a:r>
              <a:rPr lang="ru-RU" sz="2800" dirty="0"/>
              <a:t>относятся к роду </a:t>
            </a:r>
            <a:r>
              <a:rPr lang="ru-RU" sz="2800" dirty="0" err="1"/>
              <a:t>Rotavirus</a:t>
            </a:r>
            <a:r>
              <a:rPr lang="ru-RU" sz="2800" dirty="0"/>
              <a:t> семейства </a:t>
            </a:r>
            <a:r>
              <a:rPr lang="ru-RU" sz="2800" dirty="0" err="1"/>
              <a:t>Reoviridae</a:t>
            </a:r>
            <a:r>
              <a:rPr lang="ru-RU" sz="2800" dirty="0"/>
              <a:t>. В настоящее время известно 4 серотипа. Тяжелая </a:t>
            </a:r>
            <a:r>
              <a:rPr lang="ru-RU" sz="2800" dirty="0" err="1"/>
              <a:t>ротавирусная</a:t>
            </a:r>
            <a:r>
              <a:rPr lang="ru-RU" sz="2800" dirty="0"/>
              <a:t> инфекция наблюдается в основном у детей, но </a:t>
            </a:r>
            <a:r>
              <a:rPr lang="ru-RU" sz="2800" dirty="0" err="1"/>
              <a:t>ро-тавирусы</a:t>
            </a:r>
            <a:r>
              <a:rPr lang="ru-RU" sz="2800" dirty="0"/>
              <a:t> часто обнаруживают при диарее и у взрослых, у </a:t>
            </a:r>
            <a:r>
              <a:rPr lang="ru-RU" sz="2800" dirty="0" err="1"/>
              <a:t>по-жилых</a:t>
            </a:r>
            <a:r>
              <a:rPr lang="ru-RU" sz="2800" dirty="0"/>
              <a:t> и лиц с иммунодефицитом. 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849937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ru-RU" dirty="0" smtClean="0"/>
              <a:t>Этиология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/>
              <a:t>Энтеровирусы</a:t>
            </a:r>
            <a:r>
              <a:rPr lang="ru-RU" i="1" dirty="0"/>
              <a:t> </a:t>
            </a:r>
            <a:r>
              <a:rPr lang="ru-RU" dirty="0"/>
              <a:t>— обладают способностью размножаться в кишечнике, выделяющиеся из организма с фекалиями и относя-</a:t>
            </a:r>
            <a:r>
              <a:rPr lang="ru-RU" dirty="0" err="1"/>
              <a:t>щиеся</a:t>
            </a:r>
            <a:r>
              <a:rPr lang="ru-RU" dirty="0"/>
              <a:t> к роду </a:t>
            </a:r>
            <a:r>
              <a:rPr lang="ru-RU" i="1" dirty="0" err="1"/>
              <a:t>Eпierovirus</a:t>
            </a:r>
            <a:r>
              <a:rPr lang="ru-RU" i="1" dirty="0"/>
              <a:t> </a:t>
            </a:r>
            <a:r>
              <a:rPr lang="ru-RU" dirty="0"/>
              <a:t>семейства </a:t>
            </a:r>
            <a:r>
              <a:rPr lang="ru-RU" i="1" dirty="0" err="1"/>
              <a:t>Picorпaviridae</a:t>
            </a:r>
            <a:r>
              <a:rPr lang="ru-RU" i="1" dirty="0"/>
              <a:t> (</a:t>
            </a:r>
            <a:r>
              <a:rPr lang="ru-RU" i="1" dirty="0" err="1"/>
              <a:t>pico</a:t>
            </a:r>
            <a:r>
              <a:rPr lang="ru-RU" i="1" dirty="0"/>
              <a:t> </a:t>
            </a:r>
            <a:r>
              <a:rPr lang="ru-RU" dirty="0"/>
              <a:t>– </a:t>
            </a:r>
            <a:r>
              <a:rPr lang="ru-RU" dirty="0" err="1"/>
              <a:t>ма-ленький</a:t>
            </a:r>
            <a:r>
              <a:rPr lang="ru-RU" dirty="0"/>
              <a:t>, RNA – РНК, т. е. имеют малые размеры и содержат РНК). Род </a:t>
            </a:r>
            <a:r>
              <a:rPr lang="ru-RU" dirty="0" err="1"/>
              <a:t>энтеровирусов</a:t>
            </a:r>
            <a:r>
              <a:rPr lang="ru-RU" dirty="0"/>
              <a:t> объединяет </a:t>
            </a:r>
            <a:r>
              <a:rPr lang="ru-RU" dirty="0" err="1"/>
              <a:t>полиовирусы</a:t>
            </a:r>
            <a:r>
              <a:rPr lang="ru-RU" dirty="0"/>
              <a:t> (3 </a:t>
            </a:r>
            <a:r>
              <a:rPr lang="ru-RU" dirty="0" err="1"/>
              <a:t>сероло-гических</a:t>
            </a:r>
            <a:r>
              <a:rPr lang="ru-RU" dirty="0"/>
              <a:t> типа) возбудителей полиомиелита, вирусы группы </a:t>
            </a:r>
            <a:r>
              <a:rPr lang="ru-RU" dirty="0" err="1"/>
              <a:t>Коксаки</a:t>
            </a:r>
            <a:r>
              <a:rPr lang="ru-RU" dirty="0"/>
              <a:t> А (24 </a:t>
            </a:r>
            <a:r>
              <a:rPr lang="ru-RU" dirty="0" err="1"/>
              <a:t>серовара</a:t>
            </a:r>
            <a:r>
              <a:rPr lang="ru-RU" dirty="0"/>
              <a:t>), </a:t>
            </a:r>
            <a:r>
              <a:rPr lang="ru-RU" dirty="0" err="1"/>
              <a:t>Коксаки</a:t>
            </a:r>
            <a:r>
              <a:rPr lang="ru-RU" dirty="0"/>
              <a:t> В (6 </a:t>
            </a:r>
            <a:r>
              <a:rPr lang="ru-RU" dirty="0" err="1"/>
              <a:t>сероваров</a:t>
            </a:r>
            <a:r>
              <a:rPr lang="ru-RU" dirty="0"/>
              <a:t>) и ЕСНО (34 </a:t>
            </a:r>
            <a:r>
              <a:rPr lang="ru-RU" dirty="0" err="1"/>
              <a:t>серовара</a:t>
            </a:r>
            <a:r>
              <a:rPr lang="ru-RU" dirty="0"/>
              <a:t>) и еще 5 </a:t>
            </a:r>
            <a:r>
              <a:rPr lang="ru-RU" dirty="0" err="1"/>
              <a:t>энтеровирусов</a:t>
            </a:r>
            <a:r>
              <a:rPr lang="ru-RU" dirty="0"/>
              <a:t> человека.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9525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dirty="0" smtClean="0"/>
              <a:t>Классификация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dirty="0"/>
              <a:t>МКБ X: Кишечные инфекции </a:t>
            </a:r>
            <a:endParaRPr lang="ru-RU" b="1" i="1" dirty="0" smtClean="0"/>
          </a:p>
          <a:p>
            <a:r>
              <a:rPr lang="ru-RU" dirty="0" smtClean="0"/>
              <a:t>(</a:t>
            </a:r>
            <a:r>
              <a:rPr lang="ru-RU" dirty="0"/>
              <a:t>А 00–А 09) </a:t>
            </a:r>
            <a:r>
              <a:rPr lang="ru-RU" i="1" dirty="0"/>
              <a:t>А 00 </a:t>
            </a:r>
            <a:r>
              <a:rPr lang="ru-RU" dirty="0"/>
              <a:t>(А 00.0–А 00.9) – Холера. </a:t>
            </a:r>
            <a:endParaRPr lang="ru-RU" dirty="0" smtClean="0"/>
          </a:p>
          <a:p>
            <a:r>
              <a:rPr lang="ru-RU" i="1" dirty="0" smtClean="0"/>
              <a:t>А </a:t>
            </a:r>
            <a:r>
              <a:rPr lang="ru-RU" i="1" dirty="0"/>
              <a:t>01 </a:t>
            </a:r>
            <a:r>
              <a:rPr lang="ru-RU" dirty="0"/>
              <a:t>(А 01.0–А 01.4) – Тиф и паратиф. </a:t>
            </a:r>
            <a:endParaRPr lang="ru-RU" dirty="0" smtClean="0"/>
          </a:p>
          <a:p>
            <a:r>
              <a:rPr lang="ru-RU" i="1" dirty="0" smtClean="0"/>
              <a:t>А </a:t>
            </a:r>
            <a:r>
              <a:rPr lang="ru-RU" i="1" dirty="0"/>
              <a:t>02 </a:t>
            </a:r>
            <a:r>
              <a:rPr lang="ru-RU" dirty="0"/>
              <a:t>(А 02.0–А 02.9) – Другие </a:t>
            </a:r>
            <a:r>
              <a:rPr lang="ru-RU" dirty="0" err="1"/>
              <a:t>сальмонеллезные</a:t>
            </a:r>
            <a:r>
              <a:rPr lang="ru-RU" dirty="0"/>
              <a:t> инфекции. </a:t>
            </a:r>
            <a:endParaRPr lang="ru-RU" dirty="0" smtClean="0"/>
          </a:p>
          <a:p>
            <a:r>
              <a:rPr lang="ru-RU" i="1" dirty="0" smtClean="0"/>
              <a:t>А </a:t>
            </a:r>
            <a:r>
              <a:rPr lang="ru-RU" i="1" dirty="0"/>
              <a:t>03 </a:t>
            </a:r>
            <a:r>
              <a:rPr lang="ru-RU" dirty="0"/>
              <a:t>(А 03.0–А 03.9) – </a:t>
            </a:r>
            <a:r>
              <a:rPr lang="ru-RU" dirty="0" err="1"/>
              <a:t>Шигеллез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i="1" dirty="0" smtClean="0"/>
              <a:t>А </a:t>
            </a:r>
            <a:r>
              <a:rPr lang="ru-RU" i="1" dirty="0"/>
              <a:t>04 </a:t>
            </a:r>
            <a:r>
              <a:rPr lang="ru-RU" dirty="0"/>
              <a:t>(А 04.0–А 04.9) – Другие бактериальные кишечные инфекции: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04.0 – </a:t>
            </a:r>
            <a:r>
              <a:rPr lang="ru-RU" dirty="0" err="1"/>
              <a:t>энтеропатогенная</a:t>
            </a:r>
            <a:r>
              <a:rPr lang="ru-RU" dirty="0"/>
              <a:t> инфекция, вызванная </a:t>
            </a:r>
            <a:r>
              <a:rPr lang="ru-RU" dirty="0" err="1"/>
              <a:t>Esherichia</a:t>
            </a:r>
            <a:r>
              <a:rPr lang="ru-RU" dirty="0"/>
              <a:t> </a:t>
            </a:r>
            <a:r>
              <a:rPr lang="ru-RU" dirty="0" err="1"/>
              <a:t>coli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04.1 – </a:t>
            </a:r>
            <a:r>
              <a:rPr lang="ru-RU" dirty="0" err="1"/>
              <a:t>энтеротоксигенная</a:t>
            </a:r>
            <a:r>
              <a:rPr lang="ru-RU" dirty="0"/>
              <a:t> инфекция, вызванная </a:t>
            </a:r>
            <a:r>
              <a:rPr lang="ru-RU" dirty="0" err="1"/>
              <a:t>Esherichia</a:t>
            </a:r>
            <a:r>
              <a:rPr lang="ru-RU" dirty="0"/>
              <a:t> </a:t>
            </a:r>
            <a:r>
              <a:rPr lang="ru-RU" dirty="0" err="1"/>
              <a:t>coli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04.2 – </a:t>
            </a:r>
            <a:r>
              <a:rPr lang="ru-RU" dirty="0" err="1"/>
              <a:t>энтероинвазивная</a:t>
            </a:r>
            <a:r>
              <a:rPr lang="ru-RU" dirty="0"/>
              <a:t> инфекция, вызванная </a:t>
            </a:r>
            <a:r>
              <a:rPr lang="ru-RU" dirty="0" err="1"/>
              <a:t>Esherichia</a:t>
            </a:r>
            <a:r>
              <a:rPr lang="ru-RU" dirty="0"/>
              <a:t> </a:t>
            </a:r>
            <a:r>
              <a:rPr lang="ru-RU" dirty="0" err="1"/>
              <a:t>coli</a:t>
            </a:r>
            <a:r>
              <a:rPr lang="ru-RU" dirty="0"/>
              <a:t>;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0691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67</TotalTime>
  <Words>2682</Words>
  <Application>Microsoft Office PowerPoint</Application>
  <PresentationFormat>Экран (4:3)</PresentationFormat>
  <Paragraphs>198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Исполнительная</vt:lpstr>
      <vt:lpstr>Острые кишечные инфекции(ОКИ) у детей и подростков</vt:lpstr>
      <vt:lpstr>Основные понятия и определения</vt:lpstr>
      <vt:lpstr>Этиология</vt:lpstr>
      <vt:lpstr>Этиология</vt:lpstr>
      <vt:lpstr>Этиология</vt:lpstr>
      <vt:lpstr>Этиология</vt:lpstr>
      <vt:lpstr>Этиология</vt:lpstr>
      <vt:lpstr>Этиология</vt:lpstr>
      <vt:lpstr>Классификация</vt:lpstr>
      <vt:lpstr>Классификация</vt:lpstr>
      <vt:lpstr>Классификация</vt:lpstr>
      <vt:lpstr>Эпидемиология</vt:lpstr>
      <vt:lpstr>Эпидемиология</vt:lpstr>
      <vt:lpstr>Эпидемиология</vt:lpstr>
      <vt:lpstr>Патогенез</vt:lpstr>
      <vt:lpstr>Патогенез</vt:lpstr>
      <vt:lpstr>Патогенез</vt:lpstr>
      <vt:lpstr>Клиника дизентерии</vt:lpstr>
      <vt:lpstr>Клиника дизентерии</vt:lpstr>
      <vt:lpstr>Клиника сальмонеллеза</vt:lpstr>
      <vt:lpstr>Клиника сальмонеллеза</vt:lpstr>
      <vt:lpstr>Клиника эшерихиозов</vt:lpstr>
      <vt:lpstr>Клиника ротавирусной инфекции</vt:lpstr>
      <vt:lpstr>Клиника стафилококковой инфекции</vt:lpstr>
      <vt:lpstr>Диагностика</vt:lpstr>
      <vt:lpstr>Питание при ОКИ</vt:lpstr>
      <vt:lpstr>Питание при ОКИ</vt:lpstr>
      <vt:lpstr>Лечение</vt:lpstr>
      <vt:lpstr>Лечение</vt:lpstr>
      <vt:lpstr>Лечение</vt:lpstr>
      <vt:lpstr>Лечение </vt:lpstr>
      <vt:lpstr>Лечение</vt:lpstr>
      <vt:lpstr>Лечение</vt:lpstr>
      <vt:lpstr>Вопросы к лекции ОКИ</vt:lpstr>
      <vt:lpstr>Литература</vt:lpstr>
      <vt:lpstr>Литература</vt:lpstr>
      <vt:lpstr>Спасибо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Острые кишечные инфекции(ОКИ) у детей и подростков</dc:title>
  <dc:creator>Сания</dc:creator>
  <cp:lastModifiedBy>Сания</cp:lastModifiedBy>
  <cp:revision>8</cp:revision>
  <dcterms:created xsi:type="dcterms:W3CDTF">2020-03-28T09:26:16Z</dcterms:created>
  <dcterms:modified xsi:type="dcterms:W3CDTF">2020-03-28T10:44:01Z</dcterms:modified>
</cp:coreProperties>
</file>