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80" r:id="rId2"/>
    <p:sldId id="452" r:id="rId3"/>
    <p:sldId id="393" r:id="rId4"/>
    <p:sldId id="394" r:id="rId5"/>
    <p:sldId id="395" r:id="rId6"/>
    <p:sldId id="396" r:id="rId7"/>
    <p:sldId id="398" r:id="rId8"/>
    <p:sldId id="399" r:id="rId9"/>
    <p:sldId id="453" r:id="rId10"/>
    <p:sldId id="400" r:id="rId11"/>
    <p:sldId id="402" r:id="rId12"/>
    <p:sldId id="404" r:id="rId13"/>
    <p:sldId id="406" r:id="rId14"/>
    <p:sldId id="408" r:id="rId15"/>
    <p:sldId id="410" r:id="rId16"/>
    <p:sldId id="412" r:id="rId17"/>
    <p:sldId id="417" r:id="rId18"/>
    <p:sldId id="419" r:id="rId19"/>
    <p:sldId id="422" r:id="rId20"/>
    <p:sldId id="425" r:id="rId21"/>
    <p:sldId id="429" r:id="rId22"/>
    <p:sldId id="430" r:id="rId23"/>
    <p:sldId id="424" r:id="rId24"/>
    <p:sldId id="433" r:id="rId25"/>
    <p:sldId id="435" r:id="rId26"/>
    <p:sldId id="436" r:id="rId27"/>
    <p:sldId id="438" r:id="rId28"/>
    <p:sldId id="439" r:id="rId29"/>
    <p:sldId id="440" r:id="rId30"/>
    <p:sldId id="441" r:id="rId31"/>
    <p:sldId id="442" r:id="rId32"/>
    <p:sldId id="443" r:id="rId33"/>
    <p:sldId id="444" r:id="rId34"/>
    <p:sldId id="445" r:id="rId35"/>
    <p:sldId id="446" r:id="rId36"/>
    <p:sldId id="447" r:id="rId37"/>
    <p:sldId id="448" r:id="rId38"/>
    <p:sldId id="449" r:id="rId39"/>
    <p:sldId id="450" r:id="rId40"/>
    <p:sldId id="451" r:id="rId41"/>
    <p:sldId id="454" r:id="rId42"/>
    <p:sldId id="390" r:id="rId4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5E02"/>
    <a:srgbClr val="AFCAFF"/>
    <a:srgbClr val="187303"/>
    <a:srgbClr val="CC0000"/>
    <a:srgbClr val="080C5E"/>
    <a:srgbClr val="003366"/>
    <a:srgbClr val="760E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8" autoAdjust="0"/>
    <p:restoredTop sz="95432" autoAdjust="0"/>
  </p:normalViewPr>
  <p:slideViewPr>
    <p:cSldViewPr>
      <p:cViewPr varScale="1">
        <p:scale>
          <a:sx n="72" d="100"/>
          <a:sy n="72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3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8FA600-C2F9-4228-955C-50D82E2C1F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1704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F0CC5C-BEF3-4D89-ADA4-E924A5B01F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88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465C7-59AC-4117-BA52-1F58F6F122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055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1BA1B-7AB1-48BF-B256-D10B76EB79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063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9C19E-5610-4D78-AB4C-B392193BB4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036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6FAF2-1948-4018-9886-43480A9D41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857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C96F4-6693-4030-AD38-CF3C0F1103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2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03E2C-4A79-4E4E-95D3-5720273689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74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C20E4-4C13-4E27-82AC-01CE4F26BE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CE6B7-7F08-435D-AB4F-91B5EF5DD7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186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CA886-3A5D-4E57-8170-7E31AF1B05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410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1B36A-CE91-45FD-9AB6-E0205BD829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13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C9B8-B825-4497-9B93-1E847CFFAB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554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AE61"/>
            </a:gs>
            <a:gs pos="50000">
              <a:srgbClr val="32AE61">
                <a:gamma/>
                <a:tint val="12157"/>
                <a:invGamma/>
              </a:srgbClr>
            </a:gs>
            <a:gs pos="100000">
              <a:srgbClr val="32AE6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7D7530-0E7C-44A5-8700-6E281D4776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0CBF-AA5A-421A-B83E-3B7CC1794AF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 dirty="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ru-RU" altLang="ru-RU" sz="2800" dirty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профессор С.В.  </a:t>
            </a:r>
            <a:r>
              <a:rPr lang="ru-RU" altLang="ru-RU" sz="2800" dirty="0" err="1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Шагарова</a:t>
            </a:r>
            <a:r>
              <a:rPr lang="ru-RU" altLang="ru-RU" sz="2800" dirty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</a:t>
            </a:r>
          </a:p>
          <a:p>
            <a:r>
              <a:rPr lang="ru-RU" altLang="ru-RU" i="1" dirty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Башкирский государственный медицинский университет</a:t>
            </a:r>
          </a:p>
          <a:p>
            <a:r>
              <a:rPr lang="ru-RU" altLang="ru-RU" i="1" smtClean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</a:t>
            </a:r>
            <a:r>
              <a:rPr lang="ru-RU" altLang="ru-RU" i="1" dirty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en-US" altLang="ru-RU" i="1" smtClean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altLang="ru-RU" i="1" dirty="0">
                <a:solidFill>
                  <a:srgbClr val="22226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год</a:t>
            </a:r>
          </a:p>
          <a:p>
            <a:endParaRPr lang="ru-RU" altLang="ru-RU" i="1" dirty="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9270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algn="ctr">
              <a:buFontTx/>
              <a:buNone/>
            </a:pPr>
            <a:endParaRPr lang="ru-RU" altLang="ru-RU" sz="4400"/>
          </a:p>
          <a:p>
            <a:pPr algn="ctr">
              <a:buFontTx/>
              <a:buNone/>
            </a:pPr>
            <a:endParaRPr lang="ru-RU" altLang="ru-RU" sz="4400"/>
          </a:p>
          <a:p>
            <a:pPr algn="ctr">
              <a:buFontTx/>
              <a:buNone/>
            </a:pPr>
            <a:r>
              <a:rPr lang="ru-RU" altLang="ru-RU" sz="5400" b="1"/>
              <a:t>Вирусные гепатиты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0DC0-D5CD-411C-9EE8-B1F212F195A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Классификация вирусного гепатита А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ru-RU" altLang="ru-RU"/>
              <a:t>По типу:</a:t>
            </a:r>
          </a:p>
          <a:p>
            <a:pPr marL="609600" indent="-609600">
              <a:buFontTx/>
              <a:buAutoNum type="arabicPeriod"/>
            </a:pPr>
            <a:r>
              <a:rPr lang="ru-RU" altLang="ru-RU"/>
              <a:t>Типичные.</a:t>
            </a:r>
          </a:p>
          <a:p>
            <a:pPr marL="609600" indent="-609600">
              <a:buFontTx/>
              <a:buAutoNum type="arabicPeriod"/>
            </a:pPr>
            <a:r>
              <a:rPr lang="ru-RU" altLang="ru-RU"/>
              <a:t>Атипичные:</a:t>
            </a:r>
          </a:p>
          <a:p>
            <a:pPr marL="609600" indent="-609600">
              <a:buFontTx/>
              <a:buNone/>
            </a:pPr>
            <a:r>
              <a:rPr lang="ru-RU" altLang="ru-RU"/>
              <a:t>-    безжелтушная;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стертая;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субклиническая (латентная);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бессимптомная (инаппарантная).</a:t>
            </a:r>
          </a:p>
          <a:p>
            <a:pPr marL="609600" indent="-609600">
              <a:buFontTx/>
              <a:buAutoNum type="arabicPeriod"/>
            </a:pPr>
            <a:endParaRPr lang="ru-RU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9B1B-C22F-4192-8225-92C2940840D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55010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3800"/>
              <a:t>По тяжести: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3800"/>
              <a:t>Легкая форма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3800"/>
              <a:t>Среднетяжелая форма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3800"/>
              <a:t>Тяжелая форма</a:t>
            </a:r>
          </a:p>
          <a:p>
            <a:pPr marL="609600" indent="-609600" algn="ctr">
              <a:buFontTx/>
              <a:buNone/>
            </a:pPr>
            <a:r>
              <a:rPr lang="ru-RU" altLang="ru-RU" sz="3800"/>
              <a:t>Критерии тяжести:</a:t>
            </a:r>
          </a:p>
          <a:p>
            <a:pPr marL="609600" indent="-609600">
              <a:buFontTx/>
              <a:buNone/>
            </a:pPr>
            <a:r>
              <a:rPr lang="ru-RU" altLang="ru-RU" sz="3800"/>
              <a:t>- выраженность клинических симптомов</a:t>
            </a:r>
          </a:p>
          <a:p>
            <a:pPr marL="609600" indent="-609600">
              <a:buFontTx/>
              <a:buNone/>
            </a:pPr>
            <a:r>
              <a:rPr lang="ru-RU" altLang="ru-RU" sz="3800"/>
              <a:t>- выраженность изменений биохимических показателей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AE39E-8877-47EB-8E87-56232226392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57058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2800"/>
              <a:t>По течению:</a:t>
            </a:r>
          </a:p>
          <a:p>
            <a:pPr marL="609600" indent="-609600" algn="just">
              <a:buFontTx/>
              <a:buNone/>
            </a:pPr>
            <a:r>
              <a:rPr lang="ru-RU" altLang="ru-RU" sz="2800"/>
              <a:t>А. По длительности: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/>
              <a:t>Острое (до 3 мес.)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/>
              <a:t>Затяжное (до 6 мес.)</a:t>
            </a:r>
          </a:p>
          <a:p>
            <a:pPr marL="609600" indent="-609600" algn="just">
              <a:buFontTx/>
              <a:buNone/>
            </a:pPr>
            <a:r>
              <a:rPr lang="ru-RU" altLang="ru-RU" sz="2800"/>
              <a:t>Б. По характеру: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/>
              <a:t>Гладкое.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/>
              <a:t>Негладкое: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/>
              <a:t>с клинико-биохимическими обострениями;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/>
              <a:t>с осложнениями;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/>
              <a:t>с наслоением вторичной инфекции;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/>
              <a:t>с обострением хронических заболеваний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B84D-E048-4CCD-BEB9-186EA74FD29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59106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9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/>
              <a:t>Осложнения ВГА</a:t>
            </a:r>
          </a:p>
          <a:p>
            <a:pPr marL="609600" indent="-609600">
              <a:buFontTx/>
              <a:buNone/>
            </a:pPr>
            <a:r>
              <a:rPr lang="ru-RU" altLang="ru-RU"/>
              <a:t>Специфические: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обострения;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дискинезии ЖКТ;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желчного пузыря;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желчевыводящих путей</a:t>
            </a:r>
          </a:p>
          <a:p>
            <a:pPr marL="609600" indent="-609600">
              <a:buFontTx/>
              <a:buNone/>
            </a:pPr>
            <a:r>
              <a:rPr lang="ru-RU" altLang="ru-RU"/>
              <a:t>Неспецифические: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пневмония;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отит;</a:t>
            </a:r>
          </a:p>
          <a:p>
            <a:pPr marL="609600" indent="-609600">
              <a:buFontTx/>
              <a:buChar char="-"/>
            </a:pPr>
            <a:r>
              <a:rPr lang="ru-RU" altLang="ru-RU"/>
              <a:t>ангина и др.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769-2641-4692-9C4C-DA17749DC3D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3800"/>
              <a:t>Исходы ВГА</a:t>
            </a:r>
          </a:p>
          <a:p>
            <a:pPr marL="609600" indent="-609600">
              <a:buFontTx/>
              <a:buNone/>
            </a:pPr>
            <a:r>
              <a:rPr lang="ru-RU" altLang="ru-RU" sz="3800"/>
              <a:t>Заболевание в большинстве случаев заканчивается полным выздоровлением.</a:t>
            </a:r>
          </a:p>
          <a:p>
            <a:pPr marL="609600" indent="-609600">
              <a:buFontTx/>
              <a:buNone/>
            </a:pPr>
            <a:r>
              <a:rPr lang="ru-RU" altLang="ru-RU" sz="3800"/>
              <a:t>Могут наблюдаться другие исходы: остаточный фиброз печени, поражения желчевыводящих путей, постгепатитная гипербилирубинемия, постгепатиный синдром.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39D1-CD2B-43EB-9967-DF6B06B69EB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63202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632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3800"/>
              <a:t>Диагностика</a:t>
            </a:r>
          </a:p>
          <a:p>
            <a:pPr marL="609600" indent="-609600" algn="ctr">
              <a:buFontTx/>
              <a:buNone/>
            </a:pPr>
            <a:r>
              <a:rPr lang="ru-RU" altLang="ru-RU" sz="2400"/>
              <a:t>Опорно-диагностические признаки преджелтушного периода вирусного гепатита А: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характерный эпиданамнез (контакт с больным вирусным гепатитом А);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острое начало;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непродолжительное повышение температуры тела (2-3 дня);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диспепсический синдром;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астеновегетативный синдром;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увеличение размеров, уплотнение и болезненность печени;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потемневшая моча (в конце периода);</a:t>
            </a:r>
          </a:p>
          <a:p>
            <a:pPr marL="609600" indent="-609600">
              <a:buFontTx/>
              <a:buChar char="-"/>
            </a:pPr>
            <a:r>
              <a:rPr lang="ru-RU" altLang="ru-RU" sz="2400"/>
              <a:t>обесцвеченный кал (в конце периода)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AD98-5689-4538-A232-B8B4EC2AA9C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5250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ctr">
              <a:buFontTx/>
              <a:buNone/>
            </a:pPr>
            <a:r>
              <a:rPr lang="ru-RU" altLang="ru-RU" sz="2600"/>
              <a:t>Лабораторные тесты преджелтушного периода вирусного гепатита А:</a:t>
            </a:r>
          </a:p>
          <a:p>
            <a:pPr marL="263525" indent="-263525" algn="just">
              <a:buFontTx/>
              <a:buNone/>
            </a:pPr>
            <a:r>
              <a:rPr lang="ru-RU" altLang="ru-RU" sz="2600"/>
              <a:t>- выявление антигена вируса гепатита А (НАА</a:t>
            </a:r>
            <a:r>
              <a:rPr lang="en-US" altLang="ru-RU" sz="2600"/>
              <a:t>g</a:t>
            </a:r>
            <a:r>
              <a:rPr lang="ru-RU" altLang="ru-RU" sz="2600"/>
              <a:t>) в фекалиях;</a:t>
            </a:r>
          </a:p>
          <a:p>
            <a:pPr marL="263525" indent="-263525" algn="just">
              <a:buFontTx/>
              <a:buChar char="-"/>
            </a:pPr>
            <a:r>
              <a:rPr lang="ru-RU" altLang="ru-RU" sz="2600"/>
              <a:t>выявление в сыворотке крови </a:t>
            </a:r>
            <a:r>
              <a:rPr lang="en-US" altLang="ru-RU" sz="2600"/>
              <a:t>lg M</a:t>
            </a:r>
            <a:r>
              <a:rPr lang="ru-RU" altLang="ru-RU" sz="2600"/>
              <a:t> к вирусу гепатита А;</a:t>
            </a:r>
          </a:p>
          <a:p>
            <a:pPr marL="263525" indent="-263525" algn="just">
              <a:buFontTx/>
              <a:buChar char="-"/>
            </a:pPr>
            <a:r>
              <a:rPr lang="ru-RU" altLang="ru-RU" sz="2600"/>
              <a:t>выявление в крови </a:t>
            </a:r>
            <a:r>
              <a:rPr lang="en-US" altLang="ru-RU" sz="2600"/>
              <a:t>HAV RNA</a:t>
            </a:r>
            <a:r>
              <a:rPr lang="ru-RU" altLang="ru-RU" sz="2600"/>
              <a:t> методом ПЦР;</a:t>
            </a:r>
          </a:p>
          <a:p>
            <a:pPr marL="263525" indent="-263525" algn="just">
              <a:buFontTx/>
              <a:buChar char="-"/>
            </a:pPr>
            <a:r>
              <a:rPr lang="ru-RU" altLang="ru-RU" sz="2600"/>
              <a:t>повышение в крови содержания печеночно-клеточных ферментов (гиперпигментация);</a:t>
            </a:r>
          </a:p>
          <a:p>
            <a:pPr marL="263525" indent="-263525" algn="just">
              <a:buFontTx/>
              <a:buChar char="-"/>
            </a:pPr>
            <a:r>
              <a:rPr lang="ru-RU" altLang="ru-RU" sz="2600"/>
              <a:t>изменение соотношения непрямой и прямой фракций билирубина в сыворотке крови: при нормальном содержании общего билирубина увеличивается концентрация прямой фракции (конъюгированной)</a:t>
            </a:r>
          </a:p>
          <a:p>
            <a:pPr marL="263525" indent="-263525" algn="just">
              <a:buFontTx/>
              <a:buChar char="-"/>
            </a:pPr>
            <a:r>
              <a:rPr lang="ru-RU" altLang="ru-RU" sz="2600"/>
              <a:t>появление в моче билирубина (в конце периода)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49B23-ABB1-4586-A3DB-DB99E4869C8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70370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03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ctr">
              <a:buFontTx/>
              <a:buNone/>
            </a:pPr>
            <a:r>
              <a:rPr lang="ru-RU" altLang="ru-RU" sz="2600"/>
              <a:t>Лечение ВГА</a:t>
            </a:r>
          </a:p>
          <a:p>
            <a:pPr marL="263525" indent="-263525">
              <a:buFontTx/>
              <a:buNone/>
            </a:pPr>
            <a:r>
              <a:rPr lang="ru-RU" altLang="ru-RU" sz="2600"/>
              <a:t>Базисная терапия: рациональный режим, лечебное питание, поливитамины, минеральные воды.</a:t>
            </a:r>
          </a:p>
          <a:p>
            <a:pPr marL="263525" indent="-263525">
              <a:buFontTx/>
              <a:buNone/>
            </a:pPr>
            <a:r>
              <a:rPr lang="ru-RU" altLang="ru-RU" sz="2600"/>
              <a:t>При среднетяжелых формах детям раннего возраста назначают инфузионную дезинтоксикационную терапию (5% раствор глюкозы, раствор Рингера, 10% раствор альбумина, реополиглюкин), сорбенты (смекта, полифепан и др.) внутрь 5% раствор магния сульфата, по показаниям – ферментные препараты (панцитрат, фестал и др.)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08DB-DCC3-412E-8DF2-D746DF36A59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72418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2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just">
              <a:buFontTx/>
              <a:buNone/>
            </a:pPr>
            <a:r>
              <a:rPr lang="ru-RU" altLang="ru-RU" sz="4000"/>
              <a:t>Вирусный гепатит Е – общее инфекционное заболевание, вызываемое РНК-содержащим вирусом, с преимущественно водным путем передачи, характеризующееся синдромом интоксикации и нарушением функций печени.</a:t>
            </a:r>
          </a:p>
          <a:p>
            <a:pPr marL="263525" indent="-263525" algn="just">
              <a:buFontTx/>
              <a:buNone/>
            </a:pPr>
            <a:endParaRPr lang="ru-RU" alt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1B53-36FF-4795-BF9E-EAEA9577758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54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just">
              <a:buFontTx/>
              <a:buNone/>
            </a:pPr>
            <a:r>
              <a:rPr lang="ru-RU" altLang="ru-RU" sz="4000"/>
              <a:t>Вирусный гепатит В – инфекционное заболевание , вызываемое ДНК-содержащим вирусом, с гемоконтактным механизмом передачи, протекающее в различных клинико-морфологических вариантах с возможным развитием хронических форм, цирроза печени и гепатоцеллюлярной карциномы.</a:t>
            </a:r>
          </a:p>
          <a:p>
            <a:pPr marL="263525" indent="-263525" algn="just">
              <a:buFontTx/>
              <a:buNone/>
            </a:pPr>
            <a:endParaRPr lang="ru-RU" alt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05D-1C1F-40B1-B66C-D992E270A14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0"/>
            <a:ext cx="77724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2000" dirty="0"/>
          </a:p>
          <a:p>
            <a:pPr>
              <a:lnSpc>
                <a:spcPct val="80000"/>
              </a:lnSpc>
            </a:pPr>
            <a:r>
              <a:rPr lang="ru-RU" altLang="ru-RU" sz="2000" dirty="0"/>
              <a:t>20</a:t>
            </a:r>
            <a:r>
              <a:rPr lang="en-US" altLang="ru-RU" sz="2000" dirty="0" smtClean="0"/>
              <a:t>1</a:t>
            </a:r>
            <a:r>
              <a:rPr lang="ru-RU" altLang="ru-RU" sz="2000" dirty="0" smtClean="0"/>
              <a:t>6 год</a:t>
            </a:r>
            <a:r>
              <a:rPr lang="en-US" altLang="ru-RU" sz="2000" dirty="0" smtClean="0"/>
              <a:t>                           </a:t>
            </a:r>
            <a:r>
              <a:rPr lang="ru-RU" altLang="ru-RU" sz="2000" dirty="0" smtClean="0"/>
              <a:t>                   2017</a:t>
            </a:r>
            <a:r>
              <a:rPr lang="en-US" altLang="ru-RU" sz="2000" dirty="0" smtClean="0"/>
              <a:t>                          </a:t>
            </a:r>
            <a:endParaRPr lang="ru-RU" altLang="ru-RU" sz="20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 dirty="0"/>
              <a:t>ГЕПАТИТ А  </a:t>
            </a:r>
            <a:r>
              <a:rPr lang="ru-RU" altLang="ru-RU" sz="2000" dirty="0" smtClean="0"/>
              <a:t>- 8076                    </a:t>
            </a:r>
            <a:endParaRPr lang="en-US" altLang="ru-RU" sz="2000" dirty="0"/>
          </a:p>
          <a:p>
            <a:pPr>
              <a:lnSpc>
                <a:spcPct val="80000"/>
              </a:lnSpc>
            </a:pPr>
            <a:r>
              <a:rPr lang="ru-RU" altLang="ru-RU" sz="2000" dirty="0"/>
              <a:t>218 – показатель                              </a:t>
            </a:r>
            <a:r>
              <a:rPr lang="ru-RU" altLang="ru-RU" sz="2000" dirty="0" smtClean="0"/>
              <a:t>5,5 </a:t>
            </a:r>
            <a:r>
              <a:rPr lang="ru-RU" altLang="ru-RU" sz="2000" dirty="0"/>
              <a:t>на 100 тыс. нас</a:t>
            </a:r>
            <a:r>
              <a:rPr lang="ru-RU" altLang="ru-RU" sz="20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                   детей до 17 лет – 2087 (7,2)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                   детей до 14 лет – 1760 (7,1)</a:t>
            </a:r>
            <a:endParaRPr lang="en-US" altLang="ru-RU" sz="2000" dirty="0"/>
          </a:p>
          <a:p>
            <a:pPr>
              <a:lnSpc>
                <a:spcPct val="80000"/>
              </a:lnSpc>
            </a:pPr>
            <a:r>
              <a:rPr lang="ru-RU" altLang="ru-RU" sz="2000" dirty="0"/>
              <a:t>5,37 (рост на 1 случай)  </a:t>
            </a:r>
            <a:r>
              <a:rPr lang="ru-RU" altLang="ru-RU" sz="2000" dirty="0" smtClean="0"/>
              <a:t>ГЕПАТИТ В - 1271                      </a:t>
            </a:r>
            <a:endParaRPr lang="en-US" altLang="ru-RU" sz="2000" dirty="0"/>
          </a:p>
          <a:p>
            <a:pPr>
              <a:lnSpc>
                <a:spcPct val="80000"/>
              </a:lnSpc>
            </a:pPr>
            <a:r>
              <a:rPr lang="ru-RU" altLang="ru-RU" sz="2000" dirty="0"/>
              <a:t>54 – показатель 1,33                        </a:t>
            </a:r>
            <a:r>
              <a:rPr lang="ru-RU" altLang="ru-RU" sz="2000" dirty="0" smtClean="0"/>
              <a:t>0,87 </a:t>
            </a:r>
            <a:r>
              <a:rPr lang="ru-RU" altLang="ru-RU" sz="2000" dirty="0"/>
              <a:t>на 100 тыс. </a:t>
            </a:r>
            <a:r>
              <a:rPr lang="ru-RU" altLang="ru-RU" sz="2000" dirty="0" smtClean="0"/>
              <a:t>нас.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 smtClean="0"/>
              <a:t>                                                                детей заболело 13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                    </a:t>
            </a:r>
            <a:r>
              <a:rPr lang="ru-RU" altLang="ru-RU" sz="2000" dirty="0" err="1" smtClean="0"/>
              <a:t>пок</a:t>
            </a:r>
            <a:r>
              <a:rPr lang="ru-RU" altLang="ru-RU" sz="2000" dirty="0" smtClean="0"/>
              <a:t>-ль 0,05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                   до 14 лет 10 (0,04)</a:t>
            </a:r>
            <a:endParaRPr lang="en-US" altLang="ru-RU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 smtClean="0"/>
              <a:t>                                               ГЕПАТИТ С  - 1785                     </a:t>
            </a:r>
            <a:endParaRPr lang="en-US" altLang="ru-RU" sz="2000" dirty="0" smtClean="0"/>
          </a:p>
          <a:p>
            <a:pPr>
              <a:lnSpc>
                <a:spcPct val="80000"/>
              </a:lnSpc>
            </a:pPr>
            <a:r>
              <a:rPr lang="ru-RU" altLang="ru-RU" sz="2000" dirty="0" smtClean="0"/>
              <a:t>70 </a:t>
            </a:r>
            <a:r>
              <a:rPr lang="ru-RU" altLang="ru-RU" sz="2000" dirty="0"/>
              <a:t>– показатель 1,72                         </a:t>
            </a:r>
            <a:r>
              <a:rPr lang="ru-RU" altLang="ru-RU" sz="2000" dirty="0" smtClean="0"/>
              <a:t>1,22 </a:t>
            </a:r>
            <a:r>
              <a:rPr lang="ru-RU" altLang="ru-RU" sz="2000" dirty="0"/>
              <a:t>на 100 тыс. нас</a:t>
            </a:r>
            <a:r>
              <a:rPr lang="ru-RU" altLang="ru-RU" sz="20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 smtClean="0"/>
              <a:t>                                                                 до 17 лет 54 (0,19)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                     до 14 лет 40 (0,16)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 dirty="0" smtClean="0"/>
              <a:t>ГЕПАТИТ Е – 158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                                           0,11 на 100 тыс. нас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/>
              <a:t> </a:t>
            </a:r>
            <a:r>
              <a:rPr lang="ru-RU" altLang="ru-RU" sz="2000" smtClean="0"/>
              <a:t>                                                   детей заболело 16 (0,006)</a:t>
            </a:r>
            <a:endParaRPr lang="en-US" altLang="ru-RU" sz="2000" dirty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 smtClean="0"/>
              <a:t>                                                              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FDF3-3422-4056-9449-C0FA429CA00B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85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just">
              <a:buFontTx/>
              <a:buNone/>
            </a:pPr>
            <a:r>
              <a:rPr lang="ru-RU" altLang="ru-RU" sz="4000"/>
              <a:t>Антигенная структура </a:t>
            </a:r>
            <a:r>
              <a:rPr lang="en-US" altLang="ru-RU" sz="4000"/>
              <a:t>HB</a:t>
            </a:r>
            <a:r>
              <a:rPr lang="ru-RU" altLang="ru-RU" sz="4000"/>
              <a:t>-вируса представлена </a:t>
            </a:r>
            <a:r>
              <a:rPr lang="en-US" altLang="ru-RU" sz="4000"/>
              <a:t>HBsAg</a:t>
            </a:r>
            <a:r>
              <a:rPr lang="ru-RU" altLang="ru-RU" sz="4000"/>
              <a:t>,</a:t>
            </a:r>
            <a:r>
              <a:rPr lang="en-US" altLang="ru-RU" sz="4000"/>
              <a:t> HBcAg</a:t>
            </a:r>
            <a:r>
              <a:rPr lang="ru-RU" altLang="ru-RU" sz="4000"/>
              <a:t>,</a:t>
            </a:r>
            <a:r>
              <a:rPr lang="en-US" altLang="ru-RU" sz="4000"/>
              <a:t> HBeAg</a:t>
            </a:r>
            <a:r>
              <a:rPr lang="ru-RU" altLang="ru-RU" sz="4000"/>
              <a:t>.</a:t>
            </a:r>
          </a:p>
          <a:p>
            <a:pPr marL="263525" indent="-263525" algn="just">
              <a:buFontTx/>
              <a:buNone/>
            </a:pPr>
            <a:r>
              <a:rPr lang="ru-RU" altLang="ru-RU" sz="4000" i="1"/>
              <a:t>Механизм передачи</a:t>
            </a:r>
            <a:r>
              <a:rPr lang="ru-RU" altLang="ru-RU" sz="4000"/>
              <a:t> – гемоконтактный.</a:t>
            </a:r>
          </a:p>
          <a:p>
            <a:pPr marL="263525" indent="-263525" algn="just">
              <a:buFontTx/>
              <a:buNone/>
            </a:pPr>
            <a:r>
              <a:rPr lang="ru-RU" altLang="ru-RU" sz="4000" i="1"/>
              <a:t>Восприимчивость</a:t>
            </a:r>
            <a:r>
              <a:rPr lang="ru-RU" altLang="ru-RU" sz="4000"/>
              <a:t> к </a:t>
            </a:r>
            <a:r>
              <a:rPr lang="en-US" altLang="ru-RU" sz="4000"/>
              <a:t>HBV</a:t>
            </a:r>
            <a:r>
              <a:rPr lang="ru-RU" altLang="ru-RU" sz="4000"/>
              <a:t> всеобщая.</a:t>
            </a:r>
          </a:p>
          <a:p>
            <a:pPr marL="263525" indent="-263525" algn="just">
              <a:buFontTx/>
              <a:buNone/>
            </a:pPr>
            <a:r>
              <a:rPr lang="ru-RU" altLang="ru-RU" sz="4000" i="1"/>
              <a:t>Заболеваемость</a:t>
            </a:r>
            <a:r>
              <a:rPr lang="ru-RU" altLang="ru-RU" sz="4000"/>
              <a:t> вирусным гепатитом В в РФ колеблется в различных регионах от 35 до 45-50 случаев на 100 000 населения.</a:t>
            </a:r>
          </a:p>
          <a:p>
            <a:pPr marL="263525" indent="-263525" algn="just">
              <a:buFontTx/>
              <a:buNone/>
            </a:pPr>
            <a:endParaRPr lang="ru-RU" altLang="ru-RU" sz="4000"/>
          </a:p>
          <a:p>
            <a:pPr marL="263525" indent="-263525" algn="just">
              <a:buFontTx/>
              <a:buNone/>
            </a:pPr>
            <a:endParaRPr lang="ru-RU" alt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D70C-6DE4-4AF3-A9B7-4ACA6CDFEB23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82658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26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263525" indent="-263525" algn="just">
              <a:buFontTx/>
              <a:buNone/>
            </a:pPr>
            <a:r>
              <a:rPr lang="ru-RU" altLang="ru-RU" sz="4800" i="1"/>
              <a:t>Возрастная структура.</a:t>
            </a:r>
            <a:r>
              <a:rPr lang="ru-RU" altLang="ru-RU" sz="4800"/>
              <a:t> ВГВ чаще болеют дети первого года жизни и лица старше 30 лет.</a:t>
            </a:r>
          </a:p>
          <a:p>
            <a:pPr marL="263525" indent="-263525" algn="just">
              <a:buFontTx/>
              <a:buNone/>
            </a:pPr>
            <a:r>
              <a:rPr lang="ru-RU" altLang="ru-RU" sz="4800"/>
              <a:t>После перенесенного вирусного гепатита В формируется стойкий пожизненный </a:t>
            </a:r>
            <a:r>
              <a:rPr lang="ru-RU" altLang="ru-RU" sz="4800" i="1"/>
              <a:t>иммунитет.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3AA7-163C-4215-A290-EC1478AD204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83682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6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2800" i="1"/>
              <a:t>Классификация вирусного гепатита В</a:t>
            </a:r>
          </a:p>
          <a:p>
            <a:pPr marL="609600" indent="-609600" algn="just">
              <a:buFontTx/>
              <a:buNone/>
            </a:pPr>
            <a:r>
              <a:rPr lang="ru-RU" altLang="ru-RU" sz="2800" i="1"/>
              <a:t>По типу: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Типичные.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Атипичные:</a:t>
            </a:r>
          </a:p>
          <a:p>
            <a:pPr marL="609600" indent="-609600" algn="just">
              <a:buFontTx/>
              <a:buNone/>
            </a:pPr>
            <a:r>
              <a:rPr lang="ru-RU" altLang="ru-RU" sz="2800" i="1"/>
              <a:t>- безжелтушная;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 i="1"/>
              <a:t>стертая;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 i="1"/>
              <a:t>субклиническая (латентная);</a:t>
            </a:r>
          </a:p>
          <a:p>
            <a:pPr marL="609600" indent="-609600" algn="just">
              <a:buFontTx/>
              <a:buChar char="-"/>
            </a:pPr>
            <a:r>
              <a:rPr lang="ru-RU" altLang="ru-RU" sz="2800" i="1"/>
              <a:t>бессимптомная (инаппаратная)</a:t>
            </a:r>
          </a:p>
          <a:p>
            <a:pPr marL="609600" indent="-609600" algn="just">
              <a:buFontTx/>
              <a:buNone/>
            </a:pPr>
            <a:r>
              <a:rPr lang="ru-RU" altLang="ru-RU" sz="2800" i="1"/>
              <a:t>По тяжести: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Легкая форма.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Среднетяжелая форма.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Тяжелая форма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800" i="1"/>
              <a:t>Злокачественная (фульминантная) форма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43AC2-8D91-402F-B9CD-5B1F836C8DD1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/>
              <a:t>По течению:</a:t>
            </a:r>
            <a:br>
              <a:rPr lang="ru-RU" altLang="ru-RU"/>
            </a:br>
            <a:endParaRPr lang="ru-RU" altLang="ru-RU" sz="120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2800"/>
              <a:t>А. По длительности:</a:t>
            </a:r>
            <a:br>
              <a:rPr lang="ru-RU" altLang="ru-RU" sz="2800"/>
            </a:br>
            <a:r>
              <a:rPr lang="ru-RU" altLang="ru-RU" sz="2800"/>
              <a:t>1. Острое (до 3 мес.)</a:t>
            </a:r>
            <a:br>
              <a:rPr lang="ru-RU" altLang="ru-RU" sz="2800"/>
            </a:br>
            <a:r>
              <a:rPr lang="ru-RU" altLang="ru-RU" sz="2800"/>
              <a:t>2. Затяжное (до 6 мес.)</a:t>
            </a:r>
            <a:br>
              <a:rPr lang="ru-RU" altLang="ru-RU" sz="2800"/>
            </a:br>
            <a:r>
              <a:rPr lang="ru-RU" altLang="ru-RU" sz="2800"/>
              <a:t>3. Хроническое (свыше 6 мес.)</a:t>
            </a:r>
            <a:br>
              <a:rPr lang="ru-RU" altLang="ru-RU" sz="2800"/>
            </a:br>
            <a:r>
              <a:rPr lang="ru-RU" altLang="ru-RU" sz="2800"/>
              <a:t>Б. По характеру:</a:t>
            </a:r>
            <a:br>
              <a:rPr lang="ru-RU" altLang="ru-RU" sz="2800"/>
            </a:br>
            <a:r>
              <a:rPr lang="ru-RU" altLang="ru-RU" sz="2800"/>
              <a:t>1. Гладкое.</a:t>
            </a:r>
            <a:br>
              <a:rPr lang="ru-RU" altLang="ru-RU" sz="2800"/>
            </a:br>
            <a:r>
              <a:rPr lang="ru-RU" altLang="ru-RU" sz="2800"/>
              <a:t>2. Негладкое:</a:t>
            </a:r>
            <a:br>
              <a:rPr lang="ru-RU" altLang="ru-RU" sz="2800"/>
            </a:br>
            <a:r>
              <a:rPr lang="ru-RU" altLang="ru-RU" sz="2800"/>
              <a:t>- с осложнениями;</a:t>
            </a:r>
            <a:br>
              <a:rPr lang="ru-RU" altLang="ru-RU" sz="2800"/>
            </a:br>
            <a:r>
              <a:rPr lang="ru-RU" altLang="ru-RU" sz="2800"/>
              <a:t>- с наслоением вторичной инфекции;</a:t>
            </a:r>
            <a:br>
              <a:rPr lang="ru-RU" altLang="ru-RU" sz="2800"/>
            </a:br>
            <a:r>
              <a:rPr lang="ru-RU" altLang="ru-RU" sz="2800"/>
              <a:t>с обострением хронических заболеваний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CDC6-4CAB-47C2-B68C-06B03422C91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86754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67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ru-RU" altLang="ru-RU" sz="3600" i="1"/>
              <a:t>Злокачественная форма встречается преимущественно у детей первого года жизни.</a:t>
            </a:r>
          </a:p>
          <a:p>
            <a:pPr marL="609600" indent="-609600" algn="just">
              <a:buFontTx/>
              <a:buNone/>
            </a:pPr>
            <a:r>
              <a:rPr lang="ru-RU" altLang="ru-RU" sz="3600" i="1"/>
              <a:t>Первая стадия – предвестники.</a:t>
            </a:r>
          </a:p>
          <a:p>
            <a:pPr marL="609600" indent="-609600" algn="just">
              <a:buFontTx/>
              <a:buNone/>
            </a:pPr>
            <a:r>
              <a:rPr lang="ru-RU" altLang="ru-RU" sz="3600" i="1"/>
              <a:t>Вторая стадия – предвестники.</a:t>
            </a:r>
          </a:p>
          <a:p>
            <a:pPr marL="609600" indent="-609600" algn="just">
              <a:buFontTx/>
              <a:buNone/>
            </a:pPr>
            <a:r>
              <a:rPr lang="ru-RU" altLang="ru-RU" sz="3600" i="1"/>
              <a:t>Третья стадия – кома </a:t>
            </a:r>
            <a:r>
              <a:rPr lang="en-US" altLang="ru-RU" sz="3600" i="1"/>
              <a:t>1</a:t>
            </a:r>
            <a:r>
              <a:rPr lang="ru-RU" altLang="ru-RU" sz="3600" i="1"/>
              <a:t>.</a:t>
            </a:r>
            <a:endParaRPr lang="en-US" altLang="ru-RU" sz="3600" i="1"/>
          </a:p>
          <a:p>
            <a:pPr marL="609600" indent="-609600" algn="just">
              <a:buFontTx/>
              <a:buNone/>
            </a:pPr>
            <a:r>
              <a:rPr lang="ru-RU" altLang="ru-RU" sz="3600" i="1"/>
              <a:t>Течение ВГВ (по характеру) может быть гладким и негладким.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DE46-B006-4E13-B3F7-DE8B45DE9D2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588802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88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60350"/>
            <a:ext cx="8569325" cy="6121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4000" b="1"/>
              <a:t>Особенности ВГВ </a:t>
            </a:r>
          </a:p>
          <a:p>
            <a:pPr marL="609600" indent="-609600" algn="ctr">
              <a:buFontTx/>
              <a:buNone/>
            </a:pPr>
            <a:r>
              <a:rPr lang="ru-RU" altLang="ru-RU" sz="4000" b="1"/>
              <a:t>у детей раннего возраста</a:t>
            </a:r>
          </a:p>
          <a:p>
            <a:pPr marL="609600" indent="-609600" algn="ctr">
              <a:buFontTx/>
              <a:buNone/>
            </a:pPr>
            <a:endParaRPr lang="ru-RU" altLang="ru-RU" sz="4000" b="1"/>
          </a:p>
          <a:p>
            <a:pPr marL="609600" indent="-609600" algn="just">
              <a:buFontTx/>
              <a:buNone/>
            </a:pPr>
            <a:r>
              <a:rPr lang="ru-RU" altLang="ru-RU" sz="4000"/>
              <a:t>Врожденный гепатит В</a:t>
            </a:r>
          </a:p>
          <a:p>
            <a:pPr marL="609600" indent="-609600" algn="just">
              <a:buFontTx/>
              <a:buNone/>
            </a:pPr>
            <a:r>
              <a:rPr lang="ru-RU" altLang="ru-RU" sz="4000"/>
              <a:t>Приобретенный гепатит В</a:t>
            </a:r>
          </a:p>
          <a:p>
            <a:pPr marL="609600" indent="-609600" algn="just">
              <a:buFontTx/>
              <a:buNone/>
            </a:pPr>
            <a:endParaRPr lang="ru-RU" alt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18BE-DBDF-4525-A95A-74232F0761A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09600"/>
            <a:ext cx="7415212" cy="587375"/>
          </a:xfrm>
        </p:spPr>
        <p:txBody>
          <a:bodyPr/>
          <a:lstStyle/>
          <a:p>
            <a:r>
              <a:rPr lang="ru-RU" altLang="ru-RU" sz="4000"/>
              <a:t>Лечение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3987" cy="48275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/>
              <a:t>Рациональный режим и лечебное питание назначают на 6 мес.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/>
              <a:t>В качестве этиотропной терапии используют препараты интерферона (реаферон, виферон и др.), индукторы интерферона (циклоферон, амиксин и др.), ламивудин. Циклоферон назначают внутримышечно или внутривенно  1 раз в день в дозе 6-10 6-10 мг-кг на 1, 2, 4, 6, 8, 1, 12, 14, 16, 18, 22, 24, 26 и 28 сутки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BA32-E9F8-41D0-A09F-35C315D4CDCA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82550"/>
          </a:xfrm>
        </p:spPr>
        <p:txBody>
          <a:bodyPr/>
          <a:lstStyle/>
          <a:p>
            <a:pPr algn="l"/>
            <a:endParaRPr lang="ru-RU" altLang="ru-RU" sz="1000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278812" cy="65246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/>
              <a:t>Больным показана дезинтоксикационная терапия (вводят 5% раствор глюкозы, реополиглюкин, плазму крови, альбумин). Назначают глюкокортикоиды (преднизолон до 10-15 мг/кгсут, внутривенно равными дозами через 3-4 ч.; ингибиторы протеолиза (трасилол, контрикал, гордокс в возрастной дозировке); мочегонные – лазикс (2-3 мг/кг); маннитол (0,5-1 г/кг); гепарин (100-300 ЕД/кг под контролем коагулограммы и пробы Ли-Уайта); 4,5% раствор натрия гидрокарбоната или другие щелочные растворы вводят при наличии метаболического ацидоза, при развитии алкалоза  - 5% раствор аскорбиновой кислоты; антибиотики; седуксен в сочетании с натрия оксибутиратом (50-100 мг/кг).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DB2E-8D54-4DA1-B41D-90363CA68B73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09600"/>
            <a:ext cx="7631112" cy="515938"/>
          </a:xfrm>
        </p:spPr>
        <p:txBody>
          <a:bodyPr/>
          <a:lstStyle/>
          <a:p>
            <a:r>
              <a:rPr lang="ru-RU" altLang="ru-RU" sz="4000"/>
              <a:t>Диспансерное наблюдение.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7989887" cy="497046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Первое диспансерное обследование проводится в стационаре, где лечился больной, через 10-15 суток (не позднее 1 мес.) после выписки.Реконвалесценты с отсутствие жалоб и клинических признаков ВГВ, нормальными лабораторными показателями в дальнейшем наблюдаются в детской поликлинике через 3, 6, 9, и 12 мес.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08A9-27DD-4F74-97E6-B4DC3F7ED939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09600"/>
            <a:ext cx="7631112" cy="874713"/>
          </a:xfrm>
        </p:spPr>
        <p:txBody>
          <a:bodyPr/>
          <a:lstStyle/>
          <a:p>
            <a:r>
              <a:rPr lang="ru-RU" altLang="ru-RU" sz="3600"/>
              <a:t>Профилактика и противоэпидемические мероприятия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064500" cy="496728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Обследованию подлежат: доноры, беременные, реципиенты крови и ее дериватов, персонал учреждений службы крови, отделений гемодиализа, реанимации и интенсивной терапии, сердечно-сосудистой и легочной хирургии, гематологии, отделений трансплантации органов и тканей, больные с хроническими заболеваниями печени и желчевыводящих путей.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7B58-CC66-4105-B229-0F68755515D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620713"/>
            <a:ext cx="8424863" cy="5475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3800"/>
              <a:t>Вирусные гепатиты – группа инфекционных заболеваний, вызываемых первично-гепатотропными вирусами, с фекально-оральным и гемоконтактным механизмами передачи, характеризующихся преимущественным поражением печени.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9ACA-E51A-4237-B3FF-0E07109B304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587375"/>
          </a:xfrm>
        </p:spPr>
        <p:txBody>
          <a:bodyPr/>
          <a:lstStyle/>
          <a:p>
            <a:r>
              <a:rPr lang="ru-RU" altLang="ru-RU" sz="4000"/>
              <a:t>Вирусный гепатит </a:t>
            </a:r>
            <a:r>
              <a:rPr lang="en-US" altLang="ru-RU" sz="4000"/>
              <a:t>D</a:t>
            </a:r>
            <a:r>
              <a:rPr lang="ru-RU" altLang="ru-RU" sz="4000"/>
              <a:t> - 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7989887" cy="48990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600"/>
              <a:t>Высокоактивный воспалительно-дистрофический процесс в печени, вызываемый вирусом гепатита </a:t>
            </a:r>
            <a:r>
              <a:rPr lang="en-US" altLang="ru-RU" sz="3600"/>
              <a:t>D</a:t>
            </a:r>
            <a:r>
              <a:rPr lang="ru-RU" altLang="ru-RU" sz="3600"/>
              <a:t>, протекающий совместно с вирусным гепатитом </a:t>
            </a:r>
            <a:r>
              <a:rPr lang="en-US" altLang="ru-RU" sz="3600"/>
              <a:t>B</a:t>
            </a:r>
            <a:r>
              <a:rPr lang="ru-RU" altLang="ru-RU" sz="3600"/>
              <a:t> по типу коинфекции или суперинфекции, нередко с развитием фульминантной формы, хронического активного гепатита и цирроза печени.</a:t>
            </a:r>
          </a:p>
          <a:p>
            <a:pPr>
              <a:buFontTx/>
              <a:buNone/>
            </a:pPr>
            <a:endParaRPr lang="ru-RU" altLang="ru-RU" sz="3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98E-F39F-41D2-A4C7-62874B769C54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09600"/>
            <a:ext cx="7415212" cy="298450"/>
          </a:xfrm>
        </p:spPr>
        <p:txBody>
          <a:bodyPr/>
          <a:lstStyle/>
          <a:p>
            <a:endParaRPr lang="ru-RU" altLang="ru-RU" sz="400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773987" cy="54752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i="1"/>
              <a:t>Механизм передачи</a:t>
            </a:r>
            <a:r>
              <a:rPr lang="ru-RU" altLang="ru-RU" sz="2400"/>
              <a:t> – гемоконтактный.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i="1"/>
              <a:t>Пути передачи. </a:t>
            </a:r>
            <a:r>
              <a:rPr lang="ru-RU" altLang="ru-RU" sz="2400"/>
              <a:t>Заражение </a:t>
            </a:r>
            <a:r>
              <a:rPr lang="en-US" altLang="ru-RU" sz="2400"/>
              <a:t>HDV</a:t>
            </a:r>
            <a:r>
              <a:rPr lang="ru-RU" altLang="ru-RU" sz="2400"/>
              <a:t> происходит при переливании вирусосодержащей крови и ее препаратов, а также при использовании медицинских инструментов, загрязненных кровью, содержащей вирус.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i="1"/>
              <a:t>Риск инфицирования </a:t>
            </a:r>
            <a:r>
              <a:rPr lang="en-US" altLang="ru-RU" sz="2400" i="1"/>
              <a:t>HDV</a:t>
            </a:r>
            <a:r>
              <a:rPr lang="ru-RU" altLang="ru-RU" sz="2400" i="1"/>
              <a:t> </a:t>
            </a:r>
            <a:r>
              <a:rPr lang="ru-RU" altLang="ru-RU" sz="2400"/>
              <a:t>высок у реципиентов донорской крови и ее препаратов (больные гемофилией, гемобластозами, ожоговые больные и т.д.), а также у лиц, находящихся на гемодиализе, в лечении которых используют гемосорбцию, плазмаферез и т.д.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i="1"/>
              <a:t>Возможна трансплацентарная передача </a:t>
            </a:r>
            <a:r>
              <a:rPr lang="en-US" altLang="ru-RU" sz="2400"/>
              <a:t>HDV</a:t>
            </a:r>
            <a:r>
              <a:rPr lang="ru-RU" altLang="ru-RU" sz="2400"/>
              <a:t> от матери плоду. Чаще новорожденные инфицируются в родах или сразу после рождения за счет контаминации, содержащей вирус крови матери через поврежденные кожу и слизистые оболочки.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4792-B698-4060-9E40-E1CA31DBA44E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09600"/>
            <a:ext cx="7702550" cy="1019175"/>
          </a:xfrm>
        </p:spPr>
        <p:txBody>
          <a:bodyPr/>
          <a:lstStyle/>
          <a:p>
            <a:r>
              <a:rPr lang="ru-RU" altLang="ru-RU" sz="4000"/>
              <a:t>Лечение больных с вирусным гепатитом </a:t>
            </a:r>
            <a:r>
              <a:rPr lang="en-US" altLang="ru-RU" sz="4000"/>
              <a:t>D</a:t>
            </a:r>
            <a:r>
              <a:rPr lang="ru-RU" altLang="ru-RU" sz="4000"/>
              <a:t> 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060575"/>
            <a:ext cx="7631112" cy="40354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Не отличается от лечения пациентов с ВГВ. </a:t>
            </a:r>
          </a:p>
          <a:p>
            <a:pPr>
              <a:buFontTx/>
              <a:buNone/>
            </a:pPr>
            <a:r>
              <a:rPr lang="ru-RU" altLang="ru-RU"/>
              <a:t>При хронической </a:t>
            </a:r>
            <a:r>
              <a:rPr lang="en-US" altLang="ru-RU"/>
              <a:t>HDV</a:t>
            </a:r>
            <a:r>
              <a:rPr lang="ru-RU" altLang="ru-RU"/>
              <a:t>-инфекции препаратами  выбора являются реаферон, виферон, тактивин, левамизол, натрия нуклеинат.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34E21-4640-458D-BD3B-761DA302AC3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Профилактика гепатита </a:t>
            </a:r>
            <a:r>
              <a:rPr lang="en-US" altLang="ru-RU"/>
              <a:t>D</a:t>
            </a:r>
            <a:endParaRPr lang="ru-RU" altLang="ru-RU"/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/>
              <a:t>основана на тех принципах, что и гепатита В (соответствующие требования к донорам, использование разового инструментария при любых медицинских манипуляциях, проведение санитарно-гигиенических мероприятий в быту и т.д.)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FF-6119-4CDE-AFD4-29FB5E9FF8C5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09600"/>
            <a:ext cx="7631112" cy="515938"/>
          </a:xfrm>
        </p:spPr>
        <p:txBody>
          <a:bodyPr/>
          <a:lstStyle/>
          <a:p>
            <a:r>
              <a:rPr lang="ru-RU" altLang="ru-RU" sz="4000"/>
              <a:t>Вирусный гепатит С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7702550" cy="482758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600" i="1"/>
              <a:t>Источником инфекции</a:t>
            </a:r>
            <a:r>
              <a:rPr lang="ru-RU" altLang="ru-RU" sz="3600"/>
              <a:t> является человек, больной острой или хронической </a:t>
            </a:r>
            <a:r>
              <a:rPr lang="en-US" altLang="ru-RU" sz="3600"/>
              <a:t>HC</a:t>
            </a:r>
            <a:r>
              <a:rPr lang="ru-RU" altLang="ru-RU" sz="3600"/>
              <a:t>-вирусной инфекцией.</a:t>
            </a:r>
          </a:p>
          <a:p>
            <a:pPr>
              <a:buFontTx/>
              <a:buNone/>
            </a:pPr>
            <a:r>
              <a:rPr lang="ru-RU" altLang="ru-RU" sz="3600" i="1"/>
              <a:t>Механизм передачи – </a:t>
            </a:r>
            <a:r>
              <a:rPr lang="ru-RU" altLang="ru-RU" sz="3600"/>
              <a:t>гемоконтактный.</a:t>
            </a:r>
            <a:endParaRPr lang="ru-RU" altLang="ru-RU" sz="3600" i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510-C499-4D53-8926-022BD1255CDD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515938"/>
          </a:xfrm>
        </p:spPr>
        <p:txBody>
          <a:bodyPr/>
          <a:lstStyle/>
          <a:p>
            <a:r>
              <a:rPr lang="ru-RU" altLang="ru-RU" sz="4000"/>
              <a:t>Клиническая картина</a:t>
            </a: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1837" cy="547211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При типичной форме (желтушной) острого гепатита С выделяют следующие периоды: инкубационный, преджелтушный, желтушный, послежелтушный и реконвалесценции.</a:t>
            </a:r>
          </a:p>
          <a:p>
            <a:pPr>
              <a:buFontTx/>
              <a:buNone/>
            </a:pPr>
            <a:r>
              <a:rPr lang="ru-RU" altLang="ru-RU" i="1"/>
              <a:t>Инкубационный период</a:t>
            </a:r>
            <a:r>
              <a:rPr lang="ru-RU" altLang="ru-RU"/>
              <a:t> колеблется от наскольких суток (при массивном заражении) до 26 нед., в среднем  продолжается 6-8 нед.</a:t>
            </a:r>
          </a:p>
          <a:p>
            <a:pPr>
              <a:buFontTx/>
              <a:buNone/>
            </a:pPr>
            <a:endParaRPr lang="ru-RU" altLang="ru-RU" i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BD490-DF8E-47F4-8302-6A9AB8B09A87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7918450" cy="561975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i="1"/>
              <a:t>Преджелтушный период </a:t>
            </a:r>
            <a:r>
              <a:rPr lang="ru-RU" altLang="ru-RU"/>
              <a:t>характеризуется постепенным началом, утомляемостью, кратковременным повышением температуры тела, диспепсическими расстройствами. Отмечается умеренное повышение содержания печеночно-клеточных ферментов. В конце периода появляются потемневшая моча и частично обесцвеченный кал.</a:t>
            </a:r>
          </a:p>
          <a:p>
            <a:pPr>
              <a:buFontTx/>
              <a:buNone/>
            </a:pPr>
            <a:endParaRPr lang="ru-RU" altLang="ru-RU" i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6E3B-1755-4850-9296-E865BF60E7F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7989887" cy="5546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 i="1"/>
              <a:t>В желтушном периоде</a:t>
            </a:r>
            <a:r>
              <a:rPr lang="ru-RU" altLang="ru-RU" sz="2800"/>
              <a:t> наблюдается слабая или умеренно выраженная желтушность кожи и слизистых оболочек, сохраняются вялость, отсутствие аппетита, тошнота. Изредка отмечается рвота. У всех больных незначительно увеличены размеры печени и селезенки. С появлением желтухи симптомы интоксикации не исчезают, а, наоборот усиливаются. Синдром цитолиза характеризуется повышением содержания печеночно-клеточных ферментов в сыворотке крови. Концентрация билирубина увеличивается в 2-8 раз.</a:t>
            </a:r>
            <a:endParaRPr lang="ru-RU" altLang="ru-RU" sz="2800" i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E434-27B3-4FCF-A5A7-128668702614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20713"/>
            <a:ext cx="7918450" cy="54752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i="1"/>
              <a:t>Послежелтушный период и период реконвалесценции </a:t>
            </a:r>
            <a:r>
              <a:rPr lang="ru-RU" altLang="ru-RU" sz="2400"/>
              <a:t>характеризуются торпидностью течения, медленной обратной динамикой клинических симптомов болезни. Нередко наблюдаются затяжное и хроническое течение, клинико-биохимические и ферментативные обострения патологического процесса, а также внепеченочные проявления (гипо- и апластическая анемия, транзиторный агранулоцитоз, васкулиты, артралгии, патология мочевыделительной системы).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i="1"/>
              <a:t>Исходы </a:t>
            </a:r>
            <a:r>
              <a:rPr lang="en-US" altLang="ru-RU" sz="2400" i="1"/>
              <a:t>HCV</a:t>
            </a:r>
            <a:r>
              <a:rPr lang="ru-RU" altLang="ru-RU" sz="2400" i="1"/>
              <a:t>. </a:t>
            </a:r>
            <a:r>
              <a:rPr lang="ru-RU" altLang="ru-RU" sz="2800" i="1"/>
              <a:t>Почти у 80% больных острый гепатит С трансформируется в хроническую форму, а у 15-20% детей с хроническим гепатитом С формируется цирроз печени и (или) гепатоцеллюлярная карцинома.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51EF-C472-4F4D-B7D9-0F6EC20A58BB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7989887" cy="54752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altLang="ru-RU" sz="1800" b="1"/>
              <a:t>ЛАБОРАТОРНАЯ ДИАГНОСТИКА ВИРУСНЫХ ГЕПАТИТОВ У ДЕТЕЙ</a:t>
            </a:r>
            <a:endParaRPr lang="ru-RU" altLang="ru-RU" sz="1800"/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ПРИ ВИРУСНОМ ГЕПАТИТЕ А ОБНАРУЖИВАЮТСЯ: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       АНТИТЕЛА</a:t>
            </a:r>
            <a:r>
              <a:rPr lang="en-US" altLang="ru-RU" sz="1800"/>
              <a:t> Ig M (Ig M anti HAV).</a:t>
            </a:r>
            <a:endParaRPr lang="ru-RU" altLang="ru-RU" sz="1800"/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ПРИ ВИРУСНОМ ГЕПАТИТЕ В ОПРЕДЕЛЯЮТСЯ: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ПОВЕРХНОСТНЫЙ АНТИГЕН (</a:t>
            </a:r>
            <a:r>
              <a:rPr lang="en-US" altLang="ru-RU" sz="1800"/>
              <a:t>HbSAg</a:t>
            </a:r>
            <a:r>
              <a:rPr lang="ru-RU" altLang="ru-RU" sz="1800"/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АНТИТЕЛА К НЕМУ </a:t>
            </a:r>
            <a:r>
              <a:rPr lang="en-US" altLang="ru-RU" sz="1800"/>
              <a:t>anti HbS</a:t>
            </a:r>
            <a:r>
              <a:rPr lang="ru-RU" altLang="ru-RU" sz="1800"/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СРЕДИННЫЙ ( </a:t>
            </a:r>
            <a:r>
              <a:rPr lang="en-US" altLang="ru-RU" sz="1800"/>
              <a:t>core</a:t>
            </a:r>
            <a:r>
              <a:rPr lang="ru-RU" altLang="ru-RU" sz="1800"/>
              <a:t> ) АНТИГЕН </a:t>
            </a:r>
            <a:r>
              <a:rPr lang="en-US" altLang="ru-RU" sz="1800"/>
              <a:t>HbCAg</a:t>
            </a:r>
            <a:r>
              <a:rPr lang="ru-RU" altLang="ru-RU" sz="1800"/>
              <a:t> И АНТИТЕЛА К НЕМУ </a:t>
            </a:r>
            <a:r>
              <a:rPr lang="en-US" altLang="ru-RU" sz="1800"/>
              <a:t>anti HbC</a:t>
            </a:r>
            <a:r>
              <a:rPr lang="ru-RU" altLang="ru-RU" sz="1800"/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АНТИГЕН </a:t>
            </a:r>
            <a:r>
              <a:rPr lang="en-US" altLang="ru-RU" sz="1800"/>
              <a:t>HbE Ag</a:t>
            </a:r>
            <a:r>
              <a:rPr lang="ru-RU" altLang="ru-RU" sz="1800"/>
              <a:t> И АНТИТЕЛА К НЕМУ </a:t>
            </a:r>
            <a:r>
              <a:rPr lang="en-US" altLang="ru-RU" sz="1800"/>
              <a:t>anti HbE</a:t>
            </a:r>
            <a:r>
              <a:rPr lang="ru-RU" altLang="ru-RU" sz="1800"/>
              <a:t>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ПРИ ВИРУСНОМ ГЕПАТИТЕ С УСТАНАВЛИВАЮТ ОБНАРУЖЕНИЕ: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      АНТИТЕЛ К ВИРУСУ ГЕПАТИТА С (</a:t>
            </a:r>
            <a:r>
              <a:rPr lang="en-US" altLang="ru-RU" sz="1800"/>
              <a:t>HCV anti HC</a:t>
            </a:r>
            <a:r>
              <a:rPr lang="ru-RU" altLang="ru-RU" sz="1800"/>
              <a:t>).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ПРИ ВИРУСНОМ ГЕПАТИТЕ Е: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      АНТИТЕЛА </a:t>
            </a:r>
            <a:r>
              <a:rPr lang="en-US" altLang="ru-RU" sz="1800"/>
              <a:t>Ig M</a:t>
            </a:r>
            <a:r>
              <a:rPr lang="ru-RU" altLang="ru-RU" sz="1800"/>
              <a:t> И </a:t>
            </a:r>
            <a:r>
              <a:rPr lang="en-US" altLang="ru-RU" sz="1800"/>
              <a:t>Ig C anti HeV</a:t>
            </a:r>
            <a:r>
              <a:rPr lang="ru-RU" altLang="ru-RU" sz="1800"/>
              <a:t>, ПЕРЕДАЧА ФЕКАЛЬНО-ОРАЛЬНАЯ.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ПРИ ГЕПАТИТЕ Д: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       МОЖЕТ ИНФЕЦИРОВАТЬСЯ С </a:t>
            </a:r>
            <a:r>
              <a:rPr lang="en-US" altLang="ru-RU" sz="1800"/>
              <a:t>HBV</a:t>
            </a:r>
            <a:r>
              <a:rPr lang="ru-RU" altLang="ru-RU" sz="1800"/>
              <a:t> ПАРЕНТЕРАЛЬНО, ВСТРЕЧАЕТСЯ ВЕЗДЕ ГДЕ ГЕПАТИТ В (У ЛИЦ ПРИ ПАРЕНТЕРАЛЬНОМ ВЛИВАНИИ).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800"/>
              <a:t>                                                      </a:t>
            </a:r>
            <a:endParaRPr lang="ru-RU" altLang="ru-RU" sz="18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FD09-A8DD-4E0B-9F54-AAB6B81C0C4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Самостоятельные нозологические формы вирусных гепатитов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гепатит А (ВГА)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гепатит Е (ВГЕ)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гепатит В (ВГВ)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гепатит </a:t>
            </a:r>
            <a:r>
              <a:rPr lang="en-US" altLang="ru-RU" sz="2800"/>
              <a:t>D</a:t>
            </a:r>
            <a:r>
              <a:rPr lang="ru-RU" altLang="ru-RU" sz="2800"/>
              <a:t> (ВГ</a:t>
            </a:r>
            <a:r>
              <a:rPr lang="en-US" altLang="ru-RU" sz="2800"/>
              <a:t>D</a:t>
            </a:r>
            <a:r>
              <a:rPr lang="ru-RU" altLang="ru-RU" sz="2800"/>
              <a:t>)</a:t>
            </a:r>
            <a:endParaRPr lang="en-US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гепатит</a:t>
            </a:r>
            <a:r>
              <a:rPr lang="en-US" altLang="ru-RU" sz="2800"/>
              <a:t> </a:t>
            </a:r>
            <a:r>
              <a:rPr lang="ru-RU" altLang="ru-RU" sz="2800"/>
              <a:t>С (ВГС)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гепатит </a:t>
            </a:r>
            <a:r>
              <a:rPr lang="en-US" altLang="ru-RU" sz="2800"/>
              <a:t>G </a:t>
            </a:r>
            <a:r>
              <a:rPr lang="ru-RU" altLang="ru-RU" sz="2800"/>
              <a:t>(</a:t>
            </a:r>
            <a:r>
              <a:rPr lang="en-US" altLang="ru-RU" sz="2800"/>
              <a:t>B</a:t>
            </a:r>
            <a:r>
              <a:rPr lang="ru-RU" altLang="ru-RU" sz="2800"/>
              <a:t>Г</a:t>
            </a:r>
            <a:r>
              <a:rPr lang="en-US" altLang="ru-RU" sz="2800"/>
              <a:t>G</a:t>
            </a:r>
            <a:r>
              <a:rPr lang="ru-RU" altLang="ru-RU" sz="2800"/>
              <a:t>)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гепатит </a:t>
            </a:r>
            <a:r>
              <a:rPr lang="en-US" altLang="ru-RU" sz="2800"/>
              <a:t>F</a:t>
            </a:r>
            <a:r>
              <a:rPr lang="ru-RU" altLang="ru-RU" sz="2800"/>
              <a:t> (ВГ</a:t>
            </a:r>
            <a:r>
              <a:rPr lang="en-US" altLang="ru-RU" sz="2800"/>
              <a:t>F</a:t>
            </a:r>
            <a:r>
              <a:rPr lang="ru-RU" altLang="ru-RU" sz="2800"/>
              <a:t>)</a:t>
            </a:r>
            <a:endParaRPr lang="en-US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гепатит </a:t>
            </a:r>
            <a:r>
              <a:rPr lang="en-US" altLang="ru-RU" sz="2800"/>
              <a:t> Sen</a:t>
            </a:r>
            <a:endParaRPr lang="ru-RU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гепатит </a:t>
            </a:r>
            <a:r>
              <a:rPr lang="en-US" altLang="ru-RU" sz="2800"/>
              <a:t>TTV</a:t>
            </a:r>
            <a:endParaRPr lang="ru-RU" altLang="ru-RU" sz="2800"/>
          </a:p>
          <a:p>
            <a:pPr>
              <a:lnSpc>
                <a:spcPct val="80000"/>
              </a:lnSpc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8543-53FC-41F7-AA0E-D5244674F166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7989887" cy="5691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="1"/>
              <a:t>БИОХИМИЧЕСКИЙ АНАЛИЗ КОРВИ</a:t>
            </a:r>
          </a:p>
          <a:p>
            <a:pPr>
              <a:lnSpc>
                <a:spcPct val="90000"/>
              </a:lnSpc>
            </a:pPr>
            <a:r>
              <a:rPr lang="ru-RU" altLang="ru-RU" sz="2800" b="1"/>
              <a:t>ИССЛЕДУЕМЫЙ КОМПАНЕНТНОРМА</a:t>
            </a:r>
            <a:r>
              <a:rPr lang="ru-RU" altLang="ru-RU" sz="2800"/>
              <a:t>ОБЩИЙ БЕЛОК68 г/лАЛЬБУМИНЫ37 – 53 г/лМОЧЕВИНА2,5 – 8,33 ммоль/лКРЕАТИНИН44 – 115 мкмоль/лБИЛИРУБИН ОБЩИЙ8,55 – 20,5 мкмоль/лБИЛИРУБИН ПРЯМОЙ2,14 – 5,12 мкмоль/лХОЛЕСТЕРИНДо 5,2 ммоль/лСАХАР3,3 – 6,0 ммоль/лАЛТЖ до 32 и/л М до 42 и/лАСТЖ до 31 и/л М до 37 и/лЩЕЛОЧНАЯ ФОСФАТАЗАВзр  37 – 110 дети 110 – 360 и/л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лечении хронического вирусного гепатита С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563888" y="692696"/>
            <a:ext cx="5111750" cy="4785395"/>
          </a:xfrm>
        </p:spPr>
        <p:txBody>
          <a:bodyPr/>
          <a:lstStyle/>
          <a:p>
            <a:r>
              <a:rPr lang="ru-RU" sz="2400" b="1" dirty="0" smtClean="0"/>
              <a:t>Дозы</a:t>
            </a:r>
          </a:p>
          <a:p>
            <a:r>
              <a:rPr lang="ru-RU" sz="2400" dirty="0" smtClean="0"/>
              <a:t>1000мг -сутки 28 дней</a:t>
            </a:r>
            <a:endParaRPr lang="en-US" sz="2400" dirty="0" smtClean="0"/>
          </a:p>
          <a:p>
            <a:r>
              <a:rPr lang="en-US" sz="2400" dirty="0" smtClean="0"/>
              <a:t>180</a:t>
            </a:r>
            <a:r>
              <a:rPr lang="ru-RU" sz="2400" dirty="0" smtClean="0"/>
              <a:t>мг -сутки 28 дней</a:t>
            </a:r>
            <a:endParaRPr lang="en-US" sz="2400" dirty="0" smtClean="0"/>
          </a:p>
          <a:p>
            <a:r>
              <a:rPr lang="en-US" sz="2400" dirty="0" smtClean="0"/>
              <a:t>150</a:t>
            </a:r>
            <a:r>
              <a:rPr lang="ru-RU" sz="2400" dirty="0" smtClean="0"/>
              <a:t>мг -сутки 28 дней</a:t>
            </a:r>
            <a:endParaRPr lang="en-US" sz="2400" dirty="0" smtClean="0"/>
          </a:p>
          <a:p>
            <a:r>
              <a:rPr lang="en-US" sz="2400" dirty="0" smtClean="0"/>
              <a:t>117</a:t>
            </a:r>
            <a:r>
              <a:rPr lang="ru-RU" sz="2400" dirty="0" smtClean="0"/>
              <a:t>мг -сутки 28 дней</a:t>
            </a:r>
            <a:endParaRPr lang="ru-RU" sz="2400" dirty="0"/>
          </a:p>
          <a:p>
            <a:r>
              <a:rPr lang="ru-RU" sz="2400" dirty="0" smtClean="0"/>
              <a:t>По инструкции</a:t>
            </a:r>
          </a:p>
          <a:p>
            <a:r>
              <a:rPr lang="ru-RU" sz="2400" dirty="0" smtClean="0"/>
              <a:t>12,5 мг -сутки 28 дней</a:t>
            </a:r>
          </a:p>
          <a:p>
            <a:r>
              <a:rPr lang="ru-RU" sz="2400" dirty="0" smtClean="0"/>
              <a:t>50 мг -сутки 28 дней</a:t>
            </a:r>
          </a:p>
          <a:p>
            <a:r>
              <a:rPr lang="ru-RU" sz="2400" dirty="0" smtClean="0"/>
              <a:t>250 мг -сутки 28 дней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1484784"/>
            <a:ext cx="3008313" cy="4691063"/>
          </a:xfrm>
        </p:spPr>
        <p:txBody>
          <a:bodyPr/>
          <a:lstStyle/>
          <a:p>
            <a:r>
              <a:rPr lang="ru-RU" sz="2000" dirty="0" smtClean="0"/>
              <a:t>1.Рибавирин</a:t>
            </a:r>
          </a:p>
          <a:p>
            <a:r>
              <a:rPr lang="ru-RU" sz="2000" dirty="0" smtClean="0"/>
              <a:t>2. </a:t>
            </a:r>
            <a:r>
              <a:rPr lang="en-US" sz="2000" dirty="0" err="1" smtClean="0"/>
              <a:t>Pegasis</a:t>
            </a:r>
            <a:endParaRPr lang="ru-RU" sz="2000" dirty="0" smtClean="0"/>
          </a:p>
          <a:p>
            <a:r>
              <a:rPr lang="ru-RU" sz="2000" dirty="0" smtClean="0"/>
              <a:t>3.Интерферон </a:t>
            </a:r>
            <a:r>
              <a:rPr lang="en-US" sz="2000" dirty="0" smtClean="0"/>
              <a:t>alfa</a:t>
            </a:r>
          </a:p>
          <a:p>
            <a:r>
              <a:rPr lang="en-US" sz="2000" dirty="0" smtClean="0"/>
              <a:t>4Alteverin</a:t>
            </a:r>
          </a:p>
          <a:p>
            <a:r>
              <a:rPr lang="en-US" sz="2000" dirty="0" smtClean="0"/>
              <a:t>5Bikera-pak</a:t>
            </a:r>
          </a:p>
          <a:p>
            <a:r>
              <a:rPr lang="en-US" sz="2000" dirty="0" smtClean="0"/>
              <a:t>6 </a:t>
            </a:r>
            <a:r>
              <a:rPr lang="ru-RU" sz="2000" dirty="0" err="1" smtClean="0"/>
              <a:t>Омбутасвир</a:t>
            </a:r>
            <a:endParaRPr lang="ru-RU" sz="2000" dirty="0" smtClean="0"/>
          </a:p>
          <a:p>
            <a:r>
              <a:rPr lang="ru-RU" sz="2000" dirty="0" smtClean="0"/>
              <a:t>7 </a:t>
            </a:r>
            <a:r>
              <a:rPr lang="ru-RU" sz="2000" dirty="0" err="1" smtClean="0"/>
              <a:t>Ритоновир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8 </a:t>
            </a:r>
            <a:r>
              <a:rPr lang="ru-RU" sz="2000" dirty="0" err="1" smtClean="0"/>
              <a:t>Дасабувир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FAF2-1948-4018-9886-43480A9D4113}" type="slidenum">
              <a:rPr lang="ru-RU" altLang="ru-RU" smtClean="0"/>
              <a:pPr/>
              <a:t>41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1788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A886-9B47-48AE-A2B7-2C25EEED8BAE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227330" name="WordArt 2"/>
          <p:cNvSpPr>
            <a:spLocks noChangeArrowheads="1" noChangeShapeType="1" noTextEdit="1"/>
          </p:cNvSpPr>
          <p:nvPr/>
        </p:nvSpPr>
        <p:spPr bwMode="auto">
          <a:xfrm>
            <a:off x="2895600" y="1447800"/>
            <a:ext cx="3195638" cy="3505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Top">
              <a:avLst>
                <a:gd name="adj" fmla="val 13315"/>
              </a:avLst>
            </a:prstTxWarp>
          </a:bodyPr>
          <a:lstStyle/>
          <a:p>
            <a:r>
              <a:rPr lang="ru-RU" sz="28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10000">
                      <a:srgbClr val="000040"/>
                    </a:gs>
                    <a:gs pos="25000">
                      <a:srgbClr val="400040"/>
                    </a:gs>
                    <a:gs pos="37500">
                      <a:srgbClr val="8F0040"/>
                    </a:gs>
                    <a:gs pos="45000">
                      <a:srgbClr val="F27300"/>
                    </a:gs>
                    <a:gs pos="50000">
                      <a:srgbClr val="FFBF00"/>
                    </a:gs>
                    <a:gs pos="55001">
                      <a:srgbClr val="F27300"/>
                    </a:gs>
                    <a:gs pos="62500">
                      <a:srgbClr val="8F0040"/>
                    </a:gs>
                    <a:gs pos="75000">
                      <a:srgbClr val="400040"/>
                    </a:gs>
                    <a:gs pos="90000">
                      <a:srgbClr val="000040"/>
                    </a:gs>
                    <a:gs pos="100000">
                      <a:srgbClr val="000000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Желаем Вам </a:t>
            </a:r>
          </a:p>
          <a:p>
            <a:r>
              <a:rPr lang="ru-RU" sz="28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10000">
                      <a:srgbClr val="000040"/>
                    </a:gs>
                    <a:gs pos="25000">
                      <a:srgbClr val="400040"/>
                    </a:gs>
                    <a:gs pos="37500">
                      <a:srgbClr val="8F0040"/>
                    </a:gs>
                    <a:gs pos="45000">
                      <a:srgbClr val="F27300"/>
                    </a:gs>
                    <a:gs pos="50000">
                      <a:srgbClr val="FFBF00"/>
                    </a:gs>
                    <a:gs pos="55001">
                      <a:srgbClr val="F27300"/>
                    </a:gs>
                    <a:gs pos="62500">
                      <a:srgbClr val="8F0040"/>
                    </a:gs>
                    <a:gs pos="75000">
                      <a:srgbClr val="400040"/>
                    </a:gs>
                    <a:gs pos="90000">
                      <a:srgbClr val="000040"/>
                    </a:gs>
                    <a:gs pos="100000">
                      <a:srgbClr val="000000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здоровья </a:t>
            </a:r>
          </a:p>
          <a:p>
            <a:r>
              <a:rPr lang="ru-RU" sz="28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10000">
                      <a:srgbClr val="000040"/>
                    </a:gs>
                    <a:gs pos="25000">
                      <a:srgbClr val="400040"/>
                    </a:gs>
                    <a:gs pos="37500">
                      <a:srgbClr val="8F0040"/>
                    </a:gs>
                    <a:gs pos="45000">
                      <a:srgbClr val="F27300"/>
                    </a:gs>
                    <a:gs pos="50000">
                      <a:srgbClr val="FFBF00"/>
                    </a:gs>
                    <a:gs pos="55001">
                      <a:srgbClr val="F27300"/>
                    </a:gs>
                    <a:gs pos="62500">
                      <a:srgbClr val="8F0040"/>
                    </a:gs>
                    <a:gs pos="75000">
                      <a:srgbClr val="400040"/>
                    </a:gs>
                    <a:gs pos="90000">
                      <a:srgbClr val="000040"/>
                    </a:gs>
                    <a:gs pos="100000">
                      <a:srgbClr val="000000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и успехов в работе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E596-4D98-4A85-8F22-530DAE7B9C0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Вирусные гепатиты </a:t>
            </a:r>
            <a:br>
              <a:rPr lang="ru-RU" altLang="ru-RU" sz="4000"/>
            </a:br>
            <a:r>
              <a:rPr lang="ru-RU" altLang="ru-RU" sz="4000"/>
              <a:t>по механизму заражения: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С фекально-оральным механизмом заражения (ВГА и ВГЕ)</a:t>
            </a:r>
          </a:p>
          <a:p>
            <a:pPr>
              <a:buFontTx/>
              <a:buNone/>
            </a:pPr>
            <a:endParaRPr lang="ru-RU" altLang="ru-RU"/>
          </a:p>
          <a:p>
            <a:r>
              <a:rPr lang="ru-RU" altLang="ru-RU"/>
              <a:t>С гемоконтактным (ВГВ, ВГ</a:t>
            </a:r>
            <a:r>
              <a:rPr lang="en-US" altLang="ru-RU"/>
              <a:t>D</a:t>
            </a:r>
            <a:r>
              <a:rPr lang="ru-RU" altLang="ru-RU"/>
              <a:t>, ВГС, ВГ</a:t>
            </a:r>
            <a:r>
              <a:rPr lang="en-US" altLang="ru-RU"/>
              <a:t>F</a:t>
            </a:r>
            <a:r>
              <a:rPr lang="ru-RU" altLang="ru-RU"/>
              <a:t>, </a:t>
            </a:r>
            <a:r>
              <a:rPr lang="en-US" altLang="ru-RU"/>
              <a:t>B</a:t>
            </a:r>
            <a:r>
              <a:rPr lang="ru-RU" altLang="ru-RU"/>
              <a:t>Г</a:t>
            </a:r>
            <a:r>
              <a:rPr lang="en-US" altLang="ru-RU"/>
              <a:t>G</a:t>
            </a:r>
            <a:r>
              <a:rPr lang="ru-RU" altLang="ru-RU"/>
              <a:t>, </a:t>
            </a:r>
            <a:r>
              <a:rPr lang="en-US" altLang="ru-RU"/>
              <a:t>Sen, TTV</a:t>
            </a:r>
            <a:r>
              <a:rPr lang="ru-RU" altLang="ru-RU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30B9-3D71-4271-8E51-F6B2C57190A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Вирусный гепатит А -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/>
              <a:t>Общее инфекционное заболевание, вызываемое РНК-содержащим вирусом, с фекально-оральным механизмом передачи, характеризующееся умеренно выраженным синдромом интоксикации (инфекционного токсикоза) нарушением функции печени и доброкачественным течением.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2435-1490-4D63-B313-511E3BD7F3B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50914" name="Text Box 2"/>
          <p:cNvSpPr txBox="1">
            <a:spLocks noChangeArrowheads="1"/>
          </p:cNvSpPr>
          <p:nvPr/>
        </p:nvSpPr>
        <p:spPr bwMode="auto">
          <a:xfrm>
            <a:off x="179388" y="4437063"/>
            <a:ext cx="9144000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5400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altLang="ru-RU" i="1">
              <a:solidFill>
                <a:srgbClr val="22226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/>
            <a:endParaRPr lang="ru-RU" altLang="ru-RU" sz="2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88913"/>
            <a:ext cx="8569325" cy="63357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i="1"/>
              <a:t>Механизм передачи</a:t>
            </a:r>
            <a:r>
              <a:rPr lang="ru-RU" altLang="ru-RU"/>
              <a:t> – фекально-оральный</a:t>
            </a:r>
          </a:p>
          <a:p>
            <a:pPr algn="ctr">
              <a:buFontTx/>
              <a:buNone/>
            </a:pPr>
            <a:r>
              <a:rPr lang="ru-RU" altLang="ru-RU" i="1"/>
              <a:t>Пути передачи: </a:t>
            </a:r>
            <a:r>
              <a:rPr lang="ru-RU" altLang="ru-RU"/>
              <a:t>контактно-бытовой, пищевой, водный.</a:t>
            </a:r>
          </a:p>
          <a:p>
            <a:pPr algn="ctr">
              <a:buFontTx/>
              <a:buNone/>
            </a:pPr>
            <a:r>
              <a:rPr lang="ru-RU" altLang="ru-RU" i="1"/>
              <a:t>Восприимчивость </a:t>
            </a:r>
            <a:r>
              <a:rPr lang="ru-RU" altLang="ru-RU"/>
              <a:t>к вирусу гепатита А чрезвычайно высокая. </a:t>
            </a:r>
          </a:p>
          <a:p>
            <a:pPr algn="ctr">
              <a:buFontTx/>
              <a:buNone/>
            </a:pPr>
            <a:r>
              <a:rPr lang="ru-RU" altLang="ru-RU"/>
              <a:t>Показатель заболеваемости в различных регионах России колеблется от 90 до 200 случаев и более на 100 000 населения.</a:t>
            </a:r>
          </a:p>
          <a:p>
            <a:pPr algn="ctr">
              <a:buFontTx/>
              <a:buNone/>
            </a:pPr>
            <a:r>
              <a:rPr lang="ru-RU" altLang="ru-RU" i="1"/>
              <a:t>Возрастная структура. </a:t>
            </a:r>
            <a:r>
              <a:rPr lang="ru-RU" altLang="ru-RU"/>
              <a:t>Регистрируется во всех возрастных группах, наиболее высокая заболеваемость отмечается среди детей 3-7 лет.</a:t>
            </a:r>
            <a:endParaRPr lang="ru-RU" altLang="ru-RU" i="1"/>
          </a:p>
          <a:p>
            <a:pPr algn="ctr">
              <a:buFontTx/>
              <a:buNone/>
            </a:pPr>
            <a:endParaRPr lang="ru-RU" altLang="ru-RU"/>
          </a:p>
          <a:p>
            <a:pPr algn="ctr">
              <a:buFontTx/>
              <a:buNone/>
            </a:pPr>
            <a:endParaRPr lang="ru-RU" altLang="ru-RU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B683-E6AF-40DA-81AB-D6910D1D6D9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Патофизиологические синдромы: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7847012" cy="45386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ru-RU" altLang="ru-RU" sz="2400"/>
              <a:t>Вирус из кишечника или из крови попадает в печень в цитоплазму и размножается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ru-RU" altLang="ru-RU" sz="2400"/>
              <a:t>Происходит цитолиз печеночных клеток, повышается проницаемость клеток, ферменты А</a:t>
            </a:r>
            <a:r>
              <a:rPr lang="en-US" altLang="ru-RU" sz="2400"/>
              <a:t>LT</a:t>
            </a:r>
            <a:r>
              <a:rPr lang="ru-RU" altLang="ru-RU" sz="2400"/>
              <a:t>,</a:t>
            </a:r>
            <a:r>
              <a:rPr lang="en-US" altLang="ru-RU" sz="2400"/>
              <a:t> AST</a:t>
            </a:r>
            <a:r>
              <a:rPr lang="ru-RU" altLang="ru-RU" sz="2400"/>
              <a:t>, лактодегидрогеназа, рибонуклеаза, сорбитдегидрогеназа попадают в кровь, повышается их количество в крови.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ru-RU" altLang="ru-RU" sz="2400"/>
              <a:t>Синдром печеночно-клеточной недостаточности: 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altLang="ru-RU" sz="2400"/>
              <a:t>Клинически: вялость, утомляемость, снижение аппетита, рвота.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altLang="ru-RU" sz="2400"/>
              <a:t>Лабораторно: снижение альбуминов, холестерина, сулемовой пробы и протромбина.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altLang="ru-RU" sz="240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altLang="ru-RU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0348-88E6-4746-92C4-020BE665B19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4000"/>
              <a:t>Патофизиологические синдромы: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4) Синдром холестаза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400"/>
              <a:t>Клинически: стойкая желтушность кожи и склер, зуд, брадикардия.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400"/>
              <a:t>Лабораторно: увеличение билирубина, св. фракции, увеличение холестерина, </a:t>
            </a:r>
            <a:r>
              <a:rPr lang="en-US" altLang="ru-RU" sz="2400"/>
              <a:t>B</a:t>
            </a:r>
            <a:r>
              <a:rPr lang="ru-RU" altLang="ru-RU" sz="2400"/>
              <a:t>-липопротеидов, щелочной фосфатазы.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5) Мезинхимально-воспалительный синдром (поражение стромы печени – соединительной ткани)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400"/>
              <a:t>Клинически: гепатоспленомегалия.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400"/>
              <a:t>Лабораторно: лейкопения, ускоренная СОЭ.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6) Синдром вторичного иммунодефицита. Увеличивается соотношение СД4/СД8 (</a:t>
            </a:r>
            <a:r>
              <a:rPr lang="en-US" altLang="ru-RU" sz="2400"/>
              <a:t>N</a:t>
            </a:r>
            <a:r>
              <a:rPr lang="ru-RU" altLang="ru-RU" sz="2400"/>
              <a:t> 1,5-3,0)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7) Дискинезия желчевыводящих путей. Вовлекается в процесс поджелудочная железа, увеличиваются её ферменты (амилаза, липаза)</a:t>
            </a:r>
          </a:p>
          <a:p>
            <a:pPr>
              <a:lnSpc>
                <a:spcPct val="80000"/>
              </a:lnSpc>
            </a:pPr>
            <a:endParaRPr lang="ru-RU" alt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2249</TotalTime>
  <Words>2119</Words>
  <Application>Microsoft Office PowerPoint</Application>
  <PresentationFormat>Экран (4:3)</PresentationFormat>
  <Paragraphs>287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Самостоятельные нозологические формы вирусных гепатитов</vt:lpstr>
      <vt:lpstr>Вирусные гепатиты  по механизму заражения: </vt:lpstr>
      <vt:lpstr>Вирусный гепатит А -</vt:lpstr>
      <vt:lpstr>Презентация PowerPoint</vt:lpstr>
      <vt:lpstr>Патофизиологические синдромы:</vt:lpstr>
      <vt:lpstr>Патофизиологические синдромы:</vt:lpstr>
      <vt:lpstr>Классификация вирусного гепатита 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 течению: </vt:lpstr>
      <vt:lpstr>Презентация PowerPoint</vt:lpstr>
      <vt:lpstr>Презентация PowerPoint</vt:lpstr>
      <vt:lpstr>Лечение</vt:lpstr>
      <vt:lpstr>Презентация PowerPoint</vt:lpstr>
      <vt:lpstr>Диспансерное наблюдение.</vt:lpstr>
      <vt:lpstr>Профилактика и противоэпидемические мероприятия</vt:lpstr>
      <vt:lpstr>Вирусный гепатит D - </vt:lpstr>
      <vt:lpstr>Презентация PowerPoint</vt:lpstr>
      <vt:lpstr>Лечение больных с вирусным гепатитом D </vt:lpstr>
      <vt:lpstr>Профилактика гепатита D</vt:lpstr>
      <vt:lpstr>Вирусный гепатит С</vt:lpstr>
      <vt:lpstr>Клиническая картина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Новые лечении хронического вирусного гепатита С</vt:lpstr>
      <vt:lpstr>Презентация PowerPoint</vt:lpstr>
    </vt:vector>
  </TitlesOfParts>
  <Company>BIRO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Proger</dc:creator>
  <cp:lastModifiedBy>Сания</cp:lastModifiedBy>
  <cp:revision>231</cp:revision>
  <dcterms:created xsi:type="dcterms:W3CDTF">2005-05-25T04:35:18Z</dcterms:created>
  <dcterms:modified xsi:type="dcterms:W3CDTF">2019-05-06T15:44:47Z</dcterms:modified>
</cp:coreProperties>
</file>