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330" r:id="rId2"/>
    <p:sldId id="334" r:id="rId3"/>
    <p:sldId id="350" r:id="rId4"/>
    <p:sldId id="351" r:id="rId5"/>
    <p:sldId id="359" r:id="rId6"/>
    <p:sldId id="335" r:id="rId7"/>
    <p:sldId id="352" r:id="rId8"/>
    <p:sldId id="342" r:id="rId9"/>
    <p:sldId id="343" r:id="rId10"/>
    <p:sldId id="291" r:id="rId11"/>
    <p:sldId id="348" r:id="rId12"/>
    <p:sldId id="349" r:id="rId13"/>
    <p:sldId id="353" r:id="rId14"/>
    <p:sldId id="292" r:id="rId15"/>
    <p:sldId id="293" r:id="rId16"/>
    <p:sldId id="276" r:id="rId17"/>
    <p:sldId id="296" r:id="rId18"/>
    <p:sldId id="297" r:id="rId19"/>
    <p:sldId id="303" r:id="rId20"/>
    <p:sldId id="298" r:id="rId21"/>
    <p:sldId id="301" r:id="rId22"/>
    <p:sldId id="305" r:id="rId23"/>
    <p:sldId id="344" r:id="rId24"/>
    <p:sldId id="345" r:id="rId25"/>
    <p:sldId id="346" r:id="rId26"/>
    <p:sldId id="347" r:id="rId27"/>
    <p:sldId id="280" r:id="rId28"/>
    <p:sldId id="332" r:id="rId29"/>
    <p:sldId id="360" r:id="rId30"/>
    <p:sldId id="333" r:id="rId31"/>
    <p:sldId id="306" r:id="rId32"/>
    <p:sldId id="307" r:id="rId33"/>
    <p:sldId id="308" r:id="rId34"/>
    <p:sldId id="310" r:id="rId35"/>
    <p:sldId id="311" r:id="rId36"/>
    <p:sldId id="368" r:id="rId37"/>
    <p:sldId id="370" r:id="rId38"/>
    <p:sldId id="312" r:id="rId39"/>
    <p:sldId id="313" r:id="rId40"/>
    <p:sldId id="314" r:id="rId41"/>
    <p:sldId id="315" r:id="rId42"/>
    <p:sldId id="336" r:id="rId43"/>
    <p:sldId id="337" r:id="rId44"/>
    <p:sldId id="338" r:id="rId45"/>
    <p:sldId id="339" r:id="rId46"/>
    <p:sldId id="340" r:id="rId47"/>
    <p:sldId id="341" r:id="rId48"/>
    <p:sldId id="316" r:id="rId49"/>
    <p:sldId id="317" r:id="rId50"/>
    <p:sldId id="318" r:id="rId51"/>
    <p:sldId id="363" r:id="rId52"/>
    <p:sldId id="364" r:id="rId53"/>
    <p:sldId id="365" r:id="rId54"/>
    <p:sldId id="264" r:id="rId55"/>
    <p:sldId id="272" r:id="rId56"/>
    <p:sldId id="281" r:id="rId57"/>
    <p:sldId id="362" r:id="rId58"/>
    <p:sldId id="366" r:id="rId59"/>
    <p:sldId id="367" r:id="rId60"/>
    <p:sldId id="354" r:id="rId61"/>
    <p:sldId id="355" r:id="rId62"/>
    <p:sldId id="356" r:id="rId63"/>
    <p:sldId id="357" r:id="rId64"/>
    <p:sldId id="358" r:id="rId65"/>
    <p:sldId id="322" r:id="rId66"/>
    <p:sldId id="323" r:id="rId67"/>
    <p:sldId id="361" r:id="rId68"/>
    <p:sldId id="324" r:id="rId69"/>
    <p:sldId id="325" r:id="rId70"/>
    <p:sldId id="328" r:id="rId71"/>
    <p:sldId id="329" r:id="rId72"/>
    <p:sldId id="369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4" autoAdjust="0"/>
    <p:restoredTop sz="94023" autoAdjust="0"/>
  </p:normalViewPr>
  <p:slideViewPr>
    <p:cSldViewPr>
      <p:cViewPr>
        <p:scale>
          <a:sx n="60" d="100"/>
          <a:sy n="60" d="100"/>
        </p:scale>
        <p:origin x="-229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3474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5B1C1-CFDD-40D8-9629-AAA9B72F0877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DC4F72-5446-404D-BD32-4216605948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7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DC4F72-5446-404D-BD32-4216605948EE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3370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772400" cy="211566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КЛИНИЧЕСКИЕ РЕКОМЕНДАЦИИ ПО СЕРДЕЧНО-ЛЁГОЧНОЙ РЕАНИМАЦИИ У ДЕТЕЙ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РОССИЙСКИЙ НАЦИОНАЛЬНЫЙ СОВЕТ ПО РЕАНИМАЦИИ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ОБЪЕДИНЕНИЕ ДЕТСКИХ АНЕСТЕЗИОЛОГОВ И РЕАНИМАТОЛОГОВ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РОССИИ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Москва 2014 год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30593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Основные дефиниции сердечно-лёгочной реанимации</a:t>
            </a:r>
            <a:endParaRPr lang="ru-RU" b="1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Остановка кровообращения – прекращение насосной активности сердца</a:t>
            </a:r>
          </a:p>
          <a:p>
            <a:r>
              <a:rPr lang="ru-RU" sz="2400" dirty="0" smtClean="0"/>
              <a:t>Остановка дыхания – прекращение дыхания более 10 сек</a:t>
            </a:r>
          </a:p>
          <a:p>
            <a:r>
              <a:rPr lang="ru-RU" sz="2400" dirty="0" smtClean="0"/>
              <a:t>Клиническая смерть – обратимое состояние, остановка кровообращения и дыхания, сопровождающееся угнетением сознания и рефлексов.</a:t>
            </a:r>
          </a:p>
          <a:p>
            <a:r>
              <a:rPr lang="ru-RU" sz="2400" dirty="0" smtClean="0"/>
              <a:t>Биологическая смерть – необратимая гибель человека, прекращение жизнедеятельности человека, характеризующееся глубоким нарушением сознания (комой), отсутствием кровообращения и дыхания, наличием трупных изменений.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912105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Основные признаки клинической смерти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600200"/>
            <a:ext cx="3744416" cy="4853136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1. Отсутствие сознания (через 15 сек после остановки сердца)</a:t>
            </a:r>
          </a:p>
          <a:p>
            <a:r>
              <a:rPr lang="ru-RU" dirty="0" smtClean="0"/>
              <a:t>2. Отсутствие самостоятельного дыхания (через 20-30 сек)</a:t>
            </a:r>
          </a:p>
          <a:p>
            <a:r>
              <a:rPr lang="ru-RU" dirty="0" smtClean="0"/>
              <a:t>3. Отсутствие пульсации на магистральных сосудах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5976" y="2420888"/>
            <a:ext cx="4608512" cy="334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99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3600" b="1" dirty="0" smtClean="0"/>
              <a:t>Длительность клинической смерти зависит от толерантности (устойчивости) клеток головного мозга к гипоксии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250704" cy="4525963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r>
              <a:rPr lang="ru-RU" sz="2800" dirty="0" smtClean="0"/>
              <a:t>В условии </a:t>
            </a:r>
            <a:r>
              <a:rPr lang="ru-RU" sz="2800" dirty="0" err="1" smtClean="0"/>
              <a:t>нормотермии</a:t>
            </a:r>
            <a:r>
              <a:rPr lang="ru-RU" sz="2800" dirty="0" smtClean="0"/>
              <a:t> этот временной интервал не превышает 5 минут</a:t>
            </a:r>
            <a:endParaRPr lang="ru-RU" sz="28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779912" y="2492897"/>
            <a:ext cx="4906888" cy="363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883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Дополнительные признаки клинической смерти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3744416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Широкие зрачки (через 45 сек после остановки сердца)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Арефлексия (нет </a:t>
            </a:r>
            <a:r>
              <a:rPr lang="ru-RU" dirty="0" err="1" smtClean="0"/>
              <a:t>корнеального</a:t>
            </a:r>
            <a:r>
              <a:rPr lang="ru-RU" dirty="0" smtClean="0"/>
              <a:t> рефлекса и реакции зрачков на свет)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Бледность, цианоз кожных покровов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51920" y="1340768"/>
            <a:ext cx="5292080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544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/>
              <a:t>Признаки констатации биологической смерти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4244280" cy="5040560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1. Отсутствие сердечной деятельности, кровообращения и дыхания </a:t>
            </a:r>
          </a:p>
          <a:p>
            <a:r>
              <a:rPr lang="ru-RU" dirty="0" smtClean="0"/>
              <a:t>2. Двусторонний </a:t>
            </a:r>
            <a:r>
              <a:rPr lang="ru-RU" dirty="0" err="1" smtClean="0"/>
              <a:t>мидриаз</a:t>
            </a:r>
            <a:r>
              <a:rPr lang="ru-RU" dirty="0" smtClean="0"/>
              <a:t>, отсутствие фотореакции зрачков, помутнение роговицы и зрачка</a:t>
            </a:r>
          </a:p>
          <a:p>
            <a:pPr algn="just"/>
            <a:r>
              <a:rPr lang="ru-RU" dirty="0" smtClean="0"/>
              <a:t>3. Симптом «кошачьего глаза» – появляется через 10-15 мин после смерти</a:t>
            </a:r>
          </a:p>
          <a:p>
            <a:r>
              <a:rPr lang="ru-RU" dirty="0" smtClean="0"/>
              <a:t>4. Посмертный гипостаз в отлогих частях тела – через 1-2 часа после смерти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412776"/>
            <a:ext cx="431628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2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«Мозговая (социальная смерть)»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Во время проведения реанимационных мероприятий удаётся восстановить деятельность ССС у больных, находившихся в состоянии клинической смерти более 5-6 мин, но у этих пациентов наступили необратимые изменения в коре головного мозга. Функцию дыхания поддерживает аппарат ИВЛ. «Стойкое вегетативное состояние» – Зильбер А.П., 1995, 1998 гг.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62848" y="1700808"/>
            <a:ext cx="4573647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42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images.myshared.ru/18/1252130/slide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964488" cy="600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31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Сердечно-лёгочная реанимация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23528" y="1340768"/>
            <a:ext cx="4032448" cy="5112568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sz="2800" dirty="0" smtClean="0"/>
              <a:t>СЛР – комплекс лечебных мероприятий, направленных на восстановление адекватной циркуляции и вентиляции. СЛР бывает базовая и расширенная. Базовая СЛР – восстановление эффективной вентиляции и адекватной циркуляции, включает </a:t>
            </a:r>
            <a:r>
              <a:rPr lang="ru-RU" sz="2800" dirty="0" err="1" smtClean="0"/>
              <a:t>неинвазивную</a:t>
            </a:r>
            <a:r>
              <a:rPr lang="ru-RU" sz="2800" dirty="0" smtClean="0"/>
              <a:t> ИВЛ – методики «рот в рот», «рот в нос», компрессию грудной клетки. Методы базовой СЛР не требуют специальной аппаратуры , медикаментов и могут быть применены в любых условиях. Спасатели во время проведения базовой СЛР могут использовать лицевую маску для вентиляции  изо рта в маску.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2132856"/>
            <a:ext cx="4038600" cy="300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00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Расширенная сердечно-лёгочная реанимация – проводится врачами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Для восстановления эффективного дыхания и кровообращения применяют инвазивные методы -  </a:t>
            </a:r>
            <a:r>
              <a:rPr lang="ru-RU" dirty="0" err="1" smtClean="0"/>
              <a:t>эндотрахеальную</a:t>
            </a:r>
            <a:r>
              <a:rPr lang="ru-RU" dirty="0" smtClean="0"/>
              <a:t> интубацию или </a:t>
            </a:r>
            <a:r>
              <a:rPr lang="ru-RU" dirty="0" err="1" smtClean="0"/>
              <a:t>коникотомию</a:t>
            </a:r>
            <a:r>
              <a:rPr lang="ru-RU" dirty="0" smtClean="0"/>
              <a:t> и вентиляцию ручным </a:t>
            </a:r>
            <a:r>
              <a:rPr lang="ru-RU" dirty="0" err="1" smtClean="0"/>
              <a:t>самораздувающимся</a:t>
            </a:r>
            <a:r>
              <a:rPr lang="ru-RU" dirty="0" smtClean="0"/>
              <a:t> мешком (мешком </a:t>
            </a:r>
            <a:r>
              <a:rPr lang="ru-RU" dirty="0" err="1" smtClean="0"/>
              <a:t>Амбу</a:t>
            </a:r>
            <a:r>
              <a:rPr lang="ru-RU" dirty="0" smtClean="0"/>
              <a:t>) или аппаратом ИВЛ. Расширенная поддержка кровообращения предполагает внутривенное введение медикаментов, возможно внутрикостное и </a:t>
            </a:r>
            <a:r>
              <a:rPr lang="ru-RU" dirty="0" err="1" smtClean="0"/>
              <a:t>эндотрахеальное</a:t>
            </a:r>
            <a:r>
              <a:rPr lang="ru-RU" dirty="0" smtClean="0"/>
              <a:t> введение).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9852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Этиология остановки кровообращения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u="sng" dirty="0" smtClean="0"/>
              <a:t>ВНЕ СТАЦИОНАРА</a:t>
            </a:r>
          </a:p>
          <a:p>
            <a:r>
              <a:rPr lang="ru-RU" dirty="0" smtClean="0"/>
              <a:t>1</a:t>
            </a:r>
            <a:r>
              <a:rPr lang="ru-RU" dirty="0"/>
              <a:t>. синдром внезапной смерти</a:t>
            </a:r>
          </a:p>
          <a:p>
            <a:r>
              <a:rPr lang="ru-RU" dirty="0"/>
              <a:t>2. велосипедная или автомобильная</a:t>
            </a:r>
          </a:p>
          <a:p>
            <a:r>
              <a:rPr lang="ru-RU" dirty="0"/>
              <a:t>(тяжелая) травма, </a:t>
            </a:r>
            <a:r>
              <a:rPr lang="ru-RU" dirty="0" err="1"/>
              <a:t>кататравма</a:t>
            </a:r>
            <a:endParaRPr lang="ru-RU" dirty="0"/>
          </a:p>
          <a:p>
            <a:r>
              <a:rPr lang="ru-RU" dirty="0"/>
              <a:t>3. нападение с избиением</a:t>
            </a:r>
          </a:p>
          <a:p>
            <a:r>
              <a:rPr lang="ru-RU" dirty="0"/>
              <a:t>4. утопление и обструкция </a:t>
            </a:r>
            <a:r>
              <a:rPr lang="ru-RU" dirty="0" smtClean="0"/>
              <a:t>верхних дыхательных путей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3968" y="1600200"/>
            <a:ext cx="4402832" cy="452596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/>
              <a:t>ВНУТРИ СТАЦИОНАРА</a:t>
            </a:r>
          </a:p>
          <a:p>
            <a:pPr algn="just"/>
            <a:r>
              <a:rPr lang="ru-RU" dirty="0" smtClean="0"/>
              <a:t>1</a:t>
            </a:r>
            <a:r>
              <a:rPr lang="ru-RU" dirty="0"/>
              <a:t>. респираторные инфекции и </a:t>
            </a:r>
            <a:r>
              <a:rPr lang="ru-RU" dirty="0" smtClean="0"/>
              <a:t>заболевания </a:t>
            </a:r>
            <a:r>
              <a:rPr lang="ru-RU" dirty="0"/>
              <a:t>органов дыхания (</a:t>
            </a:r>
            <a:r>
              <a:rPr lang="ru-RU" dirty="0" err="1"/>
              <a:t>м.б</a:t>
            </a:r>
            <a:r>
              <a:rPr lang="ru-RU" dirty="0"/>
              <a:t>. и вне </a:t>
            </a:r>
            <a:r>
              <a:rPr lang="ru-RU" dirty="0" smtClean="0"/>
              <a:t>стационара</a:t>
            </a:r>
            <a:r>
              <a:rPr lang="ru-RU" dirty="0"/>
              <a:t>)</a:t>
            </a:r>
          </a:p>
          <a:p>
            <a:pPr algn="just"/>
            <a:r>
              <a:rPr lang="ru-RU" dirty="0"/>
              <a:t>2. врожденные пороки (</a:t>
            </a:r>
            <a:r>
              <a:rPr lang="ru-RU" dirty="0" err="1"/>
              <a:t>м.б</a:t>
            </a:r>
            <a:r>
              <a:rPr lang="ru-RU" dirty="0"/>
              <a:t>. и </a:t>
            </a:r>
            <a:r>
              <a:rPr lang="ru-RU" dirty="0" smtClean="0"/>
              <a:t>вне стационара</a:t>
            </a:r>
            <a:r>
              <a:rPr lang="ru-RU" dirty="0"/>
              <a:t>)</a:t>
            </a:r>
          </a:p>
          <a:p>
            <a:pPr algn="just"/>
            <a:r>
              <a:rPr lang="ru-RU" dirty="0"/>
              <a:t>3. </a:t>
            </a:r>
            <a:r>
              <a:rPr lang="ru-RU" dirty="0" smtClean="0"/>
              <a:t> сепсис</a:t>
            </a:r>
            <a:endParaRPr lang="ru-RU" dirty="0"/>
          </a:p>
          <a:p>
            <a:pPr algn="just"/>
            <a:r>
              <a:rPr lang="ru-RU" dirty="0"/>
              <a:t>4</a:t>
            </a:r>
            <a:r>
              <a:rPr lang="ru-RU" dirty="0" smtClean="0"/>
              <a:t>.  </a:t>
            </a:r>
            <a:r>
              <a:rPr lang="ru-RU" dirty="0"/>
              <a:t>дегидратация (</a:t>
            </a:r>
            <a:r>
              <a:rPr lang="ru-RU" dirty="0" err="1"/>
              <a:t>м.б</a:t>
            </a:r>
            <a:r>
              <a:rPr lang="ru-RU" dirty="0"/>
              <a:t>. и вне </a:t>
            </a:r>
            <a:r>
              <a:rPr lang="ru-RU" dirty="0" smtClean="0"/>
              <a:t>стационара).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3229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2200" y="4648200"/>
            <a:ext cx="6477000" cy="12192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effectLst/>
              </a:rPr>
              <a:t>Сердечно-легочная реанимация</a:t>
            </a:r>
            <a:endParaRPr lang="ru-RU" sz="3200" dirty="0">
              <a:solidFill>
                <a:schemeClr val="tx2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704857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416824" cy="57606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Патогенез остановки кровообращения</a:t>
            </a:r>
            <a:endParaRPr lang="ru-RU" sz="3200" b="1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39552" y="1196752"/>
            <a:ext cx="8208912" cy="4929411"/>
          </a:xfrm>
        </p:spPr>
        <p:txBody>
          <a:bodyPr/>
          <a:lstStyle/>
          <a:p>
            <a:r>
              <a:rPr lang="ru-RU" dirty="0" smtClean="0"/>
              <a:t>схема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01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Причины остановки сердца в виде правила «4Н- 4Т»</a:t>
            </a:r>
            <a:endParaRPr lang="ru-RU" b="1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5272778"/>
              </p:ext>
            </p:extLst>
          </p:nvPr>
        </p:nvGraphicFramePr>
        <p:xfrm>
          <a:off x="323528" y="1600200"/>
          <a:ext cx="8363272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4814"/>
                <a:gridCol w="4108458"/>
              </a:tblGrid>
              <a:tr h="213853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4 «Н»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 Hypoxia (</a:t>
                      </a:r>
                      <a:r>
                        <a:rPr lang="ru-RU" sz="2400" dirty="0" smtClean="0"/>
                        <a:t>гипоксия)</a:t>
                      </a:r>
                    </a:p>
                    <a:p>
                      <a:r>
                        <a:rPr lang="ru-RU" sz="2400" dirty="0" smtClean="0"/>
                        <a:t>2. </a:t>
                      </a:r>
                      <a:r>
                        <a:rPr lang="en-US" sz="2400" dirty="0" err="1" smtClean="0"/>
                        <a:t>Hypovolaemia</a:t>
                      </a:r>
                      <a:r>
                        <a:rPr lang="en-US" sz="2400" dirty="0" smtClean="0"/>
                        <a:t> (</a:t>
                      </a:r>
                      <a:r>
                        <a:rPr lang="ru-RU" sz="2400" dirty="0" err="1" smtClean="0"/>
                        <a:t>гиповолемия</a:t>
                      </a:r>
                      <a:r>
                        <a:rPr lang="ru-RU" sz="2400" dirty="0" smtClean="0"/>
                        <a:t>)</a:t>
                      </a:r>
                    </a:p>
                    <a:p>
                      <a:r>
                        <a:rPr lang="ru-RU" sz="2400" dirty="0" smtClean="0"/>
                        <a:t>3. </a:t>
                      </a:r>
                      <a:r>
                        <a:rPr lang="en-US" sz="2400" dirty="0" smtClean="0"/>
                        <a:t>Hyper- or </a:t>
                      </a:r>
                      <a:r>
                        <a:rPr lang="en-US" sz="2400" dirty="0" err="1" smtClean="0"/>
                        <a:t>hypokalaemia</a:t>
                      </a:r>
                      <a:r>
                        <a:rPr lang="en-US" sz="2400" dirty="0" smtClean="0"/>
                        <a:t> (</a:t>
                      </a:r>
                      <a:r>
                        <a:rPr lang="ru-RU" sz="2400" dirty="0" err="1" smtClean="0"/>
                        <a:t>гипер</a:t>
                      </a:r>
                      <a:r>
                        <a:rPr lang="ru-RU" sz="2400" dirty="0" smtClean="0"/>
                        <a:t>- или </a:t>
                      </a:r>
                      <a:r>
                        <a:rPr lang="ru-RU" sz="2400" dirty="0" err="1" smtClean="0"/>
                        <a:t>гипокалиемия</a:t>
                      </a:r>
                      <a:r>
                        <a:rPr lang="ru-RU" sz="2400" dirty="0" smtClean="0"/>
                        <a:t>)</a:t>
                      </a:r>
                    </a:p>
                    <a:p>
                      <a:r>
                        <a:rPr lang="ru-RU" sz="2400" dirty="0" smtClean="0"/>
                        <a:t>4. </a:t>
                      </a:r>
                      <a:r>
                        <a:rPr lang="en-US" sz="2400" dirty="0" smtClean="0"/>
                        <a:t>Hypothermia (</a:t>
                      </a:r>
                      <a:r>
                        <a:rPr lang="ru-RU" sz="2400" dirty="0" smtClean="0"/>
                        <a:t>гипотермия</a:t>
                      </a:r>
                      <a:endParaRPr lang="ru-RU" sz="2400" dirty="0"/>
                    </a:p>
                  </a:txBody>
                  <a:tcPr/>
                </a:tc>
              </a:tr>
              <a:tr h="213853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4 </a:t>
                      </a:r>
                      <a:r>
                        <a:rPr lang="ru-RU" sz="2400" dirty="0" smtClean="0"/>
                        <a:t>«Т»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 Tension pneumothorax (</a:t>
                      </a:r>
                      <a:r>
                        <a:rPr lang="ru-RU" dirty="0" smtClean="0"/>
                        <a:t>напряженный пневмоторакс)</a:t>
                      </a:r>
                    </a:p>
                    <a:p>
                      <a:r>
                        <a:rPr lang="ru-RU" dirty="0" smtClean="0"/>
                        <a:t>2. </a:t>
                      </a:r>
                      <a:r>
                        <a:rPr lang="en-US" dirty="0" err="1" smtClean="0"/>
                        <a:t>Tamponade</a:t>
                      </a:r>
                      <a:r>
                        <a:rPr lang="en-US" dirty="0" smtClean="0"/>
                        <a:t> (</a:t>
                      </a:r>
                      <a:r>
                        <a:rPr lang="ru-RU" dirty="0" smtClean="0"/>
                        <a:t>тампонада)</a:t>
                      </a:r>
                    </a:p>
                    <a:p>
                      <a:r>
                        <a:rPr lang="ru-RU" dirty="0" smtClean="0"/>
                        <a:t>3. </a:t>
                      </a:r>
                      <a:r>
                        <a:rPr lang="en-US" dirty="0" smtClean="0"/>
                        <a:t>Toxic or therapeutic disturbances (</a:t>
                      </a:r>
                      <a:r>
                        <a:rPr lang="ru-RU" dirty="0" smtClean="0"/>
                        <a:t>токсические или</a:t>
                      </a:r>
                    </a:p>
                    <a:p>
                      <a:r>
                        <a:rPr lang="ru-RU" dirty="0" smtClean="0"/>
                        <a:t>лекарственные воздействия, включая отравления и передозировки)</a:t>
                      </a:r>
                    </a:p>
                    <a:p>
                      <a:r>
                        <a:rPr lang="ru-RU" dirty="0" smtClean="0"/>
                        <a:t>4. </a:t>
                      </a:r>
                      <a:r>
                        <a:rPr lang="en-US" dirty="0" smtClean="0"/>
                        <a:t>Thromboembolism (</a:t>
                      </a:r>
                      <a:r>
                        <a:rPr lang="ru-RU" dirty="0" smtClean="0"/>
                        <a:t>тромбоэмболия)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7445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Система АВС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688632"/>
          </a:xfrm>
        </p:spPr>
        <p:txBody>
          <a:bodyPr>
            <a:noAutofit/>
          </a:bodyPr>
          <a:lstStyle/>
          <a:p>
            <a:r>
              <a:rPr lang="en-US" sz="2400" dirty="0"/>
              <a:t>A - air open the way – </a:t>
            </a:r>
            <a:r>
              <a:rPr lang="ru-RU" sz="2400" dirty="0"/>
              <a:t>обеспечение и поддержание проходимости верхних </a:t>
            </a:r>
            <a:r>
              <a:rPr lang="ru-RU" sz="2400" dirty="0" smtClean="0"/>
              <a:t>дыхательных </a:t>
            </a:r>
            <a:r>
              <a:rPr lang="ru-RU" sz="2400" dirty="0"/>
              <a:t>путей</a:t>
            </a:r>
          </a:p>
          <a:p>
            <a:r>
              <a:rPr lang="en-US" sz="2400" dirty="0"/>
              <a:t>B - breath for victim – </a:t>
            </a:r>
            <a:r>
              <a:rPr lang="ru-RU" sz="2400" dirty="0"/>
              <a:t>искусственная вентиляция легких и </a:t>
            </a:r>
            <a:r>
              <a:rPr lang="ru-RU" sz="2400" dirty="0" err="1"/>
              <a:t>оксигенация</a:t>
            </a:r>
            <a:endParaRPr lang="ru-RU" sz="2400" dirty="0"/>
          </a:p>
          <a:p>
            <a:r>
              <a:rPr lang="en-US" sz="2400" dirty="0"/>
              <a:t>C- circulation of blood – </a:t>
            </a:r>
            <a:r>
              <a:rPr lang="ru-RU" sz="2400" dirty="0"/>
              <a:t>компрессии грудной клетки</a:t>
            </a:r>
          </a:p>
          <a:p>
            <a:r>
              <a:rPr lang="en-US" sz="2400" dirty="0"/>
              <a:t>D - drugs and fluids intravenous lifeline administration–</a:t>
            </a:r>
            <a:r>
              <a:rPr lang="ru-RU" sz="2400" dirty="0"/>
              <a:t>внутривенное </a:t>
            </a:r>
            <a:r>
              <a:rPr lang="ru-RU" sz="2400" dirty="0" smtClean="0"/>
              <a:t>введение лекарственных </a:t>
            </a:r>
            <a:r>
              <a:rPr lang="ru-RU" sz="2400" dirty="0"/>
              <a:t>средств</a:t>
            </a:r>
          </a:p>
          <a:p>
            <a:r>
              <a:rPr lang="en-US" sz="2400" dirty="0"/>
              <a:t>E - electrocardiography diagnosis – </a:t>
            </a:r>
            <a:r>
              <a:rPr lang="ru-RU" sz="2400" dirty="0"/>
              <a:t>оценка ЭКГ</a:t>
            </a:r>
          </a:p>
          <a:p>
            <a:r>
              <a:rPr lang="en-US" sz="2400" dirty="0"/>
              <a:t>F - fibrillation treatment – </a:t>
            </a:r>
            <a:r>
              <a:rPr lang="ru-RU" sz="2400" dirty="0" err="1"/>
              <a:t>дефибрилляция</a:t>
            </a:r>
            <a:endParaRPr lang="ru-RU" sz="2400" dirty="0"/>
          </a:p>
          <a:p>
            <a:r>
              <a:rPr lang="en-US" sz="2400" dirty="0"/>
              <a:t>G- gauging– </a:t>
            </a:r>
            <a:r>
              <a:rPr lang="ru-RU" sz="2400" dirty="0"/>
              <a:t>оценка состояния пациента и выявление причин, приведших </a:t>
            </a:r>
            <a:r>
              <a:rPr lang="ru-RU" sz="2400" dirty="0" smtClean="0"/>
              <a:t>к остановке </a:t>
            </a:r>
            <a:r>
              <a:rPr lang="ru-RU" sz="2400" dirty="0"/>
              <a:t>сердца</a:t>
            </a:r>
          </a:p>
          <a:p>
            <a:r>
              <a:rPr lang="en-US" sz="2400" dirty="0"/>
              <a:t>H - human mentation – </a:t>
            </a:r>
            <a:r>
              <a:rPr lang="ru-RU" sz="2400" dirty="0"/>
              <a:t>мероприятия по восстановлению сознания пациента</a:t>
            </a:r>
          </a:p>
          <a:p>
            <a:r>
              <a:rPr lang="en-US" sz="2400" dirty="0"/>
              <a:t>I - </a:t>
            </a:r>
            <a:r>
              <a:rPr lang="en-US" sz="2400" dirty="0" err="1"/>
              <a:t>intensivecare</a:t>
            </a:r>
            <a:r>
              <a:rPr lang="en-US" sz="2400" dirty="0"/>
              <a:t> – </a:t>
            </a:r>
            <a:r>
              <a:rPr lang="ru-RU" sz="2400" dirty="0"/>
              <a:t>собственно интенсивная терапия</a:t>
            </a:r>
          </a:p>
        </p:txBody>
      </p:sp>
    </p:spTree>
    <p:extLst>
      <p:ext uri="{BB962C8B-B14F-4D97-AF65-F5344CB8AC3E}">
        <p14:creationId xmlns:p14="http://schemas.microsoft.com/office/powerpoint/2010/main" val="122790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Система АВС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1196752"/>
            <a:ext cx="3960440" cy="525658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Мнемонический принцип этой системы основан на английском алфавите. Этот принцип был заложен Питером </a:t>
            </a:r>
            <a:r>
              <a:rPr lang="ru-RU" dirty="0" err="1" smtClean="0"/>
              <a:t>Сафаром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en-US" b="1" dirty="0"/>
              <a:t>A - air open the way </a:t>
            </a:r>
            <a:r>
              <a:rPr lang="en-US" dirty="0"/>
              <a:t>– </a:t>
            </a:r>
            <a:r>
              <a:rPr lang="ru-RU" dirty="0"/>
              <a:t>обеспечение и поддержание проходимости верхних дыхательных путей</a:t>
            </a:r>
          </a:p>
          <a:p>
            <a:pPr marL="0" indent="0">
              <a:buNone/>
            </a:pPr>
            <a:r>
              <a:rPr lang="en-US" b="1" dirty="0"/>
              <a:t>B - breath for victim </a:t>
            </a:r>
            <a:r>
              <a:rPr lang="en-US" dirty="0"/>
              <a:t>– </a:t>
            </a:r>
            <a:r>
              <a:rPr lang="ru-RU" dirty="0"/>
              <a:t>искусственная вентиляция легких и </a:t>
            </a:r>
            <a:r>
              <a:rPr lang="ru-RU" dirty="0" err="1"/>
              <a:t>оксигенация</a:t>
            </a:r>
            <a:endParaRPr lang="ru-RU" dirty="0"/>
          </a:p>
          <a:p>
            <a:pPr marL="0" indent="0">
              <a:buNone/>
            </a:pPr>
            <a:r>
              <a:rPr lang="en-US" b="1" dirty="0"/>
              <a:t>C- circulation of blood – </a:t>
            </a:r>
            <a:r>
              <a:rPr lang="ru-RU" dirty="0"/>
              <a:t>компрессии грудной клетки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55976" y="1052736"/>
            <a:ext cx="4680520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21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АВС ИЛИ САВ?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just"/>
            <a:r>
              <a:rPr lang="ru-RU" dirty="0" smtClean="0"/>
              <a:t>Согласно рекомендациям Американской ассоциации сердца 2015 года при проведении СЛР реанимационные мероприятия должны быть начаты с поддержания адекватной циркуляции крови </a:t>
            </a:r>
            <a:r>
              <a:rPr lang="ru-RU" b="1" dirty="0" smtClean="0"/>
              <a:t>С - </a:t>
            </a:r>
            <a:r>
              <a:rPr lang="en-US" b="1" dirty="0"/>
              <a:t>circulation of blood </a:t>
            </a:r>
            <a:r>
              <a:rPr lang="en-US" dirty="0"/>
              <a:t>– </a:t>
            </a:r>
            <a:r>
              <a:rPr lang="ru-RU" dirty="0"/>
              <a:t>компрессии грудной </a:t>
            </a:r>
            <a:r>
              <a:rPr lang="ru-RU" dirty="0" smtClean="0"/>
              <a:t>клетки, а не с обеспечения и поддержания проходимости ВДП  </a:t>
            </a:r>
            <a:r>
              <a:rPr lang="en-US" dirty="0" smtClean="0"/>
              <a:t>A </a:t>
            </a:r>
            <a:r>
              <a:rPr lang="en-US" dirty="0"/>
              <a:t>- air open the way 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6614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4000" b="1" dirty="0" smtClean="0"/>
              <a:t>АВС ИЛИ САВ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/>
          <a:lstStyle/>
          <a:p>
            <a:pPr algn="just"/>
            <a:r>
              <a:rPr lang="ru-RU" dirty="0" smtClean="0"/>
              <a:t>САВ эффективен у взрослых пациентов, у которых остановка кровообращения вызвана кардиальными причинами.</a:t>
            </a:r>
          </a:p>
          <a:p>
            <a:r>
              <a:rPr lang="ru-RU" dirty="0" smtClean="0"/>
              <a:t>У детей основная причина смерти прогрессирование дыхательной недостаточности, поэтому применяется принцип АВС, </a:t>
            </a:r>
            <a:r>
              <a:rPr lang="ru-RU" b="1" u="sng" dirty="0" smtClean="0"/>
              <a:t>НО ОДИНАКОВО БЫСТРО НАДО ВЫПОЛНИТЬ КАК ЭТАП «А» ТАК И ЭТАП «В»</a:t>
            </a:r>
            <a:endParaRPr lang="ru-RU" b="1" u="sng" dirty="0"/>
          </a:p>
        </p:txBody>
      </p:sp>
    </p:spTree>
    <p:extLst>
      <p:ext uri="{BB962C8B-B14F-4D97-AF65-F5344CB8AC3E}">
        <p14:creationId xmlns:p14="http://schemas.microsoft.com/office/powerpoint/2010/main" val="18724691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cf.ppt-online.org/files/slide/y/YlA6v0jrXGNqTaH9Bobz3MVIQCwxmtf2JecpO4/slid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25" y="116632"/>
            <a:ext cx="8592889" cy="68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3708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storage.surfingbird.ru/l/17/3/27/17/r1_pp.userapi.com_Kv9fmmwEbG0_e1feed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87849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909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7704856" cy="6493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546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8150"/>
            <a:ext cx="9144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21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57018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3600" dirty="0" smtClean="0"/>
              <a:t>Рекомендации по проведению реанимационных мероприятий Европейского совета по реанимации 2015 г.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780928"/>
            <a:ext cx="8229600" cy="3345235"/>
          </a:xfrm>
        </p:spPr>
        <p:txBody>
          <a:bodyPr/>
          <a:lstStyle/>
          <a:p>
            <a:pPr algn="just"/>
            <a:r>
              <a:rPr lang="ru-RU" dirty="0" smtClean="0"/>
              <a:t>Российский национальный совет по реанимации при Научно-исследовательском институте реаниматологии им. В.А. </a:t>
            </a:r>
            <a:r>
              <a:rPr lang="ru-RU" dirty="0" err="1" smtClean="0"/>
              <a:t>Неговского</a:t>
            </a:r>
            <a:r>
              <a:rPr lang="ru-RU" dirty="0" smtClean="0"/>
              <a:t> РАМН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46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 НАСТОЯЩЕЕ ВРЕМЯ ОПТИМАЛЬНЫМ СООТНОШЕНИЕМ КОМПРЕССИЙ К ВЕНТИЛЯЦИИ ПРИ ПРОВЕДЕНИИ СЛР У ДЕТЕЙ ЯВЛЯЕТСЯ   </a:t>
            </a:r>
            <a:r>
              <a:rPr lang="ru-RU" b="1" dirty="0" smtClean="0"/>
              <a:t>30 : 2</a:t>
            </a:r>
            <a:r>
              <a:rPr lang="ru-RU" dirty="0" smtClean="0"/>
              <a:t>   , при проведении реанимации одним спасателем</a:t>
            </a:r>
            <a:r>
              <a:rPr lang="ru-RU" dirty="0"/>
              <a:t> </a:t>
            </a:r>
            <a:r>
              <a:rPr lang="ru-RU" dirty="0" smtClean="0"/>
              <a:t>и 15:2 -  при проведении реанимации двумя спасателями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 НОВОРОЖДЁННЫХ  </a:t>
            </a:r>
            <a:r>
              <a:rPr lang="ru-RU" b="1" dirty="0" smtClean="0"/>
              <a:t>3: 1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7663184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Топографо-анатомические ориентиры для проведения закрытого массажа сердца у детей 1 года жизни</a:t>
            </a:r>
            <a:endParaRPr lang="ru-RU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8424936" cy="4752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8246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Обеспечение проходимости верхних дыхательных путей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Тройной приём </a:t>
            </a:r>
            <a:r>
              <a:rPr lang="ru-RU" dirty="0" err="1" smtClean="0"/>
              <a:t>Сафара</a:t>
            </a:r>
            <a:endParaRPr lang="ru-RU" dirty="0" smtClean="0"/>
          </a:p>
          <a:p>
            <a:r>
              <a:rPr lang="ru-RU" dirty="0" smtClean="0"/>
              <a:t>1. Запрокинуть назад голову (разогнуть в шейно отделе)</a:t>
            </a:r>
          </a:p>
          <a:p>
            <a:r>
              <a:rPr lang="ru-RU" dirty="0" smtClean="0"/>
              <a:t>2. Открыть рот пациенту</a:t>
            </a:r>
          </a:p>
          <a:p>
            <a:r>
              <a:rPr lang="ru-RU" dirty="0" smtClean="0"/>
              <a:t>3. Выдвинуть нижнюю челюсть и удалить все видимые инородные тела (обломки зубов, слизь)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648200" y="1772816"/>
            <a:ext cx="417227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4962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/>
              <a:t>Обеспечение газообмена и </a:t>
            </a:r>
            <a:r>
              <a:rPr lang="ru-RU" sz="2800" b="1" dirty="0" err="1" smtClean="0"/>
              <a:t>оксигенации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 smtClean="0"/>
              <a:t>При </a:t>
            </a:r>
            <a:r>
              <a:rPr lang="ru-RU" sz="2400" dirty="0"/>
              <a:t>отсутствии дыхания у пациента необходимо проводить КГК в сочетании </a:t>
            </a:r>
            <a:r>
              <a:rPr lang="ru-RU" sz="2400" dirty="0" smtClean="0"/>
              <a:t>с ИВЛ </a:t>
            </a:r>
            <a:r>
              <a:rPr lang="ru-RU" sz="2400" dirty="0"/>
              <a:t>в соотношении </a:t>
            </a:r>
            <a:r>
              <a:rPr lang="ru-RU" sz="2400" dirty="0" smtClean="0"/>
              <a:t>15:2  , </a:t>
            </a:r>
            <a:r>
              <a:rPr lang="ru-RU" sz="2400" dirty="0"/>
              <a:t>с </a:t>
            </a:r>
            <a:r>
              <a:rPr lang="ru-RU" sz="2400" dirty="0" smtClean="0"/>
              <a:t>соблюдением  следующих </a:t>
            </a:r>
            <a:r>
              <a:rPr lang="ru-RU" sz="2400" dirty="0"/>
              <a:t>правил</a:t>
            </a:r>
            <a:r>
              <a:rPr lang="ru-RU" sz="2400" dirty="0" smtClean="0"/>
              <a:t>: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 Длительность одного вдоха должна быть около 1,0-1,5 сек</a:t>
            </a:r>
            <a:r>
              <a:rPr lang="ru-RU" sz="2400" dirty="0" smtClean="0"/>
              <a:t>; глубина компрессий 4 см; 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 </a:t>
            </a:r>
            <a:r>
              <a:rPr lang="ru-RU" sz="2400" dirty="0" smtClean="0"/>
              <a:t> Использовать </a:t>
            </a:r>
            <a:r>
              <a:rPr lang="ru-RU" sz="2400" dirty="0"/>
              <a:t>минимальный дыхательный объем и </a:t>
            </a:r>
            <a:r>
              <a:rPr lang="ru-RU" sz="2400" dirty="0" smtClean="0"/>
              <a:t>минимальное  давление </a:t>
            </a:r>
            <a:r>
              <a:rPr lang="ru-RU" sz="2400" dirty="0"/>
              <a:t>в дыхательных путях, позволяющие увидеть экскурсию грудной </a:t>
            </a:r>
            <a:r>
              <a:rPr lang="ru-RU" sz="2400" dirty="0" smtClean="0"/>
              <a:t>клетки;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 После каждого вдоха следует убедиться в наличии экскурсии </a:t>
            </a:r>
            <a:r>
              <a:rPr lang="ru-RU" sz="2400" dirty="0" smtClean="0"/>
              <a:t>грудной клетки. При </a:t>
            </a:r>
            <a:r>
              <a:rPr lang="ru-RU" sz="2400" dirty="0"/>
              <a:t>проведении искусственной вентиляции легких необходимо "</a:t>
            </a:r>
            <a:r>
              <a:rPr lang="ru-RU" sz="2400" dirty="0" smtClean="0"/>
              <a:t>минимизировать</a:t>
            </a:r>
            <a:r>
              <a:rPr lang="ru-RU" sz="2400" dirty="0"/>
              <a:t>" перерывы в проведении </a:t>
            </a:r>
            <a:r>
              <a:rPr lang="ru-RU" sz="2400" dirty="0" smtClean="0"/>
              <a:t>КГК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66187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Расширенная СЛР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61662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sz="3400" dirty="0" smtClean="0"/>
              <a:t>Показания к интубации и ИВЛ</a:t>
            </a:r>
          </a:p>
          <a:p>
            <a:endParaRPr lang="ru-RU" b="1" i="1" dirty="0">
              <a:latin typeface="TimesNewRomanPS-BoldItalicMT"/>
            </a:endParaRPr>
          </a:p>
          <a:p>
            <a:r>
              <a:rPr lang="ru-RU" dirty="0" smtClean="0">
                <a:latin typeface="Wingdings-Regular"/>
              </a:rPr>
              <a:t> </a:t>
            </a:r>
            <a:r>
              <a:rPr lang="ru-RU" dirty="0">
                <a:latin typeface="TimesNewRomanPSMT"/>
              </a:rPr>
              <a:t>Угнетение дыхательного центра ЦНС (</a:t>
            </a:r>
            <a:r>
              <a:rPr lang="ru-RU" dirty="0" err="1">
                <a:latin typeface="TimesNewRomanPSMT"/>
              </a:rPr>
              <a:t>брадипноэ</a:t>
            </a:r>
            <a:r>
              <a:rPr lang="ru-RU" dirty="0">
                <a:latin typeface="TimesNewRomanPSMT"/>
              </a:rPr>
              <a:t>, диспноэ, апноэ);</a:t>
            </a:r>
          </a:p>
          <a:p>
            <a:r>
              <a:rPr lang="ru-RU" dirty="0" smtClean="0">
                <a:latin typeface="Wingdings-Regular"/>
              </a:rPr>
              <a:t> </a:t>
            </a:r>
            <a:r>
              <a:rPr lang="ru-RU" dirty="0">
                <a:latin typeface="TimesNewRomanPSMT"/>
              </a:rPr>
              <a:t>Функциональная или анатомическая обструкция дыхательных путей;</a:t>
            </a:r>
          </a:p>
          <a:p>
            <a:r>
              <a:rPr lang="ru-RU" dirty="0" smtClean="0">
                <a:latin typeface="Wingdings-Regular"/>
              </a:rPr>
              <a:t> </a:t>
            </a:r>
            <a:r>
              <a:rPr lang="ru-RU" dirty="0">
                <a:latin typeface="TimesNewRomanPSMT"/>
              </a:rPr>
              <a:t>Утрата/угнетение защитных рефлексов (кашлевой, рвотный);</a:t>
            </a:r>
          </a:p>
          <a:p>
            <a:r>
              <a:rPr lang="ru-RU" dirty="0" smtClean="0">
                <a:latin typeface="Wingdings-Regular"/>
              </a:rPr>
              <a:t> </a:t>
            </a:r>
            <a:r>
              <a:rPr lang="ru-RU" dirty="0">
                <a:latin typeface="TimesNewRomanPSMT"/>
              </a:rPr>
              <a:t>Дыхательная недостаточность III-IV ст. различного генеза;</a:t>
            </a:r>
          </a:p>
          <a:p>
            <a:r>
              <a:rPr lang="ru-RU" dirty="0" smtClean="0">
                <a:latin typeface="Wingdings-Regular"/>
              </a:rPr>
              <a:t> </a:t>
            </a:r>
            <a:r>
              <a:rPr lang="ru-RU" dirty="0">
                <a:latin typeface="TimesNewRomanPSMT"/>
              </a:rPr>
              <a:t>Необходимость в высоком пиковом давлении вдоха;</a:t>
            </a:r>
          </a:p>
          <a:p>
            <a:r>
              <a:rPr lang="ru-RU" dirty="0" smtClean="0">
                <a:latin typeface="Wingdings-Regular"/>
              </a:rPr>
              <a:t> </a:t>
            </a:r>
            <a:r>
              <a:rPr lang="ru-RU" dirty="0">
                <a:latin typeface="TimesNewRomanPSMT"/>
              </a:rPr>
              <a:t>Необходимость защиты дыхательных путей и контроль ИВЛ во время </a:t>
            </a:r>
            <a:r>
              <a:rPr lang="ru-RU" dirty="0" smtClean="0">
                <a:latin typeface="TimesNewRomanPSMT"/>
              </a:rPr>
              <a:t>глубокой </a:t>
            </a:r>
            <a:r>
              <a:rPr lang="ru-RU" dirty="0" err="1" smtClean="0">
                <a:latin typeface="TimesNewRomanPSMT"/>
              </a:rPr>
              <a:t>седации</a:t>
            </a:r>
            <a:r>
              <a:rPr lang="ru-RU" dirty="0" smtClean="0">
                <a:latin typeface="TimesNewRomanPSMT"/>
              </a:rPr>
              <a:t> </a:t>
            </a:r>
            <a:r>
              <a:rPr lang="ru-RU" dirty="0">
                <a:latin typeface="TimesNewRomanPSMT"/>
              </a:rPr>
              <a:t>для выполнения диагностических процедур</a:t>
            </a:r>
            <a:r>
              <a:rPr lang="ru-RU" dirty="0" smtClean="0">
                <a:latin typeface="TimesNewRomanPSMT"/>
              </a:rPr>
              <a:t>.</a:t>
            </a:r>
            <a:endParaRPr lang="ru-RU" dirty="0">
              <a:latin typeface="TimesNewRomanPSMT"/>
            </a:endParaRPr>
          </a:p>
        </p:txBody>
      </p:sp>
    </p:spTree>
    <p:extLst>
      <p:ext uri="{BB962C8B-B14F-4D97-AF65-F5344CB8AC3E}">
        <p14:creationId xmlns:p14="http://schemas.microsoft.com/office/powerpoint/2010/main" val="3355039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Использование мешка </a:t>
            </a:r>
            <a:r>
              <a:rPr lang="ru-RU" dirty="0" err="1" smtClean="0"/>
              <a:t>Амбу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8229600" cy="2296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21548"/>
            <a:ext cx="8229600" cy="274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071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СЛР. Дыхание рот в рот.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84076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9000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229600" cy="44196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Декомпрессия грудной клетки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способствует венозному возврату и наполнению сердца в диастолу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→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увеличение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сердечного выброса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коронарного кровообращения</a:t>
            </a:r>
          </a:p>
        </p:txBody>
      </p:sp>
      <p:pic>
        <p:nvPicPr>
          <p:cNvPr id="5" name="Рисунок 4" descr="image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3468505"/>
            <a:ext cx="5791200" cy="325134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Грудная клетка должна полностью расправляться после каждого </a:t>
            </a:r>
            <a:r>
              <a:rPr lang="ru-RU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сжатия!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286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Обеспечение адекватного кровообращения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692696"/>
            <a:ext cx="8640960" cy="6165304"/>
          </a:xfrm>
        </p:spPr>
        <p:txBody>
          <a:bodyPr>
            <a:no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расширенной СЛР, также как и при базовой, используют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компрессии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грудной клетки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дефибрилляцию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Дефибрилляция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это применение контролируемого электрического разряда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восстановления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нормального сердечного ритма в случае остановки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кровообращения вследствие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фибрилляции желудочков или желудочковой тахикардии без пульса.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Абсолютным показанием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дефибрилляции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фибрилляция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желудочков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желудочковая тахикардия без пульса.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проведения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дефибрилляции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могут использоваться различные типы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дефибрилляторов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независимо от фирмы производителя, но наиболее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предпочтительнее приборы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оснащенные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кардиоскопами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того, каким образом проводится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дефибрилляция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различают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ручной режим.</a:t>
            </a:r>
          </a:p>
        </p:txBody>
      </p:sp>
    </p:spTree>
    <p:extLst>
      <p:ext uri="{BB962C8B-B14F-4D97-AF65-F5344CB8AC3E}">
        <p14:creationId xmlns:p14="http://schemas.microsoft.com/office/powerpoint/2010/main" val="3958469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Основные характеристики разряда у детей различного возраста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/>
          <a:lstStyle/>
          <a:p>
            <a:r>
              <a:rPr lang="ru-RU" dirty="0" smtClean="0"/>
              <a:t>Дети до года – мощность 1 разряда 2 Дж/кг, 2 и последующих 4  Дж/кг. Наружный размер электрода 4,5 см, внутренний 2 см.</a:t>
            </a:r>
          </a:p>
          <a:p>
            <a:r>
              <a:rPr lang="ru-RU" dirty="0" smtClean="0"/>
              <a:t>Дети старше 1 года – мощность 1 разряда 4 Дж/кг, 2 и последующих 4 Дж/кг. Наружный размер электрода 8 см, внутренний 4 см.</a:t>
            </a:r>
          </a:p>
          <a:p>
            <a:r>
              <a:rPr lang="ru-RU" dirty="0" smtClean="0"/>
              <a:t>Максимальная мощность разряда у детей не должна быть более 10 Дж/кг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5714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5170586"/>
          </a:xfrm>
        </p:spPr>
        <p:txBody>
          <a:bodyPr>
            <a:normAutofit fontScale="90000"/>
          </a:bodyPr>
          <a:lstStyle/>
          <a:p>
            <a:pPr algn="just"/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/>
              <a:t>Рекомендации Американской Ассоциации сердечных заболеваний (</a:t>
            </a:r>
            <a:r>
              <a:rPr lang="en-US" b="1" dirty="0" smtClean="0"/>
              <a:t>American Heart </a:t>
            </a:r>
            <a:r>
              <a:rPr lang="en-US" b="1" dirty="0" err="1" smtClean="0"/>
              <a:t>Associatin</a:t>
            </a:r>
            <a:r>
              <a:rPr lang="en-US" b="1" dirty="0" smtClean="0"/>
              <a:t>) </a:t>
            </a:r>
            <a:r>
              <a:rPr lang="ru-RU" b="1" dirty="0" smtClean="0"/>
              <a:t>по СЛР и неотложной помощи при сердечно-сосудистых заболеваниях от 2015 г. для медицинских работников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8618872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/>
              <a:t>Схема расположения электродов при проведении </a:t>
            </a:r>
            <a:r>
              <a:rPr lang="ru-RU" sz="3200" dirty="0" err="1"/>
              <a:t>дефибрилляции</a:t>
            </a:r>
            <a:r>
              <a:rPr lang="ru-RU" sz="3200" dirty="0"/>
              <a:t> </a:t>
            </a:r>
            <a:r>
              <a:rPr lang="ru-RU" sz="3200" dirty="0" smtClean="0"/>
              <a:t>или </a:t>
            </a:r>
            <a:r>
              <a:rPr lang="ru-RU" sz="3200" dirty="0" err="1" smtClean="0"/>
              <a:t>кардиоверсии</a:t>
            </a:r>
            <a:endParaRPr lang="ru-RU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700808"/>
            <a:ext cx="5904656" cy="443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577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Алгоритм</a:t>
            </a:r>
            <a:r>
              <a:rPr lang="ru-RU" dirty="0" smtClean="0"/>
              <a:t> </a:t>
            </a:r>
            <a:r>
              <a:rPr lang="ru-RU" sz="3200" dirty="0" smtClean="0"/>
              <a:t>использования</a:t>
            </a:r>
            <a:r>
              <a:rPr lang="ru-RU" dirty="0" smtClean="0"/>
              <a:t> </a:t>
            </a:r>
            <a:r>
              <a:rPr lang="ru-RU" sz="3600" dirty="0" smtClean="0"/>
              <a:t>АНД – автоматический наружный дефибриллятор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55172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В</a:t>
            </a:r>
            <a:r>
              <a:rPr lang="ru-RU" sz="1800" dirty="0" smtClean="0"/>
              <a:t>ключить </a:t>
            </a:r>
            <a:r>
              <a:rPr lang="ru-RU" sz="1800" dirty="0"/>
              <a:t>АНД и наложить электроды на грудную клетку пострадавшего. При</a:t>
            </a:r>
          </a:p>
          <a:p>
            <a:r>
              <a:rPr lang="ru-RU" sz="1800" dirty="0"/>
              <a:t>наличии второго спасателя во время наложения электродов следует продолжать </a:t>
            </a:r>
            <a:r>
              <a:rPr lang="ru-RU" sz="1800" dirty="0" smtClean="0"/>
              <a:t>непрерывные </a:t>
            </a:r>
            <a:r>
              <a:rPr lang="ru-RU" sz="1800" dirty="0"/>
              <a:t>компрессии грудной клетки;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далее следовать голосовым и визуальным командам АНД;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убедиться, что во время анализа ритма никто не прикасается к пострадавшему</a:t>
            </a:r>
          </a:p>
          <a:p>
            <a:r>
              <a:rPr lang="ru-RU" sz="1800" dirty="0"/>
              <a:t>– это может нарушить алгоритм анализа ритма;</a:t>
            </a:r>
          </a:p>
          <a:p>
            <a:r>
              <a:rPr lang="ru-RU" sz="1800" dirty="0" smtClean="0"/>
              <a:t>автоматический </a:t>
            </a:r>
            <a:r>
              <a:rPr lang="ru-RU" sz="1800" dirty="0"/>
              <a:t>наружный дефибриллятор проводит автоматизированный </a:t>
            </a:r>
            <a:r>
              <a:rPr lang="ru-RU" sz="1800" dirty="0" err="1"/>
              <a:t>ана</a:t>
            </a:r>
            <a:r>
              <a:rPr lang="ru-RU" sz="1800" dirty="0"/>
              <a:t>-</a:t>
            </a:r>
          </a:p>
          <a:p>
            <a:r>
              <a:rPr lang="ru-RU" sz="1800" dirty="0" err="1"/>
              <a:t>лиз</a:t>
            </a:r>
            <a:r>
              <a:rPr lang="ru-RU" sz="1800" dirty="0"/>
              <a:t> ритма пострадавшего по специально разработанному компьютерному алгоритму:</a:t>
            </a:r>
          </a:p>
          <a:p>
            <a:r>
              <a:rPr lang="ru-RU" sz="1800" dirty="0"/>
              <a:t>ФЖ и ЖТ без пульса распознаются как ритмы, требующие </a:t>
            </a:r>
            <a:r>
              <a:rPr lang="ru-RU" sz="1800" dirty="0" err="1"/>
              <a:t>дефибрилляции</a:t>
            </a:r>
            <a:r>
              <a:rPr lang="ru-RU" sz="1800" dirty="0"/>
              <a:t>.</a:t>
            </a:r>
          </a:p>
          <a:p>
            <a:r>
              <a:rPr lang="ru-RU" sz="1800" dirty="0" smtClean="0"/>
              <a:t>если </a:t>
            </a:r>
            <a:r>
              <a:rPr lang="ru-RU" sz="1800" dirty="0" err="1"/>
              <a:t>дефибрилляция</a:t>
            </a:r>
            <a:r>
              <a:rPr lang="ru-RU" sz="1800" dirty="0"/>
              <a:t> показана </a:t>
            </a:r>
            <a:r>
              <a:rPr lang="ru-RU" sz="1800" b="1" dirty="0"/>
              <a:t>(ФЖ или ЖТ без пульса)</a:t>
            </a:r>
            <a:r>
              <a:rPr lang="ru-RU" sz="1800" dirty="0"/>
              <a:t>, убедиться, что никто</a:t>
            </a:r>
          </a:p>
          <a:p>
            <a:r>
              <a:rPr lang="ru-RU" sz="1800" dirty="0"/>
              <a:t>не прикасается к пострадавшему, и нажать на кнопку (в случае автоматического </a:t>
            </a:r>
            <a:r>
              <a:rPr lang="ru-RU" sz="1800" dirty="0" smtClean="0"/>
              <a:t>режима </a:t>
            </a:r>
            <a:r>
              <a:rPr lang="ru-RU" sz="1800" dirty="0"/>
              <a:t>работы АНД нажимать на кнопку не нужно); после нанесения разряда </a:t>
            </a:r>
            <a:r>
              <a:rPr lang="ru-RU" sz="1800" dirty="0" smtClean="0"/>
              <a:t>продолжить СЛР </a:t>
            </a:r>
            <a:r>
              <a:rPr lang="ru-RU" sz="1800" dirty="0"/>
              <a:t>в соотношении 15:2 без промедления; также следовать голосовым и </a:t>
            </a:r>
            <a:r>
              <a:rPr lang="ru-RU" sz="1800" dirty="0" smtClean="0"/>
              <a:t>визуальным командам </a:t>
            </a:r>
            <a:r>
              <a:rPr lang="ru-RU" sz="1800" dirty="0"/>
              <a:t>АНД;</a:t>
            </a:r>
          </a:p>
          <a:p>
            <a:r>
              <a:rPr lang="ru-RU" sz="1800" dirty="0" smtClean="0"/>
              <a:t> </a:t>
            </a:r>
            <a:r>
              <a:rPr lang="ru-RU" sz="1800" dirty="0"/>
              <a:t>если </a:t>
            </a:r>
            <a:r>
              <a:rPr lang="ru-RU" sz="1800" dirty="0" err="1"/>
              <a:t>дефибрилляция</a:t>
            </a:r>
            <a:r>
              <a:rPr lang="ru-RU" sz="1800" dirty="0"/>
              <a:t> не показана, продолжить СЛР в соотношении 15:2 без</a:t>
            </a:r>
          </a:p>
          <a:p>
            <a:r>
              <a:rPr lang="ru-RU" sz="1800" dirty="0"/>
              <a:t>промедления, следовать голосовым и визуальным командам АНД</a:t>
            </a:r>
          </a:p>
        </p:txBody>
      </p:sp>
    </p:spTree>
    <p:extLst>
      <p:ext uri="{BB962C8B-B14F-4D97-AF65-F5344CB8AC3E}">
        <p14:creationId xmlns:p14="http://schemas.microsoft.com/office/powerpoint/2010/main" val="9926726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Ð ÐÐ°ÑÐºÐ¾ÑÑÐ¾ÑÑÐ°Ð½Ðµ ÑÑÑÐ°Ð½Ð¾Ð²Ð¸Ð»Ð¸ Ð¿ÐµÑÐ²ÑÐ¹ Ð°Ð²ÑÐ¾Ð¼Ð°ÑÐ¸ÑÐµÑÐºÐ¸Ð¹ Ð´ÐµÑÐ¸Ð±ÑÐ¸Ð»Ð»ÑÑÐ¾Ñ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-459432"/>
            <a:ext cx="9396536" cy="731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4282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Дефибрилляторы в РБ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ru-RU" dirty="0" smtClean="0"/>
              <a:t>Дефибрилляторы размещены на железнодорожном вокзале, аэропорту.</a:t>
            </a:r>
          </a:p>
          <a:p>
            <a:r>
              <a:rPr lang="ru-RU" dirty="0" smtClean="0"/>
              <a:t>Проект «ЭКСТРЕННАЯ ПОМОЩЬ ДОСТУПНА ВСЕМ» - сотрудники этих учреждений, не медики, прошли курс по использованию дефибрилляторов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9902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Фибрилляция желудочков – до 90% остановок сердца</a:t>
            </a:r>
            <a:endParaRPr lang="ru-RU" sz="32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4294967295"/>
          </p:nvPr>
        </p:nvSpPr>
        <p:spPr>
          <a:xfrm>
            <a:off x="228600" y="1268760"/>
            <a:ext cx="3962400" cy="520824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Реаниматологи, оказывающие помощь в местах, где есть дефибриллятор, должны немедленно приступать к СЛР и при первой возможности воспользоваться дефибриллятором.</a:t>
            </a: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828800"/>
            <a:ext cx="33718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0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600" b="1" dirty="0" smtClean="0"/>
              <a:t>Автоматический наружный дефибриллятор</a:t>
            </a:r>
            <a:endParaRPr lang="ru-RU" sz="3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75" y="1676400"/>
            <a:ext cx="718842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0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2"/>
          </p:nvPr>
        </p:nvSpPr>
        <p:spPr>
          <a:xfrm>
            <a:off x="4844901" y="1700808"/>
            <a:ext cx="3886200" cy="446075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обязал все американские авиакомпании снабдить автоматическими дефибрилляторами все самолеты весом более 3 тонн, на которых есть хотя бы одна стюардесса</a:t>
            </a:r>
            <a:endParaRPr lang="ru-RU" dirty="0"/>
          </a:p>
        </p:txBody>
      </p:sp>
      <p:pic>
        <p:nvPicPr>
          <p:cNvPr id="7" name="Picture 4" descr="Самолет"/>
          <p:cNvPicPr>
            <a:picLocks noGrp="1" noRot="1" noChangeAspect="1" noMove="1" noResize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410335"/>
            <a:ext cx="3886200" cy="292950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effectLst/>
              </a:rPr>
              <a:t>Федеральный комитет по авиации США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9689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600" b="1" dirty="0" smtClean="0"/>
              <a:t>Автоматический наружный дефибриллятор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89" y="1611948"/>
            <a:ext cx="3541222" cy="452628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48" y="1609870"/>
            <a:ext cx="3562004" cy="4530436"/>
          </a:xfrm>
        </p:spPr>
      </p:pic>
    </p:spTree>
    <p:extLst>
      <p:ext uri="{BB962C8B-B14F-4D97-AF65-F5344CB8AC3E}">
        <p14:creationId xmlns:p14="http://schemas.microsoft.com/office/powerpoint/2010/main" val="416197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3813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Обеспечение сосудистого доступа при расширенной СЛР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680520"/>
          </a:xfrm>
        </p:spPr>
        <p:txBody>
          <a:bodyPr/>
          <a:lstStyle/>
          <a:p>
            <a:r>
              <a:rPr lang="ru-RU" dirty="0" smtClean="0"/>
              <a:t>Лекарственные препараты могут вводиться в вену, </a:t>
            </a:r>
            <a:r>
              <a:rPr lang="ru-RU" dirty="0" err="1" smtClean="0"/>
              <a:t>эндотрахеально</a:t>
            </a:r>
            <a:r>
              <a:rPr lang="ru-RU" dirty="0" smtClean="0"/>
              <a:t>, </a:t>
            </a:r>
            <a:r>
              <a:rPr lang="ru-RU" dirty="0" err="1" smtClean="0"/>
              <a:t>внутрикостно</a:t>
            </a:r>
            <a:r>
              <a:rPr lang="ru-RU" dirty="0" smtClean="0"/>
              <a:t>. Внутрисердечно вводить не рекомендуется. </a:t>
            </a:r>
            <a:r>
              <a:rPr lang="ru-RU" dirty="0" err="1" smtClean="0"/>
              <a:t>Эндотрахеально</a:t>
            </a:r>
            <a:r>
              <a:rPr lang="ru-RU" dirty="0" smtClean="0"/>
              <a:t> можно вводить жирорастворимые ЛС – адреналин, атропин, </a:t>
            </a:r>
            <a:r>
              <a:rPr lang="ru-RU" dirty="0" err="1" smtClean="0"/>
              <a:t>лидокаин</a:t>
            </a:r>
            <a:r>
              <a:rPr lang="ru-RU" dirty="0" smtClean="0"/>
              <a:t>, </a:t>
            </a:r>
            <a:r>
              <a:rPr lang="ru-RU" dirty="0" err="1" smtClean="0"/>
              <a:t>налоксон</a:t>
            </a:r>
            <a:r>
              <a:rPr lang="ru-RU" dirty="0" smtClean="0"/>
              <a:t>. </a:t>
            </a:r>
          </a:p>
          <a:p>
            <a:r>
              <a:rPr lang="ru-RU" dirty="0" smtClean="0"/>
              <a:t>При наличии выбора, препарат лучше всего вводить внутривенно, чем </a:t>
            </a:r>
            <a:r>
              <a:rPr lang="ru-RU" dirty="0" err="1" smtClean="0"/>
              <a:t>эндотрахеально</a:t>
            </a:r>
            <a:r>
              <a:rPr lang="ru-RU" dirty="0" smtClean="0"/>
              <a:t>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77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Лекарственные средства, используемые при расширенной СЛР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Можно разделить на две группы</a:t>
            </a:r>
          </a:p>
          <a:p>
            <a:r>
              <a:rPr lang="ru-RU" dirty="0" smtClean="0"/>
              <a:t>1. Препараты, используемые для восстановления объёма циркулирующей крови.</a:t>
            </a:r>
          </a:p>
          <a:p>
            <a:endParaRPr lang="ru-RU" dirty="0" smtClean="0"/>
          </a:p>
          <a:p>
            <a:r>
              <a:rPr lang="ru-RU" dirty="0" smtClean="0"/>
              <a:t>2. Препараты для коррекции гемодинамических нарушений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275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Терминальные состояния и необходимая помощь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54760" cy="4525963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err="1" smtClean="0"/>
              <a:t>Предагония</a:t>
            </a:r>
            <a:r>
              <a:rPr lang="ru-RU" dirty="0" smtClean="0"/>
              <a:t>, агония, клиническая смерть являются терминальными, то есть пограничными состояниями между жизнью и смертью. Оказание первой реанимационной помощи в этих случаях является единственным способом сохранения жизни.</a:t>
            </a:r>
            <a:endParaRPr lang="ru-RU" dirty="0"/>
          </a:p>
        </p:txBody>
      </p:sp>
      <p:pic>
        <p:nvPicPr>
          <p:cNvPr id="1026" name="Picture 2" descr="https://www.medweb.ru/upload/enarticles/photo_23662.jpg?13527312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3020" y="1772816"/>
            <a:ext cx="4349459" cy="43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85542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Что вводится при СЛР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Рутинное введение препаратов кальция не рекомендуется. Рутинное введение растворов натрия гидрокарбоната не рекомендуется. Единственным препаратом, назначение которого всегда показано при проведении сердечно-лёгочной реанимации, является </a:t>
            </a:r>
            <a:r>
              <a:rPr lang="ru-RU" b="1" dirty="0" smtClean="0"/>
              <a:t>АДРЕНАЛИН.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29586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Адреналин. </a:t>
            </a:r>
            <a:r>
              <a:rPr lang="en-US" sz="3600" b="1" dirty="0" smtClean="0"/>
              <a:t>Sol. </a:t>
            </a:r>
            <a:r>
              <a:rPr lang="en-US" sz="3600" b="1" dirty="0" err="1" smtClean="0"/>
              <a:t>Adrenalini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hydrocloridi</a:t>
            </a:r>
            <a:r>
              <a:rPr lang="en-US" sz="3600" b="1" dirty="0" smtClean="0"/>
              <a:t> 0,1 %.</a:t>
            </a:r>
            <a:endParaRPr lang="ru-RU" sz="36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110" y="1600200"/>
            <a:ext cx="4533779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2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/>
              <a:t>Расчёт адреналина. На примере ребёнка 3 кг, доза назначаемого адреналина  0,5 мкг/кг/мин.</a:t>
            </a:r>
            <a:r>
              <a:rPr lang="ru-RU" sz="3200" b="1" dirty="0"/>
              <a:t/>
            </a:r>
            <a:br>
              <a:rPr lang="ru-RU" sz="3200" b="1" dirty="0"/>
            </a:b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На </a:t>
            </a:r>
            <a:r>
              <a:rPr lang="ru-RU" dirty="0"/>
              <a:t>примере ребёнка 3 кг, доза назначаемого АДРЕНАЛИНА   0, 5 мкг/кг/мин.</a:t>
            </a:r>
          </a:p>
          <a:p>
            <a:pPr lvl="0"/>
            <a:r>
              <a:rPr lang="ru-RU" dirty="0"/>
              <a:t>1/    0, 5 мкг/кг/мин  Х  3  Х  60 мин = 90 мкг/час</a:t>
            </a:r>
          </a:p>
          <a:p>
            <a:pPr lvl="0"/>
            <a:r>
              <a:rPr lang="ru-RU" dirty="0"/>
              <a:t>2/   90 : 1000 = 0,09 мг</a:t>
            </a:r>
          </a:p>
          <a:p>
            <a:pPr lvl="0"/>
            <a:r>
              <a:rPr lang="ru-RU" dirty="0"/>
              <a:t>3/   0,09 мг Х 20 = 1, 8 мг</a:t>
            </a:r>
          </a:p>
          <a:p>
            <a:pPr lvl="0"/>
            <a:r>
              <a:rPr lang="ru-RU" dirty="0"/>
              <a:t>4/   </a:t>
            </a:r>
            <a:r>
              <a:rPr lang="ru-RU" b="1" dirty="0"/>
              <a:t>1</a:t>
            </a:r>
            <a:r>
              <a:rPr lang="ru-RU" dirty="0"/>
              <a:t> мл  -  </a:t>
            </a:r>
            <a:r>
              <a:rPr lang="ru-RU" b="1" dirty="0"/>
              <a:t>1</a:t>
            </a:r>
            <a:r>
              <a:rPr lang="ru-RU" dirty="0"/>
              <a:t> мг </a:t>
            </a:r>
          </a:p>
          <a:p>
            <a:r>
              <a:rPr lang="ru-RU" dirty="0"/>
              <a:t>	 </a:t>
            </a:r>
            <a:r>
              <a:rPr lang="ru-RU" b="1" dirty="0"/>
              <a:t>Х</a:t>
            </a:r>
            <a:r>
              <a:rPr lang="ru-RU" dirty="0"/>
              <a:t>  мл  -  </a:t>
            </a:r>
            <a:r>
              <a:rPr lang="ru-RU" b="1" dirty="0"/>
              <a:t>18</a:t>
            </a:r>
            <a:r>
              <a:rPr lang="ru-RU" dirty="0"/>
              <a:t> мг,  Х = 1,8  мл 0,1 % адреналина.</a:t>
            </a:r>
          </a:p>
          <a:p>
            <a:r>
              <a:rPr lang="ru-RU" dirty="0"/>
              <a:t>В назначениях - </a:t>
            </a:r>
            <a:r>
              <a:rPr lang="en-US" dirty="0"/>
              <a:t>Sol</a:t>
            </a:r>
            <a:r>
              <a:rPr lang="ru-RU" dirty="0"/>
              <a:t>. </a:t>
            </a:r>
            <a:r>
              <a:rPr lang="en-US" dirty="0" err="1"/>
              <a:t>Adrenalini</a:t>
            </a:r>
            <a:r>
              <a:rPr lang="en-US" dirty="0"/>
              <a:t>  </a:t>
            </a:r>
            <a:r>
              <a:rPr lang="en-US" dirty="0" err="1"/>
              <a:t>hydrocloridi</a:t>
            </a:r>
            <a:r>
              <a:rPr lang="ru-RU" dirty="0"/>
              <a:t> 0,1%  1,8  мл в разведении до 20 мл на физиологическом растворе со скоростью 1 мл/час ( </a:t>
            </a:r>
            <a:r>
              <a:rPr lang="en-US" dirty="0"/>
              <a:t>0, </a:t>
            </a:r>
            <a:r>
              <a:rPr lang="ru-RU" dirty="0"/>
              <a:t>5 мкг/кг/мин).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834910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Адреналин в/в,  </a:t>
            </a:r>
            <a:r>
              <a:rPr lang="ru-RU" sz="3200" b="1" dirty="0" err="1" smtClean="0"/>
              <a:t>эндотрахеальное</a:t>
            </a:r>
            <a:r>
              <a:rPr lang="ru-RU" sz="3200" b="1" dirty="0" smtClean="0"/>
              <a:t> введение – дозы разные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в/в  доза - 0,01 мг/кг 0,1 % раствора</a:t>
            </a:r>
          </a:p>
          <a:p>
            <a:endParaRPr lang="ru-RU" dirty="0" smtClean="0"/>
          </a:p>
          <a:p>
            <a:r>
              <a:rPr lang="ru-RU" dirty="0" err="1" smtClean="0"/>
              <a:t>Эндотрахеальная</a:t>
            </a:r>
            <a:r>
              <a:rPr lang="ru-RU" dirty="0" smtClean="0"/>
              <a:t> доза больше!!! – 0,1 мг/кг 0,1% раствора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72518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zabika.ru/adpopab/%D0%A3%D1%80%D0%BE%D0%BA+29b/10002_html_m7778299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86"/>
            <a:ext cx="9144000" cy="6761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8325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mypresentation.ru/documents/db1a7f4dbb755839ab9bafca4fde8e94/img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496944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8797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mypresentation.ru/documents/db1a7f4dbb755839ab9bafca4fde8e94/img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568952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048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Три заповеди: как не упустить шанс на спасение пострадавшего в состоянии клинической смерти 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581226"/>
            <a:ext cx="3528392" cy="4861569"/>
          </a:xfrm>
        </p:spPr>
        <p:txBody>
          <a:bodyPr>
            <a:normAutofit fontScale="62500" lnSpcReduction="20000"/>
          </a:bodyPr>
          <a:lstStyle/>
          <a:p>
            <a:r>
              <a:rPr lang="ru-RU" sz="2800" dirty="0" smtClean="0"/>
              <a:t>Заповедь первая. Жизнь человека в состоянии клинической смерти находится в руках того, кто первым его увидит. Действия врача или проходящего, профессионального спасателя или школьника будут одинаковыми. Главное – не испугаться начать реанимацию.</a:t>
            </a:r>
          </a:p>
          <a:p>
            <a:r>
              <a:rPr lang="ru-RU" sz="2800" dirty="0" smtClean="0"/>
              <a:t>Заповедь вторая. В порыве помочь не надо бояться косых взглядов.</a:t>
            </a:r>
          </a:p>
          <a:p>
            <a:pPr algn="just"/>
            <a:r>
              <a:rPr lang="ru-RU" sz="2800" dirty="0" smtClean="0"/>
              <a:t>Заповедь третья. Для спасения жизни наибольшее значение имеет своевременность оказания помощи. А не степень технического оснащения.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48263" y="2693806"/>
            <a:ext cx="3538537" cy="23387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581226"/>
            <a:ext cx="4957193" cy="479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303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Ошибки при проведении СЛР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Тактические. Задержка с началом СЛР. Нет одного руководителя.</a:t>
            </a:r>
          </a:p>
          <a:p>
            <a:r>
              <a:rPr lang="ru-RU" dirty="0" smtClean="0"/>
              <a:t>Нет контроля за эффективностью СЛР.</a:t>
            </a:r>
          </a:p>
          <a:p>
            <a:r>
              <a:rPr lang="ru-RU" dirty="0" smtClean="0"/>
              <a:t>Нет мониторинга состояния пациента после восстановления кровообращения и дыхания.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4104456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995571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Ошибки при проведении СЛР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Ошибки при проведении закрытого массажа сердца. Неправильное положение пациента  - на мягком </a:t>
            </a:r>
            <a:r>
              <a:rPr lang="ru-RU" dirty="0" smtClean="0"/>
              <a:t>основании.</a:t>
            </a:r>
          </a:p>
          <a:p>
            <a:pPr marL="0" indent="0">
              <a:buNone/>
            </a:pPr>
            <a:r>
              <a:rPr lang="ru-RU" dirty="0" smtClean="0"/>
              <a:t>Длительные </a:t>
            </a:r>
            <a:r>
              <a:rPr lang="ru-RU" dirty="0" smtClean="0"/>
              <a:t>перерывы между компрессиями, более чем на 10 с, для проведения </a:t>
            </a:r>
            <a:r>
              <a:rPr lang="ru-RU" dirty="0" err="1" smtClean="0"/>
              <a:t>дефибрилляции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340768"/>
            <a:ext cx="4248472" cy="5328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32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3342543" cy="23453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14600"/>
            <a:ext cx="5562600" cy="38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9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/>
              <a:t>Особенности обеспечения проходимости дыхательных путей у пациентов с подозрением на инородное тело</a:t>
            </a:r>
            <a:br>
              <a:rPr lang="ru-RU" sz="3200" b="1" dirty="0" smtClean="0"/>
            </a:br>
            <a:r>
              <a:rPr lang="ru-RU" sz="3200" dirty="0" smtClean="0"/>
              <a:t> 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10744" cy="4525963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Дети до года. Ребёнок укладывается животом вниз, лицом на предплечье врача. Ребром ладони правой руки наносят четыре коротких удара между лопатками ребёнка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536504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12981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8229600" cy="1012974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prstClr val="black"/>
                </a:solidFill>
              </a:rPr>
              <a:t/>
            </a:r>
            <a:br>
              <a:rPr lang="ru-RU" sz="3200" dirty="0" smtClean="0">
                <a:solidFill>
                  <a:prstClr val="black"/>
                </a:solidFill>
              </a:rPr>
            </a:br>
            <a:r>
              <a:rPr lang="ru-RU" sz="3200" dirty="0">
                <a:solidFill>
                  <a:prstClr val="black"/>
                </a:solidFill>
              </a:rPr>
              <a:t/>
            </a:r>
            <a:br>
              <a:rPr lang="ru-RU" sz="3200" dirty="0">
                <a:solidFill>
                  <a:prstClr val="black"/>
                </a:solidFill>
              </a:rPr>
            </a:br>
            <a:r>
              <a:rPr lang="ru-RU" sz="2800" b="1" dirty="0" smtClean="0">
                <a:solidFill>
                  <a:prstClr val="black"/>
                </a:solidFill>
              </a:rPr>
              <a:t>Особенности </a:t>
            </a:r>
            <a:r>
              <a:rPr lang="ru-RU" sz="2800" b="1" dirty="0">
                <a:solidFill>
                  <a:prstClr val="black"/>
                </a:solidFill>
              </a:rPr>
              <a:t>обеспечения проходимости дыхательных путей у пациентов с подозрением на инородное </a:t>
            </a:r>
            <a:r>
              <a:rPr lang="ru-RU" sz="2800" b="1" dirty="0" smtClean="0">
                <a:solidFill>
                  <a:prstClr val="black"/>
                </a:solidFill>
              </a:rPr>
              <a:t>тело. Дети старше года</a:t>
            </a:r>
            <a:r>
              <a:rPr lang="ru-RU" sz="3200" dirty="0" smtClean="0">
                <a:solidFill>
                  <a:prstClr val="black"/>
                </a:solidFill>
              </a:rPr>
              <a:t>.</a:t>
            </a:r>
            <a:r>
              <a:rPr lang="ru-RU" sz="3200" dirty="0">
                <a:solidFill>
                  <a:prstClr val="black"/>
                </a:solidFill>
              </a:rPr>
              <a:t/>
            </a:r>
            <a:br>
              <a:rPr lang="ru-RU" sz="3200" dirty="0">
                <a:solidFill>
                  <a:prstClr val="black"/>
                </a:solidFill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492896"/>
            <a:ext cx="2674640" cy="3633267"/>
          </a:xfrm>
        </p:spPr>
        <p:txBody>
          <a:bodyPr/>
          <a:lstStyle/>
          <a:p>
            <a:r>
              <a:rPr lang="ru-RU" dirty="0" smtClean="0"/>
              <a:t>Дети в сознании. </a:t>
            </a:r>
          </a:p>
          <a:p>
            <a:r>
              <a:rPr lang="ru-RU" dirty="0" smtClean="0"/>
              <a:t>Приём </a:t>
            </a:r>
            <a:r>
              <a:rPr lang="ru-RU" dirty="0" err="1" smtClean="0"/>
              <a:t>Хеймлиха</a:t>
            </a:r>
            <a:r>
              <a:rPr lang="ru-RU" dirty="0" smtClean="0"/>
              <a:t> у ребёнка в положении стоя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563888" y="2132856"/>
            <a:ext cx="4974704" cy="43924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4" y="2060848"/>
            <a:ext cx="5443290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9172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Приём </a:t>
            </a:r>
            <a:r>
              <a:rPr lang="ru-RU" sz="3200" b="1" dirty="0" err="1" smtClean="0"/>
              <a:t>Хеймлиха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r>
              <a:rPr lang="ru-RU" sz="2400" dirty="0" smtClean="0"/>
              <a:t>1. Встать на колени за спиной ребёнка, обхватить грудную клетку ребёнка.</a:t>
            </a:r>
          </a:p>
          <a:p>
            <a:r>
              <a:rPr lang="ru-RU" sz="2400" dirty="0" smtClean="0"/>
              <a:t>2. Расположить руки так, чтобы внутренняя сторона большого пальца была в области </a:t>
            </a:r>
            <a:r>
              <a:rPr lang="ru-RU" sz="2400" dirty="0" err="1" smtClean="0"/>
              <a:t>эпигастрия</a:t>
            </a:r>
            <a:r>
              <a:rPr lang="ru-RU" sz="2400" dirty="0" smtClean="0"/>
              <a:t> на уровне середины линии, соединяющей мечевидный отросток с пупком. </a:t>
            </a:r>
          </a:p>
          <a:p>
            <a:r>
              <a:rPr lang="ru-RU" sz="2400" dirty="0" smtClean="0"/>
              <a:t>3. Выполнить 5 резких толчков в </a:t>
            </a:r>
            <a:r>
              <a:rPr lang="ru-RU" sz="2400" dirty="0" err="1" smtClean="0"/>
              <a:t>вертебро</a:t>
            </a:r>
            <a:r>
              <a:rPr lang="ru-RU" sz="2400" dirty="0" smtClean="0"/>
              <a:t>-краниальном направлении.</a:t>
            </a:r>
          </a:p>
          <a:p>
            <a:r>
              <a:rPr lang="ru-RU" sz="2400" dirty="0" smtClean="0"/>
              <a:t>4. Повторный осмотр ротовой полости и ротоглотки.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09913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Выполнение приёма </a:t>
            </a:r>
            <a:r>
              <a:rPr lang="ru-RU" sz="3200" b="1" dirty="0" err="1" smtClean="0"/>
              <a:t>Хеймлиха</a:t>
            </a:r>
            <a:r>
              <a:rPr lang="ru-RU" sz="3200" b="1" dirty="0" smtClean="0"/>
              <a:t> у ребёнка без сознания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8496943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764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Выполнение приёма </a:t>
            </a:r>
            <a:r>
              <a:rPr lang="ru-RU" sz="3200" b="1" dirty="0" err="1" smtClean="0"/>
              <a:t>Хеймлиха</a:t>
            </a:r>
            <a:r>
              <a:rPr lang="ru-RU" sz="3200" b="1" dirty="0" smtClean="0"/>
              <a:t> у ребёнка без сознания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Autofit/>
          </a:bodyPr>
          <a:lstStyle/>
          <a:p>
            <a:pPr algn="just"/>
            <a:r>
              <a:rPr lang="ru-RU" sz="2800" dirty="0" smtClean="0"/>
              <a:t>1. Уложите ребёнка на твёрдую поверхность.</a:t>
            </a:r>
            <a:r>
              <a:rPr lang="ru-RU" sz="2800" dirty="0"/>
              <a:t> </a:t>
            </a:r>
            <a:r>
              <a:rPr lang="ru-RU" sz="2800" dirty="0" smtClean="0"/>
              <a:t>2. Выполните тройной приём </a:t>
            </a:r>
            <a:r>
              <a:rPr lang="ru-RU" sz="2800" dirty="0" err="1" smtClean="0"/>
              <a:t>Сафара</a:t>
            </a:r>
            <a:r>
              <a:rPr lang="ru-RU" sz="2800" dirty="0" smtClean="0"/>
              <a:t> (</a:t>
            </a:r>
            <a:r>
              <a:rPr lang="ru-RU" sz="2800" dirty="0" err="1" smtClean="0"/>
              <a:t>переразгибание</a:t>
            </a:r>
            <a:r>
              <a:rPr lang="ru-RU" sz="2800" dirty="0" smtClean="0"/>
              <a:t> головы, открывание рта, выведение вперёд нижней челюсти). 3. Осмотрите ротоглотку, если есть предмет, удалите его. 4. Выполните приём </a:t>
            </a:r>
            <a:r>
              <a:rPr lang="ru-RU" sz="2800" dirty="0" err="1" smtClean="0"/>
              <a:t>Хеймлиха</a:t>
            </a:r>
            <a:r>
              <a:rPr lang="ru-RU" sz="2800" dirty="0" smtClean="0"/>
              <a:t>: встать на колени лицом к ребёнку, основание ладони разместить на животе по средней линии живота между пупком и мечевидным отростком. 5. Сделать толчкообразные нажатия на переднюю брюшную стенку до тех пор, пока инородное тело не будет удалено. </a:t>
            </a:r>
          </a:p>
        </p:txBody>
      </p:sp>
    </p:spTree>
    <p:extLst>
      <p:ext uri="{BB962C8B-B14F-4D97-AF65-F5344CB8AC3E}">
        <p14:creationId xmlns:p14="http://schemas.microsoft.com/office/powerpoint/2010/main" val="157730031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/>
              <a:t>Прекращение СЛР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96544"/>
          </a:xfrm>
        </p:spPr>
        <p:txBody>
          <a:bodyPr/>
          <a:lstStyle/>
          <a:p>
            <a:pPr algn="just"/>
            <a:r>
              <a:rPr lang="ru-RU" dirty="0" smtClean="0"/>
              <a:t>Критерии прекращения СЛР изложены в Постановлении Правительства РФ от 20.09.2012 № 950 «Об утверждении Правил определения момента смерти человека, Правил прекращения реанимационных мероприятий и формы протокола установления смерти человека»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1985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Прекращение реанимационных мероприятий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При констатации смерти человека на основании смерти головного мозга</a:t>
            </a:r>
          </a:p>
          <a:p>
            <a:r>
              <a:rPr lang="ru-RU" dirty="0" smtClean="0"/>
              <a:t>При неэффективности реанимационных мероприятий, направленных на восстановление жизненно важных функций, в течение 30 мин</a:t>
            </a:r>
          </a:p>
          <a:p>
            <a:r>
              <a:rPr lang="ru-RU" dirty="0" smtClean="0"/>
              <a:t>При отсутствии у новорождённого сердцебиения по истечении 10 мин с начала проведения реанимационных мероприятий в полном объёме – ИВЛ, массаж сердца, введение лекарственных средств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5692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Констатация смерти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5696" y="1600200"/>
            <a:ext cx="4824536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186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Сердечно-лёгочная реанимация новорождённых в родильном зале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Autofit/>
          </a:bodyPr>
          <a:lstStyle/>
          <a:p>
            <a:r>
              <a:rPr lang="ru-RU" sz="2800" dirty="0" smtClean="0"/>
              <a:t>5 % новорождённых требуют проведения СЛР. Состояние ребёнка после рождения оценивается по шкале </a:t>
            </a:r>
            <a:r>
              <a:rPr lang="ru-RU" sz="2800" dirty="0" err="1" smtClean="0"/>
              <a:t>Апгар</a:t>
            </a:r>
            <a:r>
              <a:rPr lang="ru-RU" sz="2800" dirty="0"/>
              <a:t> </a:t>
            </a:r>
            <a:r>
              <a:rPr lang="ru-RU" sz="2800" dirty="0" smtClean="0"/>
              <a:t>– на первой и пятой минутах.</a:t>
            </a:r>
          </a:p>
          <a:p>
            <a:r>
              <a:rPr lang="ru-RU" sz="2800" dirty="0" smtClean="0"/>
              <a:t> Шкала оценивает степень </a:t>
            </a:r>
            <a:r>
              <a:rPr lang="ru-RU" sz="2800" dirty="0" err="1" smtClean="0"/>
              <a:t>интранатальной</a:t>
            </a:r>
            <a:r>
              <a:rPr lang="ru-RU" sz="2800" dirty="0" smtClean="0"/>
              <a:t> асфиксии.  4-6 бал  по шкале </a:t>
            </a:r>
            <a:r>
              <a:rPr lang="ru-RU" sz="2800" dirty="0" err="1" smtClean="0"/>
              <a:t>Апгар</a:t>
            </a:r>
            <a:r>
              <a:rPr lang="ru-RU" sz="2800" dirty="0" smtClean="0"/>
              <a:t> – умеренная асфиксия. 0-3 бал – тяжёлая асфиксия. </a:t>
            </a:r>
          </a:p>
          <a:p>
            <a:r>
              <a:rPr lang="ru-RU" sz="2800" dirty="0" smtClean="0"/>
              <a:t>Принципы оказания реанимационной помощи новорождённым отражены в Методическом письме «Первичная и реанимационная помощь новорождённым детям» от 21.04. 2010</a:t>
            </a:r>
            <a:endParaRPr lang="ru-RU" sz="2800" i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800" i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i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57038823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435280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Критерии живо - </a:t>
            </a:r>
            <a:r>
              <a:rPr lang="ru-RU" dirty="0" err="1" smtClean="0"/>
              <a:t>мёртворождённости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sz="2400" b="1" dirty="0" smtClean="0"/>
              <a:t>Живорождением</a:t>
            </a:r>
            <a:r>
              <a:rPr lang="ru-RU" sz="2400" dirty="0" smtClean="0"/>
              <a:t> является момент отделения плода от организма матери посредством родов при сроке беременности 22 </a:t>
            </a:r>
            <a:r>
              <a:rPr lang="ru-RU" sz="2400" dirty="0" err="1" smtClean="0"/>
              <a:t>нед</a:t>
            </a:r>
            <a:r>
              <a:rPr lang="ru-RU" sz="2400" dirty="0" smtClean="0"/>
              <a:t> и более при массе тела  500 грамм и более, при наличии у новорождённого признаков живорождения (дыхание, сердцебиение, пульсация пуповины или произвольные движения мускулатуры).</a:t>
            </a:r>
          </a:p>
          <a:p>
            <a:pPr marL="0" indent="0">
              <a:buNone/>
            </a:pPr>
            <a:r>
              <a:rPr lang="ru-RU" sz="2400" b="1" dirty="0" err="1" smtClean="0"/>
              <a:t>Мёртворождением</a:t>
            </a:r>
            <a:r>
              <a:rPr lang="ru-RU" sz="2400" b="1" dirty="0" smtClean="0"/>
              <a:t> </a:t>
            </a:r>
            <a:r>
              <a:rPr lang="ru-RU" sz="2400" dirty="0" smtClean="0"/>
              <a:t>является момент отделения плода от организма матери посредством родов при сроке беременности 22 </a:t>
            </a:r>
            <a:r>
              <a:rPr lang="ru-RU" sz="2400" dirty="0" err="1" smtClean="0"/>
              <a:t>нед</a:t>
            </a:r>
            <a:r>
              <a:rPr lang="ru-RU" sz="2400" dirty="0" smtClean="0"/>
              <a:t> и более и при массе тела 500 грамм и более при отсутствии признаков живорождения.</a:t>
            </a:r>
          </a:p>
          <a:p>
            <a:pPr marL="0" indent="0">
              <a:buNone/>
            </a:pPr>
            <a:r>
              <a:rPr lang="ru-RU" sz="2400" dirty="0" smtClean="0"/>
              <a:t>Не реанимируют – вес менее 500 грамм, исключая многоплодную беременность, ГВ менее 23 </a:t>
            </a:r>
            <a:r>
              <a:rPr lang="ru-RU" sz="2400" dirty="0" err="1" smtClean="0"/>
              <a:t>нед</a:t>
            </a:r>
            <a:r>
              <a:rPr lang="ru-RU" sz="2400" dirty="0" smtClean="0"/>
              <a:t> и ВПР ЦНС – анэнцефалия.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86051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При развитии клиники инфаркта миокарда с последующей внезапной остановкой сердца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Если окружающие лишь вызвали скорую помощь и не начали СЛР – выживает 5-10 %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/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Если окружающие начали СЛР – 34% пострадавших остаются в живых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275844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764705"/>
            <a:ext cx="8424936" cy="7725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Показания к интубации трахеи в родильном зале</a:t>
            </a:r>
          </a:p>
          <a:p>
            <a:r>
              <a:rPr lang="ru-RU" sz="3200" dirty="0"/>
              <a:t>1</a:t>
            </a:r>
            <a:r>
              <a:rPr lang="ru-RU" sz="2800" dirty="0"/>
              <a:t>. Необходимость в </a:t>
            </a:r>
            <a:r>
              <a:rPr lang="ru-RU" sz="2800" dirty="0" smtClean="0"/>
              <a:t>санации трахеобронхиального </a:t>
            </a:r>
            <a:r>
              <a:rPr lang="ru-RU" sz="2800" dirty="0"/>
              <a:t>дерева </a:t>
            </a:r>
            <a:r>
              <a:rPr lang="ru-RU" sz="2800" dirty="0" smtClean="0"/>
              <a:t>у новорожденных</a:t>
            </a:r>
            <a:r>
              <a:rPr lang="ru-RU" sz="2800" dirty="0"/>
              <a:t> </a:t>
            </a:r>
            <a:r>
              <a:rPr lang="ru-RU" sz="2800" dirty="0" smtClean="0"/>
              <a:t>с </a:t>
            </a:r>
            <a:r>
              <a:rPr lang="ru-RU" sz="2800" dirty="0"/>
              <a:t>синдромом аспирации </a:t>
            </a:r>
            <a:r>
              <a:rPr lang="ru-RU" sz="2800" dirty="0" err="1"/>
              <a:t>меконием</a:t>
            </a:r>
            <a:r>
              <a:rPr lang="ru-RU" sz="2800" dirty="0"/>
              <a:t>;</a:t>
            </a:r>
          </a:p>
          <a:p>
            <a:r>
              <a:rPr lang="ru-RU" sz="2800" dirty="0"/>
              <a:t>2. Неэффективная или длительная вентиляция легких с помощью </a:t>
            </a:r>
            <a:r>
              <a:rPr lang="ru-RU" sz="2800" dirty="0" smtClean="0"/>
              <a:t>дыхательного </a:t>
            </a:r>
            <a:r>
              <a:rPr lang="ru-RU" sz="2800" dirty="0"/>
              <a:t>мешка и маски. При масочной ИВЛ в течении 30 сек и ЧСС менее 60 уд/мин-1, или</a:t>
            </a:r>
          </a:p>
          <a:p>
            <a:r>
              <a:rPr lang="ru-RU" sz="2800" dirty="0"/>
              <a:t>при масочной ИВЛ в течении 60 сек и ЧСС от 60 до 100 </a:t>
            </a:r>
            <a:r>
              <a:rPr lang="ru-RU" sz="2800" dirty="0" smtClean="0"/>
              <a:t>уд/мин-1. </a:t>
            </a:r>
          </a:p>
          <a:p>
            <a:r>
              <a:rPr lang="ru-RU" sz="2800" dirty="0" smtClean="0"/>
              <a:t>3. Врождённая диафрагмальная грыжа. </a:t>
            </a:r>
          </a:p>
          <a:p>
            <a:r>
              <a:rPr lang="ru-RU" sz="2800" dirty="0" smtClean="0"/>
              <a:t>4. Введение </a:t>
            </a:r>
            <a:r>
              <a:rPr lang="ru-RU" sz="2800" dirty="0" err="1" smtClean="0"/>
              <a:t>куросурфа</a:t>
            </a:r>
            <a:r>
              <a:rPr lang="ru-RU" sz="2800" dirty="0" smtClean="0"/>
              <a:t> при сроке гестации менее 27 </a:t>
            </a:r>
            <a:r>
              <a:rPr lang="ru-RU" sz="2800" dirty="0" err="1" smtClean="0"/>
              <a:t>нед</a:t>
            </a:r>
            <a:r>
              <a:rPr lang="ru-RU" sz="2800" dirty="0" smtClean="0"/>
              <a:t>.</a:t>
            </a:r>
            <a:endParaRPr lang="ru-RU" sz="2800" dirty="0"/>
          </a:p>
          <a:p>
            <a:endParaRPr lang="ru-RU" sz="3200" dirty="0" smtClean="0"/>
          </a:p>
          <a:p>
            <a:endParaRPr lang="ru-RU" sz="3200" dirty="0"/>
          </a:p>
          <a:p>
            <a:endParaRPr lang="ru-RU" sz="3200" dirty="0" smtClean="0"/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986021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388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Лекарственные средства, используемые при первичной реанимации новорождённых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Адреналин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0,1%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новорожденных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0,1%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недопустимо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поэтому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разведение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официнального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0,1% раствора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10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 (0,01% раствор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0,01-0,03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мг/кг в/в или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эндотрахеально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Натрия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гидрокарбонат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4,2%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 (0,5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ммоль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/мл).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1-2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мэкв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/кг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Натрия хлорид  0,9%  10-15 мл/кг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6197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620688"/>
            <a:ext cx="6264696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5059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3581400" y="1981200"/>
            <a:ext cx="5184648" cy="3276600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ru-RU" sz="2800" dirty="0" smtClean="0"/>
              <a:t>Разработку непрямого массажа сердца приписывают инженеру-электрику Уильяму </a:t>
            </a:r>
            <a:r>
              <a:rPr lang="ru-RU" sz="2800" dirty="0" err="1" smtClean="0"/>
              <a:t>Кувенховену</a:t>
            </a:r>
            <a:r>
              <a:rPr lang="ru-RU" sz="2800" dirty="0" smtClean="0"/>
              <a:t> (</a:t>
            </a:r>
            <a:r>
              <a:rPr lang="en-US" sz="2800" dirty="0" smtClean="0"/>
              <a:t>William Bennett </a:t>
            </a:r>
            <a:r>
              <a:rPr lang="en-US" sz="2800" dirty="0" err="1" smtClean="0"/>
              <a:t>Kouwenhoven</a:t>
            </a:r>
            <a:r>
              <a:rPr lang="ru-RU" sz="2800" dirty="0" smtClean="0"/>
              <a:t>у), который впоследствии изобрел первый дефибриллятор</a:t>
            </a:r>
          </a:p>
        </p:txBody>
      </p:sp>
      <p:pic>
        <p:nvPicPr>
          <p:cNvPr id="3" name="Picture 2" descr="C:\Users\1\Desktop\kouwenhoven,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599" y="2057400"/>
            <a:ext cx="2657231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12648" y="249314"/>
            <a:ext cx="8153400" cy="94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400" b="1" i="1" dirty="0" smtClean="0">
                <a:latin typeface="Calibri" pitchFamily="34" charset="0"/>
                <a:cs typeface="Calibri" pitchFamily="34" charset="0"/>
              </a:rPr>
              <a:t>«Начать СЛР может кто угодно и где угодно. Все, что вас необходимо – это две руки»</a:t>
            </a:r>
          </a:p>
        </p:txBody>
      </p:sp>
    </p:spTree>
    <p:extLst>
      <p:ext uri="{BB962C8B-B14F-4D97-AF65-F5344CB8AC3E}">
        <p14:creationId xmlns:p14="http://schemas.microsoft.com/office/powerpoint/2010/main" val="111709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dirty="0" smtClean="0">
                <a:effectLst/>
                <a:latin typeface="+mn-lt"/>
              </a:rPr>
              <a:t>…</a:t>
            </a:r>
            <a:r>
              <a:rPr lang="ru-RU" sz="3200" b="1" dirty="0" smtClean="0">
                <a:effectLst/>
                <a:latin typeface="+mn-lt"/>
              </a:rPr>
              <a:t>реанимацию может проводить любой человек</a:t>
            </a:r>
            <a:r>
              <a:rPr lang="ru-RU" sz="3200" dirty="0" smtClean="0">
                <a:effectLst/>
                <a:latin typeface="+mn-lt"/>
              </a:rPr>
              <a:t>….</a:t>
            </a:r>
            <a:endParaRPr lang="ru-RU" sz="3200" dirty="0">
              <a:effectLst/>
              <a:latin typeface="+mn-lt"/>
            </a:endParaRPr>
          </a:p>
        </p:txBody>
      </p:sp>
      <p:pic>
        <p:nvPicPr>
          <p:cNvPr id="6" name="Содержимое 5" descr="i_014.png"/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2209800" y="1876425"/>
            <a:ext cx="4762500" cy="3943350"/>
          </a:xfrm>
        </p:spPr>
      </p:pic>
    </p:spTree>
    <p:extLst>
      <p:ext uri="{BB962C8B-B14F-4D97-AF65-F5344CB8AC3E}">
        <p14:creationId xmlns:p14="http://schemas.microsoft.com/office/powerpoint/2010/main" val="13051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3830</TotalTime>
  <Words>2628</Words>
  <Application>Microsoft Office PowerPoint</Application>
  <PresentationFormat>Экран (4:3)</PresentationFormat>
  <Paragraphs>226</Paragraphs>
  <Slides>72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КЛИНИЧЕСКИЕ РЕКОМЕНДАЦИИ ПО СЕРДЕЧНО-ЛЁГОЧНОЙ РЕАНИМАЦИИ У ДЕТЕЙ</vt:lpstr>
      <vt:lpstr>Сердечно-легочная реанимация</vt:lpstr>
      <vt:lpstr>Рекомендации по проведению реанимационных мероприятий Европейского совета по реанимации 2015 г.</vt:lpstr>
      <vt:lpstr> Рекомендации Американской Ассоциации сердечных заболеваний (American Heart Associatin) по СЛР и неотложной помощи при сердечно-сосудистых заболеваниях от 2015 г. для медицинских работников</vt:lpstr>
      <vt:lpstr>Терминальные состояния и необходимая помощь</vt:lpstr>
      <vt:lpstr>Презентация PowerPoint</vt:lpstr>
      <vt:lpstr>При развитии клиники инфаркта миокарда с последующей внезапной остановкой сердца</vt:lpstr>
      <vt:lpstr>«Начать СЛР может кто угодно и где угодно. Все, что вас необходимо – это две руки»</vt:lpstr>
      <vt:lpstr>…реанимацию может проводить любой человек….</vt:lpstr>
      <vt:lpstr>Основные дефиниции сердечно-лёгочной реанимации</vt:lpstr>
      <vt:lpstr>Основные признаки клинической смерти</vt:lpstr>
      <vt:lpstr>  Длительность клинической смерти зависит от толерантности (устойчивости) клеток головного мозга к гипоксии</vt:lpstr>
      <vt:lpstr>Дополнительные признаки клинической смерти</vt:lpstr>
      <vt:lpstr>Признаки констатации биологической смерти</vt:lpstr>
      <vt:lpstr>«Мозговая (социальная смерть)»</vt:lpstr>
      <vt:lpstr>Презентация PowerPoint</vt:lpstr>
      <vt:lpstr>Сердечно-лёгочная реанимация</vt:lpstr>
      <vt:lpstr>Расширенная сердечно-лёгочная реанимация – проводится врачами</vt:lpstr>
      <vt:lpstr>Этиология остановки кровообращения</vt:lpstr>
      <vt:lpstr>Патогенез остановки кровообращения</vt:lpstr>
      <vt:lpstr>Причины остановки сердца в виде правила «4Н- 4Т»</vt:lpstr>
      <vt:lpstr>Система АВС</vt:lpstr>
      <vt:lpstr>Система АВС</vt:lpstr>
      <vt:lpstr>АВС ИЛИ САВ?</vt:lpstr>
      <vt:lpstr>АВС ИЛИ САВ</vt:lpstr>
      <vt:lpstr>Презентация PowerPoint</vt:lpstr>
      <vt:lpstr>Презентация PowerPoint</vt:lpstr>
      <vt:lpstr>Презентация PowerPoint</vt:lpstr>
      <vt:lpstr>Презентация PowerPoint</vt:lpstr>
      <vt:lpstr>В НАСТОЯЩЕЕ ВРЕМЯ ОПТИМАЛЬНЫМ СООТНОШЕНИЕМ КОМПРЕССИЙ К ВЕНТИЛЯЦИИ ПРИ ПРОВЕДЕНИИ СЛР У ДЕТЕЙ ЯВЛЯЕТСЯ   30 : 2   , при проведении реанимации одним спасателем и 15:2 -  при проведении реанимации двумя спасателями  У НОВОРОЖДЁННЫХ  3: 1</vt:lpstr>
      <vt:lpstr>Топографо-анатомические ориентиры для проведения закрытого массажа сердца у детей 1 года жизни</vt:lpstr>
      <vt:lpstr>Обеспечение проходимости верхних дыхательных путей</vt:lpstr>
      <vt:lpstr>Обеспечение газообмена и оксигенации</vt:lpstr>
      <vt:lpstr>Расширенная СЛР</vt:lpstr>
      <vt:lpstr>Использование мешка Амбу </vt:lpstr>
      <vt:lpstr>СЛР. Дыхание рот в рот.</vt:lpstr>
      <vt:lpstr>Грудная клетка должна полностью расправляться после каждого сжатия!</vt:lpstr>
      <vt:lpstr>Обеспечение адекватного кровообращения</vt:lpstr>
      <vt:lpstr>Основные характеристики разряда у детей различного возраста</vt:lpstr>
      <vt:lpstr>Схема расположения электродов при проведении дефибрилляции или кардиоверсии</vt:lpstr>
      <vt:lpstr>Алгоритм использования АНД – автоматический наружный дефибриллятор</vt:lpstr>
      <vt:lpstr>Презентация PowerPoint</vt:lpstr>
      <vt:lpstr>Дефибрилляторы в РБ</vt:lpstr>
      <vt:lpstr>Фибрилляция желудочков – до 90% остановок сердца</vt:lpstr>
      <vt:lpstr>Автоматический наружный дефибриллятор</vt:lpstr>
      <vt:lpstr>Федеральный комитет по авиации США</vt:lpstr>
      <vt:lpstr>Автоматический наружный дефибриллятор</vt:lpstr>
      <vt:lpstr>Обеспечение сосудистого доступа при расширенной СЛР</vt:lpstr>
      <vt:lpstr>Лекарственные средства, используемые при расширенной СЛР</vt:lpstr>
      <vt:lpstr>Что вводится при СЛР</vt:lpstr>
      <vt:lpstr>Адреналин. Sol. Adrenalini hydrocloridi 0,1 %.</vt:lpstr>
      <vt:lpstr>Расчёт адреналина. На примере ребёнка 3 кг, доза назначаемого адреналина  0,5 мкг/кг/мин. </vt:lpstr>
      <vt:lpstr>Адреналин в/в,  эндотрахеальное введение – дозы разные</vt:lpstr>
      <vt:lpstr>Презентация PowerPoint</vt:lpstr>
      <vt:lpstr>Презентация PowerPoint</vt:lpstr>
      <vt:lpstr>Презентация PowerPoint</vt:lpstr>
      <vt:lpstr>Три заповеди: как не упустить шанс на спасение пострадавшего в состоянии клинической смерти </vt:lpstr>
      <vt:lpstr>Ошибки при проведении СЛР</vt:lpstr>
      <vt:lpstr>Ошибки при проведении СЛР</vt:lpstr>
      <vt:lpstr>Особенности обеспечения проходимости дыхательных путей у пациентов с подозрением на инородное тело  </vt:lpstr>
      <vt:lpstr>  Особенности обеспечения проходимости дыхательных путей у пациентов с подозрением на инородное тело. Дети старше года. </vt:lpstr>
      <vt:lpstr>Приём Хеймлиха</vt:lpstr>
      <vt:lpstr>Выполнение приёма Хеймлиха у ребёнка без сознания</vt:lpstr>
      <vt:lpstr>Выполнение приёма Хеймлиха у ребёнка без сознания</vt:lpstr>
      <vt:lpstr>Прекращение СЛР</vt:lpstr>
      <vt:lpstr>Прекращение реанимационных мероприятий</vt:lpstr>
      <vt:lpstr>Констатация смерти</vt:lpstr>
      <vt:lpstr>Сердечно-лёгочная реанимация новорождённых в родильном зале</vt:lpstr>
      <vt:lpstr>Критерии живо - мёртворождённости</vt:lpstr>
      <vt:lpstr>Презентация PowerPoint</vt:lpstr>
      <vt:lpstr>Лекарственные средства, используемые при первичной реанимации новорождённых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rkcn-ord-2</dc:creator>
  <cp:lastModifiedBy>Samsung</cp:lastModifiedBy>
  <cp:revision>93</cp:revision>
  <dcterms:created xsi:type="dcterms:W3CDTF">2017-04-26T04:52:12Z</dcterms:created>
  <dcterms:modified xsi:type="dcterms:W3CDTF">2020-01-20T16:10:51Z</dcterms:modified>
</cp:coreProperties>
</file>