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7" r:id="rId6"/>
    <p:sldId id="261" r:id="rId7"/>
    <p:sldId id="263" r:id="rId8"/>
    <p:sldId id="264" r:id="rId9"/>
    <p:sldId id="265" r:id="rId10"/>
    <p:sldId id="266" r:id="rId11"/>
    <p:sldId id="270" r:id="rId12"/>
    <p:sldId id="268" r:id="rId13"/>
    <p:sldId id="271" r:id="rId14"/>
    <p:sldId id="276" r:id="rId15"/>
    <p:sldId id="273" r:id="rId16"/>
    <p:sldId id="272"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7" r:id="rId49"/>
    <p:sldId id="306"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1" r:id="rId63"/>
    <p:sldId id="324" r:id="rId64"/>
    <p:sldId id="320" r:id="rId65"/>
    <p:sldId id="325" r:id="rId66"/>
    <p:sldId id="326" r:id="rId67"/>
    <p:sldId id="327" r:id="rId68"/>
    <p:sldId id="322" r:id="rId69"/>
    <p:sldId id="323" r:id="rId70"/>
    <p:sldId id="328" r:id="rId71"/>
    <p:sldId id="329" r:id="rId72"/>
    <p:sldId id="333" r:id="rId73"/>
    <p:sldId id="330" r:id="rId74"/>
    <p:sldId id="331" r:id="rId75"/>
    <p:sldId id="332" r:id="rId76"/>
    <p:sldId id="334" r:id="rId77"/>
    <p:sldId id="335" r:id="rId78"/>
    <p:sldId id="336" r:id="rId79"/>
    <p:sldId id="337" r:id="rId80"/>
    <p:sldId id="338" r:id="rId81"/>
    <p:sldId id="339" r:id="rId8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14.02.2020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14.02.2020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14.02.2020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14.02.2020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ru.wikipedia.org/wiki/Treponema_pallidum" TargetMode="External"/><Relationship Id="rId2" Type="http://schemas.openxmlformats.org/officeDocument/2006/relationships/hyperlink" Target="https://ru.wikipedia.org/wiki/%D0%91%D0%B0%D0%BA%D1%82%D0%B5%D1%80%D0%B8%D1%8F" TargetMode="Externa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yandex.ru/health/turbo/articles?parent-reqid=1581506406114362-741362079469393199800141-man2-0302-man-shared-app-host-20030&amp;id=4102"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2800" dirty="0" smtClean="0"/>
              <a:t>Внутриутробные инфекции. </a:t>
            </a:r>
            <a:r>
              <a:rPr lang="en-US" sz="2800" dirty="0" smtClean="0"/>
              <a:t>TORCH </a:t>
            </a:r>
            <a:r>
              <a:rPr lang="ru-RU" sz="2800" dirty="0" smtClean="0"/>
              <a:t>инфекции. </a:t>
            </a:r>
            <a:endParaRPr lang="ru-RU" sz="2800" dirty="0"/>
          </a:p>
        </p:txBody>
      </p:sp>
      <p:sp>
        <p:nvSpPr>
          <p:cNvPr id="3" name="Объект 2"/>
          <p:cNvSpPr>
            <a:spLocks noGrp="1"/>
          </p:cNvSpPr>
          <p:nvPr>
            <p:ph sz="half" idx="1"/>
          </p:nvPr>
        </p:nvSpPr>
        <p:spPr>
          <a:xfrm>
            <a:off x="179512" y="1268760"/>
            <a:ext cx="4032448" cy="5184576"/>
          </a:xfrm>
        </p:spPr>
        <p:txBody>
          <a:bodyPr>
            <a:normAutofit lnSpcReduction="10000"/>
          </a:bodyPr>
          <a:lstStyle/>
          <a:p>
            <a:pPr marL="137160" indent="0" algn="just">
              <a:buNone/>
            </a:pPr>
            <a:r>
              <a:rPr lang="en-US" b="1" dirty="0">
                <a:solidFill>
                  <a:srgbClr val="FF0000"/>
                </a:solidFill>
              </a:rPr>
              <a:t>TORCH </a:t>
            </a:r>
            <a:r>
              <a:rPr lang="ru-RU" b="1" dirty="0" smtClean="0">
                <a:solidFill>
                  <a:srgbClr val="FF0000"/>
                </a:solidFill>
              </a:rPr>
              <a:t>инфекции </a:t>
            </a:r>
            <a:r>
              <a:rPr lang="ru-RU" dirty="0" smtClean="0"/>
              <a:t>– от англ. </a:t>
            </a:r>
            <a:r>
              <a:rPr lang="en-US" b="1" dirty="0" smtClean="0"/>
              <a:t>T</a:t>
            </a:r>
            <a:r>
              <a:rPr lang="en-US" dirty="0" smtClean="0"/>
              <a:t>oxoplasma, </a:t>
            </a:r>
            <a:r>
              <a:rPr lang="en-US" b="1" dirty="0" smtClean="0"/>
              <a:t>O</a:t>
            </a:r>
            <a:r>
              <a:rPr lang="en-US" dirty="0" smtClean="0"/>
              <a:t>thers, </a:t>
            </a:r>
            <a:r>
              <a:rPr lang="en-US" b="1" dirty="0" smtClean="0"/>
              <a:t>R</a:t>
            </a:r>
            <a:r>
              <a:rPr lang="en-US" dirty="0" smtClean="0"/>
              <a:t>ubella, </a:t>
            </a:r>
            <a:r>
              <a:rPr lang="en-US" b="1" dirty="0" smtClean="0"/>
              <a:t>C</a:t>
            </a:r>
            <a:r>
              <a:rPr lang="en-US" dirty="0" smtClean="0"/>
              <a:t>ytomegalovirus, </a:t>
            </a:r>
            <a:r>
              <a:rPr lang="en-US" b="1" dirty="0" smtClean="0"/>
              <a:t>H</a:t>
            </a:r>
            <a:r>
              <a:rPr lang="en-US" dirty="0" smtClean="0"/>
              <a:t>erpes – </a:t>
            </a:r>
            <a:r>
              <a:rPr lang="ru-RU" dirty="0" smtClean="0"/>
              <a:t>токсоплазмоз, другие, краснуха, </a:t>
            </a:r>
            <a:r>
              <a:rPr lang="ru-RU" dirty="0" err="1" smtClean="0"/>
              <a:t>цитомегаловирус</a:t>
            </a:r>
            <a:r>
              <a:rPr lang="ru-RU" dirty="0" smtClean="0"/>
              <a:t> и герпес – это сокращённое название наиболее часто встречающихся внутриутробных инфекций, очень опасных для плода.</a:t>
            </a:r>
            <a:endParaRPr lang="ru-RU" dirty="0"/>
          </a:p>
        </p:txBody>
      </p:sp>
      <p:sp>
        <p:nvSpPr>
          <p:cNvPr id="4" name="Объект 3"/>
          <p:cNvSpPr>
            <a:spLocks noGrp="1"/>
          </p:cNvSpPr>
          <p:nvPr>
            <p:ph sz="half" idx="2"/>
          </p:nvPr>
        </p:nvSpPr>
        <p:spPr/>
        <p:txBody>
          <a:bodyPr>
            <a:normAutofit lnSpcReduction="10000"/>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268760"/>
            <a:ext cx="4536504"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472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3322712" cy="779686"/>
          </a:xfrm>
        </p:spPr>
        <p:txBody>
          <a:bodyPr>
            <a:noAutofit/>
          </a:bodyPr>
          <a:lstStyle/>
          <a:p>
            <a:pPr algn="ctr"/>
            <a:r>
              <a:rPr lang="ru-RU" sz="2800" dirty="0" smtClean="0"/>
              <a:t>КРАСНУХА. КЛИНИКА.</a:t>
            </a:r>
            <a:endParaRPr lang="ru-RU" sz="2800" dirty="0"/>
          </a:p>
        </p:txBody>
      </p:sp>
      <p:sp>
        <p:nvSpPr>
          <p:cNvPr id="2" name="Текст 1"/>
          <p:cNvSpPr>
            <a:spLocks noGrp="1"/>
          </p:cNvSpPr>
          <p:nvPr>
            <p:ph type="body" idx="2"/>
          </p:nvPr>
        </p:nvSpPr>
        <p:spPr/>
        <p:txBody>
          <a:bodyPr/>
          <a:lstStyle/>
          <a:p>
            <a:endParaRPr lang="ru-RU" dirty="0"/>
          </a:p>
        </p:txBody>
      </p:sp>
      <p:sp>
        <p:nvSpPr>
          <p:cNvPr id="5" name="Объект 4"/>
          <p:cNvSpPr>
            <a:spLocks noGrp="1"/>
          </p:cNvSpPr>
          <p:nvPr>
            <p:ph sz="half" idx="1"/>
          </p:nvPr>
        </p:nvSpPr>
        <p:spPr>
          <a:xfrm>
            <a:off x="4788024" y="273050"/>
            <a:ext cx="4176464" cy="6396310"/>
          </a:xfrm>
        </p:spPr>
        <p:txBody>
          <a:bodyPr>
            <a:normAutofit fontScale="92500"/>
          </a:bodyPr>
          <a:lstStyle/>
          <a:p>
            <a:pPr marL="651510" indent="-514350" algn="just">
              <a:buAutoNum type="arabicPeriod"/>
            </a:pPr>
            <a:r>
              <a:rPr lang="ru-RU" sz="2400" dirty="0" smtClean="0"/>
              <a:t>Системные транзиторные проявления – низкий вес, гепатоспленомегалия, тромбоцитопения, костные изменения.</a:t>
            </a:r>
          </a:p>
          <a:p>
            <a:pPr marL="651510" indent="-514350" algn="just">
              <a:buAutoNum type="arabicPeriod"/>
            </a:pPr>
            <a:r>
              <a:rPr lang="ru-RU" sz="2400" dirty="0" smtClean="0"/>
              <a:t>Системные постоянные проявления – пороки сердца (в 80 % случаев ОАП), глазные дефекты, патология ЦНС, микроцефалия, катаракта, глухота.</a:t>
            </a:r>
          </a:p>
          <a:p>
            <a:pPr marL="651510" indent="-514350" algn="just">
              <a:buAutoNum type="arabicPeriod"/>
            </a:pPr>
            <a:r>
              <a:rPr lang="ru-RU" sz="2400" dirty="0" smtClean="0"/>
              <a:t>Поздние клинические проявления – глухота, поражение ЦНС, дефекты глаз, инсулинозависимый сахарный диабет.</a:t>
            </a:r>
            <a:endParaRPr lang="ru-R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475252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0778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78098"/>
          </a:xfrm>
        </p:spPr>
        <p:txBody>
          <a:bodyPr>
            <a:normAutofit/>
          </a:bodyPr>
          <a:lstStyle/>
          <a:p>
            <a:r>
              <a:rPr lang="ru-RU" sz="3600" dirty="0" smtClean="0"/>
              <a:t>Диагностика краснухи у плода</a:t>
            </a:r>
            <a:endParaRPr lang="ru-RU" sz="3600" dirty="0"/>
          </a:p>
        </p:txBody>
      </p:sp>
      <p:sp>
        <p:nvSpPr>
          <p:cNvPr id="5" name="Объект 4"/>
          <p:cNvSpPr>
            <a:spLocks noGrp="1"/>
          </p:cNvSpPr>
          <p:nvPr>
            <p:ph idx="1"/>
          </p:nvPr>
        </p:nvSpPr>
        <p:spPr/>
        <p:txBody>
          <a:bodyPr/>
          <a:lstStyle/>
          <a:p>
            <a:pPr algn="just"/>
            <a:r>
              <a:rPr lang="ru-RU" dirty="0" smtClean="0"/>
              <a:t>Обнаружение вируса, вирусных антигенов или нуклеиновой кислоты в амниотической жидкости, в биоптатах ворсин хориона и плаценте, крови плода, полученной при кордоцентезе.</a:t>
            </a:r>
          </a:p>
          <a:p>
            <a:pPr algn="just"/>
            <a:r>
              <a:rPr lang="ru-RU" dirty="0" smtClean="0"/>
              <a:t>Обнаружение специфических </a:t>
            </a:r>
            <a:r>
              <a:rPr lang="en-US" dirty="0" smtClean="0"/>
              <a:t>IG M</a:t>
            </a:r>
            <a:r>
              <a:rPr lang="ru-RU" dirty="0" smtClean="0"/>
              <a:t>-антител при кордоцентезе.</a:t>
            </a:r>
          </a:p>
          <a:p>
            <a:pPr algn="just"/>
            <a:r>
              <a:rPr lang="ru-RU" dirty="0" smtClean="0"/>
              <a:t>Обнаружение </a:t>
            </a:r>
            <a:r>
              <a:rPr lang="en-US" dirty="0" smtClean="0"/>
              <a:t>IG G </a:t>
            </a:r>
            <a:r>
              <a:rPr lang="ru-RU" dirty="0" smtClean="0"/>
              <a:t>– антител в титре выше материнского говорит о внутриутробном инфицировании.</a:t>
            </a:r>
            <a:endParaRPr lang="ru-RU" dirty="0"/>
          </a:p>
        </p:txBody>
      </p:sp>
    </p:spTree>
    <p:extLst>
      <p:ext uri="{BB962C8B-B14F-4D97-AF65-F5344CB8AC3E}">
        <p14:creationId xmlns:p14="http://schemas.microsoft.com/office/powerpoint/2010/main" val="2519951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600" dirty="0" smtClean="0"/>
              <a:t>Краснуха. Диагностика.</a:t>
            </a:r>
            <a:endParaRPr lang="ru-RU" sz="3600" dirty="0"/>
          </a:p>
        </p:txBody>
      </p:sp>
      <p:sp>
        <p:nvSpPr>
          <p:cNvPr id="3" name="Объект 2"/>
          <p:cNvSpPr>
            <a:spLocks noGrp="1"/>
          </p:cNvSpPr>
          <p:nvPr>
            <p:ph idx="1"/>
          </p:nvPr>
        </p:nvSpPr>
        <p:spPr>
          <a:xfrm>
            <a:off x="457200" y="1484784"/>
            <a:ext cx="8229600" cy="4824576"/>
          </a:xfrm>
        </p:spPr>
        <p:txBody>
          <a:bodyPr>
            <a:normAutofit/>
          </a:bodyPr>
          <a:lstStyle/>
          <a:p>
            <a:pPr algn="just"/>
            <a:r>
              <a:rPr lang="ru-RU" sz="2400" dirty="0" smtClean="0"/>
              <a:t>1. Микробиологические методы. Выделение и идентификация краснухи сложная задача, так как этот вирус накапливается в небольших титрах.</a:t>
            </a:r>
          </a:p>
          <a:p>
            <a:pPr algn="just"/>
            <a:r>
              <a:rPr lang="ru-RU" sz="2400" dirty="0" smtClean="0"/>
              <a:t>2. Серологические методы. </a:t>
            </a:r>
            <a:r>
              <a:rPr lang="en-US" sz="2400" dirty="0" smtClean="0"/>
              <a:t>IG M </a:t>
            </a:r>
            <a:r>
              <a:rPr lang="ru-RU" sz="2400" dirty="0" smtClean="0"/>
              <a:t>к вирусу краснухи появляется в первые дни заболевания, исчезает через 1-2 месяца. </a:t>
            </a:r>
            <a:r>
              <a:rPr lang="en-US" sz="2400" dirty="0" smtClean="0"/>
              <a:t>IG G </a:t>
            </a:r>
            <a:r>
              <a:rPr lang="ru-RU" sz="2400" dirty="0" smtClean="0"/>
              <a:t>появляются на 2-3 дня позже и персистируют в течении всей жизни. </a:t>
            </a:r>
          </a:p>
          <a:p>
            <a:pPr algn="just"/>
            <a:r>
              <a:rPr lang="ru-RU" sz="2400" dirty="0" smtClean="0"/>
              <a:t>У заражённого плода вирус специфические </a:t>
            </a:r>
            <a:r>
              <a:rPr lang="en-US" sz="2400" dirty="0"/>
              <a:t>IG M </a:t>
            </a:r>
            <a:r>
              <a:rPr lang="ru-RU" sz="2400" dirty="0" smtClean="0"/>
              <a:t>начинают вырабатываться на 16-24 неделях и персистируют около года. </a:t>
            </a:r>
          </a:p>
        </p:txBody>
      </p:sp>
    </p:spTree>
    <p:extLst>
      <p:ext uri="{BB962C8B-B14F-4D97-AF65-F5344CB8AC3E}">
        <p14:creationId xmlns:p14="http://schemas.microsoft.com/office/powerpoint/2010/main" val="394868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dirty="0" smtClean="0"/>
              <a:t>Ведение пациентов </a:t>
            </a:r>
            <a:endParaRPr lang="ru-RU" dirty="0"/>
          </a:p>
        </p:txBody>
      </p:sp>
      <p:sp>
        <p:nvSpPr>
          <p:cNvPr id="3" name="Объект 2"/>
          <p:cNvSpPr>
            <a:spLocks noGrp="1"/>
          </p:cNvSpPr>
          <p:nvPr>
            <p:ph idx="1"/>
          </p:nvPr>
        </p:nvSpPr>
        <p:spPr>
          <a:xfrm>
            <a:off x="457200" y="1268760"/>
            <a:ext cx="8229600" cy="5040600"/>
          </a:xfrm>
        </p:spPr>
        <p:txBody>
          <a:bodyPr>
            <a:normAutofit fontScale="92500"/>
          </a:bodyPr>
          <a:lstStyle/>
          <a:p>
            <a:pPr algn="just"/>
            <a:r>
              <a:rPr lang="ru-RU" dirty="0" smtClean="0"/>
              <a:t>Вакцинация населения  - как мера профилактики !! </a:t>
            </a:r>
          </a:p>
          <a:p>
            <a:pPr algn="just"/>
            <a:r>
              <a:rPr lang="ru-RU" dirty="0" smtClean="0"/>
              <a:t>Вакцинацию не следует проводить беременным!!</a:t>
            </a:r>
          </a:p>
          <a:p>
            <a:pPr algn="just"/>
            <a:r>
              <a:rPr lang="ru-RU" dirty="0" smtClean="0"/>
              <a:t>Следует избегать беременности в течение 28 дней после вакцинации. Случайная вакцинация беременных женщин не вызывает синдрома врождённой краснухи.</a:t>
            </a:r>
          </a:p>
          <a:p>
            <a:pPr algn="just"/>
            <a:r>
              <a:rPr lang="ru-RU" dirty="0" smtClean="0"/>
              <a:t>Определённого вида лечения краснухи не существует!!</a:t>
            </a:r>
          </a:p>
          <a:p>
            <a:pPr algn="just"/>
            <a:r>
              <a:rPr lang="ru-RU" dirty="0" smtClean="0"/>
              <a:t>Детей с врождённой краснухой следует считать контагиозными 1 год.</a:t>
            </a:r>
          </a:p>
          <a:p>
            <a:pPr algn="just"/>
            <a:endParaRPr lang="ru-RU" dirty="0" smtClean="0"/>
          </a:p>
          <a:p>
            <a:endParaRPr lang="ru-RU" sz="2400" dirty="0"/>
          </a:p>
        </p:txBody>
      </p:sp>
    </p:spTree>
    <p:extLst>
      <p:ext uri="{BB962C8B-B14F-4D97-AF65-F5344CB8AC3E}">
        <p14:creationId xmlns:p14="http://schemas.microsoft.com/office/powerpoint/2010/main" val="704773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40960" cy="864096"/>
          </a:xfrm>
        </p:spPr>
        <p:txBody>
          <a:bodyPr>
            <a:noAutofit/>
          </a:bodyPr>
          <a:lstStyle/>
          <a:p>
            <a:r>
              <a:rPr lang="ru-RU" sz="3200" dirty="0" smtClean="0"/>
              <a:t>Врождённая цитомегаловирусная инфекция</a:t>
            </a:r>
            <a:endParaRPr lang="ru-RU" sz="3200" dirty="0"/>
          </a:p>
        </p:txBody>
      </p:sp>
      <p:sp>
        <p:nvSpPr>
          <p:cNvPr id="3" name="Объект 2"/>
          <p:cNvSpPr>
            <a:spLocks noGrp="1"/>
          </p:cNvSpPr>
          <p:nvPr>
            <p:ph idx="1"/>
          </p:nvPr>
        </p:nvSpPr>
        <p:spPr>
          <a:xfrm>
            <a:off x="457200" y="1484784"/>
            <a:ext cx="8229600" cy="5184576"/>
          </a:xfrm>
        </p:spPr>
        <p:txBody>
          <a:bodyPr>
            <a:normAutofit/>
          </a:bodyPr>
          <a:lstStyle/>
          <a:p>
            <a:pPr algn="just"/>
            <a:r>
              <a:rPr lang="ru-RU" sz="2400" dirty="0" smtClean="0"/>
              <a:t>На сайте </a:t>
            </a:r>
            <a:r>
              <a:rPr lang="en-US" sz="2400" dirty="0" smtClean="0"/>
              <a:t>neonatology.pro</a:t>
            </a:r>
            <a:r>
              <a:rPr lang="ru-RU" sz="2400" dirty="0" smtClean="0"/>
              <a:t> размещены клинические рекомендации по этой </a:t>
            </a:r>
            <a:r>
              <a:rPr lang="en-US" sz="2400" dirty="0" smtClean="0"/>
              <a:t>TORCH </a:t>
            </a:r>
            <a:r>
              <a:rPr lang="ru-RU" sz="2400" dirty="0" smtClean="0"/>
              <a:t>инфекции.</a:t>
            </a:r>
          </a:p>
          <a:p>
            <a:pPr algn="just"/>
            <a:r>
              <a:rPr lang="ru-RU" sz="2400" dirty="0" smtClean="0"/>
              <a:t>Клинические рекомендации разработаны профессиональными ассоциациями – </a:t>
            </a:r>
          </a:p>
          <a:p>
            <a:pPr algn="just"/>
            <a:r>
              <a:rPr lang="ru-RU" sz="2400" dirty="0" smtClean="0"/>
              <a:t>РАСПМ – общественная организация «Российская ассоциация специалистов перинатальной медицины»</a:t>
            </a:r>
          </a:p>
          <a:p>
            <a:pPr algn="just"/>
            <a:r>
              <a:rPr lang="ru-RU" sz="2400" dirty="0" smtClean="0"/>
              <a:t>РОН – общероссийская общественная организация содействия развития неонатологии «Российское общество </a:t>
            </a:r>
            <a:r>
              <a:rPr lang="ru-RU" sz="2400" dirty="0" err="1" smtClean="0"/>
              <a:t>неонаталогов</a:t>
            </a:r>
            <a:r>
              <a:rPr lang="ru-RU" sz="2400" dirty="0" smtClean="0"/>
              <a:t>»</a:t>
            </a:r>
          </a:p>
          <a:p>
            <a:pPr algn="just"/>
            <a:r>
              <a:rPr lang="ru-RU" sz="2400" dirty="0" smtClean="0"/>
              <a:t>РОАГ – Российское общество акушеров-гинекологов</a:t>
            </a:r>
            <a:endParaRPr lang="ru-RU" sz="2400" dirty="0"/>
          </a:p>
        </p:txBody>
      </p:sp>
    </p:spTree>
    <p:extLst>
      <p:ext uri="{BB962C8B-B14F-4D97-AF65-F5344CB8AC3E}">
        <p14:creationId xmlns:p14="http://schemas.microsoft.com/office/powerpoint/2010/main" val="126744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274638"/>
            <a:ext cx="8229600" cy="922114"/>
          </a:xfrm>
        </p:spPr>
        <p:txBody>
          <a:bodyPr>
            <a:normAutofit/>
          </a:bodyPr>
          <a:lstStyle/>
          <a:p>
            <a:r>
              <a:rPr lang="ru-RU" sz="3600" dirty="0" smtClean="0"/>
              <a:t>Цитомегаловирусная инфекция</a:t>
            </a:r>
            <a:endParaRPr lang="ru-RU" sz="3600" dirty="0"/>
          </a:p>
        </p:txBody>
      </p:sp>
      <p:sp>
        <p:nvSpPr>
          <p:cNvPr id="10" name="Объект 9"/>
          <p:cNvSpPr>
            <a:spLocks noGrp="1"/>
          </p:cNvSpPr>
          <p:nvPr>
            <p:ph sz="half" idx="1"/>
          </p:nvPr>
        </p:nvSpPr>
        <p:spPr>
          <a:xfrm>
            <a:off x="457200" y="1600200"/>
            <a:ext cx="3826768" cy="4525963"/>
          </a:xfrm>
        </p:spPr>
        <p:txBody>
          <a:bodyPr/>
          <a:lstStyle/>
          <a:p>
            <a:pPr algn="just"/>
            <a:r>
              <a:rPr lang="ru-RU" dirty="0" smtClean="0"/>
              <a:t>Цитомегаловирус – ДНК-содержащий вирус, член группы вирусов герпеса.</a:t>
            </a:r>
          </a:p>
          <a:p>
            <a:pPr algn="just"/>
            <a:r>
              <a:rPr lang="ru-RU" dirty="0" smtClean="0"/>
              <a:t>Может передаваться с любым секретом – слюной, слезами, спермой, мочой, кровью, грудным молоком.</a:t>
            </a:r>
            <a:endParaRPr lang="ru-RU" dirty="0"/>
          </a:p>
        </p:txBody>
      </p:sp>
      <p:sp>
        <p:nvSpPr>
          <p:cNvPr id="11" name="Объект 10"/>
          <p:cNvSpPr>
            <a:spLocks noGrp="1"/>
          </p:cNvSpPr>
          <p:nvPr>
            <p:ph sz="half" idx="2"/>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556792"/>
            <a:ext cx="396044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697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dirty="0" smtClean="0"/>
              <a:t>Цитомегаловирусная инфекция</a:t>
            </a:r>
            <a:endParaRPr lang="ru-RU" sz="3600" dirty="0"/>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388424"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57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600" dirty="0" smtClean="0"/>
              <a:t>Цитомегаловирусная инфекция</a:t>
            </a:r>
            <a:endParaRPr lang="ru-RU" sz="3600" dirty="0"/>
          </a:p>
        </p:txBody>
      </p:sp>
      <p:sp>
        <p:nvSpPr>
          <p:cNvPr id="3" name="Объект 2"/>
          <p:cNvSpPr>
            <a:spLocks noGrp="1"/>
          </p:cNvSpPr>
          <p:nvPr>
            <p:ph idx="1"/>
          </p:nvPr>
        </p:nvSpPr>
        <p:spPr>
          <a:xfrm>
            <a:off x="467544" y="1412776"/>
            <a:ext cx="8229600" cy="5256584"/>
          </a:xfrm>
        </p:spPr>
        <p:txBody>
          <a:bodyPr>
            <a:normAutofit/>
          </a:bodyPr>
          <a:lstStyle/>
          <a:p>
            <a:pPr algn="just"/>
            <a:r>
              <a:rPr lang="ru-RU" sz="2400" dirty="0" smtClean="0"/>
              <a:t>Распространённость ЦМВ обратно пропорционально социально-экономическому статусу. ЦМВ может находиться в скрытом состоянии и периодически активироваться. ЦМВ способен проникать через плацентарный и гематоэнцефалический барьер.</a:t>
            </a:r>
          </a:p>
          <a:p>
            <a:pPr algn="just"/>
            <a:r>
              <a:rPr lang="ru-RU" sz="2400" dirty="0" smtClean="0"/>
              <a:t>Более 90 % детей, рождённых с ЦМВ, имеют субклинические проявления инфекции.</a:t>
            </a:r>
          </a:p>
          <a:p>
            <a:pPr algn="just"/>
            <a:r>
              <a:rPr lang="ru-RU" sz="2400" dirty="0" smtClean="0"/>
              <a:t>Материнские инфицированные вирусом лейкоциты трансплацентарным путём передаются плоду, инфицируя его.</a:t>
            </a:r>
          </a:p>
          <a:p>
            <a:pPr algn="just"/>
            <a:r>
              <a:rPr lang="ru-RU" sz="2400" dirty="0" smtClean="0"/>
              <a:t>Первичными органами-мишенями служат ЦНС, глаза, печень, лёгкие и почки.</a:t>
            </a:r>
          </a:p>
          <a:p>
            <a:endParaRPr lang="ru-RU" sz="2400" dirty="0"/>
          </a:p>
        </p:txBody>
      </p:sp>
    </p:spTree>
    <p:extLst>
      <p:ext uri="{BB962C8B-B14F-4D97-AF65-F5344CB8AC3E}">
        <p14:creationId xmlns:p14="http://schemas.microsoft.com/office/powerpoint/2010/main" val="346504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 Классификации врожденной ЦМВИ</a:t>
            </a:r>
          </a:p>
        </p:txBody>
      </p:sp>
      <p:sp>
        <p:nvSpPr>
          <p:cNvPr id="3" name="Объект 2"/>
          <p:cNvSpPr>
            <a:spLocks noGrp="1"/>
          </p:cNvSpPr>
          <p:nvPr>
            <p:ph idx="1"/>
          </p:nvPr>
        </p:nvSpPr>
        <p:spPr/>
        <p:txBody>
          <a:bodyPr>
            <a:normAutofit lnSpcReduction="10000"/>
          </a:bodyPr>
          <a:lstStyle/>
          <a:p>
            <a:pPr algn="just"/>
            <a:r>
              <a:rPr lang="ru-RU" dirty="0"/>
              <a:t>МКБ-10:</a:t>
            </a:r>
          </a:p>
          <a:p>
            <a:pPr algn="just"/>
            <a:r>
              <a:rPr lang="ru-RU" dirty="0"/>
              <a:t>Р35.1 – врожденная цитомегаловирусная инфекция</a:t>
            </a:r>
          </a:p>
          <a:p>
            <a:pPr algn="just"/>
            <a:r>
              <a:rPr lang="ru-RU" dirty="0"/>
              <a:t>Клиническая классификация:</a:t>
            </a:r>
          </a:p>
          <a:p>
            <a:pPr algn="just"/>
            <a:r>
              <a:rPr lang="ru-RU" dirty="0"/>
              <a:t>Врожденная ЦМВИ (клинические формы):</a:t>
            </a:r>
          </a:p>
          <a:p>
            <a:pPr algn="just"/>
            <a:r>
              <a:rPr lang="ru-RU" dirty="0"/>
              <a:t>− манифестная (симптоматическая) форма (с указанием </a:t>
            </a:r>
            <a:r>
              <a:rPr lang="ru-RU" dirty="0" smtClean="0"/>
              <a:t>ведущих проявлений</a:t>
            </a:r>
            <a:r>
              <a:rPr lang="ru-RU" dirty="0"/>
              <a:t>)</a:t>
            </a:r>
          </a:p>
          <a:p>
            <a:pPr algn="just"/>
            <a:r>
              <a:rPr lang="ru-RU" dirty="0"/>
              <a:t>− субклиническая (бессимптомная) форма (с указанием </a:t>
            </a:r>
            <a:r>
              <a:rPr lang="ru-RU" dirty="0" smtClean="0"/>
              <a:t>способа верификации </a:t>
            </a:r>
            <a:r>
              <a:rPr lang="ru-RU" dirty="0"/>
              <a:t>диагноза).</a:t>
            </a:r>
          </a:p>
          <a:p>
            <a:pPr algn="just"/>
            <a:r>
              <a:rPr lang="ru-RU" dirty="0"/>
              <a:t>Осложнения.</a:t>
            </a:r>
          </a:p>
        </p:txBody>
      </p:sp>
    </p:spTree>
    <p:extLst>
      <p:ext uri="{BB962C8B-B14F-4D97-AF65-F5344CB8AC3E}">
        <p14:creationId xmlns:p14="http://schemas.microsoft.com/office/powerpoint/2010/main" val="388273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t>Врожденная ЦМВИ, манифестная форма</a:t>
            </a:r>
          </a:p>
        </p:txBody>
      </p:sp>
      <p:sp>
        <p:nvSpPr>
          <p:cNvPr id="6" name="Объект 5"/>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35292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51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922114"/>
          </a:xfrm>
        </p:spPr>
        <p:txBody>
          <a:bodyPr>
            <a:normAutofit fontScale="90000"/>
          </a:bodyPr>
          <a:lstStyle/>
          <a:p>
            <a:r>
              <a:rPr lang="en-US" sz="3600" dirty="0"/>
              <a:t>TORCH </a:t>
            </a:r>
            <a:r>
              <a:rPr lang="ru-RU" sz="3600" dirty="0" smtClean="0"/>
              <a:t>инфекции и «другие» инфекции</a:t>
            </a:r>
            <a:endParaRPr lang="ru-RU" sz="3600" dirty="0"/>
          </a:p>
        </p:txBody>
      </p:sp>
      <p:sp>
        <p:nvSpPr>
          <p:cNvPr id="5" name="Объект 4"/>
          <p:cNvSpPr>
            <a:spLocks noGrp="1"/>
          </p:cNvSpPr>
          <p:nvPr>
            <p:ph idx="1"/>
          </p:nvPr>
        </p:nvSpPr>
        <p:spPr/>
        <p:txBody>
          <a:bodyPr/>
          <a:lstStyle/>
          <a:p>
            <a:r>
              <a:rPr lang="en-US" dirty="0" smtClean="0"/>
              <a:t>TORCH </a:t>
            </a:r>
            <a:r>
              <a:rPr lang="ru-RU" dirty="0" smtClean="0"/>
              <a:t>– инфекции опасны развитием аномалий у плода и гибелью.</a:t>
            </a:r>
          </a:p>
          <a:p>
            <a:r>
              <a:rPr lang="ru-RU" dirty="0" smtClean="0"/>
              <a:t>«Другие» инфекции  - сифилис, гепатит В, вирус </a:t>
            </a:r>
            <a:r>
              <a:rPr lang="ru-RU" dirty="0" err="1" smtClean="0"/>
              <a:t>Коксаки</a:t>
            </a:r>
            <a:r>
              <a:rPr lang="ru-RU" dirty="0" smtClean="0"/>
              <a:t>, вирус Эпштейна-</a:t>
            </a:r>
            <a:r>
              <a:rPr lang="ru-RU" dirty="0" err="1" smtClean="0"/>
              <a:t>Барр</a:t>
            </a:r>
            <a:r>
              <a:rPr lang="ru-RU" dirty="0" smtClean="0"/>
              <a:t>, вирус ветряной оспы, </a:t>
            </a:r>
            <a:r>
              <a:rPr lang="ru-RU" dirty="0" err="1" smtClean="0"/>
              <a:t>парвовирус</a:t>
            </a:r>
            <a:r>
              <a:rPr lang="ru-RU" dirty="0" smtClean="0"/>
              <a:t> человека В-19. </a:t>
            </a:r>
            <a:endParaRPr lang="ru-RU" dirty="0"/>
          </a:p>
        </p:txBody>
      </p:sp>
    </p:spTree>
    <p:extLst>
      <p:ext uri="{BB962C8B-B14F-4D97-AF65-F5344CB8AC3E}">
        <p14:creationId xmlns:p14="http://schemas.microsoft.com/office/powerpoint/2010/main" val="3097137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20080"/>
          </a:xfrm>
        </p:spPr>
        <p:txBody>
          <a:bodyPr>
            <a:normAutofit fontScale="90000"/>
          </a:bodyPr>
          <a:lstStyle/>
          <a:p>
            <a:r>
              <a:rPr lang="ru-RU" sz="3200" dirty="0" smtClean="0"/>
              <a:t>Клинические проявления у детей с ЦМВИ</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47071929"/>
              </p:ext>
            </p:extLst>
          </p:nvPr>
        </p:nvGraphicFramePr>
        <p:xfrm>
          <a:off x="755576" y="980728"/>
          <a:ext cx="8229600" cy="5184575"/>
        </p:xfrm>
        <a:graphic>
          <a:graphicData uri="http://schemas.openxmlformats.org/drawingml/2006/table">
            <a:tbl>
              <a:tblPr firstRow="1" bandRow="1">
                <a:tableStyleId>{5C22544A-7EE6-4342-B048-85BDC9FD1C3A}</a:tableStyleId>
              </a:tblPr>
              <a:tblGrid>
                <a:gridCol w="4032448"/>
                <a:gridCol w="4197152"/>
              </a:tblGrid>
              <a:tr h="864096">
                <a:tc>
                  <a:txBody>
                    <a:bodyPr/>
                    <a:lstStyle/>
                    <a:p>
                      <a:r>
                        <a:rPr lang="ru-RU" dirty="0" smtClean="0"/>
                        <a:t>Клинические проявления</a:t>
                      </a:r>
                      <a:endParaRPr lang="ru-RU" dirty="0"/>
                    </a:p>
                  </a:txBody>
                  <a:tcPr/>
                </a:tc>
                <a:tc>
                  <a:txBody>
                    <a:bodyPr/>
                    <a:lstStyle/>
                    <a:p>
                      <a:r>
                        <a:rPr lang="ru-RU" dirty="0" smtClean="0"/>
                        <a:t>% встречаемости</a:t>
                      </a:r>
                      <a:endParaRPr lang="ru-RU" dirty="0"/>
                    </a:p>
                  </a:txBody>
                  <a:tcPr/>
                </a:tc>
              </a:tr>
              <a:tr h="370840">
                <a:tc>
                  <a:txBody>
                    <a:bodyPr/>
                    <a:lstStyle/>
                    <a:p>
                      <a:r>
                        <a:rPr lang="ru-RU" dirty="0" smtClean="0"/>
                        <a:t>Малый вес для ГВ</a:t>
                      </a:r>
                      <a:endParaRPr lang="ru-RU" dirty="0"/>
                    </a:p>
                  </a:txBody>
                  <a:tcPr/>
                </a:tc>
                <a:tc>
                  <a:txBody>
                    <a:bodyPr/>
                    <a:lstStyle/>
                    <a:p>
                      <a:pPr algn="ctr"/>
                      <a:r>
                        <a:rPr lang="ru-RU" dirty="0" smtClean="0"/>
                        <a:t>50</a:t>
                      </a:r>
                      <a:endParaRPr lang="ru-RU" dirty="0"/>
                    </a:p>
                  </a:txBody>
                  <a:tcPr/>
                </a:tc>
              </a:tr>
              <a:tr h="370840">
                <a:tc>
                  <a:txBody>
                    <a:bodyPr/>
                    <a:lstStyle/>
                    <a:p>
                      <a:r>
                        <a:rPr lang="ru-RU" dirty="0" smtClean="0"/>
                        <a:t>Микроцефалия</a:t>
                      </a:r>
                      <a:endParaRPr lang="ru-RU" dirty="0"/>
                    </a:p>
                  </a:txBody>
                  <a:tcPr/>
                </a:tc>
                <a:tc>
                  <a:txBody>
                    <a:bodyPr/>
                    <a:lstStyle/>
                    <a:p>
                      <a:pPr algn="ctr"/>
                      <a:r>
                        <a:rPr lang="ru-RU" dirty="0" smtClean="0"/>
                        <a:t>50</a:t>
                      </a:r>
                      <a:endParaRPr lang="ru-RU" dirty="0"/>
                    </a:p>
                  </a:txBody>
                  <a:tcPr/>
                </a:tc>
              </a:tr>
              <a:tr h="370840">
                <a:tc>
                  <a:txBody>
                    <a:bodyPr/>
                    <a:lstStyle/>
                    <a:p>
                      <a:r>
                        <a:rPr lang="ru-RU" dirty="0" smtClean="0"/>
                        <a:t>Петехии или пурпура (сразу</a:t>
                      </a:r>
                      <a:r>
                        <a:rPr lang="ru-RU" baseline="0" dirty="0" smtClean="0"/>
                        <a:t> после рождения)</a:t>
                      </a:r>
                      <a:endParaRPr lang="ru-RU" dirty="0"/>
                    </a:p>
                  </a:txBody>
                  <a:tcPr/>
                </a:tc>
                <a:tc>
                  <a:txBody>
                    <a:bodyPr/>
                    <a:lstStyle/>
                    <a:p>
                      <a:pPr algn="ctr"/>
                      <a:endParaRPr lang="ru-RU" dirty="0" smtClean="0"/>
                    </a:p>
                    <a:p>
                      <a:pPr algn="ctr"/>
                      <a:r>
                        <a:rPr lang="ru-RU" dirty="0" smtClean="0"/>
                        <a:t>70-80</a:t>
                      </a:r>
                      <a:endParaRPr lang="ru-RU" dirty="0"/>
                    </a:p>
                  </a:txBody>
                  <a:tcPr/>
                </a:tc>
              </a:tr>
              <a:tr h="370840">
                <a:tc>
                  <a:txBody>
                    <a:bodyPr/>
                    <a:lstStyle/>
                    <a:p>
                      <a:r>
                        <a:rPr lang="ru-RU" dirty="0" smtClean="0"/>
                        <a:t>Желтуха</a:t>
                      </a:r>
                      <a:endParaRPr lang="ru-RU" dirty="0"/>
                    </a:p>
                  </a:txBody>
                  <a:tcPr/>
                </a:tc>
                <a:tc>
                  <a:txBody>
                    <a:bodyPr/>
                    <a:lstStyle/>
                    <a:p>
                      <a:pPr algn="ctr"/>
                      <a:r>
                        <a:rPr lang="ru-RU" dirty="0" smtClean="0"/>
                        <a:t>70</a:t>
                      </a:r>
                      <a:endParaRPr lang="ru-RU" dirty="0"/>
                    </a:p>
                  </a:txBody>
                  <a:tcPr/>
                </a:tc>
              </a:tr>
              <a:tr h="370840">
                <a:tc>
                  <a:txBody>
                    <a:bodyPr/>
                    <a:lstStyle/>
                    <a:p>
                      <a:r>
                        <a:rPr lang="ru-RU" dirty="0" smtClean="0"/>
                        <a:t>Гепато и спленомегалия</a:t>
                      </a:r>
                      <a:endParaRPr lang="ru-RU" dirty="0"/>
                    </a:p>
                  </a:txBody>
                  <a:tcPr/>
                </a:tc>
                <a:tc>
                  <a:txBody>
                    <a:bodyPr/>
                    <a:lstStyle/>
                    <a:p>
                      <a:pPr algn="ctr"/>
                      <a:r>
                        <a:rPr lang="ru-RU" dirty="0" smtClean="0"/>
                        <a:t>60</a:t>
                      </a:r>
                      <a:endParaRPr lang="ru-RU" dirty="0"/>
                    </a:p>
                  </a:txBody>
                  <a:tcPr/>
                </a:tc>
              </a:tr>
              <a:tr h="370840">
                <a:tc>
                  <a:txBody>
                    <a:bodyPr/>
                    <a:lstStyle/>
                    <a:p>
                      <a:r>
                        <a:rPr lang="ru-RU" dirty="0" smtClean="0"/>
                        <a:t>Неврологические симптомы</a:t>
                      </a:r>
                      <a:endParaRPr lang="ru-RU" dirty="0"/>
                    </a:p>
                  </a:txBody>
                  <a:tcPr/>
                </a:tc>
                <a:tc>
                  <a:txBody>
                    <a:bodyPr/>
                    <a:lstStyle/>
                    <a:p>
                      <a:pPr algn="ctr"/>
                      <a:r>
                        <a:rPr lang="ru-RU" dirty="0" smtClean="0"/>
                        <a:t>10</a:t>
                      </a:r>
                      <a:endParaRPr lang="ru-RU" dirty="0"/>
                    </a:p>
                  </a:txBody>
                  <a:tcPr/>
                </a:tc>
              </a:tr>
              <a:tr h="370840">
                <a:tc>
                  <a:txBody>
                    <a:bodyPr/>
                    <a:lstStyle/>
                    <a:p>
                      <a:r>
                        <a:rPr lang="ru-RU" dirty="0" smtClean="0"/>
                        <a:t>Нейросенсорная тугоухость</a:t>
                      </a:r>
                      <a:endParaRPr lang="ru-RU" dirty="0"/>
                    </a:p>
                  </a:txBody>
                  <a:tcPr/>
                </a:tc>
                <a:tc>
                  <a:txBody>
                    <a:bodyPr/>
                    <a:lstStyle/>
                    <a:p>
                      <a:pPr algn="ctr"/>
                      <a:r>
                        <a:rPr lang="ru-RU" dirty="0" smtClean="0"/>
                        <a:t>20</a:t>
                      </a:r>
                      <a:endParaRPr lang="ru-RU" dirty="0"/>
                    </a:p>
                  </a:txBody>
                  <a:tcPr/>
                </a:tc>
              </a:tr>
              <a:tr h="370840">
                <a:tc>
                  <a:txBody>
                    <a:bodyPr/>
                    <a:lstStyle/>
                    <a:p>
                      <a:r>
                        <a:rPr lang="ru-RU" dirty="0" smtClean="0"/>
                        <a:t>Патология со стороны органа зрения</a:t>
                      </a:r>
                      <a:endParaRPr lang="ru-RU" dirty="0"/>
                    </a:p>
                  </a:txBody>
                  <a:tcPr/>
                </a:tc>
                <a:tc>
                  <a:txBody>
                    <a:bodyPr/>
                    <a:lstStyle/>
                    <a:p>
                      <a:pPr algn="ctr"/>
                      <a:r>
                        <a:rPr lang="ru-RU" dirty="0" smtClean="0"/>
                        <a:t>10</a:t>
                      </a:r>
                      <a:endParaRPr lang="ru-RU" dirty="0"/>
                    </a:p>
                  </a:txBody>
                  <a:tcPr/>
                </a:tc>
              </a:tr>
              <a:tr h="370840">
                <a:tc>
                  <a:txBody>
                    <a:bodyPr/>
                    <a:lstStyle/>
                    <a:p>
                      <a:r>
                        <a:rPr lang="ru-RU" dirty="0" smtClean="0"/>
                        <a:t>Анемия, тромбоцитопения</a:t>
                      </a:r>
                      <a:endParaRPr lang="ru-RU" dirty="0"/>
                    </a:p>
                  </a:txBody>
                  <a:tcPr/>
                </a:tc>
                <a:tc>
                  <a:txBody>
                    <a:bodyPr/>
                    <a:lstStyle/>
                    <a:p>
                      <a:pPr algn="ctr"/>
                      <a:r>
                        <a:rPr lang="ru-RU" dirty="0" smtClean="0"/>
                        <a:t>75</a:t>
                      </a:r>
                      <a:endParaRPr lang="ru-RU" dirty="0"/>
                    </a:p>
                  </a:txBody>
                  <a:tcPr/>
                </a:tc>
              </a:tr>
              <a:tr h="713679">
                <a:tc>
                  <a:txBody>
                    <a:bodyPr/>
                    <a:lstStyle/>
                    <a:p>
                      <a:r>
                        <a:rPr lang="ru-RU" dirty="0" smtClean="0"/>
                        <a:t>Повышение</a:t>
                      </a:r>
                      <a:r>
                        <a:rPr lang="ru-RU" baseline="0" dirty="0" smtClean="0"/>
                        <a:t> уровня трансаминаз</a:t>
                      </a:r>
                      <a:endParaRPr lang="ru-RU" dirty="0"/>
                    </a:p>
                  </a:txBody>
                  <a:tcPr/>
                </a:tc>
                <a:tc>
                  <a:txBody>
                    <a:bodyPr/>
                    <a:lstStyle/>
                    <a:p>
                      <a:pPr algn="ctr"/>
                      <a:r>
                        <a:rPr lang="ru-RU" dirty="0" smtClean="0"/>
                        <a:t>80</a:t>
                      </a:r>
                      <a:endParaRPr lang="ru-RU" dirty="0"/>
                    </a:p>
                  </a:txBody>
                  <a:tcPr/>
                </a:tc>
              </a:tr>
            </a:tbl>
          </a:graphicData>
        </a:graphic>
      </p:graphicFrame>
    </p:spTree>
    <p:extLst>
      <p:ext uri="{BB962C8B-B14F-4D97-AF65-F5344CB8AC3E}">
        <p14:creationId xmlns:p14="http://schemas.microsoft.com/office/powerpoint/2010/main" val="1216150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Осложнения</a:t>
            </a:r>
          </a:p>
        </p:txBody>
      </p:sp>
      <p:sp>
        <p:nvSpPr>
          <p:cNvPr id="3" name="Объект 2"/>
          <p:cNvSpPr>
            <a:spLocks noGrp="1"/>
          </p:cNvSpPr>
          <p:nvPr>
            <p:ph idx="1"/>
          </p:nvPr>
        </p:nvSpPr>
        <p:spPr>
          <a:xfrm>
            <a:off x="395536" y="1556792"/>
            <a:ext cx="8229600" cy="4709160"/>
          </a:xfrm>
        </p:spPr>
        <p:txBody>
          <a:bodyPr>
            <a:normAutofit fontScale="92500" lnSpcReduction="20000"/>
          </a:bodyPr>
          <a:lstStyle/>
          <a:p>
            <a:pPr algn="just"/>
            <a:r>
              <a:rPr lang="ru-RU" dirty="0"/>
              <a:t>Микроцефалия, детский церебральный паралич, эпилепсия, атрофия зрительных нервов, задержка развития и низкий IQ, хронические гепатиты и циррозы печени, поражения </a:t>
            </a:r>
            <a:r>
              <a:rPr lang="ru-RU" dirty="0" smtClean="0"/>
              <a:t>почек, </a:t>
            </a:r>
            <a:r>
              <a:rPr lang="ru-RU" dirty="0"/>
              <a:t>пневмосклероз, внутрижелудочковые кровоизлияния. </a:t>
            </a:r>
            <a:endParaRPr lang="ru-RU" dirty="0" smtClean="0"/>
          </a:p>
          <a:p>
            <a:pPr algn="just"/>
            <a:r>
              <a:rPr lang="ru-RU" dirty="0" smtClean="0"/>
              <a:t>Цитомегаловирус </a:t>
            </a:r>
            <a:r>
              <a:rPr lang="ru-RU" dirty="0"/>
              <a:t>также поражает внутреннее ухо, приводя к тугоухости: при отсутствии лечения примерно у 50% детей с симптоматической неонатальной цитомегалией и у 10% инфицированных детей, не имеющих в неонатальном периоде какой-либо клинической симптоматики (до 25% всех потерь слуха обусловлено врожденной ЦМВИ)</a:t>
            </a:r>
          </a:p>
        </p:txBody>
      </p:sp>
    </p:spTree>
    <p:extLst>
      <p:ext uri="{BB962C8B-B14F-4D97-AF65-F5344CB8AC3E}">
        <p14:creationId xmlns:p14="http://schemas.microsoft.com/office/powerpoint/2010/main" val="178434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800" dirty="0"/>
              <a:t>Диагностика врожденной ЦМВИ у детей</a:t>
            </a:r>
          </a:p>
        </p:txBody>
      </p:sp>
      <p:sp>
        <p:nvSpPr>
          <p:cNvPr id="3" name="Объект 2"/>
          <p:cNvSpPr>
            <a:spLocks noGrp="1"/>
          </p:cNvSpPr>
          <p:nvPr>
            <p:ph idx="1"/>
          </p:nvPr>
        </p:nvSpPr>
        <p:spPr>
          <a:xfrm>
            <a:off x="323528" y="1196752"/>
            <a:ext cx="8363272" cy="5472608"/>
          </a:xfrm>
        </p:spPr>
        <p:txBody>
          <a:bodyPr>
            <a:normAutofit/>
          </a:bodyPr>
          <a:lstStyle/>
          <a:p>
            <a:pPr algn="just"/>
            <a:r>
              <a:rPr lang="ru-RU" sz="2400" dirty="0"/>
              <a:t>Показания к углубленному </a:t>
            </a:r>
            <a:r>
              <a:rPr lang="ru-RU" sz="2400" dirty="0" smtClean="0"/>
              <a:t>лабораторно-инструментальному обследованию </a:t>
            </a:r>
            <a:r>
              <a:rPr lang="ru-RU" sz="2400" dirty="0"/>
              <a:t>для исключения/верификации врожденной ЦМВИ у детей - наличие у новорожденного клинических признаков врожденной </a:t>
            </a:r>
            <a:r>
              <a:rPr lang="ru-RU" sz="2400" dirty="0" smtClean="0"/>
              <a:t>инфекции; </a:t>
            </a:r>
          </a:p>
          <a:p>
            <a:pPr algn="just"/>
            <a:r>
              <a:rPr lang="ru-RU" sz="2400" dirty="0" smtClean="0"/>
              <a:t>отрицательный </a:t>
            </a:r>
            <a:r>
              <a:rPr lang="ru-RU" sz="2400" dirty="0"/>
              <a:t>результат первичного </a:t>
            </a:r>
            <a:r>
              <a:rPr lang="ru-RU" sz="2400" dirty="0" smtClean="0"/>
              <a:t>аудиологического скрининга </a:t>
            </a:r>
            <a:r>
              <a:rPr lang="ru-RU" sz="2400" dirty="0"/>
              <a:t>(отрицательный аудиотест</a:t>
            </a:r>
            <a:r>
              <a:rPr lang="ru-RU" sz="2400" dirty="0" smtClean="0"/>
              <a:t>);</a:t>
            </a:r>
          </a:p>
          <a:p>
            <a:pPr algn="just"/>
            <a:r>
              <a:rPr lang="ru-RU" sz="2400" dirty="0"/>
              <a:t>субфебрилитет, гриппоподобное заболевание у матери во </a:t>
            </a:r>
            <a:r>
              <a:rPr lang="ru-RU" sz="2400" dirty="0" smtClean="0"/>
              <a:t>время беременности</a:t>
            </a:r>
            <a:r>
              <a:rPr lang="ru-RU" sz="2400" dirty="0"/>
              <a:t>, не относящееся к другой </a:t>
            </a:r>
            <a:r>
              <a:rPr lang="ru-RU" sz="2400" dirty="0" smtClean="0"/>
              <a:t>специфической инфекции;</a:t>
            </a:r>
          </a:p>
          <a:p>
            <a:pPr algn="just"/>
            <a:r>
              <a:rPr lang="ru-RU" sz="2400" dirty="0"/>
              <a:t>угроза преждевременных </a:t>
            </a:r>
            <a:r>
              <a:rPr lang="ru-RU" sz="2400" dirty="0" smtClean="0"/>
              <a:t>родов</a:t>
            </a:r>
            <a:endParaRPr lang="ru-RU" sz="2400" dirty="0"/>
          </a:p>
          <a:p>
            <a:pPr algn="just"/>
            <a:r>
              <a:rPr lang="ru-RU" sz="2400" dirty="0" smtClean="0"/>
              <a:t>малый </a:t>
            </a:r>
            <a:r>
              <a:rPr lang="ru-RU" sz="2400" dirty="0"/>
              <a:t>вес для ГВ в сочетании с микроцефалией</a:t>
            </a:r>
          </a:p>
        </p:txBody>
      </p:sp>
    </p:spTree>
    <p:extLst>
      <p:ext uri="{BB962C8B-B14F-4D97-AF65-F5344CB8AC3E}">
        <p14:creationId xmlns:p14="http://schemas.microsoft.com/office/powerpoint/2010/main" val="352080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ru-RU" sz="3100" dirty="0" smtClean="0"/>
              <a:t>Первичные исследования </a:t>
            </a:r>
            <a:r>
              <a:rPr lang="ru-RU" sz="3100" dirty="0"/>
              <a:t>при подозрении на врожденную ЦМВИ у новорожденных</a:t>
            </a:r>
            <a:r>
              <a:rPr lang="ru-RU" sz="3600" dirty="0"/>
              <a:t>:</a:t>
            </a:r>
          </a:p>
        </p:txBody>
      </p:sp>
      <p:sp>
        <p:nvSpPr>
          <p:cNvPr id="3" name="Объект 2"/>
          <p:cNvSpPr>
            <a:spLocks noGrp="1"/>
          </p:cNvSpPr>
          <p:nvPr>
            <p:ph sz="half" idx="1"/>
          </p:nvPr>
        </p:nvSpPr>
        <p:spPr>
          <a:xfrm>
            <a:off x="179512" y="1600200"/>
            <a:ext cx="3816424" cy="4925144"/>
          </a:xfrm>
        </p:spPr>
        <p:txBody>
          <a:bodyPr>
            <a:normAutofit/>
          </a:bodyPr>
          <a:lstStyle/>
          <a:p>
            <a:pPr algn="just"/>
            <a:r>
              <a:rPr lang="ru-RU" dirty="0"/>
              <a:t>определение ДНК цитомегаловируса (Cytomegalovirus) </a:t>
            </a:r>
            <a:r>
              <a:rPr lang="ru-RU" dirty="0" smtClean="0"/>
              <a:t>методом ПЦР </a:t>
            </a:r>
            <a:r>
              <a:rPr lang="ru-RU" dirty="0"/>
              <a:t>в режиме реального времени (rtPCR) в слюне, моче, крови </a:t>
            </a:r>
            <a:r>
              <a:rPr lang="ru-RU" dirty="0" smtClean="0"/>
              <a:t>– основной </a:t>
            </a:r>
            <a:r>
              <a:rPr lang="ru-RU" dirty="0"/>
              <a:t>метод диагностики врожденной ЦМВИ в первые 3 </a:t>
            </a:r>
            <a:r>
              <a:rPr lang="ru-RU" dirty="0" smtClean="0"/>
              <a:t>недели жизни </a:t>
            </a:r>
            <a:endParaRPr lang="ru-RU" dirty="0"/>
          </a:p>
        </p:txBody>
      </p:sp>
      <p:sp>
        <p:nvSpPr>
          <p:cNvPr id="7" name="Объект 6"/>
          <p:cNvSpPr>
            <a:spLocks noGrp="1"/>
          </p:cNvSpPr>
          <p:nvPr>
            <p:ph sz="half" idx="2"/>
          </p:nvPr>
        </p:nvSpPr>
        <p:spPr/>
        <p:txBody>
          <a:bodyPr>
            <a:normAutofit/>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628800"/>
            <a:ext cx="453650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775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t>Первичные исследования при подозрении на врожденную ЦМВИ у новорожденных:</a:t>
            </a:r>
          </a:p>
        </p:txBody>
      </p:sp>
      <p:sp>
        <p:nvSpPr>
          <p:cNvPr id="3" name="Объект 2"/>
          <p:cNvSpPr>
            <a:spLocks noGrp="1"/>
          </p:cNvSpPr>
          <p:nvPr>
            <p:ph idx="1"/>
          </p:nvPr>
        </p:nvSpPr>
        <p:spPr/>
        <p:txBody>
          <a:bodyPr>
            <a:normAutofit lnSpcReduction="10000"/>
          </a:bodyPr>
          <a:lstStyle/>
          <a:p>
            <a:r>
              <a:rPr lang="ru-RU" dirty="0"/>
              <a:t>исследование сыворотки крови новорожденного </a:t>
            </a:r>
            <a:r>
              <a:rPr lang="ru-RU" dirty="0" smtClean="0"/>
              <a:t>одновременно количественно </a:t>
            </a:r>
            <a:r>
              <a:rPr lang="ru-RU" dirty="0"/>
              <a:t>на Ig M и Ig G к антигенам ЦМВ методом </a:t>
            </a:r>
            <a:r>
              <a:rPr lang="ru-RU" dirty="0" smtClean="0"/>
              <a:t>ИФА.</a:t>
            </a:r>
          </a:p>
          <a:p>
            <a:r>
              <a:rPr lang="ru-RU" dirty="0" smtClean="0"/>
              <a:t>Специфические </a:t>
            </a:r>
            <a:r>
              <a:rPr lang="ru-RU" dirty="0"/>
              <a:t>Ig M в первые дни </a:t>
            </a:r>
            <a:r>
              <a:rPr lang="ru-RU" dirty="0" smtClean="0"/>
              <a:t>жизни свидетельствуют </a:t>
            </a:r>
            <a:r>
              <a:rPr lang="ru-RU" dirty="0"/>
              <a:t>о первичной инфекции, но они не </a:t>
            </a:r>
            <a:r>
              <a:rPr lang="ru-RU" dirty="0" smtClean="0"/>
              <a:t>всегда выявляются </a:t>
            </a:r>
            <a:r>
              <a:rPr lang="ru-RU" dirty="0"/>
              <a:t>при врожденной ЦМВИ, и </a:t>
            </a:r>
            <a:r>
              <a:rPr lang="ru-RU" dirty="0" smtClean="0"/>
              <a:t>встречаются ложноположительные результаты.</a:t>
            </a:r>
          </a:p>
          <a:p>
            <a:pPr algn="just"/>
            <a:r>
              <a:rPr lang="ru-RU" dirty="0" smtClean="0"/>
              <a:t>Специфические </a:t>
            </a:r>
            <a:r>
              <a:rPr lang="ru-RU" dirty="0"/>
              <a:t>Ig G </a:t>
            </a:r>
            <a:r>
              <a:rPr lang="ru-RU" dirty="0" smtClean="0"/>
              <a:t>у новорожденного </a:t>
            </a:r>
            <a:r>
              <a:rPr lang="ru-RU" dirty="0"/>
              <a:t>нередко присутствуют в высоком титре, </a:t>
            </a:r>
            <a:r>
              <a:rPr lang="ru-RU" dirty="0" smtClean="0"/>
              <a:t>однако концентрация </a:t>
            </a:r>
            <a:r>
              <a:rPr lang="ru-RU" dirty="0"/>
              <a:t>трансплацентарно переданных антител </a:t>
            </a:r>
            <a:r>
              <a:rPr lang="ru-RU" dirty="0" smtClean="0"/>
              <a:t>уменьшается уже </a:t>
            </a:r>
            <a:r>
              <a:rPr lang="ru-RU" dirty="0"/>
              <a:t>в течение 3 нед. </a:t>
            </a:r>
          </a:p>
        </p:txBody>
      </p:sp>
    </p:spTree>
    <p:extLst>
      <p:ext uri="{BB962C8B-B14F-4D97-AF65-F5344CB8AC3E}">
        <p14:creationId xmlns:p14="http://schemas.microsoft.com/office/powerpoint/2010/main" val="1115537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143000"/>
          </a:xfrm>
        </p:spPr>
        <p:txBody>
          <a:bodyPr>
            <a:normAutofit/>
          </a:bodyPr>
          <a:lstStyle/>
          <a:p>
            <a:r>
              <a:rPr lang="ru-RU" sz="2800" dirty="0"/>
              <a:t>Критерии диагностики врожденной ЦМВИ. Формулировка диагнозов</a:t>
            </a:r>
          </a:p>
        </p:txBody>
      </p:sp>
      <p:sp>
        <p:nvSpPr>
          <p:cNvPr id="3" name="Объект 2"/>
          <p:cNvSpPr>
            <a:spLocks noGrp="1"/>
          </p:cNvSpPr>
          <p:nvPr>
            <p:ph idx="1"/>
          </p:nvPr>
        </p:nvSpPr>
        <p:spPr/>
        <p:txBody>
          <a:bodyPr>
            <a:normAutofit fontScale="62500" lnSpcReduction="20000"/>
          </a:bodyPr>
          <a:lstStyle/>
          <a:p>
            <a:pPr algn="just"/>
            <a:r>
              <a:rPr lang="ru-RU" sz="3400" dirty="0"/>
              <a:t>Диагноз «Врожденная ЦМВИ, манифестная форма» </a:t>
            </a:r>
            <a:r>
              <a:rPr lang="ru-RU" sz="3400" dirty="0" smtClean="0"/>
              <a:t>устанавливается новорожденному </a:t>
            </a:r>
            <a:r>
              <a:rPr lang="ru-RU" sz="3400" dirty="0"/>
              <a:t>при наличии клинико-лабораторных </a:t>
            </a:r>
            <a:r>
              <a:rPr lang="ru-RU" sz="3400" dirty="0" smtClean="0"/>
              <a:t>проявлений заболевания </a:t>
            </a:r>
            <a:r>
              <a:rPr lang="ru-RU" sz="3400" dirty="0"/>
              <a:t>и этиологической верификации любым из </a:t>
            </a:r>
            <a:r>
              <a:rPr lang="ru-RU" sz="3400" dirty="0" smtClean="0"/>
              <a:t>перечисленных способов: - </a:t>
            </a:r>
            <a:r>
              <a:rPr lang="ru-RU" sz="3400" dirty="0"/>
              <a:t>положительной ПЦР в биологических субстратах у </a:t>
            </a:r>
            <a:r>
              <a:rPr lang="ru-RU" sz="3400" dirty="0" smtClean="0"/>
              <a:t>новорожденного (слюна</a:t>
            </a:r>
            <a:r>
              <a:rPr lang="ru-RU" sz="3400" dirty="0"/>
              <a:t>, моча, кровь и, при необходимости, </a:t>
            </a:r>
            <a:r>
              <a:rPr lang="ru-RU" sz="3400" dirty="0" smtClean="0"/>
              <a:t>ликвор.</a:t>
            </a:r>
          </a:p>
          <a:p>
            <a:r>
              <a:rPr lang="ru-RU" sz="3400" dirty="0" smtClean="0"/>
              <a:t>ПЦР </a:t>
            </a:r>
            <a:r>
              <a:rPr lang="ru-RU" sz="3400" dirty="0"/>
              <a:t>тест мочи </a:t>
            </a:r>
            <a:r>
              <a:rPr lang="ru-RU" sz="3400" dirty="0" smtClean="0"/>
              <a:t>обладает 100</a:t>
            </a:r>
            <a:r>
              <a:rPr lang="ru-RU" sz="3400" dirty="0"/>
              <a:t>% чувствительностью и 99% </a:t>
            </a:r>
            <a:r>
              <a:rPr lang="ru-RU" sz="3400" dirty="0" smtClean="0"/>
              <a:t>специфичностью; </a:t>
            </a:r>
          </a:p>
          <a:p>
            <a:r>
              <a:rPr lang="ru-RU" sz="3400" dirty="0" smtClean="0"/>
              <a:t>отсутствием </a:t>
            </a:r>
            <a:r>
              <a:rPr lang="ru-RU" sz="3400" dirty="0"/>
              <a:t>снижения величины специфических Ig G в </a:t>
            </a:r>
            <a:r>
              <a:rPr lang="ru-RU" sz="3400" dirty="0" smtClean="0"/>
              <a:t>сыворотке крови </a:t>
            </a:r>
            <a:r>
              <a:rPr lang="ru-RU" sz="3400" dirty="0"/>
              <a:t>ребенка при их определении в возрасте 6 </a:t>
            </a:r>
            <a:r>
              <a:rPr lang="ru-RU" sz="3400" dirty="0" smtClean="0"/>
              <a:t>недель </a:t>
            </a:r>
            <a:endParaRPr lang="ru-RU" sz="3400" dirty="0"/>
          </a:p>
          <a:p>
            <a:r>
              <a:rPr lang="ru-RU" sz="3400" dirty="0" smtClean="0"/>
              <a:t> </a:t>
            </a:r>
            <a:r>
              <a:rPr lang="ru-RU" sz="3400" dirty="0"/>
              <a:t>сероконверсией (нарастание специфических Ig G и/или появление </a:t>
            </a:r>
            <a:r>
              <a:rPr lang="ru-RU" sz="3400" dirty="0" smtClean="0"/>
              <a:t>Ig M</a:t>
            </a:r>
            <a:r>
              <a:rPr lang="ru-RU" sz="3400" dirty="0"/>
              <a:t>) при условии выполнения исследования в ОДНОЙ и ТОЙ </a:t>
            </a:r>
            <a:r>
              <a:rPr lang="ru-RU" sz="3400" dirty="0" smtClean="0"/>
              <a:t>ЖЕ лаборатории</a:t>
            </a:r>
            <a:r>
              <a:rPr lang="ru-RU" sz="3400" dirty="0"/>
              <a:t>, ОДНИМ и ТЕМ ЖЕ </a:t>
            </a:r>
            <a:r>
              <a:rPr lang="ru-RU" sz="3400" dirty="0" smtClean="0"/>
              <a:t>методом</a:t>
            </a:r>
            <a:r>
              <a:rPr lang="ru-RU" dirty="0" smtClean="0"/>
              <a:t>. </a:t>
            </a:r>
            <a:endParaRPr lang="ru-RU" dirty="0"/>
          </a:p>
        </p:txBody>
      </p:sp>
    </p:spTree>
    <p:extLst>
      <p:ext uri="{BB962C8B-B14F-4D97-AF65-F5344CB8AC3E}">
        <p14:creationId xmlns:p14="http://schemas.microsoft.com/office/powerpoint/2010/main" val="520213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t>Врожденная ЦМВИ, субклиническая </a:t>
            </a:r>
            <a:r>
              <a:rPr lang="ru-RU" sz="3200" dirty="0" smtClean="0"/>
              <a:t>форма</a:t>
            </a:r>
            <a:endParaRPr lang="ru-RU" sz="3200" dirty="0"/>
          </a:p>
        </p:txBody>
      </p:sp>
      <p:sp>
        <p:nvSpPr>
          <p:cNvPr id="3" name="Объект 2"/>
          <p:cNvSpPr>
            <a:spLocks noGrp="1"/>
          </p:cNvSpPr>
          <p:nvPr>
            <p:ph idx="1"/>
          </p:nvPr>
        </p:nvSpPr>
        <p:spPr/>
        <p:txBody>
          <a:bodyPr/>
          <a:lstStyle/>
          <a:p>
            <a:pPr algn="just"/>
            <a:endParaRPr lang="ru-RU" dirty="0" smtClean="0"/>
          </a:p>
          <a:p>
            <a:pPr algn="just"/>
            <a:r>
              <a:rPr lang="ru-RU" dirty="0" smtClean="0"/>
              <a:t>устанавливается </a:t>
            </a:r>
            <a:r>
              <a:rPr lang="ru-RU" dirty="0"/>
              <a:t>ребенку первого года жизни при отсутствии </a:t>
            </a:r>
            <a:r>
              <a:rPr lang="ru-RU" dirty="0" smtClean="0"/>
              <a:t>клинических проявлений </a:t>
            </a:r>
            <a:r>
              <a:rPr lang="ru-RU" dirty="0"/>
              <a:t>заболевания в период новорожденности и </a:t>
            </a:r>
            <a:r>
              <a:rPr lang="ru-RU" dirty="0" smtClean="0"/>
              <a:t>этиологической верификации </a:t>
            </a:r>
            <a:r>
              <a:rPr lang="ru-RU" dirty="0"/>
              <a:t>способом, перечисленным для манифестной </a:t>
            </a:r>
            <a:r>
              <a:rPr lang="ru-RU" dirty="0" smtClean="0"/>
              <a:t>формы врожденной </a:t>
            </a:r>
            <a:r>
              <a:rPr lang="ru-RU" dirty="0"/>
              <a:t>острой ЦМВИ.</a:t>
            </a:r>
          </a:p>
        </p:txBody>
      </p:sp>
    </p:spTree>
    <p:extLst>
      <p:ext uri="{BB962C8B-B14F-4D97-AF65-F5344CB8AC3E}">
        <p14:creationId xmlns:p14="http://schemas.microsoft.com/office/powerpoint/2010/main" val="668882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Лечение врождённой ЦМВ у новорождённых</a:t>
            </a:r>
            <a:endParaRPr lang="ru-RU" sz="3600" dirty="0"/>
          </a:p>
        </p:txBody>
      </p:sp>
      <p:sp>
        <p:nvSpPr>
          <p:cNvPr id="3" name="Объект 2"/>
          <p:cNvSpPr>
            <a:spLocks noGrp="1"/>
          </p:cNvSpPr>
          <p:nvPr>
            <p:ph idx="1"/>
          </p:nvPr>
        </p:nvSpPr>
        <p:spPr/>
        <p:txBody>
          <a:bodyPr>
            <a:normAutofit fontScale="92500" lnSpcReduction="20000"/>
          </a:bodyPr>
          <a:lstStyle/>
          <a:p>
            <a:pPr algn="just"/>
            <a:r>
              <a:rPr lang="ru-RU" dirty="0"/>
              <a:t>Лечение врожденной цитомегаловирусной инфекции </a:t>
            </a:r>
            <a:r>
              <a:rPr lang="ru-RU" dirty="0" smtClean="0"/>
              <a:t>осуществляется противовирусными </a:t>
            </a:r>
            <a:r>
              <a:rPr lang="ru-RU" dirty="0"/>
              <a:t>препаратами, которые до настоящего времени </a:t>
            </a:r>
            <a:r>
              <a:rPr lang="ru-RU" dirty="0" smtClean="0"/>
              <a:t>относятся к </a:t>
            </a:r>
            <a:r>
              <a:rPr lang="ru-RU" dirty="0"/>
              <a:t>группе «off-label» (ганцикловир, валганцикловир). Препараты </a:t>
            </a:r>
            <a:r>
              <a:rPr lang="ru-RU" dirty="0" smtClean="0"/>
              <a:t>имеют серьезные </a:t>
            </a:r>
            <a:r>
              <a:rPr lang="ru-RU" dirty="0"/>
              <a:t>побочные действия и, кроме того, в эксперименте выявлен </a:t>
            </a:r>
            <a:r>
              <a:rPr lang="ru-RU" dirty="0" smtClean="0"/>
              <a:t>их канцерогенный </a:t>
            </a:r>
            <a:r>
              <a:rPr lang="ru-RU" dirty="0"/>
              <a:t>эффект и токсическое воздействие на </a:t>
            </a:r>
            <a:r>
              <a:rPr lang="ru-RU" dirty="0" smtClean="0"/>
              <a:t>гонады. </a:t>
            </a:r>
          </a:p>
          <a:p>
            <a:pPr algn="just"/>
            <a:r>
              <a:rPr lang="ru-RU" dirty="0" smtClean="0"/>
              <a:t>В связи </a:t>
            </a:r>
            <a:r>
              <a:rPr lang="ru-RU" dirty="0"/>
              <a:t>с высокой токсичностью применяются данные препараты </a:t>
            </a:r>
            <a:r>
              <a:rPr lang="ru-RU" dirty="0" smtClean="0"/>
              <a:t>по жизненным </a:t>
            </a:r>
            <a:r>
              <a:rPr lang="ru-RU" dirty="0"/>
              <a:t>показаниям при тяжелом течении цитомегаловирусной </a:t>
            </a:r>
            <a:r>
              <a:rPr lang="ru-RU" dirty="0" smtClean="0"/>
              <a:t>инфекции после </a:t>
            </a:r>
            <a:r>
              <a:rPr lang="ru-RU" dirty="0"/>
              <a:t>получения информированного согласия родителей.</a:t>
            </a:r>
          </a:p>
        </p:txBody>
      </p:sp>
    </p:spTree>
    <p:extLst>
      <p:ext uri="{BB962C8B-B14F-4D97-AF65-F5344CB8AC3E}">
        <p14:creationId xmlns:p14="http://schemas.microsoft.com/office/powerpoint/2010/main" val="2270379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Врожденная	ЦМВИ,	манифестная	</a:t>
            </a:r>
            <a:r>
              <a:rPr lang="ru-RU" sz="3600" dirty="0" smtClean="0"/>
              <a:t>форма. Лечение.</a:t>
            </a:r>
            <a:endParaRPr lang="ru-RU" sz="3600" dirty="0"/>
          </a:p>
        </p:txBody>
      </p:sp>
      <p:sp>
        <p:nvSpPr>
          <p:cNvPr id="3" name="Объект 2"/>
          <p:cNvSpPr>
            <a:spLocks noGrp="1"/>
          </p:cNvSpPr>
          <p:nvPr>
            <p:ph idx="1"/>
          </p:nvPr>
        </p:nvSpPr>
        <p:spPr>
          <a:xfrm>
            <a:off x="179512" y="1484784"/>
            <a:ext cx="8712968" cy="5256584"/>
          </a:xfrm>
        </p:spPr>
        <p:txBody>
          <a:bodyPr>
            <a:noAutofit/>
          </a:bodyPr>
          <a:lstStyle/>
          <a:p>
            <a:pPr algn="just"/>
            <a:r>
              <a:rPr lang="ru-RU" sz="2400" dirty="0" smtClean="0"/>
              <a:t>Тяжелая </a:t>
            </a:r>
            <a:r>
              <a:rPr lang="ru-RU" sz="2400" dirty="0"/>
              <a:t>форма врожденной ЦМВИ требует лечения (</a:t>
            </a:r>
            <a:r>
              <a:rPr lang="ru-RU" sz="2400" dirty="0" smtClean="0"/>
              <a:t>энцефалит, гепатит</a:t>
            </a:r>
            <a:r>
              <a:rPr lang="ru-RU" sz="2400" dirty="0"/>
              <a:t>, миокардит, хориоретинит и другие поражения </a:t>
            </a:r>
            <a:r>
              <a:rPr lang="ru-RU" sz="2400" dirty="0" smtClean="0"/>
              <a:t>внутренних органов).</a:t>
            </a:r>
            <a:endParaRPr lang="ru-RU" sz="2400" dirty="0"/>
          </a:p>
          <a:p>
            <a:pPr algn="just"/>
            <a:r>
              <a:rPr lang="ru-RU" sz="2400" dirty="0"/>
              <a:t>Старт терапии: Ганцикловир в разовой дозе 6 мг/кг массы </a:t>
            </a:r>
            <a:r>
              <a:rPr lang="ru-RU" sz="2400" dirty="0" smtClean="0"/>
              <a:t>тела дважды </a:t>
            </a:r>
            <a:r>
              <a:rPr lang="ru-RU" sz="2400" dirty="0"/>
              <a:t>в сутки путем внутривенных инфузий 14-21 день.</a:t>
            </a:r>
          </a:p>
          <a:p>
            <a:pPr algn="just"/>
            <a:r>
              <a:rPr lang="ru-RU" sz="2400" dirty="0"/>
              <a:t>С последующим переходом на валганцикловир, внутрь </a:t>
            </a:r>
            <a:r>
              <a:rPr lang="ru-RU" sz="2400" dirty="0" smtClean="0"/>
              <a:t>разовая доза </a:t>
            </a:r>
            <a:r>
              <a:rPr lang="ru-RU" sz="2400" dirty="0"/>
              <a:t>16 мг/кг 2 раза в сутки (сила рекомендаций В). Длительность </a:t>
            </a:r>
            <a:r>
              <a:rPr lang="ru-RU" sz="2400" dirty="0" smtClean="0"/>
              <a:t>лечения до </a:t>
            </a:r>
            <a:r>
              <a:rPr lang="ru-RU" sz="2400" dirty="0"/>
              <a:t>6 месяцев (уровень доказательности 2, сила рекомендаций В). </a:t>
            </a:r>
            <a:r>
              <a:rPr lang="ru-RU" sz="2400" dirty="0" smtClean="0"/>
              <a:t>При поражении </a:t>
            </a:r>
            <a:r>
              <a:rPr lang="ru-RU" sz="2400" dirty="0"/>
              <a:t>ЦНС длительность лечения 6 месяцев </a:t>
            </a:r>
            <a:r>
              <a:rPr lang="ru-RU" sz="2400" dirty="0" smtClean="0"/>
              <a:t>.</a:t>
            </a:r>
          </a:p>
          <a:p>
            <a:pPr algn="just"/>
            <a:r>
              <a:rPr lang="ru-RU" sz="2400" dirty="0"/>
              <a:t>Одновременно возможно назначение НеоЦитотекта® (1 </a:t>
            </a:r>
            <a:r>
              <a:rPr lang="ru-RU" sz="2400" dirty="0" smtClean="0"/>
              <a:t>мл/кг капельно </a:t>
            </a:r>
            <a:r>
              <a:rPr lang="ru-RU" sz="2400" dirty="0"/>
              <a:t>каждые 48 часов) – всего 3-6 </a:t>
            </a:r>
            <a:r>
              <a:rPr lang="ru-RU" sz="2400" dirty="0" smtClean="0"/>
              <a:t>введений. </a:t>
            </a:r>
            <a:endParaRPr lang="ru-RU" sz="2400" dirty="0"/>
          </a:p>
        </p:txBody>
      </p:sp>
    </p:spTree>
    <p:extLst>
      <p:ext uri="{BB962C8B-B14F-4D97-AF65-F5344CB8AC3E}">
        <p14:creationId xmlns:p14="http://schemas.microsoft.com/office/powerpoint/2010/main" val="3965613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Врожденная	ЦМВИ,	субклиническая	форма</a:t>
            </a:r>
            <a:r>
              <a:rPr lang="ru-RU" sz="3600" dirty="0" smtClean="0"/>
              <a:t>. Лечение.</a:t>
            </a:r>
            <a:endParaRPr lang="ru-RU" sz="3600" dirty="0"/>
          </a:p>
        </p:txBody>
      </p:sp>
      <p:sp>
        <p:nvSpPr>
          <p:cNvPr id="3" name="Объект 2"/>
          <p:cNvSpPr>
            <a:spLocks noGrp="1"/>
          </p:cNvSpPr>
          <p:nvPr>
            <p:ph sz="half" idx="1"/>
          </p:nvPr>
        </p:nvSpPr>
        <p:spPr>
          <a:xfrm>
            <a:off x="457200" y="1600200"/>
            <a:ext cx="3898776" cy="4525963"/>
          </a:xfrm>
        </p:spPr>
        <p:txBody>
          <a:bodyPr>
            <a:normAutofit lnSpcReduction="10000"/>
          </a:bodyPr>
          <a:lstStyle/>
          <a:p>
            <a:endParaRPr lang="ru-RU" dirty="0" smtClean="0"/>
          </a:p>
          <a:p>
            <a:r>
              <a:rPr lang="ru-RU" dirty="0" smtClean="0"/>
              <a:t>При </a:t>
            </a:r>
            <a:r>
              <a:rPr lang="ru-RU" dirty="0"/>
              <a:t>этой форме не рекомендуется лечение </a:t>
            </a:r>
            <a:r>
              <a:rPr lang="ru-RU" dirty="0" smtClean="0"/>
              <a:t>противовирусными препаратами .</a:t>
            </a:r>
            <a:endParaRPr lang="ru-RU" dirty="0"/>
          </a:p>
          <a:p>
            <a:r>
              <a:rPr lang="ru-RU" dirty="0"/>
              <a:t>Возможно назначение Неоцитотекта® (1 мл/кг капельно каждые </a:t>
            </a:r>
            <a:r>
              <a:rPr lang="ru-RU" dirty="0" smtClean="0"/>
              <a:t>48 часов</a:t>
            </a:r>
            <a:r>
              <a:rPr lang="ru-RU" dirty="0"/>
              <a:t>) – всего 3-6 введений .</a:t>
            </a:r>
          </a:p>
        </p:txBody>
      </p:sp>
      <p:sp>
        <p:nvSpPr>
          <p:cNvPr id="4" name="Объект 3"/>
          <p:cNvSpPr>
            <a:spLocks noGrp="1"/>
          </p:cNvSpPr>
          <p:nvPr>
            <p:ph sz="half" idx="2"/>
          </p:nvPr>
        </p:nvSpPr>
        <p:spPr/>
        <p:txBody>
          <a:bodyPr>
            <a:normAutofit lnSpcReduction="10000"/>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84784"/>
            <a:ext cx="446449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562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06090"/>
          </a:xfrm>
        </p:spPr>
        <p:txBody>
          <a:bodyPr>
            <a:normAutofit/>
          </a:bodyPr>
          <a:lstStyle/>
          <a:p>
            <a:r>
              <a:rPr lang="ru-RU" sz="3600" dirty="0" smtClean="0"/>
              <a:t>Токсоплазмоз</a:t>
            </a:r>
            <a:endParaRPr lang="ru-RU" sz="3600" dirty="0"/>
          </a:p>
        </p:txBody>
      </p:sp>
      <p:sp>
        <p:nvSpPr>
          <p:cNvPr id="5" name="Объект 4"/>
          <p:cNvSpPr>
            <a:spLocks noGrp="1"/>
          </p:cNvSpPr>
          <p:nvPr>
            <p:ph idx="1"/>
          </p:nvPr>
        </p:nvSpPr>
        <p:spPr>
          <a:xfrm>
            <a:off x="457200" y="1196752"/>
            <a:ext cx="8229600" cy="5112608"/>
          </a:xfrm>
        </p:spPr>
        <p:txBody>
          <a:bodyPr>
            <a:normAutofit/>
          </a:bodyPr>
          <a:lstStyle/>
          <a:p>
            <a:r>
              <a:rPr lang="ru-RU" sz="2400" dirty="0" smtClean="0"/>
              <a:t>Токсоплазмоз вызывает </a:t>
            </a:r>
            <a:r>
              <a:rPr lang="en-US" sz="2400" dirty="0" smtClean="0"/>
              <a:t>Toxoplasma gondii, </a:t>
            </a:r>
            <a:r>
              <a:rPr lang="ru-RU" sz="2400" dirty="0" smtClean="0"/>
              <a:t>внутриклеточный паразитический простейший организм.</a:t>
            </a:r>
          </a:p>
          <a:p>
            <a:r>
              <a:rPr lang="ru-RU" sz="2400" dirty="0" smtClean="0"/>
              <a:t>Частота врождённой инфекции 1-10 случаев на 10 000 живорождённых.</a:t>
            </a:r>
          </a:p>
          <a:p>
            <a:pPr algn="just"/>
            <a:r>
              <a:rPr lang="ru-RU" sz="2400" dirty="0" smtClean="0"/>
              <a:t>Основным хозяином паразита является семейство кошачьих. Беременная женщина инфицируется  при поедании мяса, </a:t>
            </a:r>
            <a:r>
              <a:rPr lang="ru-RU" sz="2400" dirty="0"/>
              <a:t>с</a:t>
            </a:r>
            <a:r>
              <a:rPr lang="ru-RU" sz="2400" dirty="0" smtClean="0"/>
              <a:t>одержащего цисты, с током крови они разносятся по всему организму. Передача инфекции плоду осуществляется трансплацентарным и гематогенным путём. Врождённый токсоплазмоз является результатом приобретённой во время беременности материнской первичной инфекции.</a:t>
            </a:r>
            <a:endParaRPr lang="ru-RU" sz="2400" dirty="0"/>
          </a:p>
        </p:txBody>
      </p:sp>
    </p:spTree>
    <p:extLst>
      <p:ext uri="{BB962C8B-B14F-4D97-AF65-F5344CB8AC3E}">
        <p14:creationId xmlns:p14="http://schemas.microsoft.com/office/powerpoint/2010/main" val="4226244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2000" dirty="0"/>
              <a:t>КЛИНИЧЕСКИЕ РЕКОМЕНДАЦИИ (ПРОТОКОЛ ЛЕЧЕНИЯ) ОКАЗАНИЯ</a:t>
            </a:r>
            <a:br>
              <a:rPr lang="ru-RU" sz="2000" dirty="0"/>
            </a:br>
            <a:r>
              <a:rPr lang="ru-RU" sz="2000" dirty="0"/>
              <a:t>МЕДИЦИНСКОЙ ПОМОЩИ ДЕТЯМ БОЛЬНЫМ ИНФЕКЦИЕЙ,</a:t>
            </a:r>
            <a:br>
              <a:rPr lang="ru-RU" sz="2000" dirty="0"/>
            </a:br>
            <a:r>
              <a:rPr lang="ru-RU" sz="2000" dirty="0"/>
              <a:t>ВЫЗВАННОЙ ВИРУСОМ ПРОСТОГО ГЕРПЕСА</a:t>
            </a:r>
          </a:p>
        </p:txBody>
      </p:sp>
      <p:sp>
        <p:nvSpPr>
          <p:cNvPr id="6" name="Объект 5"/>
          <p:cNvSpPr>
            <a:spLocks noGrp="1"/>
          </p:cNvSpPr>
          <p:nvPr>
            <p:ph idx="1"/>
          </p:nvPr>
        </p:nvSpPr>
        <p:spPr/>
        <p:txBody>
          <a:bodyPr/>
          <a:lstStyle/>
          <a:p>
            <a:r>
              <a:rPr lang="ru-RU" dirty="0"/>
              <a:t>Организации-разработчики:</a:t>
            </a:r>
          </a:p>
          <a:p>
            <a:r>
              <a:rPr lang="ru-RU" dirty="0"/>
              <a:t>ФГБУ НИИДИ ФМБА РОССИИ,</a:t>
            </a:r>
          </a:p>
          <a:p>
            <a:r>
              <a:rPr lang="ru-RU" dirty="0"/>
              <a:t>Общественная организация «Евроазиатское общество по инфекционным болезням»,</a:t>
            </a:r>
          </a:p>
          <a:p>
            <a:r>
              <a:rPr lang="ru-RU" dirty="0"/>
              <a:t>Общественная организация «Ассоциация врачей инфекционистов Санкт-Петербурга и</a:t>
            </a:r>
          </a:p>
          <a:p>
            <a:pPr algn="just"/>
            <a:r>
              <a:rPr lang="ru-RU" dirty="0"/>
              <a:t>Ленинградской области» (АВИСПО)</a:t>
            </a:r>
          </a:p>
        </p:txBody>
      </p:sp>
    </p:spTree>
    <p:extLst>
      <p:ext uri="{BB962C8B-B14F-4D97-AF65-F5344CB8AC3E}">
        <p14:creationId xmlns:p14="http://schemas.microsoft.com/office/powerpoint/2010/main" val="2216105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3600" dirty="0" smtClean="0"/>
              <a:t>Вирусы простого герпеса</a:t>
            </a:r>
            <a:endParaRPr lang="ru-RU" sz="3600" dirty="0"/>
          </a:p>
        </p:txBody>
      </p:sp>
      <p:sp>
        <p:nvSpPr>
          <p:cNvPr id="3" name="Объект 2"/>
          <p:cNvSpPr>
            <a:spLocks noGrp="1"/>
          </p:cNvSpPr>
          <p:nvPr>
            <p:ph idx="1"/>
          </p:nvPr>
        </p:nvSpPr>
        <p:spPr>
          <a:xfrm>
            <a:off x="457200" y="1124744"/>
            <a:ext cx="8229600" cy="5184616"/>
          </a:xfrm>
        </p:spPr>
        <p:txBody>
          <a:bodyPr>
            <a:noAutofit/>
          </a:bodyPr>
          <a:lstStyle/>
          <a:p>
            <a:pPr algn="just"/>
            <a:r>
              <a:rPr lang="ru-RU" dirty="0" smtClean="0"/>
              <a:t>ВПГ- инфекция  - очень распространённая вирусная инфекция. Выделяют два подтипа: ВПГ 1  - поражает кожу лица и зону туловища выше талии и ВПГ -2  - поражает половые органы и кожу ниже уровня талии.</a:t>
            </a:r>
          </a:p>
          <a:p>
            <a:pPr algn="just"/>
            <a:r>
              <a:rPr lang="ru-RU" dirty="0" smtClean="0"/>
              <a:t>ВПГ – инфекции новорождённых возникают внутриутробно, во время родов или в послеродовом периоде. 85 % инфекций приобретены в период родов в качестве восходящей инфекции при разрыве плодных оболочек, либо путём родоразрешения через инфицированную шейку матки или влагалище.</a:t>
            </a:r>
            <a:endParaRPr lang="ru-RU" dirty="0"/>
          </a:p>
        </p:txBody>
      </p:sp>
    </p:spTree>
    <p:extLst>
      <p:ext uri="{BB962C8B-B14F-4D97-AF65-F5344CB8AC3E}">
        <p14:creationId xmlns:p14="http://schemas.microsoft.com/office/powerpoint/2010/main" val="3117033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3200" dirty="0" smtClean="0"/>
              <a:t>Вирусы простого герпеса</a:t>
            </a:r>
            <a:endParaRPr lang="ru-RU" sz="3200" dirty="0"/>
          </a:p>
        </p:txBody>
      </p:sp>
      <p:sp>
        <p:nvSpPr>
          <p:cNvPr id="3" name="Объект 2"/>
          <p:cNvSpPr>
            <a:spLocks noGrp="1"/>
          </p:cNvSpPr>
          <p:nvPr>
            <p:ph sz="half" idx="1"/>
          </p:nvPr>
        </p:nvSpPr>
        <p:spPr>
          <a:xfrm>
            <a:off x="457200" y="980728"/>
            <a:ext cx="4038600" cy="5145435"/>
          </a:xfrm>
        </p:spPr>
        <p:txBody>
          <a:bodyPr>
            <a:normAutofit fontScale="92500"/>
          </a:bodyPr>
          <a:lstStyle/>
          <a:p>
            <a:pPr marL="137160" indent="0" algn="just">
              <a:buNone/>
            </a:pPr>
            <a:r>
              <a:rPr lang="ru-RU" sz="2400" dirty="0" smtClean="0"/>
              <a:t>Входные ворота – кожа, глаза, рот, дыхательные пути.</a:t>
            </a:r>
          </a:p>
          <a:p>
            <a:pPr marL="137160" indent="0" algn="just">
              <a:buNone/>
            </a:pPr>
            <a:r>
              <a:rPr lang="ru-RU" sz="2400" dirty="0" smtClean="0"/>
              <a:t>После колонизации вирус распространяется гематогенным или контактным путём. Инкубационный период составляет 2-20 дней.</a:t>
            </a:r>
          </a:p>
          <a:p>
            <a:pPr marL="137160" indent="0" algn="just">
              <a:buNone/>
            </a:pPr>
            <a:r>
              <a:rPr lang="ru-RU" sz="2400" dirty="0" smtClean="0"/>
              <a:t>Выделяют общие закономерности неонатальной ВПГ-инфекции: болезнь, локализованная на коже, глазах, ротовой полости  и губах; поражение ЦНС.</a:t>
            </a:r>
          </a:p>
          <a:p>
            <a:pPr algn="just"/>
            <a:endParaRPr lang="ru-RU" sz="2400" dirty="0"/>
          </a:p>
        </p:txBody>
      </p:sp>
      <p:sp>
        <p:nvSpPr>
          <p:cNvPr id="4" name="Объект 3"/>
          <p:cNvSpPr>
            <a:spLocks noGrp="1"/>
          </p:cNvSpPr>
          <p:nvPr>
            <p:ph sz="half" idx="2"/>
          </p:nvPr>
        </p:nvSpPr>
        <p:spPr>
          <a:xfrm>
            <a:off x="4648200" y="1124744"/>
            <a:ext cx="4038600" cy="5001419"/>
          </a:xfrm>
        </p:spPr>
        <p:txBody>
          <a:bodyPr>
            <a:normAutofit fontScale="92500"/>
          </a:bodyPr>
          <a:lstStyle/>
          <a:p>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882" y="980728"/>
            <a:ext cx="4300598"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929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778098"/>
          </a:xfrm>
        </p:spPr>
        <p:txBody>
          <a:bodyPr>
            <a:normAutofit/>
          </a:bodyPr>
          <a:lstStyle/>
          <a:p>
            <a:r>
              <a:rPr lang="ru-RU" sz="3200" dirty="0" smtClean="0"/>
              <a:t>Вирусы простого герпеса</a:t>
            </a:r>
            <a:endParaRPr lang="ru-RU" sz="3200" dirty="0"/>
          </a:p>
        </p:txBody>
      </p:sp>
      <p:sp>
        <p:nvSpPr>
          <p:cNvPr id="6" name="Объект 5"/>
          <p:cNvSpPr>
            <a:spLocks noGrp="1"/>
          </p:cNvSpPr>
          <p:nvPr>
            <p:ph idx="1"/>
          </p:nvPr>
        </p:nvSpPr>
        <p:spPr>
          <a:xfrm>
            <a:off x="395536" y="1196752"/>
            <a:ext cx="8229600" cy="5472608"/>
          </a:xfrm>
        </p:spPr>
        <p:txBody>
          <a:bodyPr>
            <a:normAutofit/>
          </a:bodyPr>
          <a:lstStyle/>
          <a:p>
            <a:pPr algn="just"/>
            <a:r>
              <a:rPr lang="ru-RU" dirty="0" smtClean="0"/>
              <a:t>Первичная герпетическая инфекция развивается при первом контакте человека с вирусом в любом возрасте и в 80-90 % протекает в субклинической форме.</a:t>
            </a:r>
          </a:p>
          <a:p>
            <a:pPr algn="just"/>
            <a:r>
              <a:rPr lang="ru-RU" dirty="0" smtClean="0"/>
              <a:t>Рецидивирующая герпетическая инфекция связана с реактивацией вируса.</a:t>
            </a:r>
          </a:p>
          <a:p>
            <a:pPr algn="just"/>
            <a:r>
              <a:rPr lang="ru-RU" dirty="0" smtClean="0"/>
              <a:t>Рецидивы могут возникать с различной частотой.</a:t>
            </a:r>
          </a:p>
          <a:p>
            <a:pPr algn="just"/>
            <a:r>
              <a:rPr lang="ru-RU" dirty="0" smtClean="0"/>
              <a:t>Наиболее частыми формами рецидивирующего герпеса являются кожная и генитальная. </a:t>
            </a:r>
            <a:endParaRPr lang="ru-RU" dirty="0"/>
          </a:p>
        </p:txBody>
      </p:sp>
    </p:spTree>
    <p:extLst>
      <p:ext uri="{BB962C8B-B14F-4D97-AF65-F5344CB8AC3E}">
        <p14:creationId xmlns:p14="http://schemas.microsoft.com/office/powerpoint/2010/main" val="4239385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3200" dirty="0" smtClean="0"/>
              <a:t>Вирусы простого герпеса. Клиника.</a:t>
            </a:r>
            <a:endParaRPr lang="ru-RU" sz="3200" dirty="0"/>
          </a:p>
        </p:txBody>
      </p:sp>
      <p:sp>
        <p:nvSpPr>
          <p:cNvPr id="3" name="Объект 2"/>
          <p:cNvSpPr>
            <a:spLocks noGrp="1"/>
          </p:cNvSpPr>
          <p:nvPr>
            <p:ph idx="1"/>
          </p:nvPr>
        </p:nvSpPr>
        <p:spPr>
          <a:xfrm>
            <a:off x="457200" y="1052736"/>
            <a:ext cx="8229600" cy="5256624"/>
          </a:xfrm>
        </p:spPr>
        <p:txBody>
          <a:bodyPr/>
          <a:lstStyle/>
          <a:p>
            <a:r>
              <a:rPr lang="ru-RU" dirty="0" smtClean="0"/>
              <a:t>У новорождённых клиника появляется на 10-12 день жизни. </a:t>
            </a:r>
          </a:p>
          <a:p>
            <a:r>
              <a:rPr lang="ru-RU" dirty="0" smtClean="0"/>
              <a:t>Локализованные инфекции. Поражение кожи варьирует от пузырьков до выраженных булл. Поражение кожи встречаются в 80-85 % случаев. </a:t>
            </a:r>
          </a:p>
          <a:p>
            <a:pPr algn="just"/>
            <a:r>
              <a:rPr lang="ru-RU" dirty="0" smtClean="0"/>
              <a:t>Генерализованная болезнь. Прогноз тяжёлый. Лихорадка, вялость, одышка, сепсис, печёночная недостаточность, ДВС синдром.</a:t>
            </a:r>
          </a:p>
          <a:p>
            <a:r>
              <a:rPr lang="ru-RU" dirty="0" smtClean="0"/>
              <a:t>Энцефалит. Судороги, вялость, беспокойство, тремор, плохой аппетит. </a:t>
            </a:r>
          </a:p>
        </p:txBody>
      </p:sp>
    </p:spTree>
    <p:extLst>
      <p:ext uri="{BB962C8B-B14F-4D97-AF65-F5344CB8AC3E}">
        <p14:creationId xmlns:p14="http://schemas.microsoft.com/office/powerpoint/2010/main" val="3498785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sz="3200" dirty="0" smtClean="0"/>
              <a:t>Диагностика вируса простого герпеса</a:t>
            </a:r>
            <a:endParaRPr lang="ru-RU" sz="3200" dirty="0"/>
          </a:p>
        </p:txBody>
      </p:sp>
      <p:sp>
        <p:nvSpPr>
          <p:cNvPr id="7" name="Объект 6"/>
          <p:cNvSpPr>
            <a:spLocks noGrp="1"/>
          </p:cNvSpPr>
          <p:nvPr>
            <p:ph sz="half" idx="1"/>
          </p:nvPr>
        </p:nvSpPr>
        <p:spPr/>
        <p:txBody>
          <a:bodyPr/>
          <a:lstStyle/>
          <a:p>
            <a:pPr marL="137160" indent="0">
              <a:buNone/>
            </a:pPr>
            <a:r>
              <a:rPr lang="ru-RU" dirty="0" smtClean="0"/>
              <a:t>1. Вирусные культуры. </a:t>
            </a:r>
          </a:p>
          <a:p>
            <a:pPr marL="137160" indent="0">
              <a:buNone/>
            </a:pPr>
            <a:r>
              <a:rPr lang="ru-RU" dirty="0" smtClean="0"/>
              <a:t>Выделение ВПГ в культуре  - кал, моча, смыв носоглотки, горла.</a:t>
            </a:r>
          </a:p>
          <a:p>
            <a:pPr marL="137160" indent="0">
              <a:buNone/>
            </a:pPr>
            <a:r>
              <a:rPr lang="ru-RU" dirty="0" smtClean="0"/>
              <a:t>2. Иммунологические анализы – выявление анти-ВПГ антител в ИФА. Исследование очень специфично.</a:t>
            </a:r>
            <a:endParaRPr lang="ru-RU" dirty="0"/>
          </a:p>
        </p:txBody>
      </p:sp>
      <p:sp>
        <p:nvSpPr>
          <p:cNvPr id="8" name="Объект 7"/>
          <p:cNvSpPr>
            <a:spLocks noGrp="1"/>
          </p:cNvSpPr>
          <p:nvPr>
            <p:ph sz="half" idx="2"/>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40768"/>
            <a:ext cx="4248471"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982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3600" dirty="0" smtClean="0"/>
              <a:t>Диагностика вируса простого герпеса</a:t>
            </a:r>
            <a:endParaRPr lang="ru-RU" sz="3600" dirty="0"/>
          </a:p>
        </p:txBody>
      </p:sp>
      <p:sp>
        <p:nvSpPr>
          <p:cNvPr id="4" name="Объект 3"/>
          <p:cNvSpPr>
            <a:spLocks noGrp="1"/>
          </p:cNvSpPr>
          <p:nvPr>
            <p:ph sz="half" idx="1"/>
          </p:nvPr>
        </p:nvSpPr>
        <p:spPr>
          <a:xfrm>
            <a:off x="251520" y="1268760"/>
            <a:ext cx="3456384" cy="5256583"/>
          </a:xfrm>
        </p:spPr>
        <p:txBody>
          <a:bodyPr>
            <a:normAutofit/>
          </a:bodyPr>
          <a:lstStyle/>
          <a:p>
            <a:pPr marL="137160" indent="0" algn="just">
              <a:buNone/>
            </a:pPr>
            <a:r>
              <a:rPr lang="ru-RU" dirty="0" smtClean="0"/>
              <a:t>ПЦР используется для выявления ДНК ВПГ в спинномозговой жидкости и образцах крови.</a:t>
            </a:r>
          </a:p>
          <a:p>
            <a:pPr marL="137160" indent="0" algn="just">
              <a:buNone/>
            </a:pPr>
            <a:r>
              <a:rPr lang="ru-RU" dirty="0" smtClean="0"/>
              <a:t>Метод особенно полезен для диагностики ассоциированного с ВПГ энцефалита.</a:t>
            </a:r>
          </a:p>
          <a:p>
            <a:pPr algn="just"/>
            <a:endParaRPr lang="ru-RU" dirty="0"/>
          </a:p>
        </p:txBody>
      </p:sp>
      <p:sp>
        <p:nvSpPr>
          <p:cNvPr id="5" name="Объект 4"/>
          <p:cNvSpPr>
            <a:spLocks noGrp="1"/>
          </p:cNvSpPr>
          <p:nvPr>
            <p:ph sz="half" idx="2"/>
          </p:nvPr>
        </p:nvSpPr>
        <p:spPr/>
        <p:txBody>
          <a:bodyPr>
            <a:normAutofit/>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268760"/>
            <a:ext cx="4824536" cy="525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510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850106"/>
          </a:xfrm>
        </p:spPr>
        <p:txBody>
          <a:bodyPr>
            <a:normAutofit/>
          </a:bodyPr>
          <a:lstStyle/>
          <a:p>
            <a:r>
              <a:rPr lang="ru-RU" sz="2400" dirty="0" smtClean="0"/>
              <a:t>Лечение новорождённых с вирусом простого герпеса</a:t>
            </a:r>
            <a:endParaRPr lang="ru-RU" sz="2400" dirty="0"/>
          </a:p>
        </p:txBody>
      </p:sp>
      <p:sp>
        <p:nvSpPr>
          <p:cNvPr id="6" name="Объект 5"/>
          <p:cNvSpPr>
            <a:spLocks noGrp="1"/>
          </p:cNvSpPr>
          <p:nvPr>
            <p:ph idx="1"/>
          </p:nvPr>
        </p:nvSpPr>
        <p:spPr>
          <a:xfrm>
            <a:off x="457200" y="1268760"/>
            <a:ext cx="8229600" cy="5040600"/>
          </a:xfrm>
        </p:spPr>
        <p:txBody>
          <a:bodyPr/>
          <a:lstStyle/>
          <a:p>
            <a:pPr algn="just"/>
            <a:r>
              <a:rPr lang="ru-RU" dirty="0" smtClean="0"/>
              <a:t>Ацикловир внутривенно в дозе 60 мг/кг/</a:t>
            </a:r>
            <a:r>
              <a:rPr lang="ru-RU" dirty="0" err="1" smtClean="0"/>
              <a:t>сут</a:t>
            </a:r>
            <a:r>
              <a:rPr lang="ru-RU" dirty="0" smtClean="0"/>
              <a:t> каждые 8 часов. Длительность терапии составляет 21 день для пациентов с генерализованной инфекцией или поражением ЦНС и 14 дней для болезни, локализованной на коже, глазах, ротовой полости и губах.  </a:t>
            </a:r>
          </a:p>
          <a:p>
            <a:pPr algn="just"/>
            <a:r>
              <a:rPr lang="ru-RU" dirty="0" smtClean="0"/>
              <a:t>Детям с положительным результатом ПЦР необходимо внутривенное введение ацикловира до получения ПЦР-негативного результата. </a:t>
            </a:r>
            <a:endParaRPr lang="ru-RU" dirty="0"/>
          </a:p>
        </p:txBody>
      </p:sp>
    </p:spTree>
    <p:extLst>
      <p:ext uri="{BB962C8B-B14F-4D97-AF65-F5344CB8AC3E}">
        <p14:creationId xmlns:p14="http://schemas.microsoft.com/office/powerpoint/2010/main" val="889223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368152"/>
          </a:xfrm>
        </p:spPr>
        <p:txBody>
          <a:bodyPr>
            <a:noAutofit/>
          </a:bodyPr>
          <a:lstStyle/>
          <a:p>
            <a:r>
              <a:rPr lang="ru-RU" sz="2400" dirty="0"/>
              <a:t>ПРОВЕДЕНИЕ ПРОФИЛАКТИКИ ПЕРЕДАЧИ</a:t>
            </a:r>
            <a:br>
              <a:rPr lang="ru-RU" sz="2400" dirty="0"/>
            </a:br>
            <a:r>
              <a:rPr lang="ru-RU" sz="2400" dirty="0"/>
              <a:t>ВИЧ-ИНФЕКЦИИ ОТ МАТЕРИ </a:t>
            </a:r>
            <a:r>
              <a:rPr lang="ru-RU" sz="2400" dirty="0" smtClean="0"/>
              <a:t>РЕБЁНКУ. Клинические рекомендации </a:t>
            </a:r>
            <a:r>
              <a:rPr lang="ru-RU" sz="2400" dirty="0"/>
              <a:t>2015 год под редакцией академика РАН Н.Н. Володина</a:t>
            </a:r>
          </a:p>
        </p:txBody>
      </p:sp>
      <p:sp>
        <p:nvSpPr>
          <p:cNvPr id="3" name="Объект 2"/>
          <p:cNvSpPr>
            <a:spLocks noGrp="1"/>
          </p:cNvSpPr>
          <p:nvPr>
            <p:ph idx="1"/>
          </p:nvPr>
        </p:nvSpPr>
        <p:spPr>
          <a:xfrm>
            <a:off x="457200" y="1916832"/>
            <a:ext cx="8229600" cy="4392528"/>
          </a:xfrm>
        </p:spPr>
        <p:txBody>
          <a:bodyPr>
            <a:normAutofit/>
          </a:bodyPr>
          <a:lstStyle/>
          <a:p>
            <a:pPr algn="just"/>
            <a:r>
              <a:rPr lang="ru-RU" dirty="0" smtClean="0"/>
              <a:t>ВИЧ-инфекция </a:t>
            </a:r>
            <a:r>
              <a:rPr lang="ru-RU" dirty="0"/>
              <a:t>– медленно прогрессирующее заболевание, </a:t>
            </a:r>
            <a:r>
              <a:rPr lang="ru-RU" dirty="0" smtClean="0"/>
              <a:t>характеризующееся поражением </a:t>
            </a:r>
            <a:r>
              <a:rPr lang="ru-RU" dirty="0"/>
              <a:t>иммунной системы с развитием (при естественном течении заболевания, </a:t>
            </a:r>
            <a:r>
              <a:rPr lang="ru-RU" dirty="0" smtClean="0"/>
              <a:t>без лечения</a:t>
            </a:r>
            <a:r>
              <a:rPr lang="ru-RU" dirty="0"/>
              <a:t>) синдрома приобретенного иммунодефицита (СПИД). Угрожающими </a:t>
            </a:r>
            <a:r>
              <a:rPr lang="ru-RU" dirty="0" smtClean="0"/>
              <a:t>жизни человека </a:t>
            </a:r>
            <a:r>
              <a:rPr lang="ru-RU" dirty="0"/>
              <a:t>клиническими проявлениями СПИДа являются оппортунистические (</a:t>
            </a:r>
            <a:r>
              <a:rPr lang="ru-RU" dirty="0" smtClean="0"/>
              <a:t>вторичные) инфекции </a:t>
            </a:r>
            <a:r>
              <a:rPr lang="ru-RU" dirty="0"/>
              <a:t>и злокачественные новообразования</a:t>
            </a:r>
          </a:p>
        </p:txBody>
      </p:sp>
    </p:spTree>
    <p:extLst>
      <p:ext uri="{BB962C8B-B14F-4D97-AF65-F5344CB8AC3E}">
        <p14:creationId xmlns:p14="http://schemas.microsoft.com/office/powerpoint/2010/main" val="594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274638"/>
            <a:ext cx="4392488" cy="490066"/>
          </a:xfrm>
        </p:spPr>
        <p:txBody>
          <a:bodyPr>
            <a:normAutofit fontScale="90000"/>
          </a:bodyPr>
          <a:lstStyle/>
          <a:p>
            <a:r>
              <a:rPr lang="ru-RU" sz="2800" dirty="0" smtClean="0"/>
              <a:t>Передача ВИЧ от матери ребёнку</a:t>
            </a:r>
            <a:endParaRPr lang="ru-RU" sz="2800" dirty="0"/>
          </a:p>
        </p:txBody>
      </p:sp>
      <p:sp>
        <p:nvSpPr>
          <p:cNvPr id="3" name="Объект 2"/>
          <p:cNvSpPr>
            <a:spLocks noGrp="1"/>
          </p:cNvSpPr>
          <p:nvPr>
            <p:ph sz="half" idx="1"/>
          </p:nvPr>
        </p:nvSpPr>
        <p:spPr>
          <a:xfrm>
            <a:off x="323528" y="260648"/>
            <a:ext cx="3816424" cy="6336704"/>
          </a:xfrm>
        </p:spPr>
        <p:txBody>
          <a:bodyPr>
            <a:noAutofit/>
          </a:bodyPr>
          <a:lstStyle/>
          <a:p>
            <a:pPr marL="137160" indent="0" algn="just">
              <a:buNone/>
            </a:pPr>
            <a:r>
              <a:rPr lang="ru-RU" sz="2000" dirty="0"/>
              <a:t>Заражение детей ВИЧ-инфекцией до 98 % случаев происходит при </a:t>
            </a:r>
            <a:r>
              <a:rPr lang="ru-RU" sz="2000" dirty="0" smtClean="0"/>
              <a:t>перинатальном контакте </a:t>
            </a:r>
            <a:r>
              <a:rPr lang="ru-RU" sz="2000" dirty="0"/>
              <a:t>с ВИЧ-инфицированной матерью и при сохранении грудного вскармливания</a:t>
            </a:r>
            <a:r>
              <a:rPr lang="ru-RU" sz="2000" dirty="0" smtClean="0"/>
              <a:t>.</a:t>
            </a:r>
          </a:p>
          <a:p>
            <a:pPr marL="137160" indent="0" algn="just">
              <a:buNone/>
            </a:pPr>
            <a:r>
              <a:rPr lang="ru-RU" sz="2000" dirty="0" smtClean="0"/>
              <a:t>Вероятность </a:t>
            </a:r>
            <a:r>
              <a:rPr lang="ru-RU" sz="2000" dirty="0"/>
              <a:t>передачи ВИЧ-инфекции от матери ребёнку без </a:t>
            </a:r>
            <a:r>
              <a:rPr lang="ru-RU" sz="2000" dirty="0" smtClean="0"/>
              <a:t>проведении профилактических мероприятий </a:t>
            </a:r>
            <a:r>
              <a:rPr lang="ru-RU" sz="2000" dirty="0"/>
              <a:t>составляет до 40 %. Внутриутробное </a:t>
            </a:r>
            <a:r>
              <a:rPr lang="ru-RU" sz="2000" dirty="0" smtClean="0"/>
              <a:t>инфицирование происходит </a:t>
            </a:r>
            <a:r>
              <a:rPr lang="ru-RU" sz="2000" dirty="0"/>
              <a:t>в 15–25 % случаев, инфицирование ребёнка в родах – 60–85 % и </a:t>
            </a:r>
            <a:r>
              <a:rPr lang="ru-RU" sz="2000" dirty="0" smtClean="0"/>
              <a:t>при вскармливании </a:t>
            </a:r>
            <a:r>
              <a:rPr lang="ru-RU" sz="2000" dirty="0"/>
              <a:t>молоком ВИЧ-инфицированной женщины 12–20 %.</a:t>
            </a:r>
          </a:p>
        </p:txBody>
      </p:sp>
      <p:sp>
        <p:nvSpPr>
          <p:cNvPr id="4" name="Объект 3"/>
          <p:cNvSpPr>
            <a:spLocks noGrp="1"/>
          </p:cNvSpPr>
          <p:nvPr>
            <p:ph sz="half" idx="2"/>
          </p:nvPr>
        </p:nvSpPr>
        <p:spPr/>
        <p:txBody>
          <a:bodyPr>
            <a:normAutofit/>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052736"/>
            <a:ext cx="424847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55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06090"/>
          </a:xfrm>
        </p:spPr>
        <p:txBody>
          <a:bodyPr>
            <a:normAutofit/>
          </a:bodyPr>
          <a:lstStyle/>
          <a:p>
            <a:r>
              <a:rPr lang="ru-RU" sz="3600" dirty="0" smtClean="0"/>
              <a:t>Токсоплазмоз</a:t>
            </a:r>
            <a:endParaRPr lang="ru-RU" sz="3600" dirty="0"/>
          </a:p>
        </p:txBody>
      </p:sp>
      <p:sp>
        <p:nvSpPr>
          <p:cNvPr id="5" name="Объект 4"/>
          <p:cNvSpPr>
            <a:spLocks noGrp="1"/>
          </p:cNvSpPr>
          <p:nvPr>
            <p:ph idx="1"/>
          </p:nvPr>
        </p:nvSpPr>
        <p:spPr>
          <a:xfrm>
            <a:off x="457200" y="1196752"/>
            <a:ext cx="8229600" cy="5112608"/>
          </a:xfrm>
        </p:spPr>
        <p:txBody>
          <a:bodyPr>
            <a:normAutofit/>
          </a:bodyPr>
          <a:lstStyle/>
          <a:p>
            <a:r>
              <a:rPr lang="ru-RU" sz="2400" dirty="0" smtClean="0"/>
              <a:t>Чем более на поздних сроках беременности инфицируется женщина, тем выше вероятность передачи инфекции плоду. </a:t>
            </a:r>
          </a:p>
          <a:p>
            <a:r>
              <a:rPr lang="ru-RU" sz="2400" dirty="0" smtClean="0"/>
              <a:t>Инфекция плода/новорождённого включает поражение ЦНС и /или глаз с /или без генерализации процесса.</a:t>
            </a:r>
          </a:p>
          <a:p>
            <a:r>
              <a:rPr lang="ru-RU" sz="2400" dirty="0" smtClean="0"/>
              <a:t>Клинические проявления. Врождённый токсоплазмоз может проявляться в неонатальном периоде, в более поздние сроки, в субклинической форме.</a:t>
            </a:r>
          </a:p>
          <a:p>
            <a:pPr algn="just"/>
            <a:r>
              <a:rPr lang="ru-RU" sz="2400" dirty="0" smtClean="0"/>
              <a:t>Обструктивная гидроцефалия, хориоретинит, диффузная внутричерепная кальцификация – классическая триада токсоплазмоза. ТАКЖЕ – анемия, судороги, гепатоспленомегалия, рвота, диарея, микрофтальм, глаукома, атрофия зрительного нерва, катаракта. </a:t>
            </a:r>
          </a:p>
          <a:p>
            <a:endParaRPr lang="ru-RU" sz="2400" dirty="0"/>
          </a:p>
        </p:txBody>
      </p:sp>
    </p:spTree>
    <p:extLst>
      <p:ext uri="{BB962C8B-B14F-4D97-AF65-F5344CB8AC3E}">
        <p14:creationId xmlns:p14="http://schemas.microsoft.com/office/powerpoint/2010/main" val="1114460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2800" dirty="0" smtClean="0"/>
              <a:t>Передача ВИЧ от матери ребёнку</a:t>
            </a:r>
            <a:endParaRPr lang="ru-RU" sz="2800" dirty="0"/>
          </a:p>
        </p:txBody>
      </p:sp>
      <p:sp>
        <p:nvSpPr>
          <p:cNvPr id="3" name="Объект 2"/>
          <p:cNvSpPr>
            <a:spLocks noGrp="1"/>
          </p:cNvSpPr>
          <p:nvPr>
            <p:ph idx="1"/>
          </p:nvPr>
        </p:nvSpPr>
        <p:spPr>
          <a:xfrm>
            <a:off x="457200" y="1196752"/>
            <a:ext cx="8229600" cy="5112608"/>
          </a:xfrm>
        </p:spPr>
        <p:txBody>
          <a:bodyPr>
            <a:normAutofit/>
          </a:bodyPr>
          <a:lstStyle/>
          <a:p>
            <a:pPr algn="just"/>
            <a:r>
              <a:rPr lang="ru-RU" sz="2000" dirty="0"/>
              <a:t>Вероятность передачи ВИЧ-инфекции от матери ребёнку без </a:t>
            </a:r>
            <a:r>
              <a:rPr lang="ru-RU" sz="2000" dirty="0" smtClean="0"/>
              <a:t>проведения профилактических </a:t>
            </a:r>
            <a:r>
              <a:rPr lang="ru-RU" sz="2000" dirty="0"/>
              <a:t>мероприятий составляет до 40 %. Внутриутробное </a:t>
            </a:r>
            <a:r>
              <a:rPr lang="ru-RU" sz="2000" dirty="0" smtClean="0"/>
              <a:t>инфицирование происходит </a:t>
            </a:r>
            <a:r>
              <a:rPr lang="ru-RU" sz="2000" dirty="0"/>
              <a:t>в 15–25 % случаев, инфицирование ребёнка в родах – 60–85 % и </a:t>
            </a:r>
            <a:r>
              <a:rPr lang="ru-RU" sz="2000" dirty="0" smtClean="0"/>
              <a:t>при вскармливании </a:t>
            </a:r>
            <a:r>
              <a:rPr lang="ru-RU" sz="2000" dirty="0"/>
              <a:t>молоком ВИЧ-инфицированной женщины </a:t>
            </a:r>
            <a:r>
              <a:rPr lang="ru-RU" sz="2000" dirty="0" smtClean="0"/>
              <a:t>12–20 %.</a:t>
            </a:r>
          </a:p>
          <a:p>
            <a:pPr algn="just"/>
            <a:endParaRPr lang="ru-RU" sz="2000" dirty="0" smtClean="0"/>
          </a:p>
          <a:p>
            <a:pPr algn="just"/>
            <a:r>
              <a:rPr lang="ru-RU" sz="2000" dirty="0" smtClean="0"/>
              <a:t>АРТ – антиретровирусная терапия - </a:t>
            </a:r>
            <a:r>
              <a:rPr lang="ru-RU" sz="2000" dirty="0"/>
              <a:t>способ профилактики передачи ВИЧ от матери ребёнку. С 2003 года профилактика перинатальной передачи ВИЧ-инфекции проводится </a:t>
            </a:r>
            <a:r>
              <a:rPr lang="ru-RU" sz="2000" dirty="0" smtClean="0"/>
              <a:t>во всех </a:t>
            </a:r>
            <a:r>
              <a:rPr lang="ru-RU" sz="2000" dirty="0"/>
              <a:t>регионах Российской Федерации в соответствии с приказом Минздрава России </a:t>
            </a:r>
            <a:r>
              <a:rPr lang="ru-RU" sz="2000" dirty="0" smtClean="0"/>
              <a:t>от 19.12.2003 </a:t>
            </a:r>
            <a:r>
              <a:rPr lang="ru-RU" sz="2000" dirty="0"/>
              <a:t>г. № 606 «Об утверждении инструкции по профилактике передачи </a:t>
            </a:r>
            <a:r>
              <a:rPr lang="ru-RU" sz="2000" dirty="0" smtClean="0"/>
              <a:t>ВИЧ-инфекции от </a:t>
            </a:r>
            <a:r>
              <a:rPr lang="ru-RU" sz="2000" dirty="0"/>
              <a:t>матери ребёнку и образца информированного согласия на </a:t>
            </a:r>
            <a:r>
              <a:rPr lang="ru-RU" sz="2000" dirty="0" smtClean="0"/>
              <a:t>проведение химиопрофилактики </a:t>
            </a:r>
            <a:r>
              <a:rPr lang="ru-RU" sz="2000" dirty="0"/>
              <a:t>ВИЧ-инфекции</a:t>
            </a:r>
            <a:r>
              <a:rPr lang="ru-RU" sz="2000" dirty="0" smtClean="0"/>
              <a:t>». </a:t>
            </a:r>
            <a:endParaRPr lang="ru-RU" sz="2000" dirty="0"/>
          </a:p>
          <a:p>
            <a:pPr algn="just"/>
            <a:endParaRPr lang="ru-RU" sz="2000" dirty="0"/>
          </a:p>
        </p:txBody>
      </p:sp>
    </p:spTree>
    <p:extLst>
      <p:ext uri="{BB962C8B-B14F-4D97-AF65-F5344CB8AC3E}">
        <p14:creationId xmlns:p14="http://schemas.microsoft.com/office/powerpoint/2010/main" val="2774202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ПРОВЕДЕНИЕ ПРОФИЛАКТИКИ ПЕРЕДАЧИ</a:t>
            </a:r>
            <a:br>
              <a:rPr lang="ru-RU" sz="2800" dirty="0"/>
            </a:br>
            <a:r>
              <a:rPr lang="ru-RU" sz="2800" dirty="0"/>
              <a:t>ВИЧ-ИНФЕКЦИИ ОТ МАТЕРИ РЕБЁНКУ. Клинические </a:t>
            </a:r>
            <a:r>
              <a:rPr lang="ru-RU" sz="2800" dirty="0" smtClean="0"/>
              <a:t>рекомендации. Важные разделы. </a:t>
            </a:r>
            <a:endParaRPr lang="ru-RU" sz="2800" dirty="0"/>
          </a:p>
        </p:txBody>
      </p:sp>
      <p:sp>
        <p:nvSpPr>
          <p:cNvPr id="3" name="Объект 2"/>
          <p:cNvSpPr>
            <a:spLocks noGrp="1"/>
          </p:cNvSpPr>
          <p:nvPr>
            <p:ph idx="1"/>
          </p:nvPr>
        </p:nvSpPr>
        <p:spPr/>
        <p:txBody>
          <a:bodyPr>
            <a:noAutofit/>
          </a:bodyPr>
          <a:lstStyle/>
          <a:p>
            <a:pPr algn="just"/>
            <a:r>
              <a:rPr lang="ru-RU" sz="2400" dirty="0"/>
              <a:t>1. Диагностика ВИЧ-инфекции до и во время </a:t>
            </a:r>
            <a:r>
              <a:rPr lang="ru-RU" sz="2400" dirty="0" smtClean="0"/>
              <a:t>беременности.</a:t>
            </a:r>
          </a:p>
          <a:p>
            <a:pPr algn="just"/>
            <a:r>
              <a:rPr lang="ru-RU" sz="2400" dirty="0"/>
              <a:t>2. Профилактика передачи ВИЧ-инфекции от матери ребёнку во </a:t>
            </a:r>
            <a:r>
              <a:rPr lang="ru-RU" sz="2400" dirty="0" smtClean="0"/>
              <a:t>время беременности </a:t>
            </a:r>
            <a:r>
              <a:rPr lang="ru-RU" sz="2400" dirty="0"/>
              <a:t>(первый этап профилактики). </a:t>
            </a:r>
            <a:r>
              <a:rPr lang="ru-RU" sz="2400" dirty="0" smtClean="0"/>
              <a:t>Особенности диспансерного </a:t>
            </a:r>
            <a:r>
              <a:rPr lang="ru-RU" sz="2400" dirty="0"/>
              <a:t>наблюдения ВИЧ-инфицированных </a:t>
            </a:r>
            <a:r>
              <a:rPr lang="ru-RU" sz="2400" dirty="0" smtClean="0"/>
              <a:t>беременных. </a:t>
            </a:r>
          </a:p>
          <a:p>
            <a:pPr algn="just"/>
            <a:r>
              <a:rPr lang="ru-RU" sz="2400" dirty="0"/>
              <a:t>3. Диагностика ВИЧ-инфекции в родильном </a:t>
            </a:r>
            <a:r>
              <a:rPr lang="ru-RU" sz="2400" dirty="0" smtClean="0"/>
              <a:t>отделении.</a:t>
            </a:r>
          </a:p>
          <a:p>
            <a:pPr algn="just"/>
            <a:r>
              <a:rPr lang="ru-RU" sz="2400" dirty="0" smtClean="0"/>
              <a:t>4. Профилактика </a:t>
            </a:r>
            <a:r>
              <a:rPr lang="ru-RU" sz="2400" dirty="0"/>
              <a:t>передачи ВИЧ-инфекции от матери ребёнку в </a:t>
            </a:r>
            <a:r>
              <a:rPr lang="ru-RU" sz="2400" dirty="0" smtClean="0"/>
              <a:t>родах  (второй </a:t>
            </a:r>
            <a:r>
              <a:rPr lang="ru-RU" sz="2400" dirty="0"/>
              <a:t>этап профилактики</a:t>
            </a:r>
            <a:r>
              <a:rPr lang="ru-RU" sz="2400" dirty="0" smtClean="0"/>
              <a:t>).</a:t>
            </a:r>
          </a:p>
          <a:p>
            <a:pPr algn="just"/>
            <a:r>
              <a:rPr lang="ru-RU" sz="2400" dirty="0"/>
              <a:t>5. Профилактические мероприятия в отношении </a:t>
            </a:r>
            <a:r>
              <a:rPr lang="ru-RU" sz="2400" dirty="0" smtClean="0"/>
              <a:t>ребёнка (третий </a:t>
            </a:r>
            <a:r>
              <a:rPr lang="ru-RU" sz="2400" dirty="0"/>
              <a:t>этап профилактики</a:t>
            </a:r>
            <a:r>
              <a:rPr lang="ru-RU" sz="2400" dirty="0" smtClean="0"/>
              <a:t>). </a:t>
            </a:r>
          </a:p>
          <a:p>
            <a:pPr algn="just"/>
            <a:r>
              <a:rPr lang="ru-RU" sz="2400" dirty="0"/>
              <a:t>6. Диагностика ВИЧ-инфекции у </a:t>
            </a:r>
            <a:r>
              <a:rPr lang="ru-RU" sz="2400" dirty="0" smtClean="0"/>
              <a:t>новорождённых.</a:t>
            </a:r>
            <a:endParaRPr lang="ru-RU" sz="2400" dirty="0"/>
          </a:p>
        </p:txBody>
      </p:sp>
    </p:spTree>
    <p:extLst>
      <p:ext uri="{BB962C8B-B14F-4D97-AF65-F5344CB8AC3E}">
        <p14:creationId xmlns:p14="http://schemas.microsoft.com/office/powerpoint/2010/main" val="3638741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Диагностика ВИЧ-инфекции у </a:t>
            </a:r>
            <a:r>
              <a:rPr lang="ru-RU" sz="2800" dirty="0" smtClean="0"/>
              <a:t>новорождённых </a:t>
            </a:r>
            <a:r>
              <a:rPr lang="ru-RU" sz="2800" dirty="0"/>
              <a:t/>
            </a:r>
            <a:br>
              <a:rPr lang="ru-RU" sz="2800" dirty="0"/>
            </a:br>
            <a:endParaRPr lang="ru-RU" sz="2800" dirty="0"/>
          </a:p>
        </p:txBody>
      </p:sp>
      <p:sp>
        <p:nvSpPr>
          <p:cNvPr id="4" name="Объект 3"/>
          <p:cNvSpPr>
            <a:spLocks noGrp="1"/>
          </p:cNvSpPr>
          <p:nvPr>
            <p:ph sz="half" idx="1"/>
          </p:nvPr>
        </p:nvSpPr>
        <p:spPr>
          <a:xfrm>
            <a:off x="323528" y="1600200"/>
            <a:ext cx="2520280" cy="4525963"/>
          </a:xfrm>
        </p:spPr>
        <p:txBody>
          <a:bodyPr>
            <a:normAutofit/>
          </a:bodyPr>
          <a:lstStyle/>
          <a:p>
            <a:pPr marL="137160" indent="0" algn="just">
              <a:buNone/>
            </a:pPr>
            <a:r>
              <a:rPr lang="ru-RU" sz="2400" dirty="0" smtClean="0"/>
              <a:t>Обязательно взять информированное согласие на проведение диагностики и профилактики передачи ВИЧ-инфекции </a:t>
            </a:r>
            <a:endParaRPr lang="ru-RU" sz="2400" dirty="0"/>
          </a:p>
        </p:txBody>
      </p:sp>
      <p:sp>
        <p:nvSpPr>
          <p:cNvPr id="5" name="Объект 4"/>
          <p:cNvSpPr>
            <a:spLocks noGrp="1"/>
          </p:cNvSpPr>
          <p:nvPr>
            <p:ph sz="half" idx="2"/>
          </p:nvPr>
        </p:nvSpPr>
        <p:spPr>
          <a:xfrm>
            <a:off x="3419872" y="1124744"/>
            <a:ext cx="5472608" cy="5616624"/>
          </a:xfrm>
        </p:spPr>
        <p:txBody>
          <a:bodyPr>
            <a:noAutofit/>
          </a:bodyPr>
          <a:lstStyle/>
          <a:p>
            <a:pPr marL="137160" indent="0" algn="just">
              <a:buNone/>
            </a:pPr>
            <a:r>
              <a:rPr lang="ru-RU" sz="1400" b="1" dirty="0">
                <a:solidFill>
                  <a:srgbClr val="FF0000"/>
                </a:solidFill>
              </a:rPr>
              <a:t>Информированное согласие на проведение профилактики передачи ВИЧ-инфекции от матери ребёнку во время беременности, родов и </a:t>
            </a:r>
            <a:r>
              <a:rPr lang="ru-RU" sz="1400" b="1" dirty="0" smtClean="0">
                <a:solidFill>
                  <a:srgbClr val="FF0000"/>
                </a:solidFill>
              </a:rPr>
              <a:t>новорождённому</a:t>
            </a:r>
          </a:p>
          <a:p>
            <a:pPr marL="137160" indent="0" algn="just">
              <a:buNone/>
            </a:pPr>
            <a:r>
              <a:rPr lang="ru-RU" sz="1400" dirty="0" smtClean="0"/>
              <a:t> </a:t>
            </a:r>
            <a:r>
              <a:rPr lang="ru-RU" sz="1400" dirty="0"/>
              <a:t>Я (фамилия, имя, отчество полностью) года рождения, настоящим подтверждаю добровольное согласие на приём лекарственных препаратов, направленных на предотвращение заражения моего будущего ребёнка вирусом иммунодефицита человека (ВИЧ). </a:t>
            </a:r>
            <a:r>
              <a:rPr lang="ru-RU" sz="800" dirty="0"/>
              <a:t>Я подтверждаю, что мне разъяснено, почему проведение данной профилактики необходимо, разъяснено действие назначаемых мне и моему будущему ребёнку препаратов, что я получила информационный листок для больного и ознакомилась с ним. Я проинформирована, что: – назначаемые мне препараты необходимы для предотвращения заражения моего будущего ребёнка ВИЧ во время беременности и родов; – назначенные мне препараты должны подавлять размножение ВИЧ в моем организме и предотвратить его проникновение в организм моего будущего ребёнка; – чем лучше я буду соблюдать режим приема препаратов, тем меньше вероятность, что мой будущий ребёнок будет заражен; – тем не менее, даже при абсолютном соблюдении мною всех правил приёма препаратов, полной гарантии предотвращения заражения моего будущего ребёнка нет. Риск, что он родится зараженным, составляет до 3 %. При отсутствии профилактики или нарушении мною режима приёма антиретровирусных препаратов риск инфицирования ребёнка возрастает до 40 %; – все назначаемые мне и моему будущему ребёнку антиретровирусные препараты разрешены к применению в РФ; – назначаемые мне и моему будущему ребёнку антиретровирусные препараты могут вызывать нежелательные явления, о которых я информирована; – если вследствие проведения профилактики возникнет угроза моему здоровью, я буду проинформирована об этом для принятия мною решения о целесообразности дальнейшего её проведения; – если вследствие проведения профилактики возникнет угроза моей жизни или жизни моего будущего ребёнка, профилактика может быть прекращена по решению лечащего врача. В этом случае мне должны быть разъяснены причины этого решения; – я информирована о том, что мой отказ от профилактики является прямой угрозой здоровью и жизни моего будущего ребёнка; – после родов я не должна прикладывать моего ребёнка к груди и кормить его моим грудным молоком, так как это повысит риск его заражения ВИЧ-инфекцией. Я обязуюсь: – проходить медицинское обследование для контроля над действием назначенных мне антиретровирусных препаратов по установленному графику, сдавать кровь для определения вирусной нагрузки ВИЧ и уровня иммунного статуса; – принимать назначенные мне антиретровирусные препараты строго в соответствии с предписанием лечащего врача; – сообщать лечащему врачу обо всех нарушениях в приеме антиретровирусных препаратов или прекращении их приема по каким-либо причинам; – сообщать лечащему врачу о всех изменениях в состоянии моего здоровья и делать это незамедлительно (в течение суток), если я считаю, что эти изменения связаны с приемом назначенных мне препаратов; – не принимать, не посоветовавшись с лечащим врачом, назначившим мне профилактику, какие-либо другие лекарственные препараты. Если же приём этих лекарств неизбежен, обязательно сообщать об этом лечащему врачу. Подпись пациентки Дата_ Врач (Ф.И.О., разборчиво) (подпись) Дата_ </a:t>
            </a:r>
          </a:p>
        </p:txBody>
      </p:sp>
    </p:spTree>
    <p:extLst>
      <p:ext uri="{BB962C8B-B14F-4D97-AF65-F5344CB8AC3E}">
        <p14:creationId xmlns:p14="http://schemas.microsoft.com/office/powerpoint/2010/main" val="3445216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2400" dirty="0"/>
              <a:t>Диагностика ВИЧ-инфекции у новорождённых</a:t>
            </a:r>
          </a:p>
        </p:txBody>
      </p:sp>
      <p:sp>
        <p:nvSpPr>
          <p:cNvPr id="3" name="Объект 2"/>
          <p:cNvSpPr>
            <a:spLocks noGrp="1"/>
          </p:cNvSpPr>
          <p:nvPr>
            <p:ph idx="1"/>
          </p:nvPr>
        </p:nvSpPr>
        <p:spPr>
          <a:xfrm>
            <a:off x="457200" y="1268760"/>
            <a:ext cx="8229600" cy="5040600"/>
          </a:xfrm>
        </p:spPr>
        <p:txBody>
          <a:bodyPr>
            <a:normAutofit fontScale="77500" lnSpcReduction="20000"/>
          </a:bodyPr>
          <a:lstStyle/>
          <a:p>
            <a:pPr algn="just"/>
            <a:r>
              <a:rPr lang="ru-RU" dirty="0"/>
              <a:t>В целях раннего выявления ВИЧ-инфекции у детей </a:t>
            </a:r>
            <a:r>
              <a:rPr lang="ru-RU" dirty="0" smtClean="0"/>
              <a:t>-  </a:t>
            </a:r>
            <a:r>
              <a:rPr lang="ru-RU" dirty="0"/>
              <a:t>проведение лабораторного исследования крови на антитела к ВИЧ методами ИФА и иммунного блоттинга (материнские антитела), определение РНК и / или ДНК ВИЧ в плазме крови методом ПЦР в первые сутки после рождения: </a:t>
            </a:r>
            <a:endParaRPr lang="ru-RU" dirty="0" smtClean="0"/>
          </a:p>
          <a:p>
            <a:pPr algn="just"/>
            <a:r>
              <a:rPr lang="ru-RU" dirty="0" smtClean="0"/>
              <a:t> </a:t>
            </a:r>
            <a:r>
              <a:rPr lang="ru-RU" dirty="0"/>
              <a:t>детям, рождённым ВИЧ-инфицированными женщинами; </a:t>
            </a:r>
            <a:endParaRPr lang="ru-RU" dirty="0" smtClean="0"/>
          </a:p>
          <a:p>
            <a:pPr algn="just"/>
            <a:r>
              <a:rPr lang="ru-RU" dirty="0" smtClean="0"/>
              <a:t> </a:t>
            </a:r>
            <a:r>
              <a:rPr lang="ru-RU" dirty="0"/>
              <a:t>детям, рождённым женщинами с положительным результатом экспресстестирования на </a:t>
            </a:r>
            <a:r>
              <a:rPr lang="ru-RU" dirty="0" smtClean="0"/>
              <a:t>ВИЧ- инфекции;</a:t>
            </a:r>
          </a:p>
          <a:p>
            <a:pPr algn="just"/>
            <a:r>
              <a:rPr lang="ru-RU" dirty="0" smtClean="0"/>
              <a:t> </a:t>
            </a:r>
            <a:r>
              <a:rPr lang="ru-RU" dirty="0"/>
              <a:t>детям женщин, получавших профилактику по эпидемиологическим показаниям: при употреблении матерью психоактивных веществ в течение 12 недель до родов; </a:t>
            </a:r>
            <a:endParaRPr lang="ru-RU" dirty="0" smtClean="0"/>
          </a:p>
          <a:p>
            <a:pPr algn="just"/>
            <a:r>
              <a:rPr lang="ru-RU" dirty="0" smtClean="0"/>
              <a:t>при </a:t>
            </a:r>
            <a:r>
              <a:rPr lang="ru-RU" dirty="0"/>
              <a:t>наличии незащищенных половых контактов с партнером – потребителем </a:t>
            </a:r>
            <a:r>
              <a:rPr lang="ru-RU" dirty="0" smtClean="0"/>
              <a:t>псих активных </a:t>
            </a:r>
            <a:r>
              <a:rPr lang="ru-RU" dirty="0"/>
              <a:t>веществ в течение 12 недель до родов; </a:t>
            </a:r>
            <a:endParaRPr lang="ru-RU" dirty="0" smtClean="0"/>
          </a:p>
          <a:p>
            <a:pPr algn="just"/>
            <a:r>
              <a:rPr lang="ru-RU" dirty="0" smtClean="0"/>
              <a:t>при </a:t>
            </a:r>
            <a:r>
              <a:rPr lang="ru-RU" dirty="0"/>
              <a:t>наличии незащищенных половых контактов с известным ВИЧ-инфицированным в течение 12 недель до родов.</a:t>
            </a:r>
          </a:p>
        </p:txBody>
      </p:sp>
    </p:spTree>
    <p:extLst>
      <p:ext uri="{BB962C8B-B14F-4D97-AF65-F5344CB8AC3E}">
        <p14:creationId xmlns:p14="http://schemas.microsoft.com/office/powerpoint/2010/main" val="3516960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t>Диагностика ВИЧ-инфекции у новорождённых</a:t>
            </a:r>
          </a:p>
        </p:txBody>
      </p:sp>
      <p:sp>
        <p:nvSpPr>
          <p:cNvPr id="5" name="Объект 4"/>
          <p:cNvSpPr>
            <a:spLocks noGrp="1"/>
          </p:cNvSpPr>
          <p:nvPr>
            <p:ph sz="half" idx="1"/>
          </p:nvPr>
        </p:nvSpPr>
        <p:spPr>
          <a:xfrm>
            <a:off x="251520" y="1600200"/>
            <a:ext cx="3888432" cy="4525963"/>
          </a:xfrm>
        </p:spPr>
        <p:txBody>
          <a:bodyPr>
            <a:normAutofit fontScale="85000" lnSpcReduction="10000"/>
          </a:bodyPr>
          <a:lstStyle/>
          <a:p>
            <a:pPr marL="137160" indent="0" algn="just">
              <a:buNone/>
            </a:pPr>
            <a:r>
              <a:rPr lang="ru-RU" b="1" dirty="0" smtClean="0">
                <a:solidFill>
                  <a:srgbClr val="FF0000"/>
                </a:solidFill>
              </a:rPr>
              <a:t>Направление </a:t>
            </a:r>
            <a:r>
              <a:rPr lang="ru-RU" b="1" dirty="0">
                <a:solidFill>
                  <a:srgbClr val="FF0000"/>
                </a:solidFill>
              </a:rPr>
              <a:t>пуповинной крови для </a:t>
            </a:r>
            <a:r>
              <a:rPr lang="ru-RU" b="1" dirty="0" smtClean="0">
                <a:solidFill>
                  <a:srgbClr val="FF0000"/>
                </a:solidFill>
              </a:rPr>
              <a:t>проведения лабораторных </a:t>
            </a:r>
            <a:r>
              <a:rPr lang="ru-RU" b="1" dirty="0">
                <a:solidFill>
                  <a:srgbClr val="FF0000"/>
                </a:solidFill>
              </a:rPr>
              <a:t>исследований не </a:t>
            </a:r>
            <a:r>
              <a:rPr lang="ru-RU" b="1" dirty="0" smtClean="0">
                <a:solidFill>
                  <a:srgbClr val="FF0000"/>
                </a:solidFill>
              </a:rPr>
              <a:t>допускается!</a:t>
            </a:r>
          </a:p>
          <a:p>
            <a:pPr marL="137160" indent="0" algn="just">
              <a:buNone/>
            </a:pPr>
            <a:r>
              <a:rPr lang="ru-RU" dirty="0"/>
              <a:t>В случае определения РНК и / или ДНК ВИЧ в плазме крови методом ПЦР у новорождённого в первые сутки жизни для уточнения ВИЧ-статуса необходимо исследование второго образца крови </a:t>
            </a:r>
            <a:r>
              <a:rPr lang="ru-RU" dirty="0" smtClean="0"/>
              <a:t>ребёнка</a:t>
            </a:r>
            <a:r>
              <a:rPr lang="ru-RU" dirty="0"/>
              <a:t>.</a:t>
            </a:r>
          </a:p>
        </p:txBody>
      </p:sp>
      <p:pic>
        <p:nvPicPr>
          <p:cNvPr id="1026" name="Picture 2" descr="https://reader012.documents.tips/reader012/slide/20180321/56812a93550346895d8e4301/document-3.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27984" y="1600200"/>
            <a:ext cx="4464496" cy="46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51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z="28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Диагностика ВИЧ-инфекции у новорождённых</a:t>
            </a:r>
            <a:endParaRPr lang="ru-RU" dirty="0"/>
          </a:p>
        </p:txBody>
      </p:sp>
      <p:sp>
        <p:nvSpPr>
          <p:cNvPr id="6" name="Объект 5"/>
          <p:cNvSpPr>
            <a:spLocks noGrp="1"/>
          </p:cNvSpPr>
          <p:nvPr>
            <p:ph idx="1"/>
          </p:nvPr>
        </p:nvSpPr>
        <p:spPr/>
        <p:txBody>
          <a:bodyPr>
            <a:normAutofit/>
          </a:bodyPr>
          <a:lstStyle/>
          <a:p>
            <a:pPr algn="just"/>
            <a:r>
              <a:rPr lang="ru-RU" dirty="0"/>
              <a:t>Дети с определяемой вирусной нагрузкой </a:t>
            </a:r>
            <a:r>
              <a:rPr lang="ru-RU" dirty="0" smtClean="0"/>
              <a:t> </a:t>
            </a:r>
            <a:r>
              <a:rPr lang="ru-RU" dirty="0"/>
              <a:t>направляются в территориальный центр профилактики и борьбы со СПИДом. </a:t>
            </a:r>
            <a:r>
              <a:rPr lang="ru-RU" dirty="0" smtClean="0"/>
              <a:t>Диагноз </a:t>
            </a:r>
            <a:r>
              <a:rPr lang="ru-RU" dirty="0"/>
              <a:t>ВИЧ-инфекция новорождённому ставится врачебной комиссией территориального центра профилактики и борьбы со СПИДом при получении двух положительных результатов исследования крови на РНК и / или ДНК ВИЧ, в образцах, забор которых осуществлялся в разное </a:t>
            </a:r>
            <a:r>
              <a:rPr lang="ru-RU" dirty="0" smtClean="0"/>
              <a:t>время. </a:t>
            </a:r>
            <a:endParaRPr lang="ru-RU" dirty="0"/>
          </a:p>
        </p:txBody>
      </p:sp>
    </p:spTree>
    <p:extLst>
      <p:ext uri="{BB962C8B-B14F-4D97-AF65-F5344CB8AC3E}">
        <p14:creationId xmlns:p14="http://schemas.microsoft.com/office/powerpoint/2010/main" val="3809003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sz="3200" dirty="0"/>
              <a:t>С</a:t>
            </a:r>
            <a:r>
              <a:rPr lang="ru-RU" sz="3200" dirty="0" smtClean="0"/>
              <a:t>нятие </a:t>
            </a:r>
            <a:r>
              <a:rPr lang="ru-RU" sz="3200" dirty="0"/>
              <a:t>с диспансерного учёта по ВИЧ-инфекции</a:t>
            </a:r>
          </a:p>
        </p:txBody>
      </p:sp>
      <p:sp>
        <p:nvSpPr>
          <p:cNvPr id="3" name="Объект 2"/>
          <p:cNvSpPr>
            <a:spLocks noGrp="1"/>
          </p:cNvSpPr>
          <p:nvPr>
            <p:ph idx="1"/>
          </p:nvPr>
        </p:nvSpPr>
        <p:spPr>
          <a:xfrm>
            <a:off x="474453" y="1268760"/>
            <a:ext cx="8229600" cy="4709160"/>
          </a:xfrm>
        </p:spPr>
        <p:txBody>
          <a:bodyPr>
            <a:normAutofit fontScale="92500" lnSpcReduction="10000"/>
          </a:bodyPr>
          <a:lstStyle/>
          <a:p>
            <a:r>
              <a:rPr lang="ru-RU" sz="2400" dirty="0"/>
              <a:t>Ребёнок, рождённый ВИЧ-инфицированной женщиной, может быть снят с диспансерного учёта по ВИЧ-инфекции в возрасте 18 месяцев при одновременном соблюдении следующих условий: </a:t>
            </a:r>
            <a:endParaRPr lang="ru-RU" sz="2400" dirty="0" smtClean="0"/>
          </a:p>
          <a:p>
            <a:r>
              <a:rPr lang="ru-RU" sz="2400" dirty="0" smtClean="0"/>
              <a:t> </a:t>
            </a:r>
            <a:r>
              <a:rPr lang="ru-RU" sz="2400" dirty="0"/>
              <a:t>наличие двух и более отрицательных результатов ПЦР на РНК ВИЧ, один из которых выполнен в возрасте 1 месяц (или старше) и другой в возрасте 4 месяца (или старше); </a:t>
            </a:r>
            <a:endParaRPr lang="ru-RU" sz="2400" dirty="0" smtClean="0"/>
          </a:p>
          <a:p>
            <a:r>
              <a:rPr lang="ru-RU" sz="2400" dirty="0" smtClean="0"/>
              <a:t> </a:t>
            </a:r>
            <a:r>
              <a:rPr lang="ru-RU" sz="2400" dirty="0"/>
              <a:t>наличие отрицательного результата исследования на антитела к ВИЧ методом </a:t>
            </a:r>
            <a:r>
              <a:rPr lang="ru-RU" sz="2400" dirty="0" smtClean="0"/>
              <a:t>ИФА;</a:t>
            </a:r>
            <a:endParaRPr lang="ru-RU" sz="2400" dirty="0"/>
          </a:p>
          <a:p>
            <a:r>
              <a:rPr lang="ru-RU" sz="2400" dirty="0" smtClean="0"/>
              <a:t>отсутствие </a:t>
            </a:r>
            <a:r>
              <a:rPr lang="ru-RU" sz="2400" dirty="0"/>
              <a:t>клинических проявлений ВИЧ-инфекции; </a:t>
            </a:r>
            <a:endParaRPr lang="ru-RU" sz="2400" dirty="0" smtClean="0"/>
          </a:p>
          <a:p>
            <a:r>
              <a:rPr lang="ru-RU" sz="2400" dirty="0" smtClean="0"/>
              <a:t> </a:t>
            </a:r>
            <a:r>
              <a:rPr lang="ru-RU" sz="2400" dirty="0"/>
              <a:t>отсутствие грудного вскармливания в течение последних 12 месяцев; </a:t>
            </a:r>
            <a:r>
              <a:rPr lang="ru-RU" sz="2400" dirty="0" smtClean="0"/>
              <a:t></a:t>
            </a:r>
          </a:p>
          <a:p>
            <a:r>
              <a:rPr lang="ru-RU" sz="2400" dirty="0" smtClean="0"/>
              <a:t> </a:t>
            </a:r>
            <a:r>
              <a:rPr lang="ru-RU" sz="2400" dirty="0"/>
              <a:t>отсутствие гипогаммаглобулинемии. </a:t>
            </a:r>
          </a:p>
        </p:txBody>
      </p:sp>
    </p:spTree>
    <p:extLst>
      <p:ext uri="{BB962C8B-B14F-4D97-AF65-F5344CB8AC3E}">
        <p14:creationId xmlns:p14="http://schemas.microsoft.com/office/powerpoint/2010/main" val="1522988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850106"/>
          </a:xfrm>
        </p:spPr>
        <p:txBody>
          <a:bodyPr>
            <a:normAutofit fontScale="90000"/>
          </a:bodyPr>
          <a:lstStyle/>
          <a:p>
            <a:r>
              <a:rPr lang="ru-RU" sz="2800" dirty="0"/>
              <a:t>Профилактические мероприятия в отношении ребёнка (третий этап профилактики)</a:t>
            </a:r>
          </a:p>
        </p:txBody>
      </p:sp>
      <p:sp>
        <p:nvSpPr>
          <p:cNvPr id="5" name="Объект 4"/>
          <p:cNvSpPr>
            <a:spLocks noGrp="1"/>
          </p:cNvSpPr>
          <p:nvPr>
            <p:ph idx="1"/>
          </p:nvPr>
        </p:nvSpPr>
        <p:spPr>
          <a:xfrm>
            <a:off x="457200" y="1268760"/>
            <a:ext cx="8229600" cy="5400600"/>
          </a:xfrm>
        </p:spPr>
        <p:txBody>
          <a:bodyPr>
            <a:normAutofit lnSpcReduction="10000"/>
          </a:bodyPr>
          <a:lstStyle/>
          <a:p>
            <a:pPr algn="just"/>
            <a:r>
              <a:rPr lang="ru-RU" sz="2400" dirty="0"/>
              <a:t>Химиопрофилактика перинатальной передачи ВИЧ-инфекции новорожденному, проводится: </a:t>
            </a:r>
            <a:endParaRPr lang="ru-RU" sz="2400" dirty="0" smtClean="0"/>
          </a:p>
          <a:p>
            <a:pPr algn="just"/>
            <a:r>
              <a:rPr lang="ru-RU" sz="2400" dirty="0" smtClean="0"/>
              <a:t> </a:t>
            </a:r>
            <a:r>
              <a:rPr lang="ru-RU" sz="2400" dirty="0"/>
              <a:t>при наличии ВИЧ-инфекции у матери; </a:t>
            </a:r>
            <a:endParaRPr lang="ru-RU" sz="2400" dirty="0" smtClean="0"/>
          </a:p>
          <a:p>
            <a:pPr algn="just"/>
            <a:r>
              <a:rPr lang="ru-RU" sz="2400" dirty="0" smtClean="0"/>
              <a:t> </a:t>
            </a:r>
            <a:r>
              <a:rPr lang="ru-RU" sz="2400" dirty="0"/>
              <a:t>при положительном результате экспресс-тестирования на ВИЧ-инфекцию у матери; </a:t>
            </a:r>
            <a:endParaRPr lang="ru-RU" sz="2400" dirty="0" smtClean="0"/>
          </a:p>
          <a:p>
            <a:pPr algn="just"/>
            <a:r>
              <a:rPr lang="ru-RU" sz="2400" dirty="0" smtClean="0"/>
              <a:t> </a:t>
            </a:r>
            <a:r>
              <a:rPr lang="ru-RU" sz="2400" dirty="0"/>
              <a:t>по эпидемическим показаниям: при употреблении матерью психоактивных веществ в течение 12 недель до родов; </a:t>
            </a:r>
            <a:endParaRPr lang="ru-RU" sz="2400" dirty="0" smtClean="0"/>
          </a:p>
          <a:p>
            <a:pPr algn="just"/>
            <a:r>
              <a:rPr lang="ru-RU" sz="2400" dirty="0" smtClean="0"/>
              <a:t>при </a:t>
            </a:r>
            <a:r>
              <a:rPr lang="ru-RU" sz="2400" dirty="0"/>
              <a:t>наличии незащищенных половых контактов с партнёром потребителем психоактивных веществ в течение 12 недель до родов; </a:t>
            </a:r>
            <a:endParaRPr lang="ru-RU" sz="2400" dirty="0" smtClean="0"/>
          </a:p>
          <a:p>
            <a:pPr algn="just"/>
            <a:r>
              <a:rPr lang="ru-RU" sz="2400" dirty="0" smtClean="0"/>
              <a:t>при </a:t>
            </a:r>
            <a:r>
              <a:rPr lang="ru-RU" sz="2400" dirty="0"/>
              <a:t>наличии незащищенных половых контактов с известным ВИЧ-инфицированным в течение 12 недель до родов</a:t>
            </a:r>
          </a:p>
        </p:txBody>
      </p:sp>
    </p:spTree>
    <p:extLst>
      <p:ext uri="{BB962C8B-B14F-4D97-AF65-F5344CB8AC3E}">
        <p14:creationId xmlns:p14="http://schemas.microsoft.com/office/powerpoint/2010/main" val="2833169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274638"/>
            <a:ext cx="8363272" cy="850106"/>
          </a:xfrm>
        </p:spPr>
        <p:txBody>
          <a:bodyPr>
            <a:normAutofit fontScale="90000"/>
          </a:bodyPr>
          <a:lstStyle/>
          <a:p>
            <a:r>
              <a:rPr lang="ru-RU" sz="2800" dirty="0"/>
              <a:t>Профилактические мероприятия в отношении ребёнка (третий этап профилактики)</a:t>
            </a:r>
          </a:p>
        </p:txBody>
      </p:sp>
      <p:sp>
        <p:nvSpPr>
          <p:cNvPr id="5" name="Объект 4"/>
          <p:cNvSpPr>
            <a:spLocks noGrp="1"/>
          </p:cNvSpPr>
          <p:nvPr>
            <p:ph idx="1"/>
          </p:nvPr>
        </p:nvSpPr>
        <p:spPr>
          <a:xfrm>
            <a:off x="457200" y="1268760"/>
            <a:ext cx="8229600" cy="5400600"/>
          </a:xfrm>
        </p:spPr>
        <p:txBody>
          <a:bodyPr>
            <a:normAutofit/>
          </a:bodyPr>
          <a:lstStyle/>
          <a:p>
            <a:pPr algn="just"/>
            <a:r>
              <a:rPr lang="ru-RU" sz="2400" dirty="0"/>
              <a:t>Грудное вскармливание детей, рождённых ВИЧ-инфицированной матерью, не категорически не </a:t>
            </a:r>
            <a:r>
              <a:rPr lang="ru-RU" sz="2400" dirty="0" smtClean="0"/>
              <a:t>рекомендуется</a:t>
            </a:r>
          </a:p>
          <a:p>
            <a:pPr algn="just"/>
            <a:r>
              <a:rPr lang="ru-RU" sz="2400" dirty="0"/>
              <a:t>При наличии показаний </a:t>
            </a:r>
            <a:r>
              <a:rPr lang="ru-RU" sz="2400" dirty="0" smtClean="0"/>
              <a:t> </a:t>
            </a:r>
            <a:r>
              <a:rPr lang="ru-RU" sz="2400" dirty="0"/>
              <a:t>ребёнку сразу после рождения назначается перинатальная химиопрофилактика по усиленной схеме (тритерапия): Невирапин (суспензия) в дозе 0,002 г (0,2 мл) / кг каждые 24 часа в течение 3-х дней + Ламивудин (сироп) 0,002 г (0,2 мл) / кг 2 раза в сутки каждые 12 часов в течение 7 дней + Зидовудин (сироп) 0,004 г (0,4 мл) / кг 2 раза в сутки каждые 12 часов в течение 4 недель.</a:t>
            </a:r>
          </a:p>
        </p:txBody>
      </p:sp>
    </p:spTree>
    <p:extLst>
      <p:ext uri="{BB962C8B-B14F-4D97-AF65-F5344CB8AC3E}">
        <p14:creationId xmlns:p14="http://schemas.microsoft.com/office/powerpoint/2010/main" val="2734999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500" dirty="0" smtClean="0"/>
              <a:t>Профилактические </a:t>
            </a:r>
            <a:r>
              <a:rPr lang="ru-RU" sz="2500" dirty="0"/>
              <a:t>мероприятия в отношении ребёнка (третий этап профилактики)</a:t>
            </a:r>
          </a:p>
        </p:txBody>
      </p:sp>
      <p:sp>
        <p:nvSpPr>
          <p:cNvPr id="3" name="Объект 2"/>
          <p:cNvSpPr>
            <a:spLocks noGrp="1"/>
          </p:cNvSpPr>
          <p:nvPr>
            <p:ph sz="half" idx="1"/>
          </p:nvPr>
        </p:nvSpPr>
        <p:spPr/>
        <p:txBody>
          <a:bodyPr>
            <a:normAutofit fontScale="92500" lnSpcReduction="20000"/>
          </a:bodyPr>
          <a:lstStyle/>
          <a:p>
            <a:pPr algn="just"/>
            <a:r>
              <a:rPr lang="ru-RU" sz="2400" dirty="0" smtClean="0"/>
              <a:t>АРВП – антиретровирусные препараты -  </a:t>
            </a:r>
            <a:r>
              <a:rPr lang="ru-RU" sz="2400" dirty="0"/>
              <a:t>назначаются детям перорально. Детям с вялым сосательным рефлексом введение препаратов осуществляется через назогастральный зонд. При невозможности приема Зидовудина внутрь, препарат назначается внутривенно в дозе 1,5 мг / кг в виде инфузии в течение 30 минут каждые 6 часов.</a:t>
            </a:r>
          </a:p>
          <a:p>
            <a:endParaRPr lang="ru-RU" dirty="0"/>
          </a:p>
        </p:txBody>
      </p:sp>
      <p:pic>
        <p:nvPicPr>
          <p:cNvPr id="5" name="Объект 4"/>
          <p:cNvPicPr>
            <a:picLocks noGrp="1" noChangeAspect="1"/>
          </p:cNvPicPr>
          <p:nvPr>
            <p:ph sz="half" idx="2"/>
          </p:nvPr>
        </p:nvPicPr>
        <p:blipFill>
          <a:blip r:embed="rId2"/>
          <a:stretch>
            <a:fillRect/>
          </a:stretch>
        </p:blipFill>
        <p:spPr>
          <a:xfrm>
            <a:off x="4648200" y="2727325"/>
            <a:ext cx="4038600" cy="2271712"/>
          </a:xfrm>
          <a:prstGeom prst="rect">
            <a:avLst/>
          </a:prstGeom>
        </p:spPr>
      </p:pic>
    </p:spTree>
    <p:extLst>
      <p:ext uri="{BB962C8B-B14F-4D97-AF65-F5344CB8AC3E}">
        <p14:creationId xmlns:p14="http://schemas.microsoft.com/office/powerpoint/2010/main" val="153710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850106"/>
          </a:xfrm>
        </p:spPr>
        <p:txBody>
          <a:bodyPr>
            <a:normAutofit fontScale="90000"/>
          </a:bodyPr>
          <a:lstStyle/>
          <a:p>
            <a:r>
              <a:rPr lang="ru-RU" sz="3600" dirty="0" smtClean="0"/>
              <a:t>Клинические проявления врождённого токсоплазмоза</a:t>
            </a:r>
            <a:endParaRPr lang="ru-RU" sz="3600" dirty="0"/>
          </a:p>
        </p:txBody>
      </p:sp>
      <p:sp>
        <p:nvSpPr>
          <p:cNvPr id="5" name="Объект 4"/>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04848"/>
            <a:ext cx="828092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24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Autofit/>
          </a:bodyPr>
          <a:lstStyle/>
          <a:p>
            <a:r>
              <a:rPr lang="ru-RU" sz="2800" dirty="0" smtClean="0"/>
              <a:t>Инвазивный кандидоз у новорождённых. </a:t>
            </a:r>
            <a:endParaRPr lang="ru-RU" sz="2800" dirty="0"/>
          </a:p>
        </p:txBody>
      </p:sp>
      <p:sp>
        <p:nvSpPr>
          <p:cNvPr id="3" name="Объект 2"/>
          <p:cNvSpPr>
            <a:spLocks noGrp="1"/>
          </p:cNvSpPr>
          <p:nvPr>
            <p:ph sz="half" idx="1"/>
          </p:nvPr>
        </p:nvSpPr>
        <p:spPr>
          <a:xfrm>
            <a:off x="251520" y="980728"/>
            <a:ext cx="4244280" cy="5400600"/>
          </a:xfrm>
        </p:spPr>
        <p:txBody>
          <a:bodyPr>
            <a:normAutofit fontScale="85000" lnSpcReduction="20000"/>
          </a:bodyPr>
          <a:lstStyle/>
          <a:p>
            <a:pPr marL="137160" indent="0" algn="just">
              <a:buNone/>
            </a:pPr>
            <a:r>
              <a:rPr lang="ru-RU" dirty="0" smtClean="0"/>
              <a:t>1. Микоз </a:t>
            </a:r>
            <a:r>
              <a:rPr lang="ru-RU" dirty="0"/>
              <a:t>– распространенное инфекционное заболевание, вызванное паразитическими патогенными и условно-патогенными микроскопическими грибами. Характер течения и тяжесть заболевания микозом зависит от вида гриба, локализации очага инфекции и состояния макроорганизма. </a:t>
            </a:r>
            <a:endParaRPr lang="ru-RU" dirty="0" smtClean="0"/>
          </a:p>
          <a:p>
            <a:pPr marL="137160" indent="0" algn="just">
              <a:buNone/>
            </a:pPr>
            <a:r>
              <a:rPr lang="ru-RU" dirty="0" smtClean="0"/>
              <a:t> 2. Кандидоз </a:t>
            </a:r>
            <a:r>
              <a:rPr lang="ru-RU" dirty="0"/>
              <a:t>– грибковое заболевание, вызываемое дрожжеподобными грибами рода Candida. Всех представителей данного рода относят к условно-патогенным микроорганизмам. </a:t>
            </a:r>
          </a:p>
        </p:txBody>
      </p:sp>
      <p:sp>
        <p:nvSpPr>
          <p:cNvPr id="4" name="Объект 3"/>
          <p:cNvSpPr>
            <a:spLocks noGrp="1"/>
          </p:cNvSpPr>
          <p:nvPr>
            <p:ph sz="half" idx="2"/>
          </p:nvPr>
        </p:nvSpPr>
        <p:spPr/>
        <p:txBody>
          <a:bodyPr>
            <a:normAutofit fontScale="85000" lnSpcReduction="20000"/>
          </a:bodyPr>
          <a:lstStyle/>
          <a:p>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196752"/>
            <a:ext cx="446449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91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274638"/>
            <a:ext cx="4536504" cy="634082"/>
          </a:xfrm>
        </p:spPr>
        <p:txBody>
          <a:bodyPr>
            <a:normAutofit fontScale="90000"/>
          </a:bodyPr>
          <a:lstStyle/>
          <a:p>
            <a:r>
              <a:rPr lang="ru-RU" sz="3600" dirty="0"/>
              <a:t>Термины и определения</a:t>
            </a:r>
          </a:p>
        </p:txBody>
      </p:sp>
      <p:sp>
        <p:nvSpPr>
          <p:cNvPr id="3" name="Объект 2"/>
          <p:cNvSpPr>
            <a:spLocks noGrp="1"/>
          </p:cNvSpPr>
          <p:nvPr>
            <p:ph sz="half" idx="1"/>
          </p:nvPr>
        </p:nvSpPr>
        <p:spPr>
          <a:xfrm>
            <a:off x="251520" y="476672"/>
            <a:ext cx="4392488" cy="5976664"/>
          </a:xfrm>
        </p:spPr>
        <p:txBody>
          <a:bodyPr>
            <a:normAutofit fontScale="85000" lnSpcReduction="20000"/>
          </a:bodyPr>
          <a:lstStyle/>
          <a:p>
            <a:pPr algn="just"/>
            <a:r>
              <a:rPr lang="ru-RU" dirty="0"/>
              <a:t>3. Кандидоз новорожденного – инфекционное заболевание органов и систем новорожденного ребенка, вызванное грибами рода Candida. 4. Поверхностный (неинвазивный) кандидоз - инфекция, вызванная грибами рода Candida, которая сопровождается избыточным ростом колоний гриба на слизистых или в просвете полого органа. 5. Инвазивный кандидоз – тяжелая грибковая инфекция, вызванная грибами рода Candida, которая может проявляться кандидемией и/или вовлечением в процесс любых органов и систем организма.</a:t>
            </a:r>
          </a:p>
        </p:txBody>
      </p:sp>
      <p:pic>
        <p:nvPicPr>
          <p:cNvPr id="1026" name="Picture 2" descr="https://cbll.dp.ua/wp-content/uploads/2019/05/kandida-test-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484784"/>
            <a:ext cx="352839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641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274638"/>
            <a:ext cx="8640960" cy="634082"/>
          </a:xfrm>
        </p:spPr>
        <p:txBody>
          <a:bodyPr>
            <a:noAutofit/>
          </a:bodyPr>
          <a:lstStyle/>
          <a:p>
            <a:r>
              <a:rPr lang="ru-RU" sz="2400" dirty="0" smtClean="0"/>
              <a:t>Инвазивный кандидоз – ИК -  у новорождённых. Эпидемиология. </a:t>
            </a:r>
            <a:endParaRPr lang="ru-RU" sz="2400" dirty="0"/>
          </a:p>
        </p:txBody>
      </p:sp>
      <p:sp>
        <p:nvSpPr>
          <p:cNvPr id="3" name="Объект 2"/>
          <p:cNvSpPr>
            <a:spLocks noGrp="1"/>
          </p:cNvSpPr>
          <p:nvPr>
            <p:ph idx="1"/>
          </p:nvPr>
        </p:nvSpPr>
        <p:spPr>
          <a:xfrm>
            <a:off x="457200" y="1268760"/>
            <a:ext cx="8229600" cy="5040600"/>
          </a:xfrm>
        </p:spPr>
        <p:txBody>
          <a:bodyPr>
            <a:normAutofit/>
          </a:bodyPr>
          <a:lstStyle/>
          <a:p>
            <a:pPr algn="just"/>
            <a:r>
              <a:rPr lang="ru-RU" sz="2000" dirty="0" smtClean="0"/>
              <a:t>Частота </a:t>
            </a:r>
            <a:r>
              <a:rPr lang="ru-RU" sz="2000" dirty="0"/>
              <a:t>инвазивного кандидоза (ИК) у новорожденных в структуре инфекционно-воспалительных заболеваний составляет от 15 до 30</a:t>
            </a:r>
            <a:r>
              <a:rPr lang="ru-RU" sz="2000" dirty="0" smtClean="0"/>
              <a:t>%.</a:t>
            </a:r>
          </a:p>
          <a:p>
            <a:pPr algn="just"/>
            <a:r>
              <a:rPr lang="ru-RU" sz="2000" dirty="0"/>
              <a:t>Среди пациентов с ЭНМТ при рождении летальность на фоне ИК составляет 34% в сравнении с 14% у данной категории пациентов без </a:t>
            </a:r>
            <a:r>
              <a:rPr lang="ru-RU" sz="2000" dirty="0" smtClean="0"/>
              <a:t>ИК.</a:t>
            </a:r>
          </a:p>
          <a:p>
            <a:pPr algn="just"/>
            <a:r>
              <a:rPr lang="ru-RU" sz="2000" dirty="0"/>
              <a:t>Показатель летальности при кандидемии составляет 20-40%, кандидозном менингите – 50%, а при поражении двух и более органов и/или систем данный показатель может увеличиваться до 57</a:t>
            </a:r>
            <a:r>
              <a:rPr lang="ru-RU" sz="2000" dirty="0" smtClean="0"/>
              <a:t>%. </a:t>
            </a:r>
          </a:p>
          <a:p>
            <a:pPr algn="just"/>
            <a:r>
              <a:rPr lang="ru-RU" sz="2000" dirty="0"/>
              <a:t>Кодирование по МКБ 10 [МКБ X пересмотра</a:t>
            </a:r>
            <a:r>
              <a:rPr lang="ru-RU" sz="2000" dirty="0" smtClean="0"/>
              <a:t>]: </a:t>
            </a:r>
          </a:p>
          <a:p>
            <a:pPr marL="137160" indent="0" algn="just">
              <a:buNone/>
            </a:pPr>
            <a:r>
              <a:rPr lang="ru-RU" sz="2000" dirty="0"/>
              <a:t>	</a:t>
            </a:r>
            <a:r>
              <a:rPr lang="ru-RU" sz="2000" dirty="0" smtClean="0"/>
              <a:t>P37.5 </a:t>
            </a:r>
            <a:r>
              <a:rPr lang="ru-RU" sz="2000" dirty="0"/>
              <a:t>Кандидоз </a:t>
            </a:r>
            <a:r>
              <a:rPr lang="ru-RU" sz="2000" dirty="0" smtClean="0"/>
              <a:t>новорожденного</a:t>
            </a:r>
          </a:p>
          <a:p>
            <a:pPr marL="137160" indent="0" algn="just">
              <a:buNone/>
            </a:pPr>
            <a:endParaRPr lang="ru-RU" sz="2000" dirty="0"/>
          </a:p>
        </p:txBody>
      </p:sp>
    </p:spTree>
    <p:extLst>
      <p:ext uri="{BB962C8B-B14F-4D97-AF65-F5344CB8AC3E}">
        <p14:creationId xmlns:p14="http://schemas.microsoft.com/office/powerpoint/2010/main" val="731863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2800" dirty="0" smtClean="0"/>
              <a:t>Поверхностный (неинвазивный) кандидоз</a:t>
            </a:r>
            <a:endParaRPr lang="ru-RU" sz="2800" dirty="0"/>
          </a:p>
        </p:txBody>
      </p:sp>
      <p:sp>
        <p:nvSpPr>
          <p:cNvPr id="5" name="Объект 4"/>
          <p:cNvSpPr>
            <a:spLocks noGrp="1"/>
          </p:cNvSpPr>
          <p:nvPr>
            <p:ph idx="1"/>
          </p:nvPr>
        </p:nvSpPr>
        <p:spPr>
          <a:xfrm>
            <a:off x="457200" y="1124744"/>
            <a:ext cx="8229600" cy="5184616"/>
          </a:xfrm>
        </p:spPr>
        <p:txBody>
          <a:bodyPr>
            <a:normAutofit/>
          </a:bodyPr>
          <a:lstStyle/>
          <a:p>
            <a:pPr marL="137160" indent="0" algn="just">
              <a:buNone/>
            </a:pPr>
            <a:r>
              <a:rPr lang="ru-RU" sz="2400" dirty="0"/>
              <a:t>К поверхностным кандидозам относят: кандидоз желудочно-кишечного тракта (ЖКТ) - кандидозный стоматит, глоссит, хейлит, гингивит, кандидоз верхних дыхательных путей, интертригинозный (пеленочный дерматит</a:t>
            </a:r>
            <a:r>
              <a:rPr lang="ru-RU" sz="2400" dirty="0" smtClean="0"/>
              <a:t>).</a:t>
            </a:r>
          </a:p>
          <a:p>
            <a:pPr marL="137160" indent="0" algn="just">
              <a:buNone/>
            </a:pPr>
            <a:r>
              <a:rPr lang="ru-RU" sz="2400" dirty="0"/>
              <a:t>Кандидоз ЖКТ занимает третье место по частоте выявляемости у доношенных новорожденных, но находится на первом месте у недоношенных детей. При кандидозе ЖКТ у ребенка отмечаются диспептические явления различной степени </a:t>
            </a:r>
            <a:r>
              <a:rPr lang="ru-RU" sz="2400" dirty="0" smtClean="0"/>
              <a:t>выраженности. </a:t>
            </a:r>
            <a:r>
              <a:rPr lang="ru-RU" sz="2400" dirty="0"/>
              <a:t>У новорожденных отмечены случаи перфорации кишечника с развитием кандидозного </a:t>
            </a:r>
            <a:r>
              <a:rPr lang="ru-RU" sz="2400" dirty="0" smtClean="0"/>
              <a:t>перитонита. </a:t>
            </a:r>
            <a:endParaRPr lang="ru-RU" sz="2400" dirty="0"/>
          </a:p>
        </p:txBody>
      </p:sp>
    </p:spTree>
    <p:extLst>
      <p:ext uri="{BB962C8B-B14F-4D97-AF65-F5344CB8AC3E}">
        <p14:creationId xmlns:p14="http://schemas.microsoft.com/office/powerpoint/2010/main" val="884576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400" dirty="0" smtClean="0"/>
              <a:t>Инвазивный кандидоз</a:t>
            </a:r>
            <a:endParaRPr lang="ru-RU" sz="2400" dirty="0"/>
          </a:p>
        </p:txBody>
      </p:sp>
      <p:sp>
        <p:nvSpPr>
          <p:cNvPr id="3" name="Объект 2"/>
          <p:cNvSpPr>
            <a:spLocks noGrp="1"/>
          </p:cNvSpPr>
          <p:nvPr>
            <p:ph idx="1"/>
          </p:nvPr>
        </p:nvSpPr>
        <p:spPr>
          <a:xfrm>
            <a:off x="457200" y="980728"/>
            <a:ext cx="8229600" cy="5328632"/>
          </a:xfrm>
        </p:spPr>
        <p:txBody>
          <a:bodyPr>
            <a:normAutofit/>
          </a:bodyPr>
          <a:lstStyle/>
          <a:p>
            <a:pPr algn="just"/>
            <a:r>
              <a:rPr lang="ru-RU" sz="2400" dirty="0"/>
              <a:t>Клиническая картина ИК неспецифична и имеет все признаки воспалительного процесса. Наблюдаются как локальные, так и общие симптомы </a:t>
            </a:r>
            <a:r>
              <a:rPr lang="ru-RU" sz="2400" dirty="0" smtClean="0"/>
              <a:t>инфекции.</a:t>
            </a:r>
          </a:p>
          <a:p>
            <a:pPr algn="just"/>
            <a:r>
              <a:rPr lang="ru-RU" sz="2400" dirty="0"/>
              <a:t>Диссеминированный кандидоз (грибковый сепсис), протекает в виде кандидемии либо в сочетании кандидемии и поражения внутренних органов. Частота развития кандидемии у новорожденных обратно пропорциональна сроку гестации и массе тела при рождении и составляет у новорожденных с ОНМТ при рождении 2-6,8% , в то время как у новорожденных с ЭНМТ - достигает 16% [30]</a:t>
            </a:r>
          </a:p>
        </p:txBody>
      </p:sp>
    </p:spTree>
    <p:extLst>
      <p:ext uri="{BB962C8B-B14F-4D97-AF65-F5344CB8AC3E}">
        <p14:creationId xmlns:p14="http://schemas.microsoft.com/office/powerpoint/2010/main" val="1769662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3200" dirty="0" smtClean="0"/>
              <a:t>Диагностика кандидоза у новорождённых</a:t>
            </a:r>
            <a:endParaRPr lang="ru-RU" sz="3200" dirty="0"/>
          </a:p>
        </p:txBody>
      </p:sp>
      <p:sp>
        <p:nvSpPr>
          <p:cNvPr id="3" name="Объект 2"/>
          <p:cNvSpPr>
            <a:spLocks noGrp="1"/>
          </p:cNvSpPr>
          <p:nvPr>
            <p:ph idx="1"/>
          </p:nvPr>
        </p:nvSpPr>
        <p:spPr/>
        <p:txBody>
          <a:bodyPr>
            <a:normAutofit/>
          </a:bodyPr>
          <a:lstStyle/>
          <a:p>
            <a:pPr algn="just"/>
            <a:r>
              <a:rPr lang="ru-RU" sz="2400" dirty="0" smtClean="0"/>
              <a:t>Анамнез.  </a:t>
            </a:r>
            <a:r>
              <a:rPr lang="ru-RU" sz="2400" dirty="0"/>
              <a:t>Необходимо уточнение данных анамнеза матери в отношении: - наличия кандидоза во время данной беременности; - использования антибактериальных, гормональных, цитостатических препаратов. Необходимой также является информация о том, выполнялись ли бактериологические посевы матери во время </a:t>
            </a:r>
            <a:r>
              <a:rPr lang="ru-RU" sz="2400" dirty="0" smtClean="0"/>
              <a:t>беременности </a:t>
            </a:r>
            <a:r>
              <a:rPr lang="ru-RU" sz="2400" dirty="0"/>
              <a:t>и о полученных результатах</a:t>
            </a:r>
            <a:r>
              <a:rPr lang="ru-RU" sz="2400" dirty="0" smtClean="0"/>
              <a:t>.</a:t>
            </a:r>
          </a:p>
          <a:p>
            <a:pPr algn="just"/>
            <a:r>
              <a:rPr lang="ru-RU" sz="2400" dirty="0" err="1" smtClean="0"/>
              <a:t>Физикальное</a:t>
            </a:r>
            <a:r>
              <a:rPr lang="ru-RU" sz="2400" dirty="0" smtClean="0"/>
              <a:t> обследование. Выявление клинических </a:t>
            </a:r>
            <a:r>
              <a:rPr lang="ru-RU" sz="2400" dirty="0"/>
              <a:t>проявлений кандидоза в виде поражений кожи и слизистых оболочек, признаков инфекционного </a:t>
            </a:r>
            <a:r>
              <a:rPr lang="ru-RU" sz="2400" dirty="0" smtClean="0"/>
              <a:t>токсикоза.  </a:t>
            </a:r>
            <a:endParaRPr lang="ru-RU" sz="2400" dirty="0"/>
          </a:p>
        </p:txBody>
      </p:sp>
    </p:spTree>
    <p:extLst>
      <p:ext uri="{BB962C8B-B14F-4D97-AF65-F5344CB8AC3E}">
        <p14:creationId xmlns:p14="http://schemas.microsoft.com/office/powerpoint/2010/main" val="3145476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2800" dirty="0" smtClean="0"/>
              <a:t>Лабораторная диагностика кандидоза . </a:t>
            </a:r>
            <a:endParaRPr lang="ru-RU" sz="2800" dirty="0"/>
          </a:p>
        </p:txBody>
      </p:sp>
      <p:sp>
        <p:nvSpPr>
          <p:cNvPr id="3" name="Объект 2"/>
          <p:cNvSpPr>
            <a:spLocks noGrp="1"/>
          </p:cNvSpPr>
          <p:nvPr>
            <p:ph idx="1"/>
          </p:nvPr>
        </p:nvSpPr>
        <p:spPr/>
        <p:txBody>
          <a:bodyPr>
            <a:normAutofit fontScale="92500" lnSpcReduction="10000"/>
          </a:bodyPr>
          <a:lstStyle/>
          <a:p>
            <a:pPr algn="just"/>
            <a:r>
              <a:rPr lang="ru-RU" dirty="0"/>
              <a:t>Микробиологические методы: а) Посев крови является «золотым стандартом» диагностики системных инфекций у новорожденных, включая инвазивный кандидоз. </a:t>
            </a:r>
            <a:endParaRPr lang="ru-RU" dirty="0" smtClean="0"/>
          </a:p>
          <a:p>
            <a:pPr algn="just"/>
            <a:r>
              <a:rPr lang="ru-RU" dirty="0" smtClean="0"/>
              <a:t>При </a:t>
            </a:r>
            <a:r>
              <a:rPr lang="ru-RU" dirty="0"/>
              <a:t>подозрении на развитие кандидемии  </a:t>
            </a:r>
            <a:r>
              <a:rPr lang="ru-RU" dirty="0" smtClean="0"/>
              <a:t>-  </a:t>
            </a:r>
            <a:r>
              <a:rPr lang="ru-RU" dirty="0"/>
              <a:t>посев крови у новорожденных в количестве не менее 2 мл не менее 2 раз в сутки в течение 3 дней подряд. Д</a:t>
            </a:r>
            <a:r>
              <a:rPr lang="ru-RU" dirty="0" smtClean="0"/>
              <a:t>опускается </a:t>
            </a:r>
            <a:r>
              <a:rPr lang="ru-RU" dirty="0"/>
              <a:t>взятие от 1,0 до 2 мл крови на одно исследование. При этом сбор необходимого объема крови производится в соответствии с инструкцией производителя флаконов для гематологических анализаторов.</a:t>
            </a:r>
          </a:p>
        </p:txBody>
      </p:sp>
    </p:spTree>
    <p:extLst>
      <p:ext uri="{BB962C8B-B14F-4D97-AF65-F5344CB8AC3E}">
        <p14:creationId xmlns:p14="http://schemas.microsoft.com/office/powerpoint/2010/main" val="2628642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3200" dirty="0" smtClean="0"/>
              <a:t>Лабораторная диагностика кандидоза</a:t>
            </a:r>
            <a:endParaRPr lang="ru-RU" sz="3200" dirty="0"/>
          </a:p>
        </p:txBody>
      </p:sp>
      <p:sp>
        <p:nvSpPr>
          <p:cNvPr id="3" name="Объект 2"/>
          <p:cNvSpPr>
            <a:spLocks noGrp="1"/>
          </p:cNvSpPr>
          <p:nvPr>
            <p:ph sz="half" idx="1"/>
          </p:nvPr>
        </p:nvSpPr>
        <p:spPr>
          <a:xfrm>
            <a:off x="457200" y="1196752"/>
            <a:ext cx="4038600" cy="5328592"/>
          </a:xfrm>
        </p:spPr>
        <p:txBody>
          <a:bodyPr>
            <a:normAutofit fontScale="85000" lnSpcReduction="10000"/>
          </a:bodyPr>
          <a:lstStyle/>
          <a:p>
            <a:pPr marL="137160" indent="0" algn="just">
              <a:buNone/>
            </a:pPr>
            <a:r>
              <a:rPr lang="ru-RU" dirty="0"/>
              <a:t>При подозрении на развитие кандидоза мочевыделительной системы необходимо осуществить посев мочи, собранной через </a:t>
            </a:r>
            <a:r>
              <a:rPr lang="ru-RU" dirty="0" smtClean="0"/>
              <a:t>стерильный </a:t>
            </a:r>
            <a:r>
              <a:rPr lang="ru-RU" dirty="0"/>
              <a:t>мочевой катетер. </a:t>
            </a:r>
          </a:p>
          <a:p>
            <a:pPr marL="137160" indent="0" algn="just">
              <a:buNone/>
            </a:pPr>
            <a:r>
              <a:rPr lang="ru-RU" dirty="0" smtClean="0"/>
              <a:t>Посевы крови, СМЖ, асцитической и плевральной жидкостей производят с использованием флаконов с жидкой питательной средой для культивирования в автоматических гематологических анализаторах</a:t>
            </a:r>
            <a:endParaRPr lang="ru-RU" dirty="0"/>
          </a:p>
        </p:txBody>
      </p:sp>
      <p:pic>
        <p:nvPicPr>
          <p:cNvPr id="5" name="Объект 4"/>
          <p:cNvPicPr>
            <a:picLocks noGrp="1" noChangeAspect="1"/>
          </p:cNvPicPr>
          <p:nvPr>
            <p:ph sz="half" idx="2"/>
          </p:nvPr>
        </p:nvPicPr>
        <p:blipFill>
          <a:blip r:embed="rId2"/>
          <a:stretch>
            <a:fillRect/>
          </a:stretch>
        </p:blipFill>
        <p:spPr>
          <a:xfrm>
            <a:off x="4648200" y="1772816"/>
            <a:ext cx="4038600" cy="3728665"/>
          </a:xfrm>
          <a:prstGeom prst="rect">
            <a:avLst/>
          </a:prstGeom>
        </p:spPr>
      </p:pic>
    </p:spTree>
    <p:extLst>
      <p:ext uri="{BB962C8B-B14F-4D97-AF65-F5344CB8AC3E}">
        <p14:creationId xmlns:p14="http://schemas.microsoft.com/office/powerpoint/2010/main" val="3307551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34082"/>
          </a:xfrm>
        </p:spPr>
        <p:txBody>
          <a:bodyPr>
            <a:noAutofit/>
          </a:bodyPr>
          <a:lstStyle/>
          <a:p>
            <a:r>
              <a:rPr lang="ru-RU" sz="2800" dirty="0"/>
              <a:t>Лечение инвазивного кандидоза. Антимикотическая профилактика</a:t>
            </a:r>
          </a:p>
        </p:txBody>
      </p:sp>
      <p:sp>
        <p:nvSpPr>
          <p:cNvPr id="6" name="Объект 5"/>
          <p:cNvSpPr>
            <a:spLocks noGrp="1"/>
          </p:cNvSpPr>
          <p:nvPr>
            <p:ph idx="1"/>
          </p:nvPr>
        </p:nvSpPr>
        <p:spPr/>
        <p:txBody>
          <a:bodyPr>
            <a:normAutofit fontScale="92500"/>
          </a:bodyPr>
          <a:lstStyle/>
          <a:p>
            <a:pPr marL="137160" indent="0">
              <a:buNone/>
            </a:pPr>
            <a:r>
              <a:rPr lang="ru-RU" sz="2400" b="1" dirty="0"/>
              <a:t>Основные принципы терапии инвазивного кандидоза</a:t>
            </a:r>
            <a:r>
              <a:rPr lang="ru-RU" sz="2400" b="1" dirty="0" smtClean="0"/>
              <a:t>:</a:t>
            </a:r>
          </a:p>
          <a:p>
            <a:r>
              <a:rPr lang="ru-RU" sz="2400" dirty="0" smtClean="0"/>
              <a:t>  </a:t>
            </a:r>
            <a:r>
              <a:rPr lang="ru-RU" sz="2400" dirty="0"/>
              <a:t>Стартовая антимикотическая терапия должна быть назначена не позднее первых 12 часов от момента выявления Candida </a:t>
            </a:r>
            <a:r>
              <a:rPr lang="ru-RU" sz="2400" dirty="0" err="1"/>
              <a:t>spp</a:t>
            </a:r>
            <a:r>
              <a:rPr lang="ru-RU" sz="2400" dirty="0"/>
              <a:t>. при посеве крови и/или материала из иных стерильных локусах (СМЖ, плевральной жидкости и др.) [14]. </a:t>
            </a:r>
            <a:endParaRPr lang="ru-RU" sz="2400" dirty="0" smtClean="0"/>
          </a:p>
          <a:p>
            <a:pPr algn="just"/>
            <a:r>
              <a:rPr lang="ru-RU" sz="2400" dirty="0" smtClean="0"/>
              <a:t> </a:t>
            </a:r>
            <a:r>
              <a:rPr lang="ru-RU" sz="2400" dirty="0"/>
              <a:t>Целенаправленная терапия должна быть назначена с учетом чувствительности выявленного возбудителя к антимикотическим препаратам</a:t>
            </a:r>
            <a:r>
              <a:rPr lang="ru-RU" sz="2400" dirty="0" smtClean="0"/>
              <a:t>.</a:t>
            </a:r>
          </a:p>
          <a:p>
            <a:r>
              <a:rPr lang="ru-RU" sz="2400" dirty="0" smtClean="0"/>
              <a:t> </a:t>
            </a:r>
            <a:r>
              <a:rPr lang="ru-RU" sz="2400" dirty="0"/>
              <a:t>Наряду с проведением целенаправленной антимикотической терапии необходимо осуществлять замену всех сосудистых и иных катетеров, эндотрахеальной трубки, любых видов дренажей с момента постановки диагноза инвазивного кандидоза.</a:t>
            </a:r>
          </a:p>
        </p:txBody>
      </p:sp>
    </p:spTree>
    <p:extLst>
      <p:ext uri="{BB962C8B-B14F-4D97-AF65-F5344CB8AC3E}">
        <p14:creationId xmlns:p14="http://schemas.microsoft.com/office/powerpoint/2010/main" val="3535706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2400" dirty="0"/>
              <a:t>Алгоритм антимикотической терапии при клиническом подозрении на развитие инвазивного кандидоза до момента получения микробиологического подтверждения</a:t>
            </a:r>
          </a:p>
        </p:txBody>
      </p:sp>
      <p:sp>
        <p:nvSpPr>
          <p:cNvPr id="6" name="Объект 5"/>
          <p:cNvSpPr>
            <a:spLocks noGrp="1"/>
          </p:cNvSpPr>
          <p:nvPr>
            <p:ph idx="1"/>
          </p:nvPr>
        </p:nvSpPr>
        <p:spPr/>
        <p:txBody>
          <a:bodyPr>
            <a:normAutofit lnSpcReduction="10000"/>
          </a:bodyPr>
          <a:lstStyle/>
          <a:p>
            <a:pPr algn="just"/>
            <a:r>
              <a:rPr lang="ru-RU" sz="2400" dirty="0"/>
              <a:t>При подозрении на кандидоз, вызванный С. albicans, чувствительной к флуконазолу – флуконазол в дозе 12мг/кг/</a:t>
            </a:r>
            <a:r>
              <a:rPr lang="ru-RU" sz="2400" dirty="0" err="1"/>
              <a:t>сут</a:t>
            </a:r>
            <a:r>
              <a:rPr lang="ru-RU" sz="2400" dirty="0"/>
              <a:t> ежедневно, при отсутствии эффекта спустя 48- 72 - рассмотреть вопрос о назначении эхинокандинов. </a:t>
            </a:r>
            <a:endParaRPr lang="ru-RU" sz="2400" dirty="0" smtClean="0"/>
          </a:p>
          <a:p>
            <a:pPr algn="just"/>
            <a:r>
              <a:rPr lang="ru-RU" sz="2400" dirty="0"/>
              <a:t>При подозрении на кандидоз, вызванный С. </a:t>
            </a:r>
            <a:r>
              <a:rPr lang="ru-RU" sz="2400" dirty="0" err="1"/>
              <a:t>non</a:t>
            </a:r>
            <a:r>
              <a:rPr lang="ru-RU" sz="2400" dirty="0"/>
              <a:t> - albicans, или С. albicans, резистентной к флуконазолу, - эхинокандины: микафунгин в стартовой дозе 4 </a:t>
            </a:r>
            <a:r>
              <a:rPr lang="ru-RU" sz="2400" dirty="0" smtClean="0"/>
              <a:t>мг/кг/ </a:t>
            </a:r>
            <a:r>
              <a:rPr lang="ru-RU" sz="2400" dirty="0" err="1" smtClean="0"/>
              <a:t>сут</a:t>
            </a:r>
            <a:r>
              <a:rPr lang="ru-RU" sz="2400" dirty="0" smtClean="0"/>
              <a:t> </a:t>
            </a:r>
            <a:r>
              <a:rPr lang="ru-RU" sz="2400" dirty="0"/>
              <a:t>(с повышением дозы до 10 </a:t>
            </a:r>
            <a:r>
              <a:rPr lang="ru-RU" sz="2400" dirty="0" smtClean="0"/>
              <a:t>мг/кг/</a:t>
            </a:r>
            <a:r>
              <a:rPr lang="ru-RU" sz="2400" dirty="0" err="1" smtClean="0"/>
              <a:t>сут</a:t>
            </a:r>
            <a:r>
              <a:rPr lang="ru-RU" sz="2400" dirty="0" smtClean="0"/>
              <a:t> </a:t>
            </a:r>
            <a:r>
              <a:rPr lang="ru-RU" sz="2400" dirty="0"/>
              <a:t>при неэффективности или при подозрении на развитие гематогенного кандидозного менингоэнцефалита, учитывая дозозависимое проникновение микафунгина в ЦНС).</a:t>
            </a:r>
          </a:p>
        </p:txBody>
      </p:sp>
    </p:spTree>
    <p:extLst>
      <p:ext uri="{BB962C8B-B14F-4D97-AF65-F5344CB8AC3E}">
        <p14:creationId xmlns:p14="http://schemas.microsoft.com/office/powerpoint/2010/main" val="283388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600" dirty="0" smtClean="0"/>
              <a:t>Токсоплазмоз. Диагностика.</a:t>
            </a:r>
            <a:endParaRPr lang="ru-RU" sz="3600" dirty="0"/>
          </a:p>
        </p:txBody>
      </p:sp>
      <p:sp>
        <p:nvSpPr>
          <p:cNvPr id="3" name="Объект 2"/>
          <p:cNvSpPr>
            <a:spLocks noGrp="1"/>
          </p:cNvSpPr>
          <p:nvPr>
            <p:ph idx="1"/>
          </p:nvPr>
        </p:nvSpPr>
        <p:spPr/>
        <p:txBody>
          <a:bodyPr>
            <a:normAutofit lnSpcReduction="10000"/>
          </a:bodyPr>
          <a:lstStyle/>
          <a:p>
            <a:pPr algn="just"/>
            <a:r>
              <a:rPr lang="ru-RU" dirty="0" smtClean="0"/>
              <a:t>1. Лабораторные исследования. Основной метод диагностики – серологический. Иммуноферментный анализ крови показывает увеличение иммуноглобулинов </a:t>
            </a:r>
            <a:r>
              <a:rPr lang="en-US" dirty="0" smtClean="0"/>
              <a:t>G </a:t>
            </a:r>
            <a:r>
              <a:rPr lang="ru-RU" dirty="0" smtClean="0"/>
              <a:t>через 1-2 мес после инфицирования. Наличие иммуноглобулинов М говорит об острой или недавно перенесённой инфекции.</a:t>
            </a:r>
          </a:p>
          <a:p>
            <a:r>
              <a:rPr lang="ru-RU" dirty="0" smtClean="0"/>
              <a:t>2. Перинатальная диагностика проводится с помощью ПЦР – полимеразной цепной реакции. Биологический материал – периферическая кровь, моча, спинномозговая жидкость. </a:t>
            </a:r>
            <a:endParaRPr lang="ru-RU" dirty="0"/>
          </a:p>
        </p:txBody>
      </p:sp>
    </p:spTree>
    <p:extLst>
      <p:ext uri="{BB962C8B-B14F-4D97-AF65-F5344CB8AC3E}">
        <p14:creationId xmlns:p14="http://schemas.microsoft.com/office/powerpoint/2010/main" val="26310465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sz="2800" dirty="0" smtClean="0"/>
              <a:t>Антимикотическая терапия при наличии данных </a:t>
            </a:r>
            <a:r>
              <a:rPr lang="ru-RU" sz="2800" dirty="0" err="1" smtClean="0"/>
              <a:t>культурального</a:t>
            </a:r>
            <a:r>
              <a:rPr lang="ru-RU" sz="2800" dirty="0" smtClean="0"/>
              <a:t> исследования </a:t>
            </a:r>
            <a:endParaRPr lang="ru-RU" sz="2800" dirty="0"/>
          </a:p>
        </p:txBody>
      </p:sp>
      <p:sp>
        <p:nvSpPr>
          <p:cNvPr id="3" name="Объект 2"/>
          <p:cNvSpPr>
            <a:spLocks noGrp="1"/>
          </p:cNvSpPr>
          <p:nvPr>
            <p:ph idx="1"/>
          </p:nvPr>
        </p:nvSpPr>
        <p:spPr/>
        <p:txBody>
          <a:bodyPr>
            <a:normAutofit/>
          </a:bodyPr>
          <a:lstStyle/>
          <a:p>
            <a:pPr marL="137160" indent="0" algn="just">
              <a:buNone/>
            </a:pPr>
            <a:r>
              <a:rPr lang="ru-RU" sz="2400" dirty="0"/>
              <a:t>При выявлении С. albicans и С. </a:t>
            </a:r>
            <a:r>
              <a:rPr lang="ru-RU" sz="2400" dirty="0" err="1"/>
              <a:t>non</a:t>
            </a:r>
            <a:r>
              <a:rPr lang="ru-RU" sz="2400" dirty="0"/>
              <a:t>-albicans, чувствительных к флуконазолу – флуконазол в/в </a:t>
            </a:r>
            <a:r>
              <a:rPr lang="ru-RU" sz="2400" dirty="0" err="1"/>
              <a:t>в</a:t>
            </a:r>
            <a:r>
              <a:rPr lang="ru-RU" sz="2400" dirty="0"/>
              <a:t> дозе 12 мг/кг/</a:t>
            </a:r>
            <a:r>
              <a:rPr lang="ru-RU" sz="2400" dirty="0" err="1"/>
              <a:t>сут</a:t>
            </a:r>
            <a:r>
              <a:rPr lang="ru-RU" sz="2400" dirty="0"/>
              <a:t> ежедневно При отсутствии клинического эффекта спустя 48-72 ч - рассмотреть вопрос о назначении </a:t>
            </a:r>
            <a:r>
              <a:rPr lang="ru-RU" sz="2400" dirty="0" smtClean="0"/>
              <a:t>микафунгина.</a:t>
            </a:r>
          </a:p>
          <a:p>
            <a:pPr marL="137160" indent="0" algn="just">
              <a:buNone/>
            </a:pPr>
            <a:r>
              <a:rPr lang="ru-RU" sz="2400" dirty="0"/>
              <a:t>Длительность терапии ИК должна составлять не менее 14 дней от первого отрицательного результата посева крови или материала из очага поражения. </a:t>
            </a:r>
          </a:p>
        </p:txBody>
      </p:sp>
    </p:spTree>
    <p:extLst>
      <p:ext uri="{BB962C8B-B14F-4D97-AF65-F5344CB8AC3E}">
        <p14:creationId xmlns:p14="http://schemas.microsoft.com/office/powerpoint/2010/main" val="2274913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Препараты для проведения целенаправленной антимикотической терапии у новорожденных в зависимости от вида выявленного возбудителя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105494571"/>
              </p:ext>
            </p:extLst>
          </p:nvPr>
        </p:nvGraphicFramePr>
        <p:xfrm>
          <a:off x="457200" y="1844824"/>
          <a:ext cx="8229600" cy="4068584"/>
        </p:xfrm>
        <a:graphic>
          <a:graphicData uri="http://schemas.openxmlformats.org/drawingml/2006/table">
            <a:tbl>
              <a:tblPr firstRow="1" bandRow="1">
                <a:tableStyleId>{5C22544A-7EE6-4342-B048-85BDC9FD1C3A}</a:tableStyleId>
              </a:tblPr>
              <a:tblGrid>
                <a:gridCol w="4114800"/>
                <a:gridCol w="4114800"/>
              </a:tblGrid>
              <a:tr h="126216">
                <a:tc>
                  <a:txBody>
                    <a:bodyPr/>
                    <a:lstStyle/>
                    <a:p>
                      <a:r>
                        <a:rPr lang="ru-RU" dirty="0" smtClean="0"/>
                        <a:t>Возбудитель</a:t>
                      </a:r>
                      <a:endParaRPr lang="ru-RU" dirty="0"/>
                    </a:p>
                  </a:txBody>
                  <a:tcPr/>
                </a:tc>
                <a:tc>
                  <a:txBody>
                    <a:bodyPr/>
                    <a:lstStyle/>
                    <a:p>
                      <a:r>
                        <a:rPr lang="ru-RU" dirty="0" smtClean="0"/>
                        <a:t>Препарат первой</a:t>
                      </a:r>
                      <a:r>
                        <a:rPr lang="ru-RU" baseline="0" dirty="0" smtClean="0"/>
                        <a:t> линии</a:t>
                      </a:r>
                      <a:endParaRPr lang="ru-RU" dirty="0"/>
                    </a:p>
                  </a:txBody>
                  <a:tcPr/>
                </a:tc>
              </a:tr>
              <a:tr h="593864">
                <a:tc>
                  <a:txBody>
                    <a:bodyPr/>
                    <a:lstStyle/>
                    <a:p>
                      <a:r>
                        <a:rPr lang="ru-RU" sz="2400" dirty="0" smtClean="0"/>
                        <a:t>С. </a:t>
                      </a:r>
                      <a:r>
                        <a:rPr lang="en-US" sz="2400" dirty="0" err="1" smtClean="0"/>
                        <a:t>albicans</a:t>
                      </a:r>
                      <a:r>
                        <a:rPr lang="en-US" sz="2400" dirty="0" smtClean="0"/>
                        <a:t> </a:t>
                      </a:r>
                      <a:endParaRPr lang="ru-RU" sz="2400" dirty="0"/>
                    </a:p>
                  </a:txBody>
                  <a:tcPr/>
                </a:tc>
                <a:tc>
                  <a:txBody>
                    <a:bodyPr/>
                    <a:lstStyle/>
                    <a:p>
                      <a:r>
                        <a:rPr lang="ru-RU" sz="2400" dirty="0" smtClean="0"/>
                        <a:t>Флуконазол</a:t>
                      </a:r>
                      <a:endParaRPr lang="ru-RU" sz="2400" dirty="0"/>
                    </a:p>
                  </a:txBody>
                  <a:tcPr/>
                </a:tc>
              </a:tr>
              <a:tr h="1224136">
                <a:tc>
                  <a:txBody>
                    <a:bodyPr/>
                    <a:lstStyle/>
                    <a:p>
                      <a:r>
                        <a:rPr lang="en-US" sz="2400" dirty="0" err="1" smtClean="0"/>
                        <a:t>C.parapsilosis</a:t>
                      </a:r>
                      <a:endParaRPr lang="ru-RU" sz="2400" dirty="0"/>
                    </a:p>
                  </a:txBody>
                  <a:tcPr/>
                </a:tc>
                <a:tc>
                  <a:txBody>
                    <a:bodyPr/>
                    <a:lstStyle/>
                    <a:p>
                      <a:r>
                        <a:rPr lang="ru-RU" sz="2400" dirty="0" smtClean="0"/>
                        <a:t>Флуконазол </a:t>
                      </a:r>
                    </a:p>
                    <a:p>
                      <a:r>
                        <a:rPr lang="ru-RU" sz="2400" dirty="0" err="1" smtClean="0"/>
                        <a:t>Липосомальный</a:t>
                      </a:r>
                      <a:r>
                        <a:rPr lang="ru-RU" sz="2400" dirty="0" smtClean="0"/>
                        <a:t> </a:t>
                      </a:r>
                      <a:r>
                        <a:rPr lang="ru-RU" sz="2400" dirty="0" err="1" smtClean="0"/>
                        <a:t>амфотерицин</a:t>
                      </a:r>
                      <a:r>
                        <a:rPr lang="ru-RU" sz="2400" dirty="0" smtClean="0"/>
                        <a:t> В Эхинокандины</a:t>
                      </a:r>
                      <a:endParaRPr lang="ru-RU" sz="2400" dirty="0"/>
                    </a:p>
                  </a:txBody>
                  <a:tcPr/>
                </a:tc>
              </a:tr>
              <a:tr h="370840">
                <a:tc>
                  <a:txBody>
                    <a:bodyPr/>
                    <a:lstStyle/>
                    <a:p>
                      <a:r>
                        <a:rPr lang="en-US" sz="2400" dirty="0" err="1" smtClean="0"/>
                        <a:t>C.tropicalis</a:t>
                      </a:r>
                      <a:r>
                        <a:rPr lang="en-US" sz="2400" dirty="0" smtClean="0"/>
                        <a:t>, </a:t>
                      </a:r>
                      <a:r>
                        <a:rPr lang="en-US" sz="2400" dirty="0" err="1" smtClean="0"/>
                        <a:t>C.glabrata</a:t>
                      </a:r>
                      <a:r>
                        <a:rPr lang="en-US" sz="2400" dirty="0" smtClean="0"/>
                        <a:t>, </a:t>
                      </a:r>
                      <a:r>
                        <a:rPr lang="en-US" sz="2400" dirty="0" err="1" smtClean="0"/>
                        <a:t>C.krusei</a:t>
                      </a:r>
                      <a:r>
                        <a:rPr lang="en-US" sz="2400" dirty="0" smtClean="0"/>
                        <a:t>, </a:t>
                      </a:r>
                      <a:r>
                        <a:rPr lang="en-US" sz="2400" dirty="0" err="1" smtClean="0"/>
                        <a:t>C.guillermondii</a:t>
                      </a:r>
                      <a:r>
                        <a:rPr lang="en-US" sz="2400" dirty="0" smtClean="0"/>
                        <a:t>, </a:t>
                      </a:r>
                      <a:r>
                        <a:rPr lang="en-US" sz="2400" dirty="0" err="1" smtClean="0"/>
                        <a:t>C.famata</a:t>
                      </a:r>
                      <a:r>
                        <a:rPr lang="en-US" sz="2400" dirty="0" smtClean="0"/>
                        <a:t>, </a:t>
                      </a:r>
                      <a:r>
                        <a:rPr lang="en-US" sz="2400" dirty="0" err="1" smtClean="0"/>
                        <a:t>C.inconspicula</a:t>
                      </a:r>
                      <a:r>
                        <a:rPr lang="en-US" sz="2400" dirty="0" smtClean="0"/>
                        <a:t>, </a:t>
                      </a:r>
                      <a:r>
                        <a:rPr lang="en-US" sz="2400" dirty="0" err="1" smtClean="0"/>
                        <a:t>C.norvegensis</a:t>
                      </a:r>
                      <a:endParaRPr lang="ru-RU" sz="2400" dirty="0"/>
                    </a:p>
                  </a:txBody>
                  <a:tcPr/>
                </a:tc>
                <a:tc>
                  <a:txBody>
                    <a:bodyPr/>
                    <a:lstStyle/>
                    <a:p>
                      <a:r>
                        <a:rPr lang="ru-RU" sz="2400" dirty="0" smtClean="0"/>
                        <a:t>Эхинокандины</a:t>
                      </a:r>
                      <a:endParaRPr lang="ru-RU" sz="2400" dirty="0"/>
                    </a:p>
                  </a:txBody>
                  <a:tcPr/>
                </a:tc>
              </a:tr>
            </a:tbl>
          </a:graphicData>
        </a:graphic>
      </p:graphicFrame>
    </p:spTree>
    <p:extLst>
      <p:ext uri="{BB962C8B-B14F-4D97-AF65-F5344CB8AC3E}">
        <p14:creationId xmlns:p14="http://schemas.microsoft.com/office/powerpoint/2010/main" val="3293952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28800" y="260648"/>
            <a:ext cx="5486400" cy="648072"/>
          </a:xfrm>
        </p:spPr>
        <p:txBody>
          <a:bodyPr>
            <a:normAutofit/>
          </a:bodyPr>
          <a:lstStyle/>
          <a:p>
            <a:r>
              <a:rPr lang="ru-RU" dirty="0" smtClean="0"/>
              <a:t>Возбудитель сифилиса -</a:t>
            </a:r>
            <a:endParaRPr lang="ru-RU" dirty="0"/>
          </a:p>
        </p:txBody>
      </p:sp>
      <p:sp>
        <p:nvSpPr>
          <p:cNvPr id="5" name="Рисунок 4"/>
          <p:cNvSpPr>
            <a:spLocks noGrp="1"/>
          </p:cNvSpPr>
          <p:nvPr>
            <p:ph type="pic" idx="1"/>
          </p:nvPr>
        </p:nvSpPr>
        <p:spPr/>
      </p:sp>
      <p:sp>
        <p:nvSpPr>
          <p:cNvPr id="6" name="Текст 5"/>
          <p:cNvSpPr>
            <a:spLocks noGrp="1"/>
          </p:cNvSpPr>
          <p:nvPr>
            <p:ph type="body" sz="half" idx="2"/>
          </p:nvPr>
        </p:nvSpPr>
        <p:spPr>
          <a:xfrm>
            <a:off x="827584" y="1166787"/>
            <a:ext cx="7344816" cy="530352"/>
          </a:xfrm>
        </p:spPr>
        <p:txBody>
          <a:bodyPr>
            <a:noAutofit/>
          </a:bodyPr>
          <a:lstStyle/>
          <a:p>
            <a:r>
              <a:rPr lang="ru-RU" sz="1600" dirty="0">
                <a:solidFill>
                  <a:srgbClr val="222222"/>
                </a:solidFill>
              </a:rPr>
              <a:t>вызываемое </a:t>
            </a:r>
            <a:r>
              <a:rPr lang="ru-RU" sz="1600" dirty="0">
                <a:solidFill>
                  <a:srgbClr val="0B0080"/>
                </a:solidFill>
                <a:hlinkClick r:id="rId2" tooltip="Бактерия"/>
              </a:rPr>
              <a:t>бактериями</a:t>
            </a:r>
            <a:r>
              <a:rPr lang="ru-RU" sz="1600" dirty="0">
                <a:solidFill>
                  <a:srgbClr val="222222"/>
                </a:solidFill>
              </a:rPr>
              <a:t> вида </a:t>
            </a:r>
            <a:r>
              <a:rPr lang="ru-RU" sz="1600" i="1" dirty="0">
                <a:solidFill>
                  <a:srgbClr val="222222"/>
                </a:solidFill>
              </a:rPr>
              <a:t>Treponema pallidum</a:t>
            </a:r>
            <a:r>
              <a:rPr lang="ru-RU" sz="1600" dirty="0">
                <a:solidFill>
                  <a:srgbClr val="222222"/>
                </a:solidFill>
              </a:rPr>
              <a:t> (</a:t>
            </a:r>
            <a:r>
              <a:rPr lang="ru-RU" sz="1600" dirty="0">
                <a:solidFill>
                  <a:srgbClr val="0B0080"/>
                </a:solidFill>
                <a:hlinkClick r:id="rId3" tooltip="Treponema pallidum"/>
              </a:rPr>
              <a:t>бледная трепонема</a:t>
            </a:r>
            <a:r>
              <a:rPr lang="ru-RU" sz="1600" dirty="0">
                <a:solidFill>
                  <a:srgbClr val="222222"/>
                </a:solidFill>
              </a:rPr>
              <a:t>) подвида </a:t>
            </a:r>
            <a:r>
              <a:rPr lang="ru-RU" sz="1600" i="1" dirty="0">
                <a:solidFill>
                  <a:srgbClr val="222222"/>
                </a:solidFill>
              </a:rPr>
              <a:t>pallidum</a:t>
            </a:r>
            <a:endParaRPr lang="ru-RU" sz="1600" dirty="0"/>
          </a:p>
          <a:p>
            <a:endParaRPr lang="ru-RU" sz="1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772816"/>
            <a:ext cx="5616624" cy="4282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883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200" dirty="0" smtClean="0"/>
              <a:t>Врождённый сифилис</a:t>
            </a:r>
            <a:endParaRPr lang="ru-RU" sz="3200" dirty="0"/>
          </a:p>
        </p:txBody>
      </p:sp>
      <p:sp>
        <p:nvSpPr>
          <p:cNvPr id="3" name="Объект 2"/>
          <p:cNvSpPr>
            <a:spLocks noGrp="1"/>
          </p:cNvSpPr>
          <p:nvPr>
            <p:ph idx="1"/>
          </p:nvPr>
        </p:nvSpPr>
        <p:spPr>
          <a:xfrm>
            <a:off x="457200" y="1268760"/>
            <a:ext cx="8229600" cy="5040600"/>
          </a:xfrm>
        </p:spPr>
        <p:txBody>
          <a:bodyPr/>
          <a:lstStyle/>
          <a:p>
            <a:pPr marL="137160" indent="0">
              <a:buNone/>
            </a:pPr>
            <a:endParaRPr lang="ru-RU" dirty="0" smtClean="0"/>
          </a:p>
          <a:p>
            <a:pPr algn="just"/>
            <a:r>
              <a:rPr lang="ru-RU" dirty="0"/>
              <a:t>Заражение плода происходит внутриутробно диаплацентарно гематогенным путем и чаще всего через пупочную вену, реже лимфатическим </a:t>
            </a:r>
            <a:r>
              <a:rPr lang="ru-RU" dirty="0" smtClean="0"/>
              <a:t>путем.</a:t>
            </a:r>
          </a:p>
          <a:p>
            <a:pPr algn="just"/>
            <a:r>
              <a:rPr lang="ru-RU" dirty="0" smtClean="0"/>
              <a:t>Без </a:t>
            </a:r>
            <a:r>
              <a:rPr lang="ru-RU" dirty="0"/>
              <a:t>наличия сифилиса у матери не может быть сифилиса у ребенка. Сифилис у матери может протекать бессимптомно, и она может переболеть им без явных </a:t>
            </a:r>
            <a:r>
              <a:rPr lang="ru-RU" dirty="0" smtClean="0"/>
              <a:t>признаков. </a:t>
            </a:r>
            <a:r>
              <a:rPr lang="ru-RU" dirty="0"/>
              <a:t> </a:t>
            </a:r>
          </a:p>
        </p:txBody>
      </p:sp>
    </p:spTree>
    <p:extLst>
      <p:ext uri="{BB962C8B-B14F-4D97-AF65-F5344CB8AC3E}">
        <p14:creationId xmlns:p14="http://schemas.microsoft.com/office/powerpoint/2010/main" val="1396791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Сифилис. врождённый </a:t>
            </a:r>
            <a:endParaRPr lang="ru-RU" sz="3200" dirty="0"/>
          </a:p>
        </p:txBody>
      </p:sp>
      <p:sp>
        <p:nvSpPr>
          <p:cNvPr id="4" name="Текст 3"/>
          <p:cNvSpPr>
            <a:spLocks noGrp="1"/>
          </p:cNvSpPr>
          <p:nvPr>
            <p:ph type="body" idx="2"/>
          </p:nvPr>
        </p:nvSpPr>
        <p:spPr/>
        <p:txBody>
          <a:bodyPr/>
          <a:lstStyle/>
          <a:p>
            <a:endParaRPr lang="ru-RU" dirty="0"/>
          </a:p>
        </p:txBody>
      </p:sp>
      <p:sp>
        <p:nvSpPr>
          <p:cNvPr id="3" name="Объект 2"/>
          <p:cNvSpPr>
            <a:spLocks noGrp="1"/>
          </p:cNvSpPr>
          <p:nvPr>
            <p:ph sz="half" idx="1"/>
          </p:nvPr>
        </p:nvSpPr>
        <p:spPr>
          <a:xfrm>
            <a:off x="4067944" y="273050"/>
            <a:ext cx="4618856" cy="6108278"/>
          </a:xfrm>
        </p:spPr>
        <p:txBody>
          <a:bodyPr/>
          <a:lstStyle/>
          <a:p>
            <a:pPr algn="just"/>
            <a:r>
              <a:rPr lang="ru-RU" dirty="0" smtClean="0"/>
              <a:t>Ранний врождённый сифилис обычно проявляется на 2-4 неделе жизни и позже. Типична триада – ринит, пузырчатка, гепато-и спленомегалия. Эритематозная сыпь, которая становится макулярной, папулёзной. Пузырчатка на подошвах, ладонях в виде дряблых пузырей от 3 до 10 мм красного цвета на инфильтративном фоне </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484784"/>
            <a:ext cx="3600399"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1412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2800" dirty="0" smtClean="0"/>
              <a:t>Клинические проявления врождённого сифилиса</a:t>
            </a:r>
            <a:endParaRPr lang="ru-RU" sz="2800" dirty="0"/>
          </a:p>
        </p:txBody>
      </p:sp>
      <p:sp>
        <p:nvSpPr>
          <p:cNvPr id="3" name="Объект 2"/>
          <p:cNvSpPr>
            <a:spLocks noGrp="1"/>
          </p:cNvSpPr>
          <p:nvPr>
            <p:ph idx="1"/>
          </p:nvPr>
        </p:nvSpPr>
        <p:spPr>
          <a:xfrm>
            <a:off x="457200" y="1268760"/>
            <a:ext cx="8229600" cy="5040600"/>
          </a:xfrm>
        </p:spPr>
        <p:txBody>
          <a:bodyPr>
            <a:normAutofit fontScale="92500" lnSpcReduction="10000"/>
          </a:bodyPr>
          <a:lstStyle/>
          <a:p>
            <a:pPr algn="just"/>
            <a:r>
              <a:rPr lang="ru-RU" b="1" dirty="0"/>
              <a:t>Изменения со стороны кожи</a:t>
            </a:r>
            <a:r>
              <a:rPr lang="ru-RU" dirty="0"/>
              <a:t>. Сифилитический пемфигус распространяется преимущественно на ладони и стопы, а в очень тяжелых случаях распространяется и по всему телу. Речь идет о пузырьках, величиной от чечевичного до кукурузного зерна и более, расположенных на воспаленной основе и наполненных серозной, серозно-гнойной или геморрагической жидкостью, содержащей большое количество спирохет. Такие кожные изменения не всегда наблюдаются. Наличие их подтверждает диагноз заболевания, но отсутствие не исключает врожденного сифилиса. </a:t>
            </a:r>
            <a:br>
              <a:rPr lang="ru-RU" dirty="0"/>
            </a:br>
            <a:endParaRPr lang="ru-RU" dirty="0"/>
          </a:p>
        </p:txBody>
      </p:sp>
    </p:spTree>
    <p:extLst>
      <p:ext uri="{BB962C8B-B14F-4D97-AF65-F5344CB8AC3E}">
        <p14:creationId xmlns:p14="http://schemas.microsoft.com/office/powerpoint/2010/main" val="1557062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500" dirty="0" smtClean="0"/>
              <a:t>Клинические проявления врождённого сифилиса</a:t>
            </a:r>
            <a:endParaRPr lang="ru-RU" sz="2500" dirty="0"/>
          </a:p>
        </p:txBody>
      </p:sp>
      <p:sp>
        <p:nvSpPr>
          <p:cNvPr id="3" name="Объект 2"/>
          <p:cNvSpPr>
            <a:spLocks noGrp="1"/>
          </p:cNvSpPr>
          <p:nvPr>
            <p:ph idx="1"/>
          </p:nvPr>
        </p:nvSpPr>
        <p:spPr/>
        <p:txBody>
          <a:bodyPr>
            <a:normAutofit fontScale="77500" lnSpcReduction="20000"/>
          </a:bodyPr>
          <a:lstStyle/>
          <a:p>
            <a:pPr algn="just"/>
            <a:r>
              <a:rPr lang="ru-RU" b="1" dirty="0"/>
              <a:t>Изменения слизистых оболочек</a:t>
            </a:r>
            <a:r>
              <a:rPr lang="ru-RU" dirty="0"/>
              <a:t>. Самым ранним и частым симптомом является сифилитический насморк, вызывающий своеобразное сопение и затруднение дыхания через нос. Насморк появляется сразу после рождения. В основе этого насморка лежит диффузный воспалительный инфильтративный процесс с гипертрофией слизистой носа. При тяжелом воспалительном процессе может наступить разрушение перегородки твердого неба. Вначале нос ребенка только заложен, но секреции нет. Позднее появляется слизисто-гнойный или кровянисто-гнойный секрет, который постепенно разъязвляет кожу около рта, ноздри отекают, инфильтрируются и суживаются носовые ходы. При продолжительном отсутствии носового дыхания у новорожденного всегда следует думать и о сифилисе. Сифилитический насморк наблюдается в 58-78% </a:t>
            </a:r>
            <a:r>
              <a:rPr lang="ru-RU" dirty="0" smtClean="0"/>
              <a:t>случаев. </a:t>
            </a:r>
            <a:endParaRPr lang="ru-RU" dirty="0"/>
          </a:p>
        </p:txBody>
      </p:sp>
    </p:spTree>
    <p:extLst>
      <p:ext uri="{BB962C8B-B14F-4D97-AF65-F5344CB8AC3E}">
        <p14:creationId xmlns:p14="http://schemas.microsoft.com/office/powerpoint/2010/main" val="13788648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500" dirty="0"/>
              <a:t>Клинические проявления врождённого сифилиса</a:t>
            </a:r>
          </a:p>
        </p:txBody>
      </p:sp>
      <p:sp>
        <p:nvSpPr>
          <p:cNvPr id="3" name="Объект 2"/>
          <p:cNvSpPr>
            <a:spLocks noGrp="1"/>
          </p:cNvSpPr>
          <p:nvPr>
            <p:ph sz="half" idx="1"/>
          </p:nvPr>
        </p:nvSpPr>
        <p:spPr>
          <a:xfrm>
            <a:off x="323528" y="980728"/>
            <a:ext cx="3456383" cy="5544616"/>
          </a:xfrm>
        </p:spPr>
        <p:txBody>
          <a:bodyPr>
            <a:normAutofit fontScale="92500" lnSpcReduction="10000"/>
          </a:bodyPr>
          <a:lstStyle/>
          <a:p>
            <a:pPr marL="137160" indent="0" algn="just">
              <a:buNone/>
            </a:pPr>
            <a:r>
              <a:rPr lang="ru-RU" sz="2400" b="1" dirty="0"/>
              <a:t>Костные изменения</a:t>
            </a:r>
            <a:r>
              <a:rPr lang="ru-RU" sz="2400" dirty="0"/>
              <a:t>. Н</a:t>
            </a:r>
            <a:r>
              <a:rPr lang="ru-RU" sz="2400" dirty="0" smtClean="0"/>
              <a:t>аблюдаются </a:t>
            </a:r>
            <a:r>
              <a:rPr lang="ru-RU" sz="2400" dirty="0"/>
              <a:t>у 85% больных. Особенно типичен для врожденного сифилиса седловидный </a:t>
            </a:r>
            <a:r>
              <a:rPr lang="ru-RU" sz="2400" dirty="0" smtClean="0"/>
              <a:t>нос. </a:t>
            </a:r>
            <a:r>
              <a:rPr lang="ru-RU" sz="2400" dirty="0"/>
              <a:t>Остеохондриты и периоститы это костные изменения, характерные для врожденного сифилиса. Они наблюдаются преимущественно в длинных трубчатых костях, причем в местах усиленного роста (на границе между хрящом и костью), где наслаиваются спирохеты. </a:t>
            </a:r>
          </a:p>
        </p:txBody>
      </p:sp>
      <p:sp>
        <p:nvSpPr>
          <p:cNvPr id="4" name="Объект 3"/>
          <p:cNvSpPr>
            <a:spLocks noGrp="1"/>
          </p:cNvSpPr>
          <p:nvPr>
            <p:ph sz="half" idx="2"/>
          </p:nvPr>
        </p:nvSpPr>
        <p:spPr/>
        <p:txBody>
          <a:bodyPr>
            <a:normAutofit fontScale="92500" lnSpcReduction="10000"/>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980728"/>
            <a:ext cx="4557326" cy="535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3798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Лабораторная диагностика сифилиса</a:t>
            </a:r>
            <a:endParaRPr lang="ru-RU" sz="2800" dirty="0"/>
          </a:p>
        </p:txBody>
      </p:sp>
      <p:sp>
        <p:nvSpPr>
          <p:cNvPr id="3" name="Объект 2"/>
          <p:cNvSpPr>
            <a:spLocks noGrp="1"/>
          </p:cNvSpPr>
          <p:nvPr>
            <p:ph sz="half" idx="1"/>
          </p:nvPr>
        </p:nvSpPr>
        <p:spPr/>
        <p:txBody>
          <a:bodyPr>
            <a:normAutofit lnSpcReduction="10000"/>
          </a:bodyPr>
          <a:lstStyle/>
          <a:p>
            <a:pPr algn="just"/>
            <a:r>
              <a:rPr lang="ru-RU" b="1" dirty="0"/>
              <a:t>Для экспресс - диагностики (</a:t>
            </a:r>
            <a:r>
              <a:rPr lang="ru-RU" b="1" dirty="0" smtClean="0"/>
              <a:t>при </a:t>
            </a:r>
            <a:r>
              <a:rPr lang="ru-RU" dirty="0" smtClean="0"/>
              <a:t>массовых </a:t>
            </a:r>
            <a:r>
              <a:rPr lang="ru-RU" dirty="0"/>
              <a:t>обследованиях) используется </a:t>
            </a:r>
            <a:r>
              <a:rPr lang="ru-RU" b="1" dirty="0"/>
              <a:t>реакция иммунофлюоресценции (РИФ)</a:t>
            </a:r>
            <a:r>
              <a:rPr lang="ru-RU" dirty="0"/>
              <a:t>— микрореакция на стекле с каплей крови или сыворотки со специальным антигеном.</a:t>
            </a:r>
          </a:p>
        </p:txBody>
      </p:sp>
      <p:sp>
        <p:nvSpPr>
          <p:cNvPr id="4" name="Объект 3"/>
          <p:cNvSpPr>
            <a:spLocks noGrp="1"/>
          </p:cNvSpPr>
          <p:nvPr>
            <p:ph sz="half" idx="2"/>
          </p:nvPr>
        </p:nvSpPr>
        <p:spPr/>
        <p:txBody>
          <a:bodyPr>
            <a:normAutofit lnSpcReduction="10000"/>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1416"/>
            <a:ext cx="4176464" cy="485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4505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sz="2800" dirty="0" smtClean="0"/>
              <a:t>Лабораторная диагностика сифилиса</a:t>
            </a:r>
            <a:br>
              <a:rPr lang="ru-RU" sz="2800" dirty="0" smtClean="0"/>
            </a:br>
            <a:endParaRPr lang="ru-RU" sz="2800" dirty="0"/>
          </a:p>
        </p:txBody>
      </p:sp>
      <p:sp>
        <p:nvSpPr>
          <p:cNvPr id="3" name="Объект 2"/>
          <p:cNvSpPr>
            <a:spLocks noGrp="1"/>
          </p:cNvSpPr>
          <p:nvPr>
            <p:ph idx="1"/>
          </p:nvPr>
        </p:nvSpPr>
        <p:spPr>
          <a:xfrm>
            <a:off x="457200" y="1268760"/>
            <a:ext cx="8229600" cy="5040600"/>
          </a:xfrm>
        </p:spPr>
        <p:txBody>
          <a:bodyPr>
            <a:normAutofit fontScale="77500" lnSpcReduction="20000"/>
          </a:bodyPr>
          <a:lstStyle/>
          <a:p>
            <a:pPr algn="just"/>
            <a:r>
              <a:rPr lang="ru-RU" b="1" dirty="0"/>
              <a:t>Метод </a:t>
            </a:r>
            <a:r>
              <a:rPr lang="ru-RU" b="1" dirty="0" smtClean="0"/>
              <a:t>– серологический - </a:t>
            </a:r>
            <a:r>
              <a:rPr lang="ru-RU" dirty="0" smtClean="0"/>
              <a:t>обнаружение </a:t>
            </a:r>
            <a:r>
              <a:rPr lang="ru-RU" dirty="0"/>
              <a:t>антител к возбудителю сифилиса в сыворотке крови больных. Для этого используются следующие серологические </a:t>
            </a:r>
            <a:r>
              <a:rPr lang="ru-RU" b="1" dirty="0"/>
              <a:t>реакции;</a:t>
            </a:r>
            <a:endParaRPr lang="ru-RU" dirty="0"/>
          </a:p>
          <a:p>
            <a:pPr algn="just"/>
            <a:r>
              <a:rPr lang="ru-RU" dirty="0"/>
              <a:t>1) </a:t>
            </a:r>
            <a:r>
              <a:rPr lang="ru-RU" b="1" dirty="0"/>
              <a:t>реакция Вассермана</a:t>
            </a:r>
            <a:r>
              <a:rPr lang="ru-RU" dirty="0"/>
              <a:t>– </a:t>
            </a:r>
            <a:r>
              <a:rPr lang="ru-RU" b="1" dirty="0" smtClean="0"/>
              <a:t>RW </a:t>
            </a:r>
            <a:r>
              <a:rPr lang="ru-RU" dirty="0" smtClean="0"/>
              <a:t>(</a:t>
            </a:r>
            <a:r>
              <a:rPr lang="ru-RU" dirty="0"/>
              <a:t>реакция связывания комплемента - РСК); в этой </a:t>
            </a:r>
            <a:r>
              <a:rPr lang="ru-RU" dirty="0" smtClean="0"/>
              <a:t>реакции </a:t>
            </a:r>
            <a:r>
              <a:rPr lang="ru-RU" b="1" dirty="0"/>
              <a:t>в качестве антигена используется кардиолипиновый </a:t>
            </a:r>
            <a:r>
              <a:rPr lang="ru-RU" b="1" dirty="0" smtClean="0"/>
              <a:t>антиген</a:t>
            </a:r>
            <a:r>
              <a:rPr lang="ru-RU" dirty="0" smtClean="0"/>
              <a:t>. </a:t>
            </a:r>
            <a:r>
              <a:rPr lang="ru-RU" dirty="0"/>
              <a:t>Этот антиген - </a:t>
            </a:r>
            <a:r>
              <a:rPr lang="ru-RU" b="1" dirty="0"/>
              <a:t>неспецифический</a:t>
            </a:r>
            <a:r>
              <a:rPr lang="ru-RU" b="1" dirty="0" smtClean="0"/>
              <a:t>. </a:t>
            </a:r>
            <a:r>
              <a:rPr lang="ru-RU" dirty="0" smtClean="0"/>
              <a:t>Данная </a:t>
            </a:r>
            <a:r>
              <a:rPr lang="ru-RU" dirty="0"/>
              <a:t>реакция в первые 3 недели болезни — отрицательная, антитела появляются с 4 недели (конец первичного, начало вторичного сифилиса). Последние годы данная проба стала менее специфичной и дает ложные </a:t>
            </a:r>
            <a:r>
              <a:rPr lang="ru-RU" dirty="0" smtClean="0"/>
              <a:t>результаты. </a:t>
            </a:r>
          </a:p>
          <a:p>
            <a:pPr algn="just"/>
            <a:r>
              <a:rPr lang="ru-RU" dirty="0" smtClean="0"/>
              <a:t>3</a:t>
            </a:r>
            <a:r>
              <a:rPr lang="ru-RU" dirty="0"/>
              <a:t>) </a:t>
            </a:r>
            <a:r>
              <a:rPr lang="ru-RU" b="1" dirty="0"/>
              <a:t>реакция иммобилизации бледных трепонем (РИБТ)</a:t>
            </a:r>
            <a:r>
              <a:rPr lang="ru-RU" dirty="0"/>
              <a:t>— наиболее специфическая современная серологическая проба — при добавлении сыворотки крови больного и комплемента к культуральным </a:t>
            </a:r>
            <a:r>
              <a:rPr lang="ru-RU" b="1" dirty="0"/>
              <a:t>трепонемам (специфический антиген)</a:t>
            </a:r>
            <a:r>
              <a:rPr lang="ru-RU" dirty="0"/>
              <a:t>они теряют подвижность.</a:t>
            </a:r>
          </a:p>
          <a:p>
            <a:endParaRPr lang="ru-RU" dirty="0"/>
          </a:p>
        </p:txBody>
      </p:sp>
    </p:spTree>
    <p:extLst>
      <p:ext uri="{BB962C8B-B14F-4D97-AF65-F5344CB8AC3E}">
        <p14:creationId xmlns:p14="http://schemas.microsoft.com/office/powerpoint/2010/main" val="277581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600" dirty="0" smtClean="0"/>
              <a:t>Токсоплазмоз. Диагностика.</a:t>
            </a:r>
            <a:endParaRPr lang="ru-RU" sz="3600" dirty="0"/>
          </a:p>
        </p:txBody>
      </p:sp>
      <p:sp>
        <p:nvSpPr>
          <p:cNvPr id="3" name="Объект 2"/>
          <p:cNvSpPr>
            <a:spLocks noGrp="1"/>
          </p:cNvSpPr>
          <p:nvPr>
            <p:ph idx="1"/>
          </p:nvPr>
        </p:nvSpPr>
        <p:spPr/>
        <p:txBody>
          <a:bodyPr>
            <a:normAutofit/>
          </a:bodyPr>
          <a:lstStyle/>
          <a:p>
            <a:r>
              <a:rPr lang="ru-RU" dirty="0" smtClean="0"/>
              <a:t>3. Исследование ликвора проводится во всех сомнительных случаях. Выявляют мононуклеарный плеоцитоз, высокое содержание белка.</a:t>
            </a:r>
          </a:p>
          <a:p>
            <a:pPr algn="just"/>
            <a:r>
              <a:rPr lang="ru-RU" dirty="0" smtClean="0"/>
              <a:t>4. Рентгенологическое исследование. УЗИ и  </a:t>
            </a:r>
            <a:r>
              <a:rPr lang="ru-RU" dirty="0"/>
              <a:t>КТ </a:t>
            </a:r>
          </a:p>
          <a:p>
            <a:pPr marL="137160" indent="0">
              <a:buNone/>
            </a:pPr>
            <a:r>
              <a:rPr lang="ru-RU" dirty="0" smtClean="0"/>
              <a:t>       головного мозга – внутричерепные         	кальцификаты.</a:t>
            </a:r>
          </a:p>
          <a:p>
            <a:r>
              <a:rPr lang="ru-RU" dirty="0" smtClean="0"/>
              <a:t>5. Офтальмологическое обследование – хориоретинит у пациента. </a:t>
            </a:r>
            <a:endParaRPr lang="ru-RU" dirty="0"/>
          </a:p>
        </p:txBody>
      </p:sp>
    </p:spTree>
    <p:extLst>
      <p:ext uri="{BB962C8B-B14F-4D97-AF65-F5344CB8AC3E}">
        <p14:creationId xmlns:p14="http://schemas.microsoft.com/office/powerpoint/2010/main" val="20652617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706090"/>
          </a:xfrm>
        </p:spPr>
        <p:txBody>
          <a:bodyPr>
            <a:normAutofit/>
          </a:bodyPr>
          <a:lstStyle/>
          <a:p>
            <a:r>
              <a:rPr lang="ru-RU" sz="3200" dirty="0" smtClean="0"/>
              <a:t>Лечение врождённого сифилиса</a:t>
            </a:r>
            <a:endParaRPr lang="ru-RU" sz="3200" dirty="0"/>
          </a:p>
        </p:txBody>
      </p:sp>
      <p:sp>
        <p:nvSpPr>
          <p:cNvPr id="6" name="Объект 5"/>
          <p:cNvSpPr>
            <a:spLocks noGrp="1"/>
          </p:cNvSpPr>
          <p:nvPr>
            <p:ph idx="1"/>
          </p:nvPr>
        </p:nvSpPr>
        <p:spPr>
          <a:xfrm>
            <a:off x="179512" y="1124744"/>
            <a:ext cx="8568952" cy="5400600"/>
          </a:xfrm>
        </p:spPr>
        <p:txBody>
          <a:bodyPr>
            <a:normAutofit/>
          </a:bodyPr>
          <a:lstStyle/>
          <a:p>
            <a:pPr algn="just"/>
            <a:r>
              <a:rPr lang="ru-RU" dirty="0"/>
              <a:t>Наиболее надежным средством для лечения врожденного сифилиса является </a:t>
            </a:r>
            <a:r>
              <a:rPr lang="ru-RU" dirty="0" smtClean="0"/>
              <a:t>пенициллин</a:t>
            </a:r>
            <a:r>
              <a:rPr lang="ru-RU" dirty="0"/>
              <a:t> </a:t>
            </a:r>
            <a:r>
              <a:rPr lang="ru-RU" dirty="0" smtClean="0"/>
              <a:t>-  в суточной дозе 100 тыс-150 тыс ЕД/кг в 4 инъекции в течение 10 дней. Повторные курсы в зависимости от результатов обследования в 1-,2 ,4-,12-месячном возрасте. Нетрепонемные серологические тесты угасают в 3 мес и становятся отрицательными в 6 мес. </a:t>
            </a:r>
          </a:p>
          <a:p>
            <a:pPr algn="just"/>
            <a:r>
              <a:rPr lang="ru-RU" dirty="0" smtClean="0"/>
              <a:t>При доказанном инфекционном процессе курс антибиотиков продлевают до 14-21 дня.  </a:t>
            </a:r>
            <a:endParaRPr lang="ru-RU" dirty="0"/>
          </a:p>
        </p:txBody>
      </p:sp>
    </p:spTree>
    <p:extLst>
      <p:ext uri="{BB962C8B-B14F-4D97-AF65-F5344CB8AC3E}">
        <p14:creationId xmlns:p14="http://schemas.microsoft.com/office/powerpoint/2010/main" val="12491592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Клинические рекомендации</a:t>
            </a:r>
            <a:endParaRPr lang="ru-RU" sz="2400" dirty="0"/>
          </a:p>
        </p:txBody>
      </p:sp>
      <p:sp>
        <p:nvSpPr>
          <p:cNvPr id="3" name="Объект 2"/>
          <p:cNvSpPr>
            <a:spLocks noGrp="1"/>
          </p:cNvSpPr>
          <p:nvPr>
            <p:ph idx="1"/>
          </p:nvPr>
        </p:nvSpPr>
        <p:spPr/>
        <p:txBody>
          <a:bodyPr>
            <a:normAutofit fontScale="25000" lnSpcReduction="20000"/>
          </a:bodyPr>
          <a:lstStyle/>
          <a:p>
            <a:pPr marL="137160" indent="0">
              <a:buNone/>
            </a:pPr>
            <a:r>
              <a:rPr lang="ru-RU" sz="5500" dirty="0" smtClean="0"/>
              <a:t>1.  </a:t>
            </a:r>
            <a:r>
              <a:rPr lang="ru-RU" sz="7200" dirty="0"/>
              <a:t>ВРОЖДЕННАЯ ЦИТОМЕГАЛОВИРУСНАЯ ИНФЕКЦИЯ </a:t>
            </a:r>
          </a:p>
          <a:p>
            <a:pPr marL="137160" indent="0">
              <a:buNone/>
            </a:pPr>
            <a:r>
              <a:rPr lang="ru-RU" sz="7200" dirty="0" smtClean="0"/>
              <a:t>Общественная </a:t>
            </a:r>
            <a:r>
              <a:rPr lang="ru-RU" sz="7200" dirty="0"/>
              <a:t>организация «Российская ассоциация специалистов перинатальной медицины» (РАСПМ) • Общероссийская общественная организация содействия развитию неонатологии «Российское общество неонатологов» (РОН) • Российское общество акушеров-гинекологов (РОАГ) Год утверждения: 2019 (пересмотр 2021 г.) </a:t>
            </a:r>
            <a:endParaRPr lang="ru-RU" sz="7200" dirty="0" smtClean="0"/>
          </a:p>
          <a:p>
            <a:pPr marL="137160" indent="0">
              <a:buNone/>
            </a:pPr>
            <a:endParaRPr lang="ru-RU" sz="7200" dirty="0" smtClean="0"/>
          </a:p>
          <a:p>
            <a:pPr marL="137160" indent="0">
              <a:buNone/>
            </a:pPr>
            <a:r>
              <a:rPr lang="ru-RU" sz="7200" dirty="0"/>
              <a:t>2. Инвазивный кандидоз у </a:t>
            </a:r>
            <a:r>
              <a:rPr lang="ru-RU" sz="7200" dirty="0" smtClean="0"/>
              <a:t>новорожденных</a:t>
            </a:r>
            <a:endParaRPr lang="ru-RU" sz="7200" dirty="0"/>
          </a:p>
          <a:p>
            <a:pPr marL="137160" indent="0">
              <a:buNone/>
            </a:pPr>
            <a:r>
              <a:rPr lang="ru-RU" sz="7200" dirty="0"/>
              <a:t> Российское общество неонатологов (РОН)  Российская ассоциация специалистов перинатальной медицины (</a:t>
            </a:r>
            <a:r>
              <a:rPr lang="ru-RU" sz="7200" dirty="0" smtClean="0"/>
              <a:t>РАСПМ Год </a:t>
            </a:r>
            <a:r>
              <a:rPr lang="ru-RU" sz="7200" dirty="0"/>
              <a:t>утверждения (частота пересмотра): 2017 (пересмотр каждые 3 года</a:t>
            </a:r>
            <a:r>
              <a:rPr lang="ru-RU" sz="7200" dirty="0" smtClean="0"/>
              <a:t>)</a:t>
            </a:r>
          </a:p>
          <a:p>
            <a:pPr marL="137160" indent="0">
              <a:buNone/>
            </a:pPr>
            <a:r>
              <a:rPr lang="ru-RU" sz="7200" dirty="0" smtClean="0"/>
              <a:t> </a:t>
            </a:r>
          </a:p>
          <a:p>
            <a:pPr marL="137160" indent="0">
              <a:buNone/>
            </a:pPr>
            <a:r>
              <a:rPr lang="ru-RU" sz="7200" dirty="0" smtClean="0"/>
              <a:t>3</a:t>
            </a:r>
            <a:r>
              <a:rPr lang="ru-RU" sz="7200" dirty="0"/>
              <a:t>. ПРОВЕДЕНИЕ ПРОФИЛАКТИКИ ПЕРЕДАЧИ  ВИЧ-ИНФЕКЦИИ ОТ МАТЕРИ РЕБЁНКУ, 2015 Клинические рекомендации под редакцией академика РАН Н.Н. Володина </a:t>
            </a:r>
            <a:endParaRPr lang="ru-RU" sz="7200" dirty="0" smtClean="0"/>
          </a:p>
          <a:p>
            <a:pPr marL="137160" indent="0">
              <a:buNone/>
            </a:pPr>
            <a:endParaRPr lang="ru-RU" sz="7200" dirty="0" smtClean="0"/>
          </a:p>
          <a:p>
            <a:pPr marL="137160" indent="0">
              <a:buNone/>
            </a:pPr>
            <a:r>
              <a:rPr lang="ru-RU" sz="7200" dirty="0" smtClean="0"/>
              <a:t>4</a:t>
            </a:r>
            <a:r>
              <a:rPr lang="ru-RU" sz="7200" dirty="0"/>
              <a:t>. ОБ УТВЕРЖДЕНИИ </a:t>
            </a:r>
            <a:r>
              <a:rPr lang="ru-RU" sz="7200" dirty="0" smtClean="0"/>
              <a:t>СТАНДАРТА СПЕЦИАЛИЗИРОВАННОЙ </a:t>
            </a:r>
            <a:r>
              <a:rPr lang="ru-RU" sz="7200" dirty="0"/>
              <a:t>МЕДИЦИНСКОЙ ПОМОЩИ </a:t>
            </a:r>
            <a:r>
              <a:rPr lang="ru-RU" sz="7200" dirty="0" smtClean="0"/>
              <a:t>ДЕТЯМ ПРИ </a:t>
            </a:r>
            <a:r>
              <a:rPr lang="ru-RU" sz="7200" dirty="0"/>
              <a:t>ЦИТОМЕГАЛОВИРУСНОЙ БОЛЕЗНИ ТЯЖЕЛОЙ СТЕПЕНИ </a:t>
            </a:r>
            <a:r>
              <a:rPr lang="ru-RU" sz="7200" dirty="0" smtClean="0"/>
              <a:t>ТЯЖЕСТИ</a:t>
            </a:r>
            <a:r>
              <a:rPr lang="ru-RU" sz="7200" dirty="0"/>
              <a:t>. ПРИКАЗ</a:t>
            </a:r>
          </a:p>
          <a:p>
            <a:pPr marL="137160" indent="0">
              <a:buNone/>
            </a:pPr>
            <a:r>
              <a:rPr lang="ru-RU" sz="7200" dirty="0"/>
              <a:t>от 24 декабря 2012 г. N 1416н</a:t>
            </a:r>
          </a:p>
          <a:p>
            <a:pPr marL="137160" indent="0">
              <a:buNone/>
            </a:pPr>
            <a:endParaRPr lang="ru-RU" sz="7200" dirty="0"/>
          </a:p>
          <a:p>
            <a:pPr marL="137160" indent="0">
              <a:buNone/>
            </a:pPr>
            <a:r>
              <a:rPr lang="ru-RU" sz="7200" dirty="0" smtClean="0"/>
              <a:t> </a:t>
            </a:r>
          </a:p>
          <a:p>
            <a:pPr marL="137160" indent="0">
              <a:buNone/>
            </a:pPr>
            <a:r>
              <a:rPr lang="ru-RU" sz="7200" dirty="0" smtClean="0"/>
              <a:t> </a:t>
            </a:r>
            <a:endParaRPr lang="ru-RU" sz="7200" dirty="0"/>
          </a:p>
          <a:p>
            <a:pPr marL="137160" indent="0">
              <a:buNone/>
            </a:pPr>
            <a:r>
              <a:rPr lang="ru-RU" sz="5500" dirty="0"/>
              <a:t> </a:t>
            </a:r>
          </a:p>
          <a:p>
            <a:pPr marL="137160" indent="0">
              <a:buNone/>
            </a:pPr>
            <a:r>
              <a:rPr lang="ru-RU" sz="5500" dirty="0"/>
              <a:t> </a:t>
            </a:r>
          </a:p>
          <a:p>
            <a:pPr marL="137160" indent="0">
              <a:buNone/>
            </a:pPr>
            <a:r>
              <a:rPr lang="ru-RU" sz="2400" dirty="0"/>
              <a:t> </a:t>
            </a:r>
          </a:p>
          <a:p>
            <a:pPr marL="137160" indent="0">
              <a:buNone/>
            </a:pPr>
            <a:r>
              <a:rPr lang="ru-RU" sz="2400" dirty="0"/>
              <a:t> </a:t>
            </a:r>
          </a:p>
          <a:p>
            <a:pPr marL="137160" indent="0">
              <a:buNone/>
            </a:pPr>
            <a:r>
              <a:rPr lang="ru-RU" sz="2400" dirty="0"/>
              <a:t> </a:t>
            </a:r>
          </a:p>
          <a:p>
            <a:pPr marL="137160" indent="0">
              <a:buNone/>
            </a:pPr>
            <a:r>
              <a:rPr lang="ru-RU" sz="2400" dirty="0" smtClean="0"/>
              <a:t> </a:t>
            </a:r>
            <a:endParaRPr lang="ru-RU" sz="2400" dirty="0"/>
          </a:p>
          <a:p>
            <a:pPr marL="137160" indent="0">
              <a:buNone/>
            </a:pPr>
            <a:r>
              <a:rPr lang="ru-RU" sz="2400" dirty="0"/>
              <a:t> </a:t>
            </a:r>
          </a:p>
          <a:p>
            <a:pPr marL="137160" indent="0">
              <a:buNone/>
            </a:pPr>
            <a:r>
              <a:rPr lang="ru-RU" sz="2400" dirty="0"/>
              <a:t> </a:t>
            </a:r>
          </a:p>
          <a:p>
            <a:pPr marL="137160" indent="0">
              <a:buNone/>
            </a:pPr>
            <a:r>
              <a:rPr lang="ru-RU" sz="2400" dirty="0" smtClean="0"/>
              <a:t> </a:t>
            </a:r>
            <a:endParaRPr lang="ru-RU" sz="2400" dirty="0"/>
          </a:p>
          <a:p>
            <a:pPr marL="137160" indent="0">
              <a:buNone/>
            </a:pPr>
            <a:r>
              <a:rPr lang="ru-RU" sz="2400" dirty="0"/>
              <a:t> </a:t>
            </a:r>
          </a:p>
          <a:p>
            <a:pPr marL="137160" indent="0">
              <a:buNone/>
            </a:pPr>
            <a:endParaRPr lang="ru-RU" sz="2400" dirty="0"/>
          </a:p>
          <a:p>
            <a:pPr marL="137160" indent="0">
              <a:buNone/>
            </a:pPr>
            <a:endParaRPr lang="ru-RU" sz="2400" dirty="0"/>
          </a:p>
          <a:p>
            <a:pPr marL="137160" indent="0">
              <a:buNone/>
            </a:pPr>
            <a:r>
              <a:rPr lang="ru-RU" sz="2400" dirty="0" smtClean="0"/>
              <a:t> </a:t>
            </a:r>
            <a:endParaRPr lang="ru-RU" sz="2400" dirty="0"/>
          </a:p>
        </p:txBody>
      </p:sp>
    </p:spTree>
    <p:extLst>
      <p:ext uri="{BB962C8B-B14F-4D97-AF65-F5344CB8AC3E}">
        <p14:creationId xmlns:p14="http://schemas.microsoft.com/office/powerpoint/2010/main" val="18346667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naliz-diagnostika.ru/wp-content/uploads/prokalcitonin-1-1024x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44" y="116632"/>
            <a:ext cx="9024937"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974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2000" dirty="0">
                <a:solidFill>
                  <a:srgbClr val="FF0000"/>
                </a:solidFill>
                <a:effectLst/>
              </a:rPr>
              <a:t>Что такое </a:t>
            </a:r>
            <a:r>
              <a:rPr lang="ru-RU" sz="2000" dirty="0" err="1">
                <a:solidFill>
                  <a:srgbClr val="FF0000"/>
                </a:solidFill>
                <a:effectLst/>
              </a:rPr>
              <a:t>прокальцитониновый</a:t>
            </a:r>
            <a:r>
              <a:rPr lang="ru-RU" sz="2000" dirty="0">
                <a:solidFill>
                  <a:srgbClr val="FF0000"/>
                </a:solidFill>
                <a:effectLst/>
              </a:rPr>
              <a:t> </a:t>
            </a:r>
            <a:r>
              <a:rPr lang="ru-RU" sz="2000" dirty="0" err="1">
                <a:solidFill>
                  <a:srgbClr val="FF0000"/>
                </a:solidFill>
                <a:effectLst/>
              </a:rPr>
              <a:t>тест,интерпретация</a:t>
            </a:r>
            <a:r>
              <a:rPr lang="ru-RU" sz="2000" dirty="0">
                <a:solidFill>
                  <a:srgbClr val="FF0000"/>
                </a:solidFill>
                <a:effectLst/>
              </a:rPr>
              <a:t> результатов, нормы</a:t>
            </a:r>
            <a:br>
              <a:rPr lang="ru-RU" sz="2000" dirty="0">
                <a:solidFill>
                  <a:srgbClr val="FF0000"/>
                </a:solidFill>
                <a:effectLst/>
              </a:rPr>
            </a:br>
            <a:endParaRPr lang="ru-RU" sz="2000" dirty="0">
              <a:solidFill>
                <a:srgbClr val="FF0000"/>
              </a:solidFill>
            </a:endParaRPr>
          </a:p>
        </p:txBody>
      </p:sp>
      <p:sp>
        <p:nvSpPr>
          <p:cNvPr id="3" name="Объект 2"/>
          <p:cNvSpPr>
            <a:spLocks noGrp="1"/>
          </p:cNvSpPr>
          <p:nvPr>
            <p:ph idx="1"/>
          </p:nvPr>
        </p:nvSpPr>
        <p:spPr>
          <a:xfrm>
            <a:off x="457200" y="980728"/>
            <a:ext cx="8229600" cy="5328632"/>
          </a:xfrm>
        </p:spPr>
        <p:txBody>
          <a:bodyPr>
            <a:normAutofit/>
          </a:bodyPr>
          <a:lstStyle/>
          <a:p>
            <a:pPr algn="just"/>
            <a:r>
              <a:rPr lang="ru-RU" sz="1800" dirty="0"/>
              <a:t>Прокальцитонин – это предшественник гормона кальцитонина, необходимого для поддержания метаболизма кальция в организме человека. Прогормон выделяется щитовидной железой и представлен 116 аминокислотами. У здорового человека величина прокальцитонина в крови крайне мала, прогормон обнаруживается в исследуемом материале в </a:t>
            </a:r>
            <a:r>
              <a:rPr lang="ru-RU" sz="1800" dirty="0" smtClean="0"/>
              <a:t>следовых </a:t>
            </a:r>
            <a:r>
              <a:rPr lang="ru-RU" sz="1800" dirty="0"/>
              <a:t>количествах</a:t>
            </a:r>
            <a:r>
              <a:rPr lang="ru-RU" sz="1800" dirty="0" smtClean="0"/>
              <a:t>.</a:t>
            </a:r>
          </a:p>
          <a:p>
            <a:pPr algn="just" fontAlgn="base"/>
            <a:r>
              <a:rPr lang="ru-RU" sz="1800" dirty="0"/>
              <a:t>Прокальцитониновый тест назначается при следующих </a:t>
            </a:r>
            <a:r>
              <a:rPr lang="ru-RU" sz="1800" dirty="0" smtClean="0"/>
              <a:t>заболеваниях: сепсис </a:t>
            </a:r>
            <a:r>
              <a:rPr lang="ru-RU" sz="1800" dirty="0"/>
              <a:t>и септический </a:t>
            </a:r>
            <a:r>
              <a:rPr lang="ru-RU" sz="1800" dirty="0" smtClean="0"/>
              <a:t>шок; тяжёлые </a:t>
            </a:r>
            <a:r>
              <a:rPr lang="ru-RU" sz="1800" dirty="0"/>
              <a:t>формы инфекционных и гнойных </a:t>
            </a:r>
            <a:r>
              <a:rPr lang="ru-RU" sz="1800" dirty="0" smtClean="0"/>
              <a:t>процессов; послеродовые лихорадки; острые </a:t>
            </a:r>
            <a:r>
              <a:rPr lang="ru-RU" sz="1800" dirty="0"/>
              <a:t>панкреатиты (для диф.диагностики между стерильным и инфицированным воспалительными процессами</a:t>
            </a:r>
            <a:r>
              <a:rPr lang="ru-RU" sz="1800" dirty="0" smtClean="0"/>
              <a:t>); генерализованные </a:t>
            </a:r>
            <a:r>
              <a:rPr lang="ru-RU" sz="1800" dirty="0"/>
              <a:t>бактериальные инфекции у взрослого или </a:t>
            </a:r>
            <a:r>
              <a:rPr lang="ru-RU" sz="1800" dirty="0" smtClean="0"/>
              <a:t>новорожденного; вторичное </a:t>
            </a:r>
            <a:r>
              <a:rPr lang="ru-RU" sz="1800" dirty="0"/>
              <a:t>бактериальное заражение на фоне вирусных инфекций или аутоиммунных патологий.</a:t>
            </a:r>
          </a:p>
          <a:p>
            <a:pPr algn="just"/>
            <a:endParaRPr lang="ru-RU" sz="1800" dirty="0"/>
          </a:p>
        </p:txBody>
      </p:sp>
    </p:spTree>
    <p:extLst>
      <p:ext uri="{BB962C8B-B14F-4D97-AF65-F5344CB8AC3E}">
        <p14:creationId xmlns:p14="http://schemas.microsoft.com/office/powerpoint/2010/main" val="15895827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2000" b="0" dirty="0">
                <a:effectLst/>
              </a:rPr>
              <a:t>Особенности прокальцитонинового теста</a:t>
            </a:r>
            <a:br>
              <a:rPr lang="ru-RU" sz="2000" b="0" dirty="0">
                <a:effectLst/>
              </a:rPr>
            </a:br>
            <a:endParaRPr lang="ru-RU" sz="2000" dirty="0"/>
          </a:p>
        </p:txBody>
      </p:sp>
      <p:sp>
        <p:nvSpPr>
          <p:cNvPr id="3" name="Объект 2"/>
          <p:cNvSpPr>
            <a:spLocks noGrp="1"/>
          </p:cNvSpPr>
          <p:nvPr>
            <p:ph idx="1"/>
          </p:nvPr>
        </p:nvSpPr>
        <p:spPr>
          <a:xfrm>
            <a:off x="457200" y="1052736"/>
            <a:ext cx="8229600" cy="5256624"/>
          </a:xfrm>
        </p:spPr>
        <p:txBody>
          <a:bodyPr>
            <a:normAutofit/>
          </a:bodyPr>
          <a:lstStyle/>
          <a:p>
            <a:r>
              <a:rPr lang="ru-RU" sz="2000" dirty="0" smtClean="0"/>
              <a:t>Инфекция стимулирует </a:t>
            </a:r>
            <a:r>
              <a:rPr lang="ru-RU" sz="2000" dirty="0"/>
              <a:t>выработку прокальцитонина в организме </a:t>
            </a:r>
            <a:r>
              <a:rPr lang="ru-RU" sz="2000" dirty="0" smtClean="0"/>
              <a:t>ребёнка. </a:t>
            </a:r>
            <a:r>
              <a:rPr lang="ru-RU" sz="2000" dirty="0"/>
              <a:t>Продукция прокальцитонина начинает возрастать в первые 2 – 4 часа после бактериального заражения. Пиковых значений рассматриваемый показатель достигает спустя 12 часов после инфицирования. Время его полувыведения варьирует от 20 до 26 часов</a:t>
            </a:r>
            <a:r>
              <a:rPr lang="ru-RU" sz="2400" dirty="0" smtClean="0"/>
              <a:t>.</a:t>
            </a:r>
          </a:p>
          <a:p>
            <a:r>
              <a:rPr lang="ru-RU" sz="2000" dirty="0"/>
              <a:t>Важно: при вирусной инфекции величина прокальцитонина не повышается. Поэтому его не проводят при подозрении на вирусное заражение</a:t>
            </a:r>
            <a:r>
              <a:rPr lang="ru-RU" sz="2000" dirty="0" smtClean="0"/>
              <a:t>.</a:t>
            </a:r>
          </a:p>
          <a:p>
            <a:r>
              <a:rPr lang="ru-RU" sz="2000" dirty="0"/>
              <a:t>Отмечена прямая корреляция между степенью повышения показателя и тяжестью состояния больного</a:t>
            </a:r>
            <a:r>
              <a:rPr lang="ru-RU" sz="2000" dirty="0" smtClean="0"/>
              <a:t>.</a:t>
            </a:r>
          </a:p>
          <a:p>
            <a:r>
              <a:rPr lang="ru-RU" sz="2000" b="1" dirty="0"/>
              <a:t>Норма прокальцитонинового теста для детей и взрослых идентична, она составляет 0 – 0,064 </a:t>
            </a:r>
            <a:r>
              <a:rPr lang="ru-RU" sz="2000" b="1" dirty="0" err="1"/>
              <a:t>нг</a:t>
            </a:r>
            <a:r>
              <a:rPr lang="ru-RU" sz="2000" b="1" dirty="0"/>
              <a:t>/мл. Отклонения от нормы в большую сторону – признак развития бактериального воспаления.</a:t>
            </a:r>
            <a:endParaRPr lang="ru-RU" sz="2000" dirty="0"/>
          </a:p>
        </p:txBody>
      </p:sp>
    </p:spTree>
    <p:extLst>
      <p:ext uri="{BB962C8B-B14F-4D97-AF65-F5344CB8AC3E}">
        <p14:creationId xmlns:p14="http://schemas.microsoft.com/office/powerpoint/2010/main" val="41002341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400" dirty="0" smtClean="0"/>
              <a:t>Особенности прокальцитонина у новорождённых</a:t>
            </a:r>
            <a:endParaRPr lang="ru-RU" sz="2400" dirty="0"/>
          </a:p>
        </p:txBody>
      </p:sp>
      <p:sp>
        <p:nvSpPr>
          <p:cNvPr id="3" name="Объект 2"/>
          <p:cNvSpPr>
            <a:spLocks noGrp="1"/>
          </p:cNvSpPr>
          <p:nvPr>
            <p:ph idx="1"/>
          </p:nvPr>
        </p:nvSpPr>
        <p:spPr/>
        <p:txBody>
          <a:bodyPr/>
          <a:lstStyle/>
          <a:p>
            <a:pPr algn="just"/>
            <a:r>
              <a:rPr lang="ru-RU" dirty="0"/>
              <a:t>У новорождённых детей величина прогормона повышена. Пиковые значения отмечаются на 24 – 36 часы жизни. Что обязательно учитывается специалистом при интерпретации. Нормальных значений лабораторный критерий достигает на  4 – 5 сутки, когда и проводится повторное исследование при необходимости.</a:t>
            </a:r>
          </a:p>
        </p:txBody>
      </p:sp>
    </p:spTree>
    <p:extLst>
      <p:ext uri="{BB962C8B-B14F-4D97-AF65-F5344CB8AC3E}">
        <p14:creationId xmlns:p14="http://schemas.microsoft.com/office/powerpoint/2010/main" val="37997984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06090"/>
          </a:xfrm>
        </p:spPr>
        <p:txBody>
          <a:bodyPr>
            <a:normAutofit/>
          </a:bodyPr>
          <a:lstStyle/>
          <a:p>
            <a:r>
              <a:rPr lang="ru-RU" sz="2000" dirty="0"/>
              <a:t>С-реактивный белок (СРБ)</a:t>
            </a:r>
          </a:p>
        </p:txBody>
      </p:sp>
      <p:sp>
        <p:nvSpPr>
          <p:cNvPr id="5" name="Объект 4"/>
          <p:cNvSpPr>
            <a:spLocks noGrp="1"/>
          </p:cNvSpPr>
          <p:nvPr>
            <p:ph idx="1"/>
          </p:nvPr>
        </p:nvSpPr>
        <p:spPr>
          <a:xfrm>
            <a:off x="457200" y="1268760"/>
            <a:ext cx="8229600" cy="5040600"/>
          </a:xfrm>
        </p:spPr>
        <p:txBody>
          <a:bodyPr>
            <a:normAutofit/>
          </a:bodyPr>
          <a:lstStyle/>
          <a:p>
            <a:pPr algn="just"/>
            <a:r>
              <a:rPr lang="ru-RU" sz="2400" b="1" dirty="0"/>
              <a:t>С-реактивный белок (СРБ)</a:t>
            </a:r>
            <a:r>
              <a:rPr lang="ru-RU" sz="2400" dirty="0"/>
              <a:t> – это </a:t>
            </a:r>
            <a:r>
              <a:rPr lang="ru-RU" sz="2400" dirty="0" smtClean="0"/>
              <a:t> </a:t>
            </a:r>
            <a:r>
              <a:rPr lang="ru-RU" sz="2400" dirty="0"/>
              <a:t>белок плазмы крови, отражающий острые воспалительные процессы в организме. </a:t>
            </a:r>
            <a:r>
              <a:rPr lang="ru-RU" sz="2400" dirty="0" smtClean="0"/>
              <a:t>С-реактивный </a:t>
            </a:r>
            <a:r>
              <a:rPr lang="ru-RU" sz="2400" dirty="0"/>
              <a:t>протеин назначают совместно с клиническим анализом крови, определением СОЭ, </a:t>
            </a:r>
            <a:r>
              <a:rPr lang="ru-RU" sz="2400" dirty="0" smtClean="0"/>
              <a:t>антистрептолизина -</a:t>
            </a:r>
            <a:r>
              <a:rPr lang="ru-RU" sz="2400" dirty="0"/>
              <a:t>О. Исследование концентрации С-реактивного белка используется в диагностике бактериальных </a:t>
            </a:r>
            <a:r>
              <a:rPr lang="ru-RU" sz="2400" dirty="0" smtClean="0"/>
              <a:t>инфекций.</a:t>
            </a:r>
          </a:p>
          <a:p>
            <a:pPr algn="just"/>
            <a:r>
              <a:rPr lang="ru-RU" sz="2400" dirty="0" smtClean="0"/>
              <a:t> </a:t>
            </a:r>
            <a:r>
              <a:rPr lang="ru-RU" sz="2400" dirty="0"/>
              <a:t>И</a:t>
            </a:r>
            <a:r>
              <a:rPr lang="ru-RU" sz="2400" dirty="0" smtClean="0"/>
              <a:t>спользуется </a:t>
            </a:r>
            <a:r>
              <a:rPr lang="ru-RU" sz="2400" dirty="0"/>
              <a:t>сыворотка, полученная из венозной крови. </a:t>
            </a:r>
            <a:r>
              <a:rPr lang="ru-RU" sz="2400" dirty="0" smtClean="0"/>
              <a:t>Референсные </a:t>
            </a:r>
            <a:r>
              <a:rPr lang="ru-RU" sz="2400" dirty="0"/>
              <a:t>значения C-реактивного белка в крови составляют от 0 до 5 мг/л</a:t>
            </a:r>
            <a:r>
              <a:rPr lang="ru-RU" sz="2400" dirty="0" smtClean="0"/>
              <a:t>.</a:t>
            </a:r>
          </a:p>
          <a:p>
            <a:pPr algn="just"/>
            <a:r>
              <a:rPr lang="ru-RU" sz="2400" dirty="0" smtClean="0"/>
              <a:t> </a:t>
            </a:r>
            <a:r>
              <a:rPr lang="ru-RU" sz="2400" dirty="0"/>
              <a:t>Срок готовности анализа занимает не более суток.</a:t>
            </a:r>
          </a:p>
        </p:txBody>
      </p:sp>
    </p:spTree>
    <p:extLst>
      <p:ext uri="{BB962C8B-B14F-4D97-AF65-F5344CB8AC3E}">
        <p14:creationId xmlns:p14="http://schemas.microsoft.com/office/powerpoint/2010/main" val="38354017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2400" dirty="0" smtClean="0">
                <a:latin typeface="+mn-lt"/>
              </a:rPr>
              <a:t>СРБ у новорождённых</a:t>
            </a:r>
            <a:endParaRPr lang="ru-RU" sz="2400" dirty="0">
              <a:latin typeface="+mn-lt"/>
            </a:endParaRPr>
          </a:p>
        </p:txBody>
      </p:sp>
      <p:sp>
        <p:nvSpPr>
          <p:cNvPr id="3" name="Объект 2"/>
          <p:cNvSpPr>
            <a:spLocks noGrp="1"/>
          </p:cNvSpPr>
          <p:nvPr>
            <p:ph idx="1"/>
          </p:nvPr>
        </p:nvSpPr>
        <p:spPr>
          <a:xfrm>
            <a:off x="457200" y="1196752"/>
            <a:ext cx="8229600" cy="5112608"/>
          </a:xfrm>
        </p:spPr>
        <p:txBody>
          <a:bodyPr>
            <a:normAutofit/>
          </a:bodyPr>
          <a:lstStyle/>
          <a:p>
            <a:pPr algn="just"/>
            <a:r>
              <a:rPr lang="ru-RU" sz="2400" dirty="0"/>
              <a:t>В первую неделю жизни ребёнка допускается кратковременное повышение этого острофазового белка до 12 мг/л</a:t>
            </a:r>
            <a:r>
              <a:rPr lang="ru-RU" sz="2400" dirty="0" smtClean="0"/>
              <a:t>.</a:t>
            </a:r>
          </a:p>
          <a:p>
            <a:pPr algn="just"/>
            <a:r>
              <a:rPr lang="ru-RU" sz="2400" dirty="0" smtClean="0"/>
              <a:t>Чем </a:t>
            </a:r>
            <a:r>
              <a:rPr lang="ru-RU" sz="2400" dirty="0"/>
              <a:t>тяжелее и активнее протекает воспалительный процесс, тем выше будет </a:t>
            </a:r>
            <a:r>
              <a:rPr lang="ru-RU" sz="2400" dirty="0" smtClean="0"/>
              <a:t>уровень </a:t>
            </a:r>
            <a:r>
              <a:rPr lang="ru-RU" sz="2400" dirty="0"/>
              <a:t>С</a:t>
            </a:r>
            <a:r>
              <a:rPr lang="ru-RU" sz="2400" dirty="0" smtClean="0"/>
              <a:t>РБ. </a:t>
            </a:r>
            <a:r>
              <a:rPr lang="ru-RU" sz="2400" dirty="0"/>
              <a:t>На 2–3-е сутки концентрация СРБ достигает максимума. С момента стихания воспалительного процесса показатель начинает быстро снижаться. Как правило, на 7-14-е сутки после начала заболевания, С-реактивный протеин возвращается к нормальным значениям</a:t>
            </a:r>
            <a:r>
              <a:rPr lang="ru-RU" sz="2400" dirty="0" smtClean="0"/>
              <a:t>.</a:t>
            </a:r>
          </a:p>
          <a:p>
            <a:pPr algn="just"/>
            <a:r>
              <a:rPr lang="ru-RU" sz="2400" dirty="0"/>
              <a:t>Повышение концентрации С-реактивного белка у детей первых дней жизни свыше 15 мг/л является прямым показанием к началу антибактериальной терапии. </a:t>
            </a:r>
          </a:p>
        </p:txBody>
      </p:sp>
    </p:spTree>
    <p:extLst>
      <p:ext uri="{BB962C8B-B14F-4D97-AF65-F5344CB8AC3E}">
        <p14:creationId xmlns:p14="http://schemas.microsoft.com/office/powerpoint/2010/main" val="21114164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effectLst/>
              </a:rPr>
              <a:t>Анализ ПЦР — что это такое?</a:t>
            </a:r>
            <a:br>
              <a:rPr lang="ru-RU" sz="2400" dirty="0">
                <a:effectLst/>
              </a:rPr>
            </a:br>
            <a:endParaRPr lang="ru-RU" sz="2400" dirty="0"/>
          </a:p>
        </p:txBody>
      </p:sp>
      <p:sp>
        <p:nvSpPr>
          <p:cNvPr id="3" name="Объект 2"/>
          <p:cNvSpPr>
            <a:spLocks noGrp="1"/>
          </p:cNvSpPr>
          <p:nvPr>
            <p:ph sz="half" idx="1"/>
          </p:nvPr>
        </p:nvSpPr>
        <p:spPr/>
        <p:txBody>
          <a:bodyPr>
            <a:normAutofit fontScale="92500" lnSpcReduction="10000"/>
          </a:bodyPr>
          <a:lstStyle/>
          <a:p>
            <a:r>
              <a:rPr lang="ru-RU" sz="2400" dirty="0"/>
              <a:t>Полимеразная цепная реакция (ПЦР) – высокоточный метод молекулярно-генетической диагностики, который позволяет выявить у человека различные инфекционные и наследственные заболевания, как в острой и хронической стадии, так и задолго до того, как заболевание может себя проявить.</a:t>
            </a:r>
          </a:p>
          <a:p>
            <a:endParaRPr lang="ru-RU" sz="2400" dirty="0"/>
          </a:p>
        </p:txBody>
      </p:sp>
      <p:pic>
        <p:nvPicPr>
          <p:cNvPr id="2051" name="Picture 3" descr="https://cf.ppt-online.org/files/slide/c/c0LlZH4rbdsJMtwSqfp1UPoQWu8T2xEVhvIGzA/slide-5.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4593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850106"/>
          </a:xfrm>
        </p:spPr>
        <p:txBody>
          <a:bodyPr>
            <a:normAutofit/>
          </a:bodyPr>
          <a:lstStyle/>
          <a:p>
            <a:r>
              <a:rPr lang="ru-RU" sz="2800" dirty="0" smtClean="0"/>
              <a:t>ПЦР</a:t>
            </a:r>
            <a:endParaRPr lang="ru-RU" sz="2800" dirty="0"/>
          </a:p>
        </p:txBody>
      </p:sp>
      <p:sp>
        <p:nvSpPr>
          <p:cNvPr id="5" name="Объект 4"/>
          <p:cNvSpPr>
            <a:spLocks noGrp="1"/>
          </p:cNvSpPr>
          <p:nvPr>
            <p:ph sz="half" idx="1"/>
          </p:nvPr>
        </p:nvSpPr>
        <p:spPr/>
        <p:txBody>
          <a:bodyPr>
            <a:normAutofit fontScale="85000" lnSpcReduction="20000"/>
          </a:bodyPr>
          <a:lstStyle/>
          <a:p>
            <a:r>
              <a:rPr lang="ru-RU" sz="2800" dirty="0"/>
              <a:t>Метод ПЦР — абсолютно специфичен и выполненный правильно не может дать ложноположительный результат. То есть, если инфекции нет, то анализ никогда не покажет, что она есть. Поэтому сейчас очень часто для утверждения диагноза дополнительно сдают анализ ПЦР, чтобы определить возбудителя и его природу.</a:t>
            </a:r>
          </a:p>
          <a:p>
            <a:endParaRPr lang="ru-RU" dirty="0"/>
          </a:p>
        </p:txBody>
      </p:sp>
      <p:pic>
        <p:nvPicPr>
          <p:cNvPr id="3074" name="Picture 2" descr="https://cf.ppt-online.org/files/slide/3/3R2QXuyYKnD4pdgmzwxfvcS9OMFIAoPVEki5ht/slide-17.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731269"/>
            <a:ext cx="4038600" cy="2263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33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600" dirty="0" smtClean="0"/>
              <a:t>Токсоплазмоз. Ведение пациентов.</a:t>
            </a:r>
            <a:endParaRPr lang="ru-RU" sz="3600" dirty="0"/>
          </a:p>
        </p:txBody>
      </p:sp>
      <p:sp>
        <p:nvSpPr>
          <p:cNvPr id="3" name="Объект 2"/>
          <p:cNvSpPr>
            <a:spLocks noGrp="1"/>
          </p:cNvSpPr>
          <p:nvPr>
            <p:ph idx="1"/>
          </p:nvPr>
        </p:nvSpPr>
        <p:spPr>
          <a:xfrm>
            <a:off x="457200" y="1268760"/>
            <a:ext cx="8229600" cy="5040600"/>
          </a:xfrm>
        </p:spPr>
        <p:txBody>
          <a:bodyPr>
            <a:normAutofit/>
          </a:bodyPr>
          <a:lstStyle/>
          <a:p>
            <a:r>
              <a:rPr lang="ru-RU" sz="2400" dirty="0" smtClean="0"/>
              <a:t>Лечение симптоматическое. Сульфадиазин  50 мг/кг, дважды в сутки, пириметамин 2 мг/кг/</a:t>
            </a:r>
            <a:r>
              <a:rPr lang="ru-RU" sz="2400" dirty="0" err="1" smtClean="0"/>
              <a:t>сут</a:t>
            </a:r>
            <a:r>
              <a:rPr lang="ru-RU" sz="2400" dirty="0" smtClean="0"/>
              <a:t> в течение 2-6 месяцев , фолиевая кислота 10 мг три раза в неделю в течение 12 мес.</a:t>
            </a:r>
          </a:p>
          <a:p>
            <a:r>
              <a:rPr lang="ru-RU" sz="2400" dirty="0" smtClean="0"/>
              <a:t>Для контроля качества лечения еженедельно ОАК, ОАМ.</a:t>
            </a:r>
          </a:p>
          <a:p>
            <a:r>
              <a:rPr lang="ru-RU" sz="2400" dirty="0" smtClean="0"/>
              <a:t>Профилактика – информирование населения о том, что мясо должно проходить должную температурную обработку.</a:t>
            </a:r>
          </a:p>
          <a:p>
            <a:r>
              <a:rPr lang="ru-RU" sz="2400" dirty="0" smtClean="0"/>
              <a:t>Прогноз. Материнский токсоплазмоз, приобретённый в течение первого и второго триместра, приводит в 35% случаев к мертворождению. </a:t>
            </a:r>
            <a:endParaRPr lang="ru-RU" sz="2400" dirty="0"/>
          </a:p>
        </p:txBody>
      </p:sp>
    </p:spTree>
    <p:extLst>
      <p:ext uri="{BB962C8B-B14F-4D97-AF65-F5344CB8AC3E}">
        <p14:creationId xmlns:p14="http://schemas.microsoft.com/office/powerpoint/2010/main" val="40280873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778098"/>
          </a:xfrm>
        </p:spPr>
        <p:txBody>
          <a:bodyPr>
            <a:normAutofit fontScale="90000"/>
          </a:bodyPr>
          <a:lstStyle/>
          <a:p>
            <a:r>
              <a:rPr lang="ru-RU" sz="2800" dirty="0">
                <a:effectLst/>
              </a:rPr>
              <a:t>Какие инфекции позволяет выявить мазок на ПЦР?</a:t>
            </a:r>
            <a:br>
              <a:rPr lang="ru-RU" sz="2800" dirty="0">
                <a:effectLst/>
              </a:rPr>
            </a:br>
            <a:endParaRPr lang="ru-RU" sz="2800" dirty="0"/>
          </a:p>
        </p:txBody>
      </p:sp>
      <p:sp>
        <p:nvSpPr>
          <p:cNvPr id="6" name="Объект 5"/>
          <p:cNvSpPr>
            <a:spLocks noGrp="1"/>
          </p:cNvSpPr>
          <p:nvPr>
            <p:ph idx="1"/>
          </p:nvPr>
        </p:nvSpPr>
        <p:spPr>
          <a:xfrm>
            <a:off x="457200" y="1052736"/>
            <a:ext cx="8229600" cy="5256624"/>
          </a:xfrm>
        </p:spPr>
        <p:txBody>
          <a:bodyPr>
            <a:normAutofit fontScale="92500" lnSpcReduction="10000"/>
          </a:bodyPr>
          <a:lstStyle/>
          <a:p>
            <a:r>
              <a:rPr lang="ru-RU" sz="2400" dirty="0"/>
              <a:t>Анализ мазка на ПЦР позволяет выявить такие инфекции:</a:t>
            </a:r>
          </a:p>
          <a:p>
            <a:r>
              <a:rPr lang="ru-RU" sz="2400" dirty="0"/>
              <a:t>гепатит;</a:t>
            </a:r>
          </a:p>
          <a:p>
            <a:r>
              <a:rPr lang="ru-RU" sz="2400" dirty="0"/>
              <a:t>уреплазмоз половых органов;</a:t>
            </a:r>
          </a:p>
          <a:p>
            <a:r>
              <a:rPr lang="ru-RU" sz="2400" dirty="0"/>
              <a:t>кандидоз (молочница);</a:t>
            </a:r>
          </a:p>
          <a:p>
            <a:r>
              <a:rPr lang="ru-RU" sz="2400" dirty="0"/>
              <a:t>хламидиоз половых путей;</a:t>
            </a:r>
          </a:p>
          <a:p>
            <a:r>
              <a:rPr lang="ru-RU" sz="2400" dirty="0"/>
              <a:t>папиллома вирусная инфекция;</a:t>
            </a:r>
          </a:p>
          <a:p>
            <a:r>
              <a:rPr lang="ru-RU" sz="2400" dirty="0"/>
              <a:t>герпес;</a:t>
            </a:r>
          </a:p>
          <a:p>
            <a:r>
              <a:rPr lang="ru-RU" sz="2400" dirty="0"/>
              <a:t>наличие раковых клеток;</a:t>
            </a:r>
          </a:p>
          <a:p>
            <a:r>
              <a:rPr lang="ru-RU" sz="2400" dirty="0"/>
              <a:t>микоплазмоз;</a:t>
            </a:r>
          </a:p>
          <a:p>
            <a:r>
              <a:rPr lang="ru-RU" sz="2400" dirty="0"/>
              <a:t>бактериальный </a:t>
            </a:r>
            <a:r>
              <a:rPr lang="ru-RU" sz="2400" dirty="0" err="1"/>
              <a:t>вагиноз</a:t>
            </a:r>
            <a:r>
              <a:rPr lang="ru-RU" sz="2400" dirty="0"/>
              <a:t>;</a:t>
            </a:r>
          </a:p>
          <a:p>
            <a:r>
              <a:rPr lang="ru-RU" sz="2400" dirty="0"/>
              <a:t>инфекционный мононуклеоз;</a:t>
            </a:r>
          </a:p>
          <a:p>
            <a:r>
              <a:rPr lang="ru-RU" sz="2400" dirty="0"/>
              <a:t>трихомониаз;</a:t>
            </a:r>
          </a:p>
          <a:p>
            <a:r>
              <a:rPr lang="ru-RU" sz="2400" dirty="0"/>
              <a:t>оценить гормональное состояние;</a:t>
            </a:r>
          </a:p>
          <a:p>
            <a:r>
              <a:rPr lang="ru-RU" sz="2400" dirty="0">
                <a:hlinkClick r:id="rId2"/>
              </a:rPr>
              <a:t>СПИД (ВИЧ)</a:t>
            </a:r>
            <a:r>
              <a:rPr lang="ru-RU" sz="2400" dirty="0"/>
              <a:t>.</a:t>
            </a:r>
          </a:p>
          <a:p>
            <a:endParaRPr lang="ru-RU" sz="2400" dirty="0"/>
          </a:p>
        </p:txBody>
      </p:sp>
    </p:spTree>
    <p:extLst>
      <p:ext uri="{BB962C8B-B14F-4D97-AF65-F5344CB8AC3E}">
        <p14:creationId xmlns:p14="http://schemas.microsoft.com/office/powerpoint/2010/main" val="1218731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sz="2400" dirty="0">
                <a:effectLst/>
              </a:rPr>
              <a:t>Какие биологические материалы исследуются?</a:t>
            </a:r>
            <a:br>
              <a:rPr lang="ru-RU" sz="2400" dirty="0">
                <a:effectLst/>
              </a:rPr>
            </a:br>
            <a:endParaRPr lang="ru-RU" sz="2400" dirty="0"/>
          </a:p>
        </p:txBody>
      </p:sp>
      <p:sp>
        <p:nvSpPr>
          <p:cNvPr id="3" name="Объект 2"/>
          <p:cNvSpPr>
            <a:spLocks noGrp="1"/>
          </p:cNvSpPr>
          <p:nvPr>
            <p:ph idx="1"/>
          </p:nvPr>
        </p:nvSpPr>
        <p:spPr>
          <a:xfrm>
            <a:off x="457200" y="1124744"/>
            <a:ext cx="8229600" cy="5184616"/>
          </a:xfrm>
        </p:spPr>
        <p:txBody>
          <a:bodyPr>
            <a:normAutofit fontScale="70000" lnSpcReduction="20000"/>
          </a:bodyPr>
          <a:lstStyle/>
          <a:p>
            <a:pPr algn="just"/>
            <a:r>
              <a:rPr lang="ru-RU" sz="2400" dirty="0"/>
              <a:t>Материалом для ПЦР-исследования, в котором можно выявить чужеродную ДНК бактерии или ДНК или РНК вируса могут служить различные биологические среды и жидкости человека:</a:t>
            </a:r>
          </a:p>
          <a:p>
            <a:pPr algn="just"/>
            <a:r>
              <a:rPr lang="ru-RU" sz="2400" dirty="0"/>
              <a:t>Моча. Может использоваться при инфекционном поражении мочеполового тракта у мужчин и мочевыделительных органов у женщин (у мужчин использование в качестве материала мочи заменяет эпителиальный соскоб).</a:t>
            </a:r>
          </a:p>
          <a:p>
            <a:pPr algn="just"/>
            <a:r>
              <a:rPr lang="ru-RU" sz="2400" dirty="0"/>
              <a:t>Мокрота. Применяется для диагностики туберкулеза и реже для диагностики респираторных форм хламидиоза и микоплазмоза. Мокроту в количестве 15-20 мл собирают в стерильный (одноразовый) флакон.</a:t>
            </a:r>
          </a:p>
          <a:p>
            <a:pPr algn="just"/>
            <a:r>
              <a:rPr lang="ru-RU" sz="2400" dirty="0"/>
              <a:t>Биологические жидкости. Сок простаты, плевральная, спинномозговая, околоплодная, суставная жидкость, бронхоальвеолярный лаваж, слюна забираются по показаниям.</a:t>
            </a:r>
          </a:p>
          <a:p>
            <a:pPr algn="just"/>
            <a:r>
              <a:rPr lang="ru-RU" sz="2400" dirty="0"/>
              <a:t>Эпителиальные соскобы со слизистых оболочек. Обычно используются для диагностики заболеваний, передающихся половым путем (ЗППП), таких как гонорея, хламидиоз, микоплазмоз, уреаплазмоз, трихомониаз, гарднереллез, герпетическая и другие инфекции, поражающие слизистые оболочки.</a:t>
            </a:r>
          </a:p>
          <a:p>
            <a:pPr algn="just"/>
            <a:r>
              <a:rPr lang="ru-RU" sz="2400" dirty="0"/>
              <a:t>Биоптаты. Чаще всего используют биоптаты желудка и двенадцатиперстной кишки для выявления хеликобактерной инфекции.</a:t>
            </a:r>
          </a:p>
          <a:p>
            <a:pPr algn="just"/>
            <a:r>
              <a:rPr lang="ru-RU" sz="2400" dirty="0"/>
              <a:t>Кровь, плазма, сыворотка. Используются для ПЦР анализа вирусов гепатитов B, C, D, G, герпеса, ЦМВ, ВИЧ, исследования генов человека.</a:t>
            </a:r>
          </a:p>
          <a:p>
            <a:endParaRPr lang="ru-RU" sz="2400" dirty="0"/>
          </a:p>
        </p:txBody>
      </p:sp>
    </p:spTree>
    <p:extLst>
      <p:ext uri="{BB962C8B-B14F-4D97-AF65-F5344CB8AC3E}">
        <p14:creationId xmlns:p14="http://schemas.microsoft.com/office/powerpoint/2010/main" val="42579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779686"/>
          </a:xfrm>
        </p:spPr>
        <p:txBody>
          <a:bodyPr>
            <a:normAutofit/>
          </a:bodyPr>
          <a:lstStyle/>
          <a:p>
            <a:r>
              <a:rPr lang="ru-RU" sz="3600" dirty="0" smtClean="0"/>
              <a:t>КРАСНУХА</a:t>
            </a:r>
            <a:endParaRPr lang="ru-RU" sz="3600" dirty="0"/>
          </a:p>
        </p:txBody>
      </p:sp>
      <p:sp>
        <p:nvSpPr>
          <p:cNvPr id="4" name="Текст 3"/>
          <p:cNvSpPr>
            <a:spLocks noGrp="1"/>
          </p:cNvSpPr>
          <p:nvPr>
            <p:ph type="body" idx="2"/>
          </p:nvPr>
        </p:nvSpPr>
        <p:spPr/>
        <p:txBody>
          <a:bodyPr/>
          <a:lstStyle/>
          <a:p>
            <a:endParaRPr lang="ru-RU" dirty="0"/>
          </a:p>
        </p:txBody>
      </p:sp>
      <p:sp>
        <p:nvSpPr>
          <p:cNvPr id="3" name="Объект 2"/>
          <p:cNvSpPr>
            <a:spLocks noGrp="1"/>
          </p:cNvSpPr>
          <p:nvPr>
            <p:ph sz="half" idx="1"/>
          </p:nvPr>
        </p:nvSpPr>
        <p:spPr>
          <a:xfrm>
            <a:off x="4211960" y="260648"/>
            <a:ext cx="4895726" cy="6408712"/>
          </a:xfrm>
        </p:spPr>
        <p:txBody>
          <a:bodyPr>
            <a:normAutofit lnSpcReduction="10000"/>
          </a:bodyPr>
          <a:lstStyle/>
          <a:p>
            <a:pPr algn="just"/>
            <a:r>
              <a:rPr lang="ru-RU" dirty="0" smtClean="0"/>
              <a:t>Краснуха – вирусная инфекция, вызывающая ВУИ и повреждение плода. Вирус краснухи относится к тогавирусам. Вакцинация от краснухи позволяет в большинстве случаев ликвидировать развитие синдрома врождённой краснухи. </a:t>
            </a:r>
          </a:p>
          <a:p>
            <a:r>
              <a:rPr lang="ru-RU" dirty="0" smtClean="0"/>
              <a:t>Инфицирование беременной на сроке до 12 нед – врождённые дефекты в 85 % случаев.</a:t>
            </a:r>
          </a:p>
          <a:p>
            <a:r>
              <a:rPr lang="ru-RU" dirty="0" smtClean="0"/>
              <a:t>Инфицирование на сроке 13-16 нед – врождённые аномалии у 35 % плодов.</a:t>
            </a: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442798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623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1225</TotalTime>
  <Words>5387</Words>
  <Application>Microsoft Office PowerPoint</Application>
  <PresentationFormat>Экран (4:3)</PresentationFormat>
  <Paragraphs>359</Paragraphs>
  <Slides>81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81</vt:i4>
      </vt:variant>
    </vt:vector>
  </HeadingPairs>
  <TitlesOfParts>
    <vt:vector size="82" baseType="lpstr">
      <vt:lpstr>Апекс</vt:lpstr>
      <vt:lpstr>Внутриутробные инфекции. TORCH инфекции. </vt:lpstr>
      <vt:lpstr>TORCH инфекции и «другие» инфекции</vt:lpstr>
      <vt:lpstr>Токсоплазмоз</vt:lpstr>
      <vt:lpstr>Токсоплазмоз</vt:lpstr>
      <vt:lpstr>Клинические проявления врождённого токсоплазмоза</vt:lpstr>
      <vt:lpstr>Токсоплазмоз. Диагностика.</vt:lpstr>
      <vt:lpstr>Токсоплазмоз. Диагностика.</vt:lpstr>
      <vt:lpstr>Токсоплазмоз. Ведение пациентов.</vt:lpstr>
      <vt:lpstr>КРАСНУХА</vt:lpstr>
      <vt:lpstr>КРАСНУХА. КЛИНИКА.</vt:lpstr>
      <vt:lpstr>Диагностика краснухи у плода</vt:lpstr>
      <vt:lpstr>Краснуха. Диагностика.</vt:lpstr>
      <vt:lpstr>Ведение пациентов </vt:lpstr>
      <vt:lpstr>Врождённая цитомегаловирусная инфекция</vt:lpstr>
      <vt:lpstr>Цитомегаловирусная инфекция</vt:lpstr>
      <vt:lpstr>Цитомегаловирусная инфекция</vt:lpstr>
      <vt:lpstr>Цитомегаловирусная инфекция</vt:lpstr>
      <vt:lpstr> Классификации врожденной ЦМВИ</vt:lpstr>
      <vt:lpstr>Врожденная ЦМВИ, манифестная форма</vt:lpstr>
      <vt:lpstr>Клинические проявления у детей с ЦМВИ</vt:lpstr>
      <vt:lpstr>Осложнения</vt:lpstr>
      <vt:lpstr>Диагностика врожденной ЦМВИ у детей</vt:lpstr>
      <vt:lpstr>Первичные исследования при подозрении на врожденную ЦМВИ у новорожденных:</vt:lpstr>
      <vt:lpstr>Первичные исследования при подозрении на врожденную ЦМВИ у новорожденных:</vt:lpstr>
      <vt:lpstr>Критерии диагностики врожденной ЦМВИ. Формулировка диагнозов</vt:lpstr>
      <vt:lpstr>Врожденная ЦМВИ, субклиническая форма</vt:lpstr>
      <vt:lpstr>Лечение врождённой ЦМВ у новорождённых</vt:lpstr>
      <vt:lpstr>Врожденная ЦМВИ, манифестная форма. Лечение.</vt:lpstr>
      <vt:lpstr>Врожденная ЦМВИ, субклиническая форма. Лечение.</vt:lpstr>
      <vt:lpstr>КЛИНИЧЕСКИЕ РЕКОМЕНДАЦИИ (ПРОТОКОЛ ЛЕЧЕНИЯ) ОКАЗАНИЯ МЕДИЦИНСКОЙ ПОМОЩИ ДЕТЯМ БОЛЬНЫМ ИНФЕКЦИЕЙ, ВЫЗВАННОЙ ВИРУСОМ ПРОСТОГО ГЕРПЕСА</vt:lpstr>
      <vt:lpstr>Вирусы простого герпеса</vt:lpstr>
      <vt:lpstr>Вирусы простого герпеса</vt:lpstr>
      <vt:lpstr>Вирусы простого герпеса</vt:lpstr>
      <vt:lpstr>Вирусы простого герпеса. Клиника.</vt:lpstr>
      <vt:lpstr>Диагностика вируса простого герпеса</vt:lpstr>
      <vt:lpstr>Диагностика вируса простого герпеса</vt:lpstr>
      <vt:lpstr>Лечение новорождённых с вирусом простого герпеса</vt:lpstr>
      <vt:lpstr>ПРОВЕДЕНИЕ ПРОФИЛАКТИКИ ПЕРЕДАЧИ ВИЧ-ИНФЕКЦИИ ОТ МАТЕРИ РЕБЁНКУ. Клинические рекомендации 2015 год под редакцией академика РАН Н.Н. Володина</vt:lpstr>
      <vt:lpstr>Передача ВИЧ от матери ребёнку</vt:lpstr>
      <vt:lpstr>Передача ВИЧ от матери ребёнку</vt:lpstr>
      <vt:lpstr>ПРОВЕДЕНИЕ ПРОФИЛАКТИКИ ПЕРЕДАЧИ ВИЧ-ИНФЕКЦИИ ОТ МАТЕРИ РЕБЁНКУ. Клинические рекомендации. Важные разделы. </vt:lpstr>
      <vt:lpstr>Диагностика ВИЧ-инфекции у новорождённых  </vt:lpstr>
      <vt:lpstr>Диагностика ВИЧ-инфекции у новорождённых</vt:lpstr>
      <vt:lpstr>Диагностика ВИЧ-инфекции у новорождённых</vt:lpstr>
      <vt:lpstr>Диагностика ВИЧ-инфекции у новорождённых</vt:lpstr>
      <vt:lpstr>Снятие с диспансерного учёта по ВИЧ-инфекции</vt:lpstr>
      <vt:lpstr>Профилактические мероприятия в отношении ребёнка (третий этап профилактики)</vt:lpstr>
      <vt:lpstr>Профилактические мероприятия в отношении ребёнка (третий этап профилактики)</vt:lpstr>
      <vt:lpstr>Профилактические мероприятия в отношении ребёнка (третий этап профилактики)</vt:lpstr>
      <vt:lpstr>Инвазивный кандидоз у новорождённых. </vt:lpstr>
      <vt:lpstr>Термины и определения</vt:lpstr>
      <vt:lpstr>Инвазивный кандидоз – ИК -  у новорождённых. Эпидемиология. </vt:lpstr>
      <vt:lpstr>Поверхностный (неинвазивный) кандидоз</vt:lpstr>
      <vt:lpstr>Инвазивный кандидоз</vt:lpstr>
      <vt:lpstr>Диагностика кандидоза у новорождённых</vt:lpstr>
      <vt:lpstr>Лабораторная диагностика кандидоза . </vt:lpstr>
      <vt:lpstr>Лабораторная диагностика кандидоза</vt:lpstr>
      <vt:lpstr>Лечение инвазивного кандидоза. Антимикотическая профилактика</vt:lpstr>
      <vt:lpstr>Алгоритм антимикотической терапии при клиническом подозрении на развитие инвазивного кандидоза до момента получения микробиологического подтверждения</vt:lpstr>
      <vt:lpstr>Антимикотическая терапия при наличии данных культурального исследования </vt:lpstr>
      <vt:lpstr>Препараты для проведения целенаправленной антимикотической терапии у новорожденных в зависимости от вида выявленного возбудителя</vt:lpstr>
      <vt:lpstr>Возбудитель сифилиса -</vt:lpstr>
      <vt:lpstr>Врождённый сифилис</vt:lpstr>
      <vt:lpstr>Сифилис. врождённый </vt:lpstr>
      <vt:lpstr>Клинические проявления врождённого сифилиса</vt:lpstr>
      <vt:lpstr>Клинические проявления врождённого сифилиса</vt:lpstr>
      <vt:lpstr>Клинические проявления врождённого сифилиса</vt:lpstr>
      <vt:lpstr>Лабораторная диагностика сифилиса</vt:lpstr>
      <vt:lpstr>Лабораторная диагностика сифилиса </vt:lpstr>
      <vt:lpstr>Лечение врождённого сифилиса</vt:lpstr>
      <vt:lpstr>Клинические рекомендации</vt:lpstr>
      <vt:lpstr>Презентация PowerPoint</vt:lpstr>
      <vt:lpstr>Что такое прокальцитониновый тест,интерпретация результатов, нормы </vt:lpstr>
      <vt:lpstr>Особенности прокальцитонинового теста </vt:lpstr>
      <vt:lpstr>Особенности прокальцитонина у новорождённых</vt:lpstr>
      <vt:lpstr>С-реактивный белок (СРБ)</vt:lpstr>
      <vt:lpstr>СРБ у новорождённых</vt:lpstr>
      <vt:lpstr>Анализ ПЦР — что это такое? </vt:lpstr>
      <vt:lpstr>ПЦР</vt:lpstr>
      <vt:lpstr>Какие инфекции позволяет выявить мазок на ПЦР? </vt:lpstr>
      <vt:lpstr>Какие биологические материалы исследуются?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Внутриутробные инфекции. TORCH инфекции.</dc:title>
  <dc:creator>Samsung</dc:creator>
  <cp:lastModifiedBy>Samsung</cp:lastModifiedBy>
  <cp:revision>77</cp:revision>
  <dcterms:created xsi:type="dcterms:W3CDTF">2020-01-11T09:20:40Z</dcterms:created>
  <dcterms:modified xsi:type="dcterms:W3CDTF">2020-02-14T03:17:40Z</dcterms:modified>
</cp:coreProperties>
</file>