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7" r:id="rId2"/>
    <p:sldId id="258" r:id="rId3"/>
    <p:sldId id="259" r:id="rId4"/>
    <p:sldId id="260" r:id="rId5"/>
    <p:sldId id="262" r:id="rId6"/>
    <p:sldId id="264" r:id="rId7"/>
    <p:sldId id="265" r:id="rId8"/>
    <p:sldId id="266" r:id="rId9"/>
    <p:sldId id="267"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1" r:id="rId32"/>
    <p:sldId id="292" r:id="rId33"/>
    <p:sldId id="294" r:id="rId34"/>
    <p:sldId id="295" r:id="rId35"/>
    <p:sldId id="296" r:id="rId36"/>
    <p:sldId id="297" r:id="rId37"/>
    <p:sldId id="298" r:id="rId38"/>
    <p:sldId id="299" r:id="rId39"/>
    <p:sldId id="300" r:id="rId40"/>
    <p:sldId id="301" r:id="rId41"/>
    <p:sldId id="302" r:id="rId42"/>
    <p:sldId id="303" r:id="rId43"/>
    <p:sldId id="304" r:id="rId44"/>
    <p:sldId id="307" r:id="rId45"/>
    <p:sldId id="308" r:id="rId46"/>
    <p:sldId id="309" r:id="rId47"/>
    <p:sldId id="310" r:id="rId48"/>
    <p:sldId id="311" r:id="rId49"/>
    <p:sldId id="314" r:id="rId50"/>
    <p:sldId id="315" r:id="rId51"/>
    <p:sldId id="316" r:id="rId52"/>
    <p:sldId id="317" r:id="rId53"/>
    <p:sldId id="318" r:id="rId54"/>
    <p:sldId id="320" r:id="rId55"/>
    <p:sldId id="321" r:id="rId56"/>
    <p:sldId id="322" r:id="rId57"/>
    <p:sldId id="323" r:id="rId58"/>
    <p:sldId id="326" r:id="rId59"/>
    <p:sldId id="327" r:id="rId60"/>
    <p:sldId id="328" r:id="rId61"/>
    <p:sldId id="329" r:id="rId62"/>
    <p:sldId id="330" r:id="rId63"/>
    <p:sldId id="331" r:id="rId64"/>
    <p:sldId id="332" r:id="rId65"/>
    <p:sldId id="333" r:id="rId66"/>
    <p:sldId id="334" r:id="rId67"/>
    <p:sldId id="336" r:id="rId6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384C6-2577-43C9-A977-053F1C304CD2}" type="datetimeFigureOut">
              <a:rPr lang="ru-RU" smtClean="0"/>
              <a:t>07.11.2019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3AED5-074F-4EC7-9A04-159AF0A32818}" type="slidenum">
              <a:rPr lang="ru-RU" smtClean="0"/>
              <a:t>‹#›</a:t>
            </a:fld>
            <a:endParaRPr lang="ru-RU"/>
          </a:p>
        </p:txBody>
      </p:sp>
    </p:spTree>
    <p:extLst>
      <p:ext uri="{BB962C8B-B14F-4D97-AF65-F5344CB8AC3E}">
        <p14:creationId xmlns:p14="http://schemas.microsoft.com/office/powerpoint/2010/main" val="33325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Образ слайда 1"/>
          <p:cNvSpPr>
            <a:spLocks noGrp="1" noRot="1" noChangeAspect="1" noTextEdit="1"/>
          </p:cNvSpPr>
          <p:nvPr>
            <p:ph type="sldImg"/>
          </p:nvPr>
        </p:nvSpPr>
        <p:spPr>
          <a:ln/>
        </p:spPr>
      </p:sp>
      <p:sp>
        <p:nvSpPr>
          <p:cNvPr id="1361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smtClean="0"/>
              <a:t>Несмотря на это, зачастую хронический панкреатит выявляется при явных изменениях стула и потере массы тела. Среди возможных причин – сопутствующий </a:t>
            </a:r>
            <a:r>
              <a:rPr lang="ru-RU" altLang="ru-RU" dirty="0" err="1" smtClean="0"/>
              <a:t>диспептический</a:t>
            </a:r>
            <a:r>
              <a:rPr lang="ru-RU" altLang="ru-RU" dirty="0" smtClean="0"/>
              <a:t> синдром, который на ранних стадиях заболевания купируется при лечении в первую очередь и тем самым может усложнить установление диагноза.  </a:t>
            </a:r>
          </a:p>
        </p:txBody>
      </p:sp>
      <p:sp>
        <p:nvSpPr>
          <p:cNvPr id="1361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spcBef>
                <a:spcPct val="30000"/>
              </a:spcBef>
              <a:defRPr kumimoji="1" sz="1200">
                <a:solidFill>
                  <a:schemeClr val="tx1"/>
                </a:solidFill>
                <a:latin typeface="Arial" pitchFamily="34" charset="0"/>
              </a:defRPr>
            </a:lvl1pPr>
            <a:lvl2pPr marL="730250" indent="-280988" defTabSz="901700" eaLnBrk="0" hangingPunct="0">
              <a:spcBef>
                <a:spcPct val="30000"/>
              </a:spcBef>
              <a:defRPr kumimoji="1" sz="1200">
                <a:solidFill>
                  <a:schemeClr val="tx1"/>
                </a:solidFill>
                <a:latin typeface="Arial" pitchFamily="34" charset="0"/>
              </a:defRPr>
            </a:lvl2pPr>
            <a:lvl3pPr marL="1125538" indent="-223838" defTabSz="901700" eaLnBrk="0" hangingPunct="0">
              <a:spcBef>
                <a:spcPct val="30000"/>
              </a:spcBef>
              <a:defRPr kumimoji="1" sz="1200">
                <a:solidFill>
                  <a:schemeClr val="tx1"/>
                </a:solidFill>
                <a:latin typeface="Arial" pitchFamily="34" charset="0"/>
              </a:defRPr>
            </a:lvl3pPr>
            <a:lvl4pPr marL="1574800" indent="-223838" defTabSz="901700" eaLnBrk="0" hangingPunct="0">
              <a:spcBef>
                <a:spcPct val="30000"/>
              </a:spcBef>
              <a:defRPr kumimoji="1" sz="1200">
                <a:solidFill>
                  <a:schemeClr val="tx1"/>
                </a:solidFill>
                <a:latin typeface="Arial" pitchFamily="34" charset="0"/>
              </a:defRPr>
            </a:lvl4pPr>
            <a:lvl5pPr marL="2025650" indent="-223838" defTabSz="901700" eaLnBrk="0" hangingPunct="0">
              <a:spcBef>
                <a:spcPct val="30000"/>
              </a:spcBef>
              <a:defRPr kumimoji="1" sz="1200">
                <a:solidFill>
                  <a:schemeClr val="tx1"/>
                </a:solidFill>
                <a:latin typeface="Arial" pitchFamily="34" charset="0"/>
              </a:defRPr>
            </a:lvl5pPr>
            <a:lvl6pPr marL="2482850" indent="-223838" defTabSz="901700" eaLnBrk="0" fontAlgn="base" hangingPunct="0">
              <a:spcBef>
                <a:spcPct val="30000"/>
              </a:spcBef>
              <a:spcAft>
                <a:spcPct val="0"/>
              </a:spcAft>
              <a:defRPr kumimoji="1" sz="1200">
                <a:solidFill>
                  <a:schemeClr val="tx1"/>
                </a:solidFill>
                <a:latin typeface="Arial" pitchFamily="34" charset="0"/>
              </a:defRPr>
            </a:lvl6pPr>
            <a:lvl7pPr marL="2940050" indent="-223838" defTabSz="901700" eaLnBrk="0" fontAlgn="base" hangingPunct="0">
              <a:spcBef>
                <a:spcPct val="30000"/>
              </a:spcBef>
              <a:spcAft>
                <a:spcPct val="0"/>
              </a:spcAft>
              <a:defRPr kumimoji="1" sz="1200">
                <a:solidFill>
                  <a:schemeClr val="tx1"/>
                </a:solidFill>
                <a:latin typeface="Arial" pitchFamily="34" charset="0"/>
              </a:defRPr>
            </a:lvl7pPr>
            <a:lvl8pPr marL="3397250" indent="-223838" defTabSz="901700" eaLnBrk="0" fontAlgn="base" hangingPunct="0">
              <a:spcBef>
                <a:spcPct val="30000"/>
              </a:spcBef>
              <a:spcAft>
                <a:spcPct val="0"/>
              </a:spcAft>
              <a:defRPr kumimoji="1" sz="1200">
                <a:solidFill>
                  <a:schemeClr val="tx1"/>
                </a:solidFill>
                <a:latin typeface="Arial" pitchFamily="34" charset="0"/>
              </a:defRPr>
            </a:lvl8pPr>
            <a:lvl9pPr marL="3854450" indent="-223838" defTabSz="901700"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0051F3F3-BAAB-438C-A073-1773205903A8}" type="slidenum">
              <a:rPr kumimoji="0" lang="en-US" altLang="ru-RU" smtClean="0">
                <a:solidFill>
                  <a:srgbClr val="000000"/>
                </a:solidFill>
              </a:rPr>
              <a:pPr eaLnBrk="1" hangingPunct="1">
                <a:spcBef>
                  <a:spcPct val="0"/>
                </a:spcBef>
              </a:pPr>
              <a:t>8</a:t>
            </a:fld>
            <a:endParaRPr kumimoji="0" lang="en-US" altLang="ru-RU"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p:cNvSpPr>
            <a:spLocks noGrp="1" noRot="1" noChangeAspect="1" noTextEdit="1"/>
          </p:cNvSpPr>
          <p:nvPr>
            <p:ph type="sldImg"/>
          </p:nvPr>
        </p:nvSpPr>
        <p:spPr>
          <a:ln/>
        </p:spPr>
      </p:sp>
      <p:sp>
        <p:nvSpPr>
          <p:cNvPr id="152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dirty="0" smtClean="0"/>
              <a:t>USP –</a:t>
            </a:r>
            <a:r>
              <a:rPr lang="ru-RU" altLang="ru-RU" dirty="0" smtClean="0"/>
              <a:t>фармакопея США</a:t>
            </a:r>
          </a:p>
          <a:p>
            <a:r>
              <a:rPr lang="ru-RU" altLang="ru-RU" dirty="0" smtClean="0"/>
              <a:t>ХП – хронический панкреатит</a:t>
            </a:r>
            <a:endParaRPr lang="es-ES" altLang="ru-RU" dirty="0" smtClean="0"/>
          </a:p>
        </p:txBody>
      </p:sp>
      <p:sp>
        <p:nvSpPr>
          <p:cNvPr id="152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kumimoji="1" sz="1200">
                <a:solidFill>
                  <a:schemeClr val="tx1"/>
                </a:solidFill>
                <a:latin typeface="Arial" pitchFamily="34" charset="0"/>
              </a:defRPr>
            </a:lvl1pPr>
            <a:lvl2pPr marL="730250" indent="-280988" defTabSz="917575" eaLnBrk="0" hangingPunct="0">
              <a:spcBef>
                <a:spcPct val="30000"/>
              </a:spcBef>
              <a:defRPr kumimoji="1" sz="1200">
                <a:solidFill>
                  <a:schemeClr val="tx1"/>
                </a:solidFill>
                <a:latin typeface="Arial" pitchFamily="34" charset="0"/>
              </a:defRPr>
            </a:lvl2pPr>
            <a:lvl3pPr marL="1125538" indent="-223838" defTabSz="917575" eaLnBrk="0" hangingPunct="0">
              <a:spcBef>
                <a:spcPct val="30000"/>
              </a:spcBef>
              <a:defRPr kumimoji="1" sz="1200">
                <a:solidFill>
                  <a:schemeClr val="tx1"/>
                </a:solidFill>
                <a:latin typeface="Arial" pitchFamily="34" charset="0"/>
              </a:defRPr>
            </a:lvl3pPr>
            <a:lvl4pPr marL="1574800" indent="-223838" defTabSz="917575" eaLnBrk="0" hangingPunct="0">
              <a:spcBef>
                <a:spcPct val="30000"/>
              </a:spcBef>
              <a:defRPr kumimoji="1" sz="1200">
                <a:solidFill>
                  <a:schemeClr val="tx1"/>
                </a:solidFill>
                <a:latin typeface="Arial" pitchFamily="34" charset="0"/>
              </a:defRPr>
            </a:lvl4pPr>
            <a:lvl5pPr marL="2025650" indent="-223838" defTabSz="917575" eaLnBrk="0" hangingPunct="0">
              <a:spcBef>
                <a:spcPct val="30000"/>
              </a:spcBef>
              <a:defRPr kumimoji="1" sz="1200">
                <a:solidFill>
                  <a:schemeClr val="tx1"/>
                </a:solidFill>
                <a:latin typeface="Arial" pitchFamily="34" charset="0"/>
              </a:defRPr>
            </a:lvl5pPr>
            <a:lvl6pPr marL="2482850" indent="-223838" defTabSz="917575" eaLnBrk="0" fontAlgn="base" hangingPunct="0">
              <a:spcBef>
                <a:spcPct val="30000"/>
              </a:spcBef>
              <a:spcAft>
                <a:spcPct val="0"/>
              </a:spcAft>
              <a:defRPr kumimoji="1" sz="1200">
                <a:solidFill>
                  <a:schemeClr val="tx1"/>
                </a:solidFill>
                <a:latin typeface="Arial" pitchFamily="34" charset="0"/>
              </a:defRPr>
            </a:lvl6pPr>
            <a:lvl7pPr marL="2940050" indent="-223838" defTabSz="917575" eaLnBrk="0" fontAlgn="base" hangingPunct="0">
              <a:spcBef>
                <a:spcPct val="30000"/>
              </a:spcBef>
              <a:spcAft>
                <a:spcPct val="0"/>
              </a:spcAft>
              <a:defRPr kumimoji="1" sz="1200">
                <a:solidFill>
                  <a:schemeClr val="tx1"/>
                </a:solidFill>
                <a:latin typeface="Arial" pitchFamily="34" charset="0"/>
              </a:defRPr>
            </a:lvl7pPr>
            <a:lvl8pPr marL="3397250" indent="-223838" defTabSz="917575" eaLnBrk="0" fontAlgn="base" hangingPunct="0">
              <a:spcBef>
                <a:spcPct val="30000"/>
              </a:spcBef>
              <a:spcAft>
                <a:spcPct val="0"/>
              </a:spcAft>
              <a:defRPr kumimoji="1" sz="1200">
                <a:solidFill>
                  <a:schemeClr val="tx1"/>
                </a:solidFill>
                <a:latin typeface="Arial" pitchFamily="34" charset="0"/>
              </a:defRPr>
            </a:lvl8pPr>
            <a:lvl9pPr marL="3854450" indent="-223838" defTabSz="917575"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931AA32-21D5-428F-83F7-3CBCF0066CBD}" type="slidenum">
              <a:rPr kumimoji="0" lang="es-ES" altLang="ru-RU" smtClean="0">
                <a:solidFill>
                  <a:srgbClr val="000000"/>
                </a:solidFill>
                <a:latin typeface="Times New Roman" pitchFamily="18" charset="0"/>
              </a:rPr>
              <a:pPr eaLnBrk="1" hangingPunct="1">
                <a:spcBef>
                  <a:spcPct val="0"/>
                </a:spcBef>
              </a:pPr>
              <a:t>57</a:t>
            </a:fld>
            <a:endParaRPr kumimoji="0" lang="es-ES" altLang="ru-RU" smtClean="0">
              <a:solidFill>
                <a:srgbClr val="000000"/>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kumimoji="1" sz="1200">
                <a:solidFill>
                  <a:schemeClr val="tx1"/>
                </a:solidFill>
                <a:latin typeface="Arial" pitchFamily="34" charset="0"/>
              </a:defRPr>
            </a:lvl1pPr>
            <a:lvl2pPr marL="742950" indent="-285750" defTabSz="917575" eaLnBrk="0" hangingPunct="0">
              <a:spcBef>
                <a:spcPct val="30000"/>
              </a:spcBef>
              <a:defRPr kumimoji="1" sz="1200">
                <a:solidFill>
                  <a:schemeClr val="tx1"/>
                </a:solidFill>
                <a:latin typeface="Arial" pitchFamily="34" charset="0"/>
              </a:defRPr>
            </a:lvl2pPr>
            <a:lvl3pPr marL="1143000" indent="-228600" defTabSz="917575" eaLnBrk="0" hangingPunct="0">
              <a:spcBef>
                <a:spcPct val="30000"/>
              </a:spcBef>
              <a:defRPr kumimoji="1" sz="1200">
                <a:solidFill>
                  <a:schemeClr val="tx1"/>
                </a:solidFill>
                <a:latin typeface="Arial" pitchFamily="34" charset="0"/>
              </a:defRPr>
            </a:lvl3pPr>
            <a:lvl4pPr marL="1600200" indent="-228600" defTabSz="917575" eaLnBrk="0" hangingPunct="0">
              <a:spcBef>
                <a:spcPct val="30000"/>
              </a:spcBef>
              <a:defRPr kumimoji="1" sz="1200">
                <a:solidFill>
                  <a:schemeClr val="tx1"/>
                </a:solidFill>
                <a:latin typeface="Arial" pitchFamily="34" charset="0"/>
              </a:defRPr>
            </a:lvl4pPr>
            <a:lvl5pPr marL="2057400" indent="-228600" defTabSz="917575" eaLnBrk="0" hangingPunct="0">
              <a:spcBef>
                <a:spcPct val="30000"/>
              </a:spcBef>
              <a:defRPr kumimoji="1" sz="1200">
                <a:solidFill>
                  <a:schemeClr val="tx1"/>
                </a:solidFill>
                <a:latin typeface="Arial" pitchFamily="34" charset="0"/>
              </a:defRPr>
            </a:lvl5pPr>
            <a:lvl6pPr marL="2514600" indent="-228600" defTabSz="917575" eaLnBrk="0" fontAlgn="base" hangingPunct="0">
              <a:spcBef>
                <a:spcPct val="30000"/>
              </a:spcBef>
              <a:spcAft>
                <a:spcPct val="0"/>
              </a:spcAft>
              <a:defRPr kumimoji="1" sz="1200">
                <a:solidFill>
                  <a:schemeClr val="tx1"/>
                </a:solidFill>
                <a:latin typeface="Arial" pitchFamily="34" charset="0"/>
              </a:defRPr>
            </a:lvl6pPr>
            <a:lvl7pPr marL="2971800" indent="-228600" defTabSz="917575" eaLnBrk="0" fontAlgn="base" hangingPunct="0">
              <a:spcBef>
                <a:spcPct val="30000"/>
              </a:spcBef>
              <a:spcAft>
                <a:spcPct val="0"/>
              </a:spcAft>
              <a:defRPr kumimoji="1" sz="1200">
                <a:solidFill>
                  <a:schemeClr val="tx1"/>
                </a:solidFill>
                <a:latin typeface="Arial" pitchFamily="34" charset="0"/>
              </a:defRPr>
            </a:lvl7pPr>
            <a:lvl8pPr marL="3429000" indent="-228600" defTabSz="917575" eaLnBrk="0" fontAlgn="base" hangingPunct="0">
              <a:spcBef>
                <a:spcPct val="30000"/>
              </a:spcBef>
              <a:spcAft>
                <a:spcPct val="0"/>
              </a:spcAft>
              <a:defRPr kumimoji="1" sz="1200">
                <a:solidFill>
                  <a:schemeClr val="tx1"/>
                </a:solidFill>
                <a:latin typeface="Arial" pitchFamily="34" charset="0"/>
              </a:defRPr>
            </a:lvl8pPr>
            <a:lvl9pPr marL="3886200" indent="-228600" defTabSz="917575"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96A8B633-E705-47C4-B862-67AC2A6A14C4}" type="slidenum">
              <a:rPr kumimoji="0" lang="ru-RU" altLang="ru-RU" smtClean="0">
                <a:latin typeface="Times New Roman" pitchFamily="18" charset="0"/>
              </a:rPr>
              <a:pPr eaLnBrk="1" hangingPunct="1">
                <a:spcBef>
                  <a:spcPct val="0"/>
                </a:spcBef>
              </a:pPr>
              <a:t>59</a:t>
            </a:fld>
            <a:endParaRPr kumimoji="0" lang="ru-RU" altLang="ru-RU" smtClean="0">
              <a:latin typeface="Times New Roman"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u-RU" smtClean="0"/>
              <a:t>Dumasy V, Delhaye M, Cotton F, Deviere J. Fat malabsorption screening in chronic pancreatitis. The American journal of gastroenterology 2004;99:1350-4.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7763" y="687388"/>
            <a:ext cx="4567237" cy="3427412"/>
          </a:xfrm>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ru-RU" b="1" dirty="0" smtClean="0"/>
              <a:t>Поджелудочная железа (ПЖ)</a:t>
            </a:r>
            <a:r>
              <a:rPr lang="ru-RU" altLang="ru-RU" dirty="0" smtClean="0"/>
              <a:t> – крупная пищеварительная железа смешанного типа. Паренхима железы разделена на дольки, в которых находятся секреторные отделы. Выводные протоки секреторных отделов</a:t>
            </a:r>
            <a:r>
              <a:rPr lang="ru-RU" altLang="ru-RU" i="1" dirty="0" smtClean="0"/>
              <a:t> </a:t>
            </a:r>
            <a:r>
              <a:rPr lang="ru-RU" altLang="ru-RU" dirty="0" smtClean="0"/>
              <a:t>переходят во </a:t>
            </a:r>
            <a:r>
              <a:rPr lang="ru-RU" altLang="ru-RU" i="1" dirty="0" smtClean="0"/>
              <a:t>внутридольковые протоки</a:t>
            </a:r>
            <a:r>
              <a:rPr lang="ru-RU" altLang="ru-RU" dirty="0" smtClean="0"/>
              <a:t>, а затем в </a:t>
            </a:r>
            <a:r>
              <a:rPr lang="ru-RU" altLang="ru-RU" i="1" dirty="0" err="1" smtClean="0"/>
              <a:t>междольковые</a:t>
            </a:r>
            <a:r>
              <a:rPr lang="ru-RU" altLang="ru-RU" i="1" dirty="0" smtClean="0"/>
              <a:t> протоки</a:t>
            </a:r>
            <a:r>
              <a:rPr lang="ru-RU" altLang="ru-RU" dirty="0" smtClean="0"/>
              <a:t>, которые впадают в </a:t>
            </a:r>
            <a:r>
              <a:rPr lang="ru-RU" altLang="ru-RU" i="1" dirty="0" smtClean="0"/>
              <a:t>выводной проток ПЖ ( главный </a:t>
            </a:r>
            <a:r>
              <a:rPr lang="ru-RU" altLang="ru-RU" dirty="0" smtClean="0"/>
              <a:t>или</a:t>
            </a:r>
            <a:r>
              <a:rPr lang="ru-RU" altLang="ru-RU" i="1" dirty="0" smtClean="0"/>
              <a:t> </a:t>
            </a:r>
            <a:r>
              <a:rPr lang="ru-RU" altLang="ru-RU" i="1" dirty="0" err="1" smtClean="0"/>
              <a:t>вирсунгов</a:t>
            </a:r>
            <a:r>
              <a:rPr lang="ru-RU" altLang="ru-RU" i="1" dirty="0" smtClean="0"/>
              <a:t> проток) и </a:t>
            </a:r>
            <a:r>
              <a:rPr lang="ru-RU" altLang="ru-RU" i="1" dirty="0" err="1" smtClean="0"/>
              <a:t>санториниев</a:t>
            </a:r>
            <a:r>
              <a:rPr lang="ru-RU" altLang="ru-RU" i="1" dirty="0" smtClean="0"/>
              <a:t> (добавочный) проток . </a:t>
            </a:r>
            <a:r>
              <a:rPr lang="ru-RU" altLang="ru-RU" dirty="0" smtClean="0"/>
              <a:t>Проток впадает в просвет нисходящей части 12 перстной кишки, открываясь на ее большом сосочке, предварительно соединившись с общим желчным протоком. Эпителий протоков продуцирует бикарбонаты и жидкость.</a:t>
            </a:r>
          </a:p>
          <a:p>
            <a:pPr eaLnBrk="1" hangingPunct="1"/>
            <a:r>
              <a:rPr lang="ru-RU" altLang="ru-RU" dirty="0" smtClean="0"/>
              <a:t>В большинстве случаев </a:t>
            </a:r>
            <a:r>
              <a:rPr lang="ru-RU" altLang="ru-RU" dirty="0" err="1" smtClean="0"/>
              <a:t>холедох</a:t>
            </a:r>
            <a:r>
              <a:rPr lang="ru-RU" altLang="ru-RU" dirty="0" smtClean="0"/>
              <a:t> и панкреатический проток сливаются, открываясь общим отверстием </a:t>
            </a:r>
            <a:r>
              <a:rPr lang="ru-RU" altLang="ru-RU" sz="900" dirty="0" smtClean="0"/>
              <a:t>в области фатерова соска. В 10-23% случаев эти протоки не сообщаются и открываются в ДПК двумя различными отверстиями. </a:t>
            </a:r>
          </a:p>
          <a:p>
            <a:pPr eaLnBrk="1" hangingPunct="1"/>
            <a:r>
              <a:rPr lang="ru-RU" altLang="ru-RU" dirty="0" smtClean="0"/>
              <a:t>Экзокринная ткань поджелудочной железы представлена в виде долек, структурной единицей которых является </a:t>
            </a:r>
            <a:r>
              <a:rPr lang="ru-RU" altLang="ru-RU" dirty="0" err="1" smtClean="0"/>
              <a:t>ацинус</a:t>
            </a:r>
            <a:r>
              <a:rPr lang="ru-RU" altLang="ru-RU" dirty="0" smtClean="0"/>
              <a:t>. В </a:t>
            </a:r>
            <a:r>
              <a:rPr lang="ru-RU" altLang="ru-RU" dirty="0" err="1" smtClean="0"/>
              <a:t>ацинусах</a:t>
            </a:r>
            <a:r>
              <a:rPr lang="ru-RU" altLang="ru-RU" dirty="0" smtClean="0"/>
              <a:t> происходит синтез и выделение панкреатических ферментов в составе сока.</a:t>
            </a:r>
          </a:p>
          <a:p>
            <a:pPr eaLnBrk="1" hangingPunct="1"/>
            <a:endParaRPr lang="ru-RU" altLang="ru-R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eaLnBrk="0" hangingPunct="0">
              <a:spcBef>
                <a:spcPct val="30000"/>
              </a:spcBef>
              <a:defRPr kumimoji="1" sz="1200">
                <a:solidFill>
                  <a:schemeClr val="tx1"/>
                </a:solidFill>
                <a:latin typeface="Arial" pitchFamily="34" charset="0"/>
              </a:defRPr>
            </a:lvl1pPr>
            <a:lvl2pPr marL="742950" indent="-285750" eaLnBrk="0" hangingPunct="0">
              <a:spcBef>
                <a:spcPct val="30000"/>
              </a:spcBef>
              <a:defRPr kumimoji="1" sz="1200">
                <a:solidFill>
                  <a:schemeClr val="tx1"/>
                </a:solidFill>
                <a:latin typeface="Arial" pitchFamily="34" charset="0"/>
              </a:defRPr>
            </a:lvl2pPr>
            <a:lvl3pPr marL="1143000" indent="-228600" eaLnBrk="0" hangingPunct="0">
              <a:spcBef>
                <a:spcPct val="30000"/>
              </a:spcBef>
              <a:defRPr kumimoji="1" sz="1200">
                <a:solidFill>
                  <a:schemeClr val="tx1"/>
                </a:solidFill>
                <a:latin typeface="Arial" pitchFamily="34" charset="0"/>
              </a:defRPr>
            </a:lvl3pPr>
            <a:lvl4pPr marL="1600200" indent="-228600" eaLnBrk="0" hangingPunct="0">
              <a:spcBef>
                <a:spcPct val="30000"/>
              </a:spcBef>
              <a:defRPr kumimoji="1" sz="1200">
                <a:solidFill>
                  <a:schemeClr val="tx1"/>
                </a:solidFill>
                <a:latin typeface="Arial" pitchFamily="34" charset="0"/>
              </a:defRPr>
            </a:lvl4pPr>
            <a:lvl5pPr marL="2057400" indent="-228600" eaLnBrk="0" hangingPunct="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B5B552CE-613C-43FC-9043-ECFC164E31E1}" type="slidenum">
              <a:rPr kumimoji="0" lang="en-US" altLang="ru-RU">
                <a:latin typeface="Times New Roman" pitchFamily="18" charset="0"/>
              </a:rPr>
              <a:pPr algn="r" eaLnBrk="1" hangingPunct="1">
                <a:spcBef>
                  <a:spcPct val="0"/>
                </a:spcBef>
              </a:pPr>
              <a:t>18</a:t>
            </a:fld>
            <a:endParaRPr kumimoji="0" lang="en-US" altLang="ru-RU">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eaLnBrk="1" hangingPunct="1"/>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Marcador de imagen de diapositiva"/>
          <p:cNvSpPr>
            <a:spLocks noGrp="1" noRot="1" noChangeAspect="1" noTextEdit="1"/>
          </p:cNvSpPr>
          <p:nvPr>
            <p:ph type="sldImg"/>
          </p:nvPr>
        </p:nvSpPr>
        <p:spPr>
          <a:ln/>
        </p:spPr>
      </p:sp>
      <p:sp>
        <p:nvSpPr>
          <p:cNvPr id="1402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ru-RU" smtClean="0"/>
          </a:p>
        </p:txBody>
      </p:sp>
      <p:sp>
        <p:nvSpPr>
          <p:cNvPr id="14029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kumimoji="1" sz="1200">
                <a:solidFill>
                  <a:schemeClr val="tx1"/>
                </a:solidFill>
                <a:latin typeface="Arial" pitchFamily="34" charset="0"/>
              </a:defRPr>
            </a:lvl1pPr>
            <a:lvl2pPr marL="730250" indent="-280988" defTabSz="917575" eaLnBrk="0" hangingPunct="0">
              <a:spcBef>
                <a:spcPct val="30000"/>
              </a:spcBef>
              <a:defRPr kumimoji="1" sz="1200">
                <a:solidFill>
                  <a:schemeClr val="tx1"/>
                </a:solidFill>
                <a:latin typeface="Arial" pitchFamily="34" charset="0"/>
              </a:defRPr>
            </a:lvl2pPr>
            <a:lvl3pPr marL="1125538" indent="-223838" defTabSz="917575" eaLnBrk="0" hangingPunct="0">
              <a:spcBef>
                <a:spcPct val="30000"/>
              </a:spcBef>
              <a:defRPr kumimoji="1" sz="1200">
                <a:solidFill>
                  <a:schemeClr val="tx1"/>
                </a:solidFill>
                <a:latin typeface="Arial" pitchFamily="34" charset="0"/>
              </a:defRPr>
            </a:lvl3pPr>
            <a:lvl4pPr marL="1574800" indent="-223838" defTabSz="917575" eaLnBrk="0" hangingPunct="0">
              <a:spcBef>
                <a:spcPct val="30000"/>
              </a:spcBef>
              <a:defRPr kumimoji="1" sz="1200">
                <a:solidFill>
                  <a:schemeClr val="tx1"/>
                </a:solidFill>
                <a:latin typeface="Arial" pitchFamily="34" charset="0"/>
              </a:defRPr>
            </a:lvl4pPr>
            <a:lvl5pPr marL="2025650" indent="-223838" defTabSz="917575" eaLnBrk="0" hangingPunct="0">
              <a:spcBef>
                <a:spcPct val="30000"/>
              </a:spcBef>
              <a:defRPr kumimoji="1" sz="1200">
                <a:solidFill>
                  <a:schemeClr val="tx1"/>
                </a:solidFill>
                <a:latin typeface="Arial" pitchFamily="34" charset="0"/>
              </a:defRPr>
            </a:lvl5pPr>
            <a:lvl6pPr marL="2482850" indent="-223838" defTabSz="917575" eaLnBrk="0" fontAlgn="base" hangingPunct="0">
              <a:spcBef>
                <a:spcPct val="30000"/>
              </a:spcBef>
              <a:spcAft>
                <a:spcPct val="0"/>
              </a:spcAft>
              <a:defRPr kumimoji="1" sz="1200">
                <a:solidFill>
                  <a:schemeClr val="tx1"/>
                </a:solidFill>
                <a:latin typeface="Arial" pitchFamily="34" charset="0"/>
              </a:defRPr>
            </a:lvl6pPr>
            <a:lvl7pPr marL="2940050" indent="-223838" defTabSz="917575" eaLnBrk="0" fontAlgn="base" hangingPunct="0">
              <a:spcBef>
                <a:spcPct val="30000"/>
              </a:spcBef>
              <a:spcAft>
                <a:spcPct val="0"/>
              </a:spcAft>
              <a:defRPr kumimoji="1" sz="1200">
                <a:solidFill>
                  <a:schemeClr val="tx1"/>
                </a:solidFill>
                <a:latin typeface="Arial" pitchFamily="34" charset="0"/>
              </a:defRPr>
            </a:lvl7pPr>
            <a:lvl8pPr marL="3397250" indent="-223838" defTabSz="917575" eaLnBrk="0" fontAlgn="base" hangingPunct="0">
              <a:spcBef>
                <a:spcPct val="30000"/>
              </a:spcBef>
              <a:spcAft>
                <a:spcPct val="0"/>
              </a:spcAft>
              <a:defRPr kumimoji="1" sz="1200">
                <a:solidFill>
                  <a:schemeClr val="tx1"/>
                </a:solidFill>
                <a:latin typeface="Arial" pitchFamily="34" charset="0"/>
              </a:defRPr>
            </a:lvl8pPr>
            <a:lvl9pPr marL="3854450" indent="-223838" defTabSz="917575"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806EEC7B-85AF-4CBD-8607-245759FF3DB8}" type="slidenum">
              <a:rPr kumimoji="0" lang="es-ES" altLang="ru-RU" smtClean="0">
                <a:latin typeface="Times New Roman" pitchFamily="18" charset="0"/>
              </a:rPr>
              <a:pPr eaLnBrk="1" hangingPunct="1">
                <a:spcBef>
                  <a:spcPct val="0"/>
                </a:spcBef>
              </a:pPr>
              <a:t>32</a:t>
            </a:fld>
            <a:endParaRPr kumimoji="0" lang="es-ES" altLang="ru-RU"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a:ln/>
        </p:spPr>
      </p:sp>
      <p:sp>
        <p:nvSpPr>
          <p:cNvPr id="1433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ru-RU" smtClean="0"/>
          </a:p>
        </p:txBody>
      </p:sp>
      <p:sp>
        <p:nvSpPr>
          <p:cNvPr id="14336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kumimoji="1" sz="1200">
                <a:solidFill>
                  <a:schemeClr val="tx1"/>
                </a:solidFill>
                <a:latin typeface="Arial" pitchFamily="34" charset="0"/>
              </a:defRPr>
            </a:lvl1pPr>
            <a:lvl2pPr marL="730250" indent="-280988" defTabSz="917575" eaLnBrk="0" hangingPunct="0">
              <a:spcBef>
                <a:spcPct val="30000"/>
              </a:spcBef>
              <a:defRPr kumimoji="1" sz="1200">
                <a:solidFill>
                  <a:schemeClr val="tx1"/>
                </a:solidFill>
                <a:latin typeface="Arial" pitchFamily="34" charset="0"/>
              </a:defRPr>
            </a:lvl2pPr>
            <a:lvl3pPr marL="1125538" indent="-223838" defTabSz="917575" eaLnBrk="0" hangingPunct="0">
              <a:spcBef>
                <a:spcPct val="30000"/>
              </a:spcBef>
              <a:defRPr kumimoji="1" sz="1200">
                <a:solidFill>
                  <a:schemeClr val="tx1"/>
                </a:solidFill>
                <a:latin typeface="Arial" pitchFamily="34" charset="0"/>
              </a:defRPr>
            </a:lvl3pPr>
            <a:lvl4pPr marL="1574800" indent="-223838" defTabSz="917575" eaLnBrk="0" hangingPunct="0">
              <a:spcBef>
                <a:spcPct val="30000"/>
              </a:spcBef>
              <a:defRPr kumimoji="1" sz="1200">
                <a:solidFill>
                  <a:schemeClr val="tx1"/>
                </a:solidFill>
                <a:latin typeface="Arial" pitchFamily="34" charset="0"/>
              </a:defRPr>
            </a:lvl4pPr>
            <a:lvl5pPr marL="2025650" indent="-223838" defTabSz="917575" eaLnBrk="0" hangingPunct="0">
              <a:spcBef>
                <a:spcPct val="30000"/>
              </a:spcBef>
              <a:defRPr kumimoji="1" sz="1200">
                <a:solidFill>
                  <a:schemeClr val="tx1"/>
                </a:solidFill>
                <a:latin typeface="Arial" pitchFamily="34" charset="0"/>
              </a:defRPr>
            </a:lvl5pPr>
            <a:lvl6pPr marL="2482850" indent="-223838" defTabSz="917575" eaLnBrk="0" fontAlgn="base" hangingPunct="0">
              <a:spcBef>
                <a:spcPct val="30000"/>
              </a:spcBef>
              <a:spcAft>
                <a:spcPct val="0"/>
              </a:spcAft>
              <a:defRPr kumimoji="1" sz="1200">
                <a:solidFill>
                  <a:schemeClr val="tx1"/>
                </a:solidFill>
                <a:latin typeface="Arial" pitchFamily="34" charset="0"/>
              </a:defRPr>
            </a:lvl6pPr>
            <a:lvl7pPr marL="2940050" indent="-223838" defTabSz="917575" eaLnBrk="0" fontAlgn="base" hangingPunct="0">
              <a:spcBef>
                <a:spcPct val="30000"/>
              </a:spcBef>
              <a:spcAft>
                <a:spcPct val="0"/>
              </a:spcAft>
              <a:defRPr kumimoji="1" sz="1200">
                <a:solidFill>
                  <a:schemeClr val="tx1"/>
                </a:solidFill>
                <a:latin typeface="Arial" pitchFamily="34" charset="0"/>
              </a:defRPr>
            </a:lvl7pPr>
            <a:lvl8pPr marL="3397250" indent="-223838" defTabSz="917575" eaLnBrk="0" fontAlgn="base" hangingPunct="0">
              <a:spcBef>
                <a:spcPct val="30000"/>
              </a:spcBef>
              <a:spcAft>
                <a:spcPct val="0"/>
              </a:spcAft>
              <a:defRPr kumimoji="1" sz="1200">
                <a:solidFill>
                  <a:schemeClr val="tx1"/>
                </a:solidFill>
                <a:latin typeface="Arial" pitchFamily="34" charset="0"/>
              </a:defRPr>
            </a:lvl8pPr>
            <a:lvl9pPr marL="3854450" indent="-223838" defTabSz="917575"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1E070A57-C830-481B-9BAD-F350AC7A7F1E}" type="slidenum">
              <a:rPr kumimoji="0" lang="es-ES" altLang="ru-RU" smtClean="0">
                <a:latin typeface="Times New Roman" pitchFamily="18" charset="0"/>
              </a:rPr>
              <a:pPr eaLnBrk="1" hangingPunct="1">
                <a:spcBef>
                  <a:spcPct val="0"/>
                </a:spcBef>
              </a:pPr>
              <a:t>46</a:t>
            </a:fld>
            <a:endParaRPr kumimoji="0" lang="es-ES" altLang="ru-RU"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Marcador de imagen de diapositiva"/>
          <p:cNvSpPr>
            <a:spLocks noGrp="1" noRot="1" noChangeAspect="1" noTextEdit="1"/>
          </p:cNvSpPr>
          <p:nvPr>
            <p:ph type="sldImg"/>
          </p:nvPr>
        </p:nvSpPr>
        <p:spPr>
          <a:ln/>
        </p:spPr>
      </p:sp>
      <p:sp>
        <p:nvSpPr>
          <p:cNvPr id="1443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ru-RU" smtClean="0"/>
          </a:p>
        </p:txBody>
      </p:sp>
      <p:sp>
        <p:nvSpPr>
          <p:cNvPr id="14438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spcBef>
                <a:spcPct val="30000"/>
              </a:spcBef>
              <a:defRPr kumimoji="1" sz="1200">
                <a:solidFill>
                  <a:schemeClr val="tx1"/>
                </a:solidFill>
                <a:latin typeface="Arial" pitchFamily="34" charset="0"/>
              </a:defRPr>
            </a:lvl1pPr>
            <a:lvl2pPr marL="730250" indent="-280988" defTabSz="917575" eaLnBrk="0" hangingPunct="0">
              <a:spcBef>
                <a:spcPct val="30000"/>
              </a:spcBef>
              <a:defRPr kumimoji="1" sz="1200">
                <a:solidFill>
                  <a:schemeClr val="tx1"/>
                </a:solidFill>
                <a:latin typeface="Arial" pitchFamily="34" charset="0"/>
              </a:defRPr>
            </a:lvl2pPr>
            <a:lvl3pPr marL="1125538" indent="-223838" defTabSz="917575" eaLnBrk="0" hangingPunct="0">
              <a:spcBef>
                <a:spcPct val="30000"/>
              </a:spcBef>
              <a:defRPr kumimoji="1" sz="1200">
                <a:solidFill>
                  <a:schemeClr val="tx1"/>
                </a:solidFill>
                <a:latin typeface="Arial" pitchFamily="34" charset="0"/>
              </a:defRPr>
            </a:lvl3pPr>
            <a:lvl4pPr marL="1574800" indent="-223838" defTabSz="917575" eaLnBrk="0" hangingPunct="0">
              <a:spcBef>
                <a:spcPct val="30000"/>
              </a:spcBef>
              <a:defRPr kumimoji="1" sz="1200">
                <a:solidFill>
                  <a:schemeClr val="tx1"/>
                </a:solidFill>
                <a:latin typeface="Arial" pitchFamily="34" charset="0"/>
              </a:defRPr>
            </a:lvl4pPr>
            <a:lvl5pPr marL="2025650" indent="-223838" defTabSz="917575" eaLnBrk="0" hangingPunct="0">
              <a:spcBef>
                <a:spcPct val="30000"/>
              </a:spcBef>
              <a:defRPr kumimoji="1" sz="1200">
                <a:solidFill>
                  <a:schemeClr val="tx1"/>
                </a:solidFill>
                <a:latin typeface="Arial" pitchFamily="34" charset="0"/>
              </a:defRPr>
            </a:lvl5pPr>
            <a:lvl6pPr marL="2482850" indent="-223838" defTabSz="917575" eaLnBrk="0" fontAlgn="base" hangingPunct="0">
              <a:spcBef>
                <a:spcPct val="30000"/>
              </a:spcBef>
              <a:spcAft>
                <a:spcPct val="0"/>
              </a:spcAft>
              <a:defRPr kumimoji="1" sz="1200">
                <a:solidFill>
                  <a:schemeClr val="tx1"/>
                </a:solidFill>
                <a:latin typeface="Arial" pitchFamily="34" charset="0"/>
              </a:defRPr>
            </a:lvl6pPr>
            <a:lvl7pPr marL="2940050" indent="-223838" defTabSz="917575" eaLnBrk="0" fontAlgn="base" hangingPunct="0">
              <a:spcBef>
                <a:spcPct val="30000"/>
              </a:spcBef>
              <a:spcAft>
                <a:spcPct val="0"/>
              </a:spcAft>
              <a:defRPr kumimoji="1" sz="1200">
                <a:solidFill>
                  <a:schemeClr val="tx1"/>
                </a:solidFill>
                <a:latin typeface="Arial" pitchFamily="34" charset="0"/>
              </a:defRPr>
            </a:lvl7pPr>
            <a:lvl8pPr marL="3397250" indent="-223838" defTabSz="917575" eaLnBrk="0" fontAlgn="base" hangingPunct="0">
              <a:spcBef>
                <a:spcPct val="30000"/>
              </a:spcBef>
              <a:spcAft>
                <a:spcPct val="0"/>
              </a:spcAft>
              <a:defRPr kumimoji="1" sz="1200">
                <a:solidFill>
                  <a:schemeClr val="tx1"/>
                </a:solidFill>
                <a:latin typeface="Arial" pitchFamily="34" charset="0"/>
              </a:defRPr>
            </a:lvl8pPr>
            <a:lvl9pPr marL="3854450" indent="-223838" defTabSz="917575"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E77E9F9-023B-4BE0-8FFD-454C16178325}" type="slidenum">
              <a:rPr kumimoji="0" lang="es-ES" altLang="ru-RU" smtClean="0">
                <a:latin typeface="Times New Roman" pitchFamily="18" charset="0"/>
              </a:rPr>
              <a:pPr eaLnBrk="1" hangingPunct="1">
                <a:spcBef>
                  <a:spcPct val="0"/>
                </a:spcBef>
              </a:pPr>
              <a:t>47</a:t>
            </a:fld>
            <a:endParaRPr kumimoji="0" lang="es-ES" altLang="ru-RU"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Marcador de imagen de diapositiva"/>
          <p:cNvSpPr>
            <a:spLocks noGrp="1" noRot="1" noChangeAspect="1" noTextEdit="1"/>
          </p:cNvSpPr>
          <p:nvPr>
            <p:ph type="sldImg"/>
          </p:nvPr>
        </p:nvSpPr>
        <p:spPr>
          <a:ln/>
        </p:spPr>
      </p:sp>
      <p:sp>
        <p:nvSpPr>
          <p:cNvPr id="138243" name="2 Marcador de notas"/>
          <p:cNvSpPr>
            <a:spLocks noGrp="1"/>
          </p:cNvSpPr>
          <p:nvPr>
            <p:ph type="body" idx="1"/>
          </p:nvPr>
        </p:nvSpPr>
        <p:spPr>
          <a:noFill/>
        </p:spPr>
        <p:txBody>
          <a:bodyPr/>
          <a:lstStyle/>
          <a:p>
            <a:endParaRPr lang="es-ES" altLang="ru-RU" smtClean="0"/>
          </a:p>
        </p:txBody>
      </p:sp>
      <p:sp>
        <p:nvSpPr>
          <p:cNvPr id="138244" name="3 Marcador de número de diapositiva"/>
          <p:cNvSpPr>
            <a:spLocks noGrp="1"/>
          </p:cNvSpPr>
          <p:nvPr>
            <p:ph type="sldNum" sz="quarter" idx="5"/>
          </p:nvPr>
        </p:nvSpPr>
        <p:spPr>
          <a:noFill/>
        </p:spPr>
        <p:txBody>
          <a:bodyPr/>
          <a:lstStyle>
            <a:lvl1pPr algn="l" defTabSz="917792" eaLnBrk="0" hangingPunct="0">
              <a:spcBef>
                <a:spcPct val="30000"/>
              </a:spcBef>
              <a:spcAft>
                <a:spcPct val="0"/>
              </a:spcAft>
              <a:defRPr sz="1200">
                <a:solidFill>
                  <a:schemeClr val="tx1"/>
                </a:solidFill>
                <a:latin typeface="Times New Roman" pitchFamily="18" charset="0"/>
              </a:defRPr>
            </a:lvl1pPr>
            <a:lvl2pPr marL="731731" indent="-281435" algn="l" defTabSz="917792" eaLnBrk="0" hangingPunct="0">
              <a:spcBef>
                <a:spcPct val="30000"/>
              </a:spcBef>
              <a:spcAft>
                <a:spcPct val="0"/>
              </a:spcAft>
              <a:defRPr sz="1200">
                <a:solidFill>
                  <a:schemeClr val="tx1"/>
                </a:solidFill>
                <a:latin typeface="Times New Roman" pitchFamily="18" charset="0"/>
              </a:defRPr>
            </a:lvl2pPr>
            <a:lvl3pPr marL="1125741" indent="-225148" algn="l" defTabSz="917792" eaLnBrk="0" hangingPunct="0">
              <a:spcBef>
                <a:spcPct val="30000"/>
              </a:spcBef>
              <a:spcAft>
                <a:spcPct val="0"/>
              </a:spcAft>
              <a:defRPr sz="1200">
                <a:solidFill>
                  <a:schemeClr val="tx1"/>
                </a:solidFill>
                <a:latin typeface="Times New Roman" pitchFamily="18" charset="0"/>
              </a:defRPr>
            </a:lvl3pPr>
            <a:lvl4pPr marL="1576037" indent="-225148" algn="l" defTabSz="917792" eaLnBrk="0" hangingPunct="0">
              <a:spcBef>
                <a:spcPct val="30000"/>
              </a:spcBef>
              <a:spcAft>
                <a:spcPct val="0"/>
              </a:spcAft>
              <a:defRPr sz="1200">
                <a:solidFill>
                  <a:schemeClr val="tx1"/>
                </a:solidFill>
                <a:latin typeface="Times New Roman" pitchFamily="18" charset="0"/>
              </a:defRPr>
            </a:lvl4pPr>
            <a:lvl5pPr marL="2026333" indent="-225148" algn="l" defTabSz="917792" eaLnBrk="0" hangingPunct="0">
              <a:spcBef>
                <a:spcPct val="30000"/>
              </a:spcBef>
              <a:spcAft>
                <a:spcPct val="0"/>
              </a:spcAft>
              <a:defRPr sz="1200">
                <a:solidFill>
                  <a:schemeClr val="tx1"/>
                </a:solidFill>
                <a:latin typeface="Times New Roman" pitchFamily="18" charset="0"/>
              </a:defRPr>
            </a:lvl5pPr>
            <a:lvl6pPr marL="2476630" indent="-225148" defTabSz="917792" eaLnBrk="0" fontAlgn="base" hangingPunct="0">
              <a:spcBef>
                <a:spcPct val="30000"/>
              </a:spcBef>
              <a:spcAft>
                <a:spcPct val="0"/>
              </a:spcAft>
              <a:defRPr sz="1200">
                <a:solidFill>
                  <a:schemeClr val="tx1"/>
                </a:solidFill>
                <a:latin typeface="Times New Roman" pitchFamily="18" charset="0"/>
              </a:defRPr>
            </a:lvl6pPr>
            <a:lvl7pPr marL="2926926" indent="-225148" defTabSz="917792" eaLnBrk="0" fontAlgn="base" hangingPunct="0">
              <a:spcBef>
                <a:spcPct val="30000"/>
              </a:spcBef>
              <a:spcAft>
                <a:spcPct val="0"/>
              </a:spcAft>
              <a:defRPr sz="1200">
                <a:solidFill>
                  <a:schemeClr val="tx1"/>
                </a:solidFill>
                <a:latin typeface="Times New Roman" pitchFamily="18" charset="0"/>
              </a:defRPr>
            </a:lvl7pPr>
            <a:lvl8pPr marL="3377222" indent="-225148" defTabSz="917792" eaLnBrk="0" fontAlgn="base" hangingPunct="0">
              <a:spcBef>
                <a:spcPct val="30000"/>
              </a:spcBef>
              <a:spcAft>
                <a:spcPct val="0"/>
              </a:spcAft>
              <a:defRPr sz="1200">
                <a:solidFill>
                  <a:schemeClr val="tx1"/>
                </a:solidFill>
                <a:latin typeface="Times New Roman" pitchFamily="18" charset="0"/>
              </a:defRPr>
            </a:lvl8pPr>
            <a:lvl9pPr marL="3827518" indent="-225148" defTabSz="917792"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015782F7-0C6E-4ACB-8237-0A4927DC3A0D}" type="slidenum">
              <a:rPr lang="es-ES" altLang="ru-RU" smtClean="0">
                <a:solidFill>
                  <a:srgbClr val="000000"/>
                </a:solidFill>
              </a:rPr>
              <a:pPr algn="r" eaLnBrk="1" hangingPunct="1">
                <a:spcBef>
                  <a:spcPct val="0"/>
                </a:spcBef>
              </a:pPr>
              <a:t>48</a:t>
            </a:fld>
            <a:endParaRPr lang="es-ES" altLang="ru-RU"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Marcador de imagen de diapositiva"/>
          <p:cNvSpPr>
            <a:spLocks noGrp="1" noRot="1" noChangeAspect="1" noTextEdit="1"/>
          </p:cNvSpPr>
          <p:nvPr>
            <p:ph type="sldImg"/>
          </p:nvPr>
        </p:nvSpPr>
        <p:spPr>
          <a:ln/>
        </p:spPr>
      </p:sp>
      <p:sp>
        <p:nvSpPr>
          <p:cNvPr id="150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Важно подчеркнуть, что прием ферментных препаратов поджелудочной железы внутрь должен осуществляться в дозах, способных не только облегчить клинические проявления, но, что более важно, нормализовать процесс пищеварения. С этой целью минимальная доза 40000-50000 PhU липазы на один прием пищи (половина этой дозы во время перекуса) должна быть предусмотрена как минимальная стартовая доза. Поскольку эта доза является минимальной, более высокие дозы, такие как 80000 PhU липазы на один прием пищи также должны рассматриваться как возможная стартовая доза, как это показано в различных клинических исследованиях.</a:t>
            </a:r>
            <a:endParaRPr lang="en-GB" altLang="ru-RU" smtClean="0"/>
          </a:p>
        </p:txBody>
      </p:sp>
      <p:sp>
        <p:nvSpPr>
          <p:cNvPr id="150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defRPr>
            </a:lvl1pPr>
            <a:lvl2pPr marL="742950" indent="-285750" eaLnBrk="0" hangingPunct="0">
              <a:spcBef>
                <a:spcPct val="30000"/>
              </a:spcBef>
              <a:defRPr kumimoji="1" sz="1200">
                <a:solidFill>
                  <a:schemeClr val="tx1"/>
                </a:solidFill>
                <a:latin typeface="Arial" pitchFamily="34" charset="0"/>
              </a:defRPr>
            </a:lvl2pPr>
            <a:lvl3pPr marL="1143000" indent="-228600" eaLnBrk="0" hangingPunct="0">
              <a:spcBef>
                <a:spcPct val="30000"/>
              </a:spcBef>
              <a:defRPr kumimoji="1" sz="1200">
                <a:solidFill>
                  <a:schemeClr val="tx1"/>
                </a:solidFill>
                <a:latin typeface="Arial" pitchFamily="34" charset="0"/>
              </a:defRPr>
            </a:lvl3pPr>
            <a:lvl4pPr marL="1600200" indent="-228600" eaLnBrk="0" hangingPunct="0">
              <a:spcBef>
                <a:spcPct val="30000"/>
              </a:spcBef>
              <a:defRPr kumimoji="1" sz="1200">
                <a:solidFill>
                  <a:schemeClr val="tx1"/>
                </a:solidFill>
                <a:latin typeface="Arial" pitchFamily="34" charset="0"/>
              </a:defRPr>
            </a:lvl4pPr>
            <a:lvl5pPr marL="2057400" indent="-228600" eaLnBrk="0" hangingPunct="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7C88CA58-0C9B-4287-BA45-C1757B40F661}" type="slidenum">
              <a:rPr kumimoji="0" lang="es-ES" altLang="ru-RU" smtClean="0"/>
              <a:pPr eaLnBrk="1" hangingPunct="1">
                <a:spcBef>
                  <a:spcPct val="0"/>
                </a:spcBef>
              </a:pPr>
              <a:t>55</a:t>
            </a:fld>
            <a:endParaRPr kumimoji="0" lang="es-ES"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B980EC2-313E-4B75-8506-E32506AF4DD8}" type="datetimeFigureOut">
              <a:rPr lang="ru-RU" smtClean="0"/>
              <a:t>07.11.2019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4004A2-F6EC-41B7-A10E-91BA439F3FB7}" type="slidenum">
              <a:rPr lang="ru-RU" smtClean="0"/>
              <a:t>‹#›</a:t>
            </a:fld>
            <a:endParaRPr lang="ru-RU"/>
          </a:p>
        </p:txBody>
      </p:sp>
    </p:spTree>
    <p:extLst>
      <p:ext uri="{BB962C8B-B14F-4D97-AF65-F5344CB8AC3E}">
        <p14:creationId xmlns:p14="http://schemas.microsoft.com/office/powerpoint/2010/main" val="39165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980EC2-313E-4B75-8506-E32506AF4DD8}" type="datetimeFigureOut">
              <a:rPr lang="ru-RU" smtClean="0"/>
              <a:t>07.11.2019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4004A2-F6EC-41B7-A10E-91BA439F3FB7}" type="slidenum">
              <a:rPr lang="ru-RU" smtClean="0"/>
              <a:t>‹#›</a:t>
            </a:fld>
            <a:endParaRPr lang="ru-RU"/>
          </a:p>
        </p:txBody>
      </p:sp>
    </p:spTree>
    <p:extLst>
      <p:ext uri="{BB962C8B-B14F-4D97-AF65-F5344CB8AC3E}">
        <p14:creationId xmlns:p14="http://schemas.microsoft.com/office/powerpoint/2010/main" val="208079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980EC2-313E-4B75-8506-E32506AF4DD8}" type="datetimeFigureOut">
              <a:rPr lang="ru-RU" smtClean="0"/>
              <a:t>07.11.2019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4004A2-F6EC-41B7-A10E-91BA439F3FB7}" type="slidenum">
              <a:rPr lang="ru-RU" smtClean="0"/>
              <a:t>‹#›</a:t>
            </a:fld>
            <a:endParaRPr lang="ru-RU"/>
          </a:p>
        </p:txBody>
      </p:sp>
    </p:spTree>
    <p:extLst>
      <p:ext uri="{BB962C8B-B14F-4D97-AF65-F5344CB8AC3E}">
        <p14:creationId xmlns:p14="http://schemas.microsoft.com/office/powerpoint/2010/main" val="879712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1538" y="192088"/>
            <a:ext cx="8162925"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12813" y="1905000"/>
            <a:ext cx="39782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43488" y="1905000"/>
            <a:ext cx="3979862"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7"/>
          <p:cNvSpPr>
            <a:spLocks noGrp="1" noChangeArrowheads="1"/>
          </p:cNvSpPr>
          <p:nvPr>
            <p:ph type="dt" sz="half" idx="10"/>
          </p:nvPr>
        </p:nvSpPr>
        <p:spPr/>
        <p:txBody>
          <a:bodyPr/>
          <a:lstStyle>
            <a:lvl1pPr>
              <a:defRPr/>
            </a:lvl1pPr>
          </a:lstStyle>
          <a:p>
            <a:pPr>
              <a:defRPr/>
            </a:pPr>
            <a:endParaRPr lang="en-US"/>
          </a:p>
        </p:txBody>
      </p:sp>
      <p:sp>
        <p:nvSpPr>
          <p:cNvPr id="6" name="Rectangle 68"/>
          <p:cNvSpPr>
            <a:spLocks noGrp="1" noChangeArrowheads="1"/>
          </p:cNvSpPr>
          <p:nvPr>
            <p:ph type="ftr" sz="quarter" idx="11"/>
          </p:nvPr>
        </p:nvSpPr>
        <p:spPr/>
        <p:txBody>
          <a:bodyPr/>
          <a:lstStyle>
            <a:lvl1pPr>
              <a:defRPr/>
            </a:lvl1pPr>
          </a:lstStyle>
          <a:p>
            <a:pPr>
              <a:defRPr/>
            </a:pPr>
            <a:endParaRPr lang="en-US"/>
          </a:p>
        </p:txBody>
      </p:sp>
      <p:sp>
        <p:nvSpPr>
          <p:cNvPr id="7" name="Rectangle 69"/>
          <p:cNvSpPr>
            <a:spLocks noGrp="1" noChangeArrowheads="1"/>
          </p:cNvSpPr>
          <p:nvPr>
            <p:ph type="sldNum" sz="quarter" idx="12"/>
          </p:nvPr>
        </p:nvSpPr>
        <p:spPr/>
        <p:txBody>
          <a:bodyPr/>
          <a:lstStyle>
            <a:lvl1pPr>
              <a:defRPr/>
            </a:lvl1pPr>
          </a:lstStyle>
          <a:p>
            <a:pPr>
              <a:defRPr/>
            </a:pPr>
            <a:fld id="{62B0298F-1F86-43F7-8EDE-D3DF6FD6E7AB}" type="slidenum">
              <a:rPr lang="en-US"/>
              <a:pPr>
                <a:defRPr/>
              </a:pPr>
              <a:t>‹#›</a:t>
            </a:fld>
            <a:endParaRPr lang="en-US"/>
          </a:p>
        </p:txBody>
      </p:sp>
    </p:spTree>
    <p:extLst>
      <p:ext uri="{BB962C8B-B14F-4D97-AF65-F5344CB8AC3E}">
        <p14:creationId xmlns:p14="http://schemas.microsoft.com/office/powerpoint/2010/main" val="92993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1538" y="192088"/>
            <a:ext cx="8162925"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12813" y="1905000"/>
            <a:ext cx="39782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5043488" y="1905000"/>
            <a:ext cx="3979862"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5043488" y="4076700"/>
            <a:ext cx="3979862"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67"/>
          <p:cNvSpPr>
            <a:spLocks noGrp="1" noChangeArrowheads="1"/>
          </p:cNvSpPr>
          <p:nvPr>
            <p:ph type="dt" sz="half" idx="10"/>
          </p:nvPr>
        </p:nvSpPr>
        <p:spPr/>
        <p:txBody>
          <a:bodyPr/>
          <a:lstStyle>
            <a:lvl1pPr>
              <a:defRPr/>
            </a:lvl1pPr>
          </a:lstStyle>
          <a:p>
            <a:pPr>
              <a:defRPr/>
            </a:pPr>
            <a:endParaRPr lang="en-US"/>
          </a:p>
        </p:txBody>
      </p:sp>
      <p:sp>
        <p:nvSpPr>
          <p:cNvPr id="7" name="Rectangle 68"/>
          <p:cNvSpPr>
            <a:spLocks noGrp="1" noChangeArrowheads="1"/>
          </p:cNvSpPr>
          <p:nvPr>
            <p:ph type="ftr" sz="quarter" idx="11"/>
          </p:nvPr>
        </p:nvSpPr>
        <p:spPr/>
        <p:txBody>
          <a:bodyPr/>
          <a:lstStyle>
            <a:lvl1pPr>
              <a:defRPr/>
            </a:lvl1pPr>
          </a:lstStyle>
          <a:p>
            <a:pPr>
              <a:defRPr/>
            </a:pPr>
            <a:endParaRPr lang="en-US"/>
          </a:p>
        </p:txBody>
      </p:sp>
      <p:sp>
        <p:nvSpPr>
          <p:cNvPr id="8" name="Rectangle 69"/>
          <p:cNvSpPr>
            <a:spLocks noGrp="1" noChangeArrowheads="1"/>
          </p:cNvSpPr>
          <p:nvPr>
            <p:ph type="sldNum" sz="quarter" idx="12"/>
          </p:nvPr>
        </p:nvSpPr>
        <p:spPr/>
        <p:txBody>
          <a:bodyPr/>
          <a:lstStyle>
            <a:lvl1pPr>
              <a:defRPr/>
            </a:lvl1pPr>
          </a:lstStyle>
          <a:p>
            <a:pPr>
              <a:defRPr/>
            </a:pPr>
            <a:fld id="{A76AAF6A-6998-4057-82FF-27862844F823}" type="slidenum">
              <a:rPr lang="en-US"/>
              <a:pPr>
                <a:defRPr/>
              </a:pPr>
              <a:t>‹#›</a:t>
            </a:fld>
            <a:endParaRPr lang="en-US"/>
          </a:p>
        </p:txBody>
      </p:sp>
    </p:spTree>
    <p:extLst>
      <p:ext uri="{BB962C8B-B14F-4D97-AF65-F5344CB8AC3E}">
        <p14:creationId xmlns:p14="http://schemas.microsoft.com/office/powerpoint/2010/main" val="2305811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артинка 3"/>
          <p:cNvSpPr>
            <a:spLocks noGrp="1"/>
          </p:cNvSpPr>
          <p:nvPr>
            <p:ph type="clipArt" sz="half" idx="2"/>
          </p:nvPr>
        </p:nvSpPr>
        <p:spPr>
          <a:xfrm>
            <a:off x="4648200" y="1600200"/>
            <a:ext cx="4038600" cy="4525963"/>
          </a:xfrm>
        </p:spPr>
        <p:txBody>
          <a:bodyPr/>
          <a:lstStyle/>
          <a:p>
            <a:pPr lvl="0"/>
            <a:endParaRPr lang="ru-RU" noProof="0" smtClean="0"/>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4402BCA8-3D4B-4367-A48B-F4AA2C1FFB55}" type="slidenum">
              <a:rPr lang="ru-RU"/>
              <a:pPr>
                <a:defRPr/>
              </a:pPr>
              <a:t>‹#›</a:t>
            </a:fld>
            <a:endParaRPr lang="ru-RU"/>
          </a:p>
        </p:txBody>
      </p:sp>
    </p:spTree>
    <p:extLst>
      <p:ext uri="{BB962C8B-B14F-4D97-AF65-F5344CB8AC3E}">
        <p14:creationId xmlns:p14="http://schemas.microsoft.com/office/powerpoint/2010/main" val="368684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980EC2-313E-4B75-8506-E32506AF4DD8}" type="datetimeFigureOut">
              <a:rPr lang="ru-RU" smtClean="0"/>
              <a:t>07.11.2019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4004A2-F6EC-41B7-A10E-91BA439F3FB7}" type="slidenum">
              <a:rPr lang="ru-RU" smtClean="0"/>
              <a:t>‹#›</a:t>
            </a:fld>
            <a:endParaRPr lang="ru-RU"/>
          </a:p>
        </p:txBody>
      </p:sp>
    </p:spTree>
    <p:extLst>
      <p:ext uri="{BB962C8B-B14F-4D97-AF65-F5344CB8AC3E}">
        <p14:creationId xmlns:p14="http://schemas.microsoft.com/office/powerpoint/2010/main" val="104102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B980EC2-313E-4B75-8506-E32506AF4DD8}" type="datetimeFigureOut">
              <a:rPr lang="ru-RU" smtClean="0"/>
              <a:t>07.11.2019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4004A2-F6EC-41B7-A10E-91BA439F3FB7}" type="slidenum">
              <a:rPr lang="ru-RU" smtClean="0"/>
              <a:t>‹#›</a:t>
            </a:fld>
            <a:endParaRPr lang="ru-RU"/>
          </a:p>
        </p:txBody>
      </p:sp>
    </p:spTree>
    <p:extLst>
      <p:ext uri="{BB962C8B-B14F-4D97-AF65-F5344CB8AC3E}">
        <p14:creationId xmlns:p14="http://schemas.microsoft.com/office/powerpoint/2010/main" val="148848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B980EC2-313E-4B75-8506-E32506AF4DD8}" type="datetimeFigureOut">
              <a:rPr lang="ru-RU" smtClean="0"/>
              <a:t>07.11.2019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4004A2-F6EC-41B7-A10E-91BA439F3FB7}" type="slidenum">
              <a:rPr lang="ru-RU" smtClean="0"/>
              <a:t>‹#›</a:t>
            </a:fld>
            <a:endParaRPr lang="ru-RU"/>
          </a:p>
        </p:txBody>
      </p:sp>
    </p:spTree>
    <p:extLst>
      <p:ext uri="{BB962C8B-B14F-4D97-AF65-F5344CB8AC3E}">
        <p14:creationId xmlns:p14="http://schemas.microsoft.com/office/powerpoint/2010/main" val="76471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B980EC2-313E-4B75-8506-E32506AF4DD8}" type="datetimeFigureOut">
              <a:rPr lang="ru-RU" smtClean="0"/>
              <a:t>07.11.2019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4004A2-F6EC-41B7-A10E-91BA439F3FB7}" type="slidenum">
              <a:rPr lang="ru-RU" smtClean="0"/>
              <a:t>‹#›</a:t>
            </a:fld>
            <a:endParaRPr lang="ru-RU"/>
          </a:p>
        </p:txBody>
      </p:sp>
    </p:spTree>
    <p:extLst>
      <p:ext uri="{BB962C8B-B14F-4D97-AF65-F5344CB8AC3E}">
        <p14:creationId xmlns:p14="http://schemas.microsoft.com/office/powerpoint/2010/main" val="44820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B980EC2-313E-4B75-8506-E32506AF4DD8}" type="datetimeFigureOut">
              <a:rPr lang="ru-RU" smtClean="0"/>
              <a:t>07.11.2019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4004A2-F6EC-41B7-A10E-91BA439F3FB7}" type="slidenum">
              <a:rPr lang="ru-RU" smtClean="0"/>
              <a:t>‹#›</a:t>
            </a:fld>
            <a:endParaRPr lang="ru-RU"/>
          </a:p>
        </p:txBody>
      </p:sp>
    </p:spTree>
    <p:extLst>
      <p:ext uri="{BB962C8B-B14F-4D97-AF65-F5344CB8AC3E}">
        <p14:creationId xmlns:p14="http://schemas.microsoft.com/office/powerpoint/2010/main" val="362574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B980EC2-313E-4B75-8506-E32506AF4DD8}" type="datetimeFigureOut">
              <a:rPr lang="ru-RU" smtClean="0"/>
              <a:t>07.11.2019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4004A2-F6EC-41B7-A10E-91BA439F3FB7}" type="slidenum">
              <a:rPr lang="ru-RU" smtClean="0"/>
              <a:t>‹#›</a:t>
            </a:fld>
            <a:endParaRPr lang="ru-RU"/>
          </a:p>
        </p:txBody>
      </p:sp>
    </p:spTree>
    <p:extLst>
      <p:ext uri="{BB962C8B-B14F-4D97-AF65-F5344CB8AC3E}">
        <p14:creationId xmlns:p14="http://schemas.microsoft.com/office/powerpoint/2010/main" val="281016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980EC2-313E-4B75-8506-E32506AF4DD8}" type="datetimeFigureOut">
              <a:rPr lang="ru-RU" smtClean="0"/>
              <a:t>07.11.2019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4004A2-F6EC-41B7-A10E-91BA439F3FB7}" type="slidenum">
              <a:rPr lang="ru-RU" smtClean="0"/>
              <a:t>‹#›</a:t>
            </a:fld>
            <a:endParaRPr lang="ru-RU"/>
          </a:p>
        </p:txBody>
      </p:sp>
    </p:spTree>
    <p:extLst>
      <p:ext uri="{BB962C8B-B14F-4D97-AF65-F5344CB8AC3E}">
        <p14:creationId xmlns:p14="http://schemas.microsoft.com/office/powerpoint/2010/main" val="270281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980EC2-313E-4B75-8506-E32506AF4DD8}" type="datetimeFigureOut">
              <a:rPr lang="ru-RU" smtClean="0"/>
              <a:t>07.11.2019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4004A2-F6EC-41B7-A10E-91BA439F3FB7}" type="slidenum">
              <a:rPr lang="ru-RU" smtClean="0"/>
              <a:t>‹#›</a:t>
            </a:fld>
            <a:endParaRPr lang="ru-RU"/>
          </a:p>
        </p:txBody>
      </p:sp>
    </p:spTree>
    <p:extLst>
      <p:ext uri="{BB962C8B-B14F-4D97-AF65-F5344CB8AC3E}">
        <p14:creationId xmlns:p14="http://schemas.microsoft.com/office/powerpoint/2010/main" val="359052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80EC2-313E-4B75-8506-E32506AF4DD8}" type="datetimeFigureOut">
              <a:rPr lang="ru-RU" smtClean="0"/>
              <a:t>07.11.2019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004A2-F6EC-41B7-A10E-91BA439F3FB7}" type="slidenum">
              <a:rPr lang="ru-RU" smtClean="0"/>
              <a:t>‹#›</a:t>
            </a:fld>
            <a:endParaRPr lang="ru-RU"/>
          </a:p>
        </p:txBody>
      </p:sp>
    </p:spTree>
    <p:extLst>
      <p:ext uri="{BB962C8B-B14F-4D97-AF65-F5344CB8AC3E}">
        <p14:creationId xmlns:p14="http://schemas.microsoft.com/office/powerpoint/2010/main" val="3065149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1.wmf"/></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11.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11.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941388"/>
            <a:ext cx="9144000" cy="4298950"/>
          </a:xfrm>
        </p:spPr>
        <p:txBody>
          <a:bodyPr/>
          <a:lstStyle/>
          <a:p>
            <a:pPr algn="ctr" eaLnBrk="1" hangingPunct="1"/>
            <a:r>
              <a:rPr lang="ru-RU" altLang="ru-RU" sz="2800" b="1" dirty="0" smtClean="0">
                <a:solidFill>
                  <a:schemeClr val="folHlink"/>
                </a:solidFill>
                <a:latin typeface="Arial" pitchFamily="34" charset="0"/>
                <a:cs typeface="Arial" pitchFamily="34" charset="0"/>
              </a:rPr>
              <a:t>ХРОНИЧЕСКИЙ ПАНКРЕАТИТ :</a:t>
            </a:r>
            <a:br>
              <a:rPr lang="ru-RU" altLang="ru-RU" sz="2800" b="1" dirty="0" smtClean="0">
                <a:solidFill>
                  <a:schemeClr val="folHlink"/>
                </a:solidFill>
                <a:latin typeface="Arial" pitchFamily="34" charset="0"/>
                <a:cs typeface="Arial" pitchFamily="34" charset="0"/>
              </a:rPr>
            </a:br>
            <a:r>
              <a:rPr lang="ru-RU" altLang="ru-RU" sz="2800" b="1" dirty="0" smtClean="0">
                <a:solidFill>
                  <a:schemeClr val="folHlink"/>
                </a:solidFill>
                <a:latin typeface="Arial" pitchFamily="34" charset="0"/>
                <a:cs typeface="Arial" pitchFamily="34" charset="0"/>
              </a:rPr>
              <a:t>ТЕРАПИЯ ЭКЗОКРИННОЙ НЕДОСТАТОЧНОСТИ, СИНДРОМА ИЗБЫТОЧНОГО БАКТЕРИАЛЬНОГО РОСТА и ДИСБИОЗА ТОЛСТОЙ КИШКИ</a:t>
            </a:r>
            <a:br>
              <a:rPr lang="ru-RU" altLang="ru-RU" sz="2800" b="1" dirty="0" smtClean="0">
                <a:solidFill>
                  <a:schemeClr val="folHlink"/>
                </a:solidFill>
                <a:latin typeface="Arial" pitchFamily="34" charset="0"/>
                <a:cs typeface="Arial" pitchFamily="34" charset="0"/>
              </a:rPr>
            </a:br>
            <a:r>
              <a:rPr lang="ru-RU" altLang="ru-RU" sz="2800" b="1" dirty="0" smtClean="0">
                <a:solidFill>
                  <a:schemeClr val="folHlink"/>
                </a:solidFill>
                <a:latin typeface="Arial" pitchFamily="34" charset="0"/>
                <a:cs typeface="Arial" pitchFamily="34" charset="0"/>
              </a:rPr>
              <a:t/>
            </a:r>
            <a:br>
              <a:rPr lang="ru-RU" altLang="ru-RU" sz="2800" b="1" dirty="0" smtClean="0">
                <a:solidFill>
                  <a:schemeClr val="folHlink"/>
                </a:solidFill>
                <a:latin typeface="Arial" pitchFamily="34" charset="0"/>
                <a:cs typeface="Arial" pitchFamily="34" charset="0"/>
              </a:rPr>
            </a:br>
            <a:r>
              <a:rPr lang="ru-RU" altLang="ru-RU" sz="2800" b="1" dirty="0" smtClean="0">
                <a:solidFill>
                  <a:schemeClr val="folHlink"/>
                </a:solidFill>
                <a:latin typeface="Arial" pitchFamily="34" charset="0"/>
                <a:cs typeface="Arial" pitchFamily="34" charset="0"/>
              </a:rPr>
              <a:t/>
            </a:r>
            <a:br>
              <a:rPr lang="ru-RU" altLang="ru-RU" sz="2800" b="1" dirty="0" smtClean="0">
                <a:solidFill>
                  <a:schemeClr val="folHlink"/>
                </a:solidFill>
                <a:latin typeface="Arial" pitchFamily="34" charset="0"/>
                <a:cs typeface="Arial" pitchFamily="34" charset="0"/>
              </a:rPr>
            </a:br>
            <a:r>
              <a:rPr lang="ru-RU" altLang="ru-RU" sz="2000" b="1" dirty="0" smtClean="0">
                <a:solidFill>
                  <a:schemeClr val="hlink"/>
                </a:solidFill>
                <a:latin typeface="Arial" pitchFamily="34" charset="0"/>
                <a:cs typeface="Arial" pitchFamily="34" charset="0"/>
              </a:rPr>
              <a:t>Фаизова Л.П.</a:t>
            </a:r>
            <a:br>
              <a:rPr lang="ru-RU" altLang="ru-RU" sz="2000" b="1" dirty="0" smtClean="0">
                <a:solidFill>
                  <a:schemeClr val="hlink"/>
                </a:solidFill>
                <a:latin typeface="Arial" pitchFamily="34" charset="0"/>
                <a:cs typeface="Arial" pitchFamily="34" charset="0"/>
              </a:rPr>
            </a:br>
            <a:r>
              <a:rPr lang="ru-RU" altLang="ru-RU" sz="2000" b="1" dirty="0" smtClean="0">
                <a:solidFill>
                  <a:schemeClr val="hlink"/>
                </a:solidFill>
                <a:latin typeface="Arial" pitchFamily="34" charset="0"/>
                <a:cs typeface="Arial" pitchFamily="34" charset="0"/>
              </a:rPr>
              <a:t>профессор БГМУ</a:t>
            </a:r>
            <a:br>
              <a:rPr lang="ru-RU" altLang="ru-RU" sz="2000" b="1" dirty="0" smtClean="0">
                <a:solidFill>
                  <a:schemeClr val="hlink"/>
                </a:solidFill>
                <a:latin typeface="Arial" pitchFamily="34" charset="0"/>
                <a:cs typeface="Arial" pitchFamily="34" charset="0"/>
              </a:rPr>
            </a:br>
            <a:r>
              <a:rPr lang="ru-RU" altLang="ru-RU" sz="2000" b="1" dirty="0" smtClean="0">
                <a:solidFill>
                  <a:schemeClr val="hlink"/>
                </a:solidFill>
                <a:latin typeface="Arial" pitchFamily="34" charset="0"/>
                <a:cs typeface="Arial" pitchFamily="34" charset="0"/>
              </a:rPr>
              <a:t/>
            </a:r>
            <a:br>
              <a:rPr lang="ru-RU" altLang="ru-RU" sz="2000" b="1" dirty="0" smtClean="0">
                <a:solidFill>
                  <a:schemeClr val="hlink"/>
                </a:solidFill>
                <a:latin typeface="Arial" pitchFamily="34" charset="0"/>
                <a:cs typeface="Arial" pitchFamily="34" charset="0"/>
              </a:rPr>
            </a:br>
            <a:r>
              <a:rPr lang="ru-RU" altLang="ru-RU" sz="2400" b="1" dirty="0" smtClean="0">
                <a:solidFill>
                  <a:schemeClr val="folHlink"/>
                </a:solidFill>
                <a:latin typeface="Arial" pitchFamily="34" charset="0"/>
                <a:cs typeface="Arial" pitchFamily="34" charset="0"/>
              </a:rPr>
              <a:t/>
            </a:r>
            <a:br>
              <a:rPr lang="ru-RU" altLang="ru-RU" sz="2400" b="1" dirty="0" smtClean="0">
                <a:solidFill>
                  <a:schemeClr val="folHlink"/>
                </a:solidFill>
                <a:latin typeface="Arial" pitchFamily="34" charset="0"/>
                <a:cs typeface="Arial" pitchFamily="34" charset="0"/>
              </a:rPr>
            </a:br>
            <a:endParaRPr lang="ru-RU" altLang="ru-RU" sz="2400" dirty="0" smtClean="0">
              <a:solidFill>
                <a:schemeClr val="folHlink"/>
              </a:solidFill>
              <a:latin typeface="Arial" pitchFamily="34" charset="0"/>
              <a:cs typeface="Arial" pitchFamily="34" charset="0"/>
            </a:endParaRPr>
          </a:p>
        </p:txBody>
      </p:sp>
      <p:pic>
        <p:nvPicPr>
          <p:cNvPr id="3" name="Picture 4"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224389"/>
            <a:ext cx="3170102" cy="24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85897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3"/>
          <p:cNvGraphicFramePr>
            <a:graphicFrameLocks noGrp="1" noChangeAspect="1"/>
          </p:cNvGraphicFramePr>
          <p:nvPr>
            <p:ph idx="1"/>
          </p:nvPr>
        </p:nvGraphicFramePr>
        <p:xfrm>
          <a:off x="2700338" y="2205038"/>
          <a:ext cx="3322637" cy="4402137"/>
        </p:xfrm>
        <a:graphic>
          <a:graphicData uri="http://schemas.openxmlformats.org/presentationml/2006/ole">
            <mc:AlternateContent xmlns:mc="http://schemas.openxmlformats.org/markup-compatibility/2006">
              <mc:Choice xmlns:v="urn:schemas-microsoft-com:vml" Requires="v">
                <p:oleObj spid="_x0000_s2068" name="Clip" r:id="rId3" imgW="3848100" imgH="5478463" progId="MS_ClipArt_Gallery.2">
                  <p:embed/>
                </p:oleObj>
              </mc:Choice>
              <mc:Fallback>
                <p:oleObj name="Clip" r:id="rId3" imgW="3848100" imgH="54784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205038"/>
                        <a:ext cx="3322637" cy="440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7" name="Rectangle 4"/>
          <p:cNvSpPr>
            <a:spLocks noChangeArrowheads="1"/>
          </p:cNvSpPr>
          <p:nvPr/>
        </p:nvSpPr>
        <p:spPr bwMode="auto">
          <a:xfrm>
            <a:off x="0" y="620713"/>
            <a:ext cx="91440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3600" b="1">
                <a:solidFill>
                  <a:schemeClr val="folHlink"/>
                </a:solidFill>
                <a:latin typeface="Arial" pitchFamily="34" charset="0"/>
                <a:cs typeface="Arial" pitchFamily="34" charset="0"/>
              </a:rPr>
              <a:t>Каковы основные механизмы развития ХП?</a:t>
            </a:r>
          </a:p>
        </p:txBody>
      </p:sp>
    </p:spTree>
    <p:extLst>
      <p:ext uri="{BB962C8B-B14F-4D97-AF65-F5344CB8AC3E}">
        <p14:creationId xmlns:p14="http://schemas.microsoft.com/office/powerpoint/2010/main" val="3807975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925513" y="-87313"/>
            <a:ext cx="8218487" cy="1077913"/>
          </a:xfrm>
        </p:spPr>
        <p:txBody>
          <a:bodyPr/>
          <a:lstStyle/>
          <a:p>
            <a:pPr algn="ctr" eaLnBrk="1" hangingPunct="1"/>
            <a:r>
              <a:rPr lang="ru-RU" altLang="ru-RU" sz="3200" b="1" smtClean="0">
                <a:solidFill>
                  <a:srgbClr val="990000"/>
                </a:solidFill>
              </a:rPr>
              <a:t>Анатомия поджелудочной железы</a:t>
            </a:r>
            <a:r>
              <a:rPr lang="ru-RU" altLang="ru-RU" sz="3200" smtClean="0">
                <a:solidFill>
                  <a:srgbClr val="990000"/>
                </a:solidFill>
              </a:rPr>
              <a:t> </a:t>
            </a:r>
          </a:p>
        </p:txBody>
      </p:sp>
      <p:grpSp>
        <p:nvGrpSpPr>
          <p:cNvPr id="32771" name="Group 22"/>
          <p:cNvGrpSpPr>
            <a:grpSpLocks/>
          </p:cNvGrpSpPr>
          <p:nvPr/>
        </p:nvGrpSpPr>
        <p:grpSpPr bwMode="auto">
          <a:xfrm>
            <a:off x="204788" y="1247775"/>
            <a:ext cx="8809037" cy="4619625"/>
            <a:chOff x="113" y="682"/>
            <a:chExt cx="5549" cy="3206"/>
          </a:xfrm>
        </p:grpSpPr>
        <p:pic>
          <p:nvPicPr>
            <p:cNvPr id="32774" name="Picture 3" descr="watro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 y="816"/>
              <a:ext cx="3662" cy="3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5" name="Line 4"/>
            <p:cNvSpPr>
              <a:spLocks noChangeShapeType="1"/>
            </p:cNvSpPr>
            <p:nvPr/>
          </p:nvSpPr>
          <p:spPr bwMode="auto">
            <a:xfrm flipH="1">
              <a:off x="2688" y="960"/>
              <a:ext cx="227"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76" name="Text Box 5"/>
            <p:cNvSpPr txBox="1">
              <a:spLocks noChangeArrowheads="1"/>
            </p:cNvSpPr>
            <p:nvPr/>
          </p:nvSpPr>
          <p:spPr bwMode="auto">
            <a:xfrm>
              <a:off x="2880" y="682"/>
              <a:ext cx="1066" cy="26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400" b="1">
                  <a:solidFill>
                    <a:srgbClr val="000000"/>
                  </a:solidFill>
                  <a:latin typeface="Arial" pitchFamily="34" charset="0"/>
                </a:rPr>
                <a:t>Общий желчный проток</a:t>
              </a:r>
              <a:endParaRPr lang="en-US" altLang="ru-RU" sz="1400" b="1">
                <a:solidFill>
                  <a:srgbClr val="000000"/>
                </a:solidFill>
                <a:latin typeface="Arial" pitchFamily="34" charset="0"/>
              </a:endParaRPr>
            </a:p>
          </p:txBody>
        </p:sp>
        <p:sp>
          <p:nvSpPr>
            <p:cNvPr id="32777" name="Line 6"/>
            <p:cNvSpPr>
              <a:spLocks noChangeShapeType="1"/>
            </p:cNvSpPr>
            <p:nvPr/>
          </p:nvSpPr>
          <p:spPr bwMode="auto">
            <a:xfrm flipH="1" flipV="1">
              <a:off x="4560" y="1344"/>
              <a:ext cx="363"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78" name="Text Box 7"/>
            <p:cNvSpPr txBox="1">
              <a:spLocks noChangeArrowheads="1"/>
            </p:cNvSpPr>
            <p:nvPr/>
          </p:nvSpPr>
          <p:spPr bwMode="auto">
            <a:xfrm>
              <a:off x="4830" y="1616"/>
              <a:ext cx="384"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r" eaLnBrk="1" hangingPunct="1">
                <a:spcBef>
                  <a:spcPct val="0"/>
                </a:spcBef>
                <a:buClrTx/>
                <a:buSzTx/>
                <a:buFontTx/>
                <a:buNone/>
              </a:pPr>
              <a:r>
                <a:rPr lang="ru-RU" altLang="ru-RU" sz="1400" b="1">
                  <a:solidFill>
                    <a:srgbClr val="000000"/>
                  </a:solidFill>
                  <a:latin typeface="Arial" pitchFamily="34" charset="0"/>
                </a:rPr>
                <a:t>Хвост</a:t>
              </a:r>
              <a:endParaRPr lang="en-US" altLang="ru-RU" sz="1400" b="1">
                <a:solidFill>
                  <a:srgbClr val="000000"/>
                </a:solidFill>
                <a:latin typeface="Arial" pitchFamily="34" charset="0"/>
              </a:endParaRPr>
            </a:p>
          </p:txBody>
        </p:sp>
        <p:sp>
          <p:nvSpPr>
            <p:cNvPr id="32779" name="Line 8"/>
            <p:cNvSpPr>
              <a:spLocks noChangeShapeType="1"/>
            </p:cNvSpPr>
            <p:nvPr/>
          </p:nvSpPr>
          <p:spPr bwMode="auto">
            <a:xfrm flipH="1" flipV="1">
              <a:off x="2736" y="2208"/>
              <a:ext cx="115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0" name="Text Box 9"/>
            <p:cNvSpPr txBox="1">
              <a:spLocks noChangeArrowheads="1"/>
            </p:cNvSpPr>
            <p:nvPr/>
          </p:nvSpPr>
          <p:spPr bwMode="auto">
            <a:xfrm>
              <a:off x="3888" y="2544"/>
              <a:ext cx="1774"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400" b="1">
                  <a:solidFill>
                    <a:srgbClr val="000000"/>
                  </a:solidFill>
                  <a:latin typeface="Arial" pitchFamily="34" charset="0"/>
                </a:rPr>
                <a:t>Проток поджелудочной железы</a:t>
              </a:r>
              <a:endParaRPr lang="en-US" altLang="ru-RU" sz="1400" b="1">
                <a:solidFill>
                  <a:srgbClr val="000000"/>
                </a:solidFill>
                <a:latin typeface="Arial" pitchFamily="34" charset="0"/>
              </a:endParaRPr>
            </a:p>
          </p:txBody>
        </p:sp>
        <p:sp>
          <p:nvSpPr>
            <p:cNvPr id="32781" name="Line 10"/>
            <p:cNvSpPr>
              <a:spLocks noChangeShapeType="1"/>
            </p:cNvSpPr>
            <p:nvPr/>
          </p:nvSpPr>
          <p:spPr bwMode="auto">
            <a:xfrm flipH="1" flipV="1">
              <a:off x="2880" y="2448"/>
              <a:ext cx="963" cy="6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2" name="Text Box 11"/>
            <p:cNvSpPr txBox="1">
              <a:spLocks noChangeArrowheads="1"/>
            </p:cNvSpPr>
            <p:nvPr/>
          </p:nvSpPr>
          <p:spPr bwMode="auto">
            <a:xfrm>
              <a:off x="3936" y="3024"/>
              <a:ext cx="1255"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400" b="1">
                  <a:solidFill>
                    <a:srgbClr val="000000"/>
                  </a:solidFill>
                  <a:latin typeface="Arial" pitchFamily="34" charset="0"/>
                </a:rPr>
                <a:t>Островки Лангерганса</a:t>
              </a:r>
            </a:p>
            <a:p>
              <a:pPr eaLnBrk="1" hangingPunct="1">
                <a:spcBef>
                  <a:spcPct val="0"/>
                </a:spcBef>
                <a:buClrTx/>
                <a:buSzTx/>
                <a:buFontTx/>
                <a:buNone/>
              </a:pPr>
              <a:r>
                <a:rPr lang="en-US" altLang="ru-RU" sz="1400" b="1">
                  <a:solidFill>
                    <a:srgbClr val="000000"/>
                  </a:solidFill>
                  <a:latin typeface="Arial" pitchFamily="34" charset="0"/>
                </a:rPr>
                <a:t>(</a:t>
              </a:r>
              <a:r>
                <a:rPr lang="ru-RU" altLang="ru-RU" sz="1400" b="1">
                  <a:solidFill>
                    <a:srgbClr val="000000"/>
                  </a:solidFill>
                  <a:latin typeface="Arial" pitchFamily="34" charset="0"/>
                </a:rPr>
                <a:t>инсулин, глюкагон</a:t>
              </a:r>
              <a:r>
                <a:rPr lang="en-US" altLang="ru-RU" sz="1400" b="1">
                  <a:solidFill>
                    <a:srgbClr val="000000"/>
                  </a:solidFill>
                  <a:latin typeface="Arial" pitchFamily="34" charset="0"/>
                </a:rPr>
                <a:t>)</a:t>
              </a:r>
            </a:p>
          </p:txBody>
        </p:sp>
        <p:sp>
          <p:nvSpPr>
            <p:cNvPr id="32783" name="Line 12"/>
            <p:cNvSpPr>
              <a:spLocks noChangeShapeType="1"/>
            </p:cNvSpPr>
            <p:nvPr/>
          </p:nvSpPr>
          <p:spPr bwMode="auto">
            <a:xfrm flipH="1" flipV="1">
              <a:off x="2448" y="2688"/>
              <a:ext cx="120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4" name="Text Box 13"/>
            <p:cNvSpPr txBox="1">
              <a:spLocks noChangeArrowheads="1"/>
            </p:cNvSpPr>
            <p:nvPr/>
          </p:nvSpPr>
          <p:spPr bwMode="auto">
            <a:xfrm>
              <a:off x="3048" y="3620"/>
              <a:ext cx="1334"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400" b="1">
                  <a:solidFill>
                    <a:srgbClr val="000000"/>
                  </a:solidFill>
                  <a:latin typeface="Arial" pitchFamily="34" charset="0"/>
                </a:rPr>
                <a:t>Ацинусы</a:t>
              </a:r>
            </a:p>
            <a:p>
              <a:pPr eaLnBrk="1" hangingPunct="1">
                <a:spcBef>
                  <a:spcPct val="0"/>
                </a:spcBef>
                <a:buClrTx/>
                <a:buSzTx/>
                <a:buFontTx/>
                <a:buNone/>
              </a:pPr>
              <a:r>
                <a:rPr lang="ru-RU" altLang="ru-RU" sz="1400" b="1">
                  <a:solidFill>
                    <a:srgbClr val="000000"/>
                  </a:solidFill>
                  <a:latin typeface="Arial" pitchFamily="34" charset="0"/>
                </a:rPr>
                <a:t>(продукция ферментов)</a:t>
              </a:r>
              <a:endParaRPr lang="en-US" altLang="ru-RU" sz="1400" b="1">
                <a:solidFill>
                  <a:srgbClr val="000000"/>
                </a:solidFill>
                <a:latin typeface="Arial" pitchFamily="34" charset="0"/>
              </a:endParaRPr>
            </a:p>
          </p:txBody>
        </p:sp>
        <p:sp>
          <p:nvSpPr>
            <p:cNvPr id="32785" name="Line 14"/>
            <p:cNvSpPr>
              <a:spLocks noChangeShapeType="1"/>
            </p:cNvSpPr>
            <p:nvPr/>
          </p:nvSpPr>
          <p:spPr bwMode="auto">
            <a:xfrm flipV="1">
              <a:off x="1655" y="3475"/>
              <a:ext cx="635"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6" name="Text Box 15"/>
            <p:cNvSpPr txBox="1">
              <a:spLocks noChangeArrowheads="1"/>
            </p:cNvSpPr>
            <p:nvPr/>
          </p:nvSpPr>
          <p:spPr bwMode="auto">
            <a:xfrm>
              <a:off x="1056" y="3696"/>
              <a:ext cx="55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400" b="1">
                  <a:solidFill>
                    <a:srgbClr val="000000"/>
                  </a:solidFill>
                  <a:latin typeface="Arial" pitchFamily="34" charset="0"/>
                </a:rPr>
                <a:t>Дуоденум</a:t>
              </a:r>
              <a:endParaRPr lang="en-US" altLang="ru-RU" sz="1400" b="1">
                <a:solidFill>
                  <a:srgbClr val="000000"/>
                </a:solidFill>
                <a:latin typeface="Arial" pitchFamily="34" charset="0"/>
              </a:endParaRPr>
            </a:p>
          </p:txBody>
        </p:sp>
        <p:sp>
          <p:nvSpPr>
            <p:cNvPr id="32787" name="Line 16"/>
            <p:cNvSpPr>
              <a:spLocks noChangeShapeType="1"/>
            </p:cNvSpPr>
            <p:nvPr/>
          </p:nvSpPr>
          <p:spPr bwMode="auto">
            <a:xfrm flipV="1">
              <a:off x="1296" y="2880"/>
              <a:ext cx="817" cy="4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8" name="Text Box 17"/>
            <p:cNvSpPr txBox="1">
              <a:spLocks noChangeArrowheads="1"/>
            </p:cNvSpPr>
            <p:nvPr/>
          </p:nvSpPr>
          <p:spPr bwMode="auto">
            <a:xfrm>
              <a:off x="384" y="3168"/>
              <a:ext cx="788"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400" b="1">
                  <a:solidFill>
                    <a:srgbClr val="000000"/>
                  </a:solidFill>
                  <a:latin typeface="Arial" pitchFamily="34" charset="0"/>
                </a:rPr>
                <a:t>Сфинктер Одди</a:t>
              </a:r>
              <a:endParaRPr lang="en-US" altLang="ru-RU" sz="1400" b="1">
                <a:solidFill>
                  <a:srgbClr val="000000"/>
                </a:solidFill>
                <a:latin typeface="Arial" pitchFamily="34" charset="0"/>
              </a:endParaRPr>
            </a:p>
          </p:txBody>
        </p:sp>
        <p:sp>
          <p:nvSpPr>
            <p:cNvPr id="32789" name="Line 18"/>
            <p:cNvSpPr>
              <a:spLocks noChangeShapeType="1"/>
            </p:cNvSpPr>
            <p:nvPr/>
          </p:nvSpPr>
          <p:spPr bwMode="auto">
            <a:xfrm>
              <a:off x="930" y="2614"/>
              <a:ext cx="997"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90" name="Text Box 19"/>
            <p:cNvSpPr txBox="1">
              <a:spLocks noChangeArrowheads="1"/>
            </p:cNvSpPr>
            <p:nvPr/>
          </p:nvSpPr>
          <p:spPr bwMode="auto">
            <a:xfrm>
              <a:off x="113" y="2568"/>
              <a:ext cx="82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400" b="1">
                  <a:solidFill>
                    <a:srgbClr val="000000"/>
                  </a:solidFill>
                  <a:latin typeface="Arial" pitchFamily="34" charset="0"/>
                </a:rPr>
                <a:t>Фатеров сосок</a:t>
              </a:r>
              <a:endParaRPr lang="en-US" altLang="ru-RU" sz="1400" b="1">
                <a:solidFill>
                  <a:srgbClr val="000000"/>
                </a:solidFill>
                <a:latin typeface="Arial" pitchFamily="34" charset="0"/>
              </a:endParaRPr>
            </a:p>
          </p:txBody>
        </p:sp>
        <p:sp>
          <p:nvSpPr>
            <p:cNvPr id="32791" name="Line 20"/>
            <p:cNvSpPr>
              <a:spLocks noChangeShapeType="1"/>
            </p:cNvSpPr>
            <p:nvPr/>
          </p:nvSpPr>
          <p:spPr bwMode="auto">
            <a:xfrm>
              <a:off x="1008" y="1584"/>
              <a:ext cx="1008"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92" name="Text Box 21"/>
            <p:cNvSpPr txBox="1">
              <a:spLocks noChangeArrowheads="1"/>
            </p:cNvSpPr>
            <p:nvPr/>
          </p:nvSpPr>
          <p:spPr bwMode="auto">
            <a:xfrm>
              <a:off x="158" y="1389"/>
              <a:ext cx="1153"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r" eaLnBrk="1" hangingPunct="1">
                <a:spcBef>
                  <a:spcPct val="0"/>
                </a:spcBef>
                <a:buClrTx/>
                <a:buSzTx/>
                <a:buFontTx/>
                <a:buNone/>
              </a:pPr>
              <a:r>
                <a:rPr lang="ru-RU" altLang="ru-RU" sz="1400" b="1">
                  <a:solidFill>
                    <a:srgbClr val="000000"/>
                  </a:solidFill>
                  <a:latin typeface="Arial" pitchFamily="34" charset="0"/>
                </a:rPr>
                <a:t>Санториниев проток</a:t>
              </a:r>
              <a:endParaRPr lang="en-US" altLang="ru-RU" sz="1400" b="1">
                <a:solidFill>
                  <a:srgbClr val="000000"/>
                </a:solidFill>
                <a:latin typeface="Arial" pitchFamily="34" charset="0"/>
              </a:endParaRPr>
            </a:p>
          </p:txBody>
        </p:sp>
      </p:grpSp>
      <p:sp>
        <p:nvSpPr>
          <p:cNvPr id="32772" name="TextBox 1"/>
          <p:cNvSpPr txBox="1">
            <a:spLocks noChangeArrowheads="1"/>
          </p:cNvSpPr>
          <p:nvPr/>
        </p:nvSpPr>
        <p:spPr bwMode="auto">
          <a:xfrm>
            <a:off x="117475" y="6465888"/>
            <a:ext cx="8810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spcBef>
                <a:spcPct val="0"/>
              </a:spcBef>
              <a:buClrTx/>
              <a:buSzTx/>
              <a:buFontTx/>
              <a:buNone/>
            </a:pPr>
            <a:r>
              <a:rPr lang="ru-RU" altLang="ru-RU" sz="800">
                <a:solidFill>
                  <a:srgbClr val="000000"/>
                </a:solidFill>
                <a:latin typeface="Arial" pitchFamily="34" charset="0"/>
              </a:rPr>
              <a:t>Маев И.В., Кучерявый Ю.А., Болезни поджелудочной железы// «ГЕОТАР-Медиа», Москва, 2009. - с.23</a:t>
            </a:r>
          </a:p>
        </p:txBody>
      </p:sp>
      <p:sp>
        <p:nvSpPr>
          <p:cNvPr id="32773" name="Rectangle 23"/>
          <p:cNvSpPr>
            <a:spLocks noChangeArrowheads="1"/>
          </p:cNvSpPr>
          <p:nvPr/>
        </p:nvSpPr>
        <p:spPr bwMode="auto">
          <a:xfrm rot="-5400000">
            <a:off x="8395494" y="5134769"/>
            <a:ext cx="1122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en-US" altLang="ru-RU" sz="900">
                <a:latin typeface="Arial" pitchFamily="34" charset="0"/>
              </a:rPr>
              <a:t>RUCRE140206(1)</a:t>
            </a:r>
            <a:endParaRPr lang="ru-RU" altLang="ru-RU" sz="900">
              <a:latin typeface="Arial" pitchFamily="34" charset="0"/>
            </a:endParaRPr>
          </a:p>
        </p:txBody>
      </p:sp>
    </p:spTree>
    <p:extLst>
      <p:ext uri="{BB962C8B-B14F-4D97-AF65-F5344CB8AC3E}">
        <p14:creationId xmlns:p14="http://schemas.microsoft.com/office/powerpoint/2010/main" val="3200416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71550" y="15875"/>
            <a:ext cx="8172450" cy="533400"/>
          </a:xfrm>
          <a:noFill/>
        </p:spPr>
        <p:txBody>
          <a:bodyPr/>
          <a:lstStyle/>
          <a:p>
            <a:pPr algn="ctr" eaLnBrk="1" hangingPunct="1"/>
            <a:r>
              <a:rPr lang="ru-RU" altLang="ru-RU" sz="2900" b="1" smtClean="0">
                <a:solidFill>
                  <a:schemeClr val="folHlink"/>
                </a:solidFill>
                <a:latin typeface="Arial" pitchFamily="34" charset="0"/>
              </a:rPr>
              <a:t>Механизм ХП</a:t>
            </a:r>
          </a:p>
        </p:txBody>
      </p:sp>
      <p:sp>
        <p:nvSpPr>
          <p:cNvPr id="35843" name="Rectangle 3"/>
          <p:cNvSpPr>
            <a:spLocks noGrp="1" noChangeArrowheads="1"/>
          </p:cNvSpPr>
          <p:nvPr>
            <p:ph type="body" sz="half" idx="1"/>
          </p:nvPr>
        </p:nvSpPr>
        <p:spPr>
          <a:xfrm>
            <a:off x="0" y="6165850"/>
            <a:ext cx="9144000" cy="692150"/>
          </a:xfrm>
        </p:spPr>
        <p:txBody>
          <a:bodyPr/>
          <a:lstStyle/>
          <a:p>
            <a:pPr algn="ctr" eaLnBrk="1" hangingPunct="1">
              <a:lnSpc>
                <a:spcPct val="80000"/>
              </a:lnSpc>
              <a:buFont typeface="Wingdings" pitchFamily="2" charset="2"/>
              <a:buNone/>
            </a:pPr>
            <a:r>
              <a:rPr lang="ru-RU" altLang="ru-RU" sz="2400" smtClean="0">
                <a:solidFill>
                  <a:schemeClr val="folHlink"/>
                </a:solidFill>
                <a:latin typeface="Arial" pitchFamily="34" charset="0"/>
              </a:rPr>
              <a:t>Активация ферментов под действием лизосомальных гидролаз с аутолизом ткани ПЖ</a:t>
            </a:r>
          </a:p>
        </p:txBody>
      </p:sp>
      <p:pic>
        <p:nvPicPr>
          <p:cNvPr id="35844" name="Picture 11" descr="алкоголь"/>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0"/>
            <a:ext cx="771525" cy="1724025"/>
          </a:xfrm>
          <a:noFill/>
        </p:spPr>
      </p:pic>
      <p:sp>
        <p:nvSpPr>
          <p:cNvPr id="35845" name="Rectangle 4"/>
          <p:cNvSpPr>
            <a:spLocks noChangeArrowheads="1"/>
          </p:cNvSpPr>
          <p:nvPr/>
        </p:nvSpPr>
        <p:spPr bwMode="auto">
          <a:xfrm>
            <a:off x="3995738" y="1412875"/>
            <a:ext cx="514826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2000"/>
              <a:t>   </a:t>
            </a:r>
            <a:r>
              <a:rPr lang="ru-RU" altLang="ru-RU" sz="2000" b="1">
                <a:solidFill>
                  <a:schemeClr val="folHlink"/>
                </a:solidFill>
                <a:latin typeface="Arial" pitchFamily="34" charset="0"/>
              </a:rPr>
              <a:t>Изменение панкреатического сока      (много белка, мало бикарбонатов</a:t>
            </a:r>
            <a:r>
              <a:rPr lang="ru-RU" altLang="ru-RU" sz="2000" b="1">
                <a:latin typeface="Arial" pitchFamily="34" charset="0"/>
              </a:rPr>
              <a:t>)</a:t>
            </a:r>
          </a:p>
        </p:txBody>
      </p:sp>
      <p:sp>
        <p:nvSpPr>
          <p:cNvPr id="35846" name="Rectangle 5"/>
          <p:cNvSpPr>
            <a:spLocks noChangeArrowheads="1"/>
          </p:cNvSpPr>
          <p:nvPr/>
        </p:nvSpPr>
        <p:spPr bwMode="auto">
          <a:xfrm>
            <a:off x="1979613" y="1412875"/>
            <a:ext cx="25209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buFont typeface="Wingdings" pitchFamily="2" charset="2"/>
              <a:buNone/>
            </a:pPr>
            <a:r>
              <a:rPr lang="ru-RU" altLang="ru-RU" sz="2800" b="1">
                <a:solidFill>
                  <a:schemeClr val="hlink"/>
                </a:solidFill>
                <a:latin typeface="Arial" pitchFamily="34" charset="0"/>
              </a:rPr>
              <a:t>Спазм сфинктера Одди</a:t>
            </a:r>
          </a:p>
        </p:txBody>
      </p:sp>
      <p:sp>
        <p:nvSpPr>
          <p:cNvPr id="35847" name="Rectangle 6"/>
          <p:cNvSpPr>
            <a:spLocks noChangeArrowheads="1"/>
          </p:cNvSpPr>
          <p:nvPr/>
        </p:nvSpPr>
        <p:spPr bwMode="auto">
          <a:xfrm>
            <a:off x="3851275" y="2492375"/>
            <a:ext cx="52927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2000">
                <a:solidFill>
                  <a:schemeClr val="folHlink"/>
                </a:solidFill>
                <a:latin typeface="Arial" pitchFamily="34" charset="0"/>
              </a:rPr>
              <a:t>Выпадение белковых преципитатов в виде пробок (ферменты, гликопротеины, мукополисахариды, литостатин)</a:t>
            </a:r>
          </a:p>
        </p:txBody>
      </p:sp>
      <p:sp>
        <p:nvSpPr>
          <p:cNvPr id="35848" name="Rectangle 7"/>
          <p:cNvSpPr>
            <a:spLocks noChangeArrowheads="1"/>
          </p:cNvSpPr>
          <p:nvPr/>
        </p:nvSpPr>
        <p:spPr bwMode="auto">
          <a:xfrm>
            <a:off x="5580063" y="3789363"/>
            <a:ext cx="356393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2000">
                <a:solidFill>
                  <a:schemeClr val="folHlink"/>
                </a:solidFill>
                <a:latin typeface="Arial" pitchFamily="34" charset="0"/>
              </a:rPr>
              <a:t>Кальцификация и обтура-ция панкреатических протоков: псевдокисты</a:t>
            </a:r>
          </a:p>
        </p:txBody>
      </p:sp>
      <p:sp>
        <p:nvSpPr>
          <p:cNvPr id="35849" name="Rectangle 9"/>
          <p:cNvSpPr>
            <a:spLocks noChangeArrowheads="1"/>
          </p:cNvSpPr>
          <p:nvPr/>
        </p:nvSpPr>
        <p:spPr bwMode="auto">
          <a:xfrm>
            <a:off x="900113" y="5157788"/>
            <a:ext cx="82438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lnSpc>
                <a:spcPct val="90000"/>
              </a:lnSpc>
              <a:buFont typeface="Wingdings" pitchFamily="2" charset="2"/>
              <a:buNone/>
            </a:pPr>
            <a:r>
              <a:rPr lang="ru-RU" altLang="ru-RU" sz="2400">
                <a:solidFill>
                  <a:schemeClr val="folHlink"/>
                </a:solidFill>
                <a:latin typeface="Arial" pitchFamily="34" charset="0"/>
              </a:rPr>
              <a:t>Внутрипротоковая гипертензия с повышением проницаемости стенок протоков для ферментов</a:t>
            </a:r>
          </a:p>
        </p:txBody>
      </p:sp>
      <p:sp>
        <p:nvSpPr>
          <p:cNvPr id="35850" name="Rectangle 10"/>
          <p:cNvSpPr>
            <a:spLocks noChangeArrowheads="1"/>
          </p:cNvSpPr>
          <p:nvPr/>
        </p:nvSpPr>
        <p:spPr bwMode="auto">
          <a:xfrm>
            <a:off x="3492500" y="692150"/>
            <a:ext cx="27717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buFont typeface="Wingdings" pitchFamily="2" charset="2"/>
              <a:buNone/>
            </a:pPr>
            <a:r>
              <a:rPr lang="ru-RU" altLang="ru-RU" sz="1600" b="1">
                <a:solidFill>
                  <a:srgbClr val="FF0000"/>
                </a:solidFill>
                <a:latin typeface="Arial" pitchFamily="34" charset="0"/>
              </a:rPr>
              <a:t>ЭТИОЛОГИЧЕСКИЕ ФАКТОРЫ</a:t>
            </a:r>
            <a:r>
              <a:rPr lang="ru-RU" altLang="ru-RU" sz="2000" b="1">
                <a:solidFill>
                  <a:srgbClr val="FF0000"/>
                </a:solidFill>
                <a:latin typeface="Arial" pitchFamily="34" charset="0"/>
              </a:rPr>
              <a:t>  </a:t>
            </a:r>
          </a:p>
          <a:p>
            <a:pPr algn="ctr" eaLnBrk="1" hangingPunct="1">
              <a:buFont typeface="Wingdings" pitchFamily="2" charset="2"/>
              <a:buNone/>
            </a:pPr>
            <a:endParaRPr lang="ru-RU" altLang="ru-RU" sz="2400" b="1">
              <a:solidFill>
                <a:srgbClr val="FF0000"/>
              </a:solidFill>
              <a:latin typeface="Arial" pitchFamily="34" charset="0"/>
            </a:endParaRPr>
          </a:p>
        </p:txBody>
      </p:sp>
      <p:sp>
        <p:nvSpPr>
          <p:cNvPr id="386060" name="AutoShape 12"/>
          <p:cNvSpPr>
            <a:spLocks noChangeArrowheads="1"/>
          </p:cNvSpPr>
          <p:nvPr/>
        </p:nvSpPr>
        <p:spPr bwMode="auto">
          <a:xfrm>
            <a:off x="3203575" y="2781300"/>
            <a:ext cx="360363" cy="2087563"/>
          </a:xfrm>
          <a:prstGeom prst="downArrow">
            <a:avLst>
              <a:gd name="adj1" fmla="val 50000"/>
              <a:gd name="adj2" fmla="val 144824"/>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386061" name="AutoShape 13"/>
          <p:cNvSpPr>
            <a:spLocks noChangeArrowheads="1"/>
          </p:cNvSpPr>
          <p:nvPr/>
        </p:nvSpPr>
        <p:spPr bwMode="auto">
          <a:xfrm flipV="1">
            <a:off x="5940425" y="908050"/>
            <a:ext cx="863600" cy="576263"/>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386062" name="AutoShape 14"/>
          <p:cNvSpPr>
            <a:spLocks noChangeArrowheads="1"/>
          </p:cNvSpPr>
          <p:nvPr/>
        </p:nvSpPr>
        <p:spPr bwMode="auto">
          <a:xfrm flipH="1" flipV="1">
            <a:off x="2987675" y="908050"/>
            <a:ext cx="790575" cy="6477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386063" name="AutoShape 15"/>
          <p:cNvSpPr>
            <a:spLocks noChangeArrowheads="1"/>
          </p:cNvSpPr>
          <p:nvPr/>
        </p:nvSpPr>
        <p:spPr bwMode="auto">
          <a:xfrm>
            <a:off x="6372225" y="2060575"/>
            <a:ext cx="360363" cy="504825"/>
          </a:xfrm>
          <a:prstGeom prst="downArrow">
            <a:avLst>
              <a:gd name="adj1" fmla="val 50000"/>
              <a:gd name="adj2" fmla="val 35022"/>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386064" name="AutoShape 16"/>
          <p:cNvSpPr>
            <a:spLocks noChangeArrowheads="1"/>
          </p:cNvSpPr>
          <p:nvPr/>
        </p:nvSpPr>
        <p:spPr bwMode="auto">
          <a:xfrm>
            <a:off x="6372225" y="3500438"/>
            <a:ext cx="431800" cy="431800"/>
          </a:xfrm>
          <a:prstGeom prst="downArrow">
            <a:avLst>
              <a:gd name="adj1" fmla="val 50000"/>
              <a:gd name="adj2" fmla="val 25000"/>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386065" name="AutoShape 17"/>
          <p:cNvSpPr>
            <a:spLocks noChangeArrowheads="1"/>
          </p:cNvSpPr>
          <p:nvPr/>
        </p:nvSpPr>
        <p:spPr bwMode="auto">
          <a:xfrm>
            <a:off x="6443663" y="4797425"/>
            <a:ext cx="433387" cy="431800"/>
          </a:xfrm>
          <a:prstGeom prst="downArrow">
            <a:avLst>
              <a:gd name="adj1" fmla="val 50000"/>
              <a:gd name="adj2" fmla="val 25000"/>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386066" name="AutoShape 18"/>
          <p:cNvSpPr>
            <a:spLocks noChangeArrowheads="1"/>
          </p:cNvSpPr>
          <p:nvPr/>
        </p:nvSpPr>
        <p:spPr bwMode="auto">
          <a:xfrm>
            <a:off x="4067175" y="5876925"/>
            <a:ext cx="504825" cy="360363"/>
          </a:xfrm>
          <a:prstGeom prst="downArrow">
            <a:avLst>
              <a:gd name="adj1" fmla="val 50000"/>
              <a:gd name="adj2" fmla="val 25000"/>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386067" name="AutoShape 19"/>
          <p:cNvSpPr>
            <a:spLocks noChangeArrowheads="1"/>
          </p:cNvSpPr>
          <p:nvPr/>
        </p:nvSpPr>
        <p:spPr bwMode="auto">
          <a:xfrm flipH="1" flipV="1">
            <a:off x="971550" y="908050"/>
            <a:ext cx="719138" cy="6477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386069" name="AutoShape 21"/>
          <p:cNvSpPr>
            <a:spLocks noChangeArrowheads="1"/>
          </p:cNvSpPr>
          <p:nvPr/>
        </p:nvSpPr>
        <p:spPr bwMode="auto">
          <a:xfrm>
            <a:off x="1403350" y="908050"/>
            <a:ext cx="1944688" cy="233363"/>
          </a:xfrm>
          <a:prstGeom prst="flowChartTerminator">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35860" name="Rectangle 22"/>
          <p:cNvSpPr>
            <a:spLocks noChangeArrowheads="1"/>
          </p:cNvSpPr>
          <p:nvPr/>
        </p:nvSpPr>
        <p:spPr bwMode="auto">
          <a:xfrm>
            <a:off x="0" y="1700213"/>
            <a:ext cx="25558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buFont typeface="Wingdings" pitchFamily="2" charset="2"/>
              <a:buNone/>
            </a:pPr>
            <a:r>
              <a:rPr lang="ru-RU" altLang="ru-RU" sz="1800">
                <a:solidFill>
                  <a:schemeClr val="folHlink"/>
                </a:solidFill>
                <a:latin typeface="Arial" pitchFamily="34" charset="0"/>
              </a:rPr>
              <a:t>нарушает баланс между протеа-зами и их инги-биторами в соке ПЖ</a:t>
            </a:r>
          </a:p>
        </p:txBody>
      </p:sp>
      <p:sp>
        <p:nvSpPr>
          <p:cNvPr id="35861" name="Rectangle 23"/>
          <p:cNvSpPr>
            <a:spLocks noChangeArrowheads="1"/>
          </p:cNvSpPr>
          <p:nvPr/>
        </p:nvSpPr>
        <p:spPr bwMode="auto">
          <a:xfrm>
            <a:off x="0" y="3789363"/>
            <a:ext cx="27717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buFont typeface="Wingdings" pitchFamily="2" charset="2"/>
              <a:buNone/>
            </a:pPr>
            <a:r>
              <a:rPr lang="ru-RU" altLang="ru-RU" sz="1800">
                <a:solidFill>
                  <a:schemeClr val="folHlink"/>
                </a:solidFill>
                <a:latin typeface="Arial" pitchFamily="34" charset="0"/>
              </a:rPr>
              <a:t>стимулирует секрецию активированных ферментов.</a:t>
            </a:r>
          </a:p>
        </p:txBody>
      </p:sp>
      <p:sp>
        <p:nvSpPr>
          <p:cNvPr id="386072" name="AutoShape 24"/>
          <p:cNvSpPr>
            <a:spLocks noChangeArrowheads="1"/>
          </p:cNvSpPr>
          <p:nvPr/>
        </p:nvSpPr>
        <p:spPr bwMode="auto">
          <a:xfrm>
            <a:off x="827088" y="3284538"/>
            <a:ext cx="431800" cy="504825"/>
          </a:xfrm>
          <a:prstGeom prst="downArrow">
            <a:avLst>
              <a:gd name="adj1" fmla="val 50000"/>
              <a:gd name="adj2" fmla="val 29228"/>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386073" name="AutoShape 25"/>
          <p:cNvSpPr>
            <a:spLocks noChangeArrowheads="1"/>
          </p:cNvSpPr>
          <p:nvPr/>
        </p:nvSpPr>
        <p:spPr bwMode="auto">
          <a:xfrm>
            <a:off x="755650" y="4941888"/>
            <a:ext cx="431800" cy="1223962"/>
          </a:xfrm>
          <a:prstGeom prst="downArrow">
            <a:avLst>
              <a:gd name="adj1" fmla="val 50000"/>
              <a:gd name="adj2" fmla="val 70864"/>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pic>
        <p:nvPicPr>
          <p:cNvPr id="35864" name="Picture 2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04025" y="549275"/>
            <a:ext cx="2339975" cy="904875"/>
          </a:xfrm>
          <a:noFill/>
        </p:spPr>
      </p:pic>
      <p:pic>
        <p:nvPicPr>
          <p:cNvPr id="35865"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3573463"/>
            <a:ext cx="1906588"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455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rance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990600"/>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59" name="Rectangle 3"/>
          <p:cNvSpPr>
            <a:spLocks noGrp="1" noChangeArrowheads="1"/>
          </p:cNvSpPr>
          <p:nvPr>
            <p:ph type="body" idx="4294967295"/>
          </p:nvPr>
        </p:nvSpPr>
        <p:spPr>
          <a:xfrm>
            <a:off x="0" y="0"/>
            <a:ext cx="9144000" cy="1600200"/>
          </a:xfrm>
        </p:spPr>
        <p:txBody>
          <a:bodyPr/>
          <a:lstStyle/>
          <a:p>
            <a:pPr eaLnBrk="1" hangingPunct="1">
              <a:buFontTx/>
              <a:buNone/>
              <a:defRPr/>
            </a:pPr>
            <a:r>
              <a:rPr lang="ru-RU" altLang="ru-RU" sz="2800" b="1" smtClean="0">
                <a:solidFill>
                  <a:srgbClr val="000066"/>
                </a:solidFill>
                <a:effectLst>
                  <a:outerShdw blurRad="38100" dist="38100" dir="2700000" algn="tl">
                    <a:srgbClr val="C0C0C0"/>
                  </a:outerShdw>
                </a:effectLst>
              </a:rPr>
              <a:t>   «При хроническом панкреатите панкреатоциты практически тонут в волнах </a:t>
            </a:r>
            <a:r>
              <a:rPr lang="ru-RU" altLang="ru-RU" sz="2800" b="1" smtClean="0">
                <a:solidFill>
                  <a:srgbClr val="FF0000"/>
                </a:solidFill>
                <a:effectLst>
                  <a:outerShdw blurRad="38100" dist="38100" dir="2700000" algn="tl">
                    <a:srgbClr val="C0C0C0"/>
                  </a:outerShdw>
                </a:effectLst>
              </a:rPr>
              <a:t>цитокинового шторма</a:t>
            </a:r>
            <a:r>
              <a:rPr lang="ru-RU" altLang="ru-RU" sz="2800" b="1" smtClean="0">
                <a:solidFill>
                  <a:srgbClr val="000066"/>
                </a:solidFill>
                <a:effectLst>
                  <a:outerShdw blurRad="38100" dist="38100" dir="2700000" algn="tl">
                    <a:srgbClr val="C0C0C0"/>
                  </a:outerShdw>
                </a:effectLst>
              </a:rPr>
              <a:t>»</a:t>
            </a:r>
          </a:p>
        </p:txBody>
      </p:sp>
      <p:pic>
        <p:nvPicPr>
          <p:cNvPr id="36868" name="Picture 4" descr="0_30b3_930d95c_X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0"/>
            <a:ext cx="3505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0_30b3_930d95c_X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2" name="Rectangle 6"/>
          <p:cNvSpPr>
            <a:spLocks noChangeArrowheads="1"/>
          </p:cNvSpPr>
          <p:nvPr/>
        </p:nvSpPr>
        <p:spPr bwMode="auto">
          <a:xfrm>
            <a:off x="5334000" y="1143000"/>
            <a:ext cx="2686050" cy="366713"/>
          </a:xfrm>
          <a:prstGeom prst="rect">
            <a:avLst/>
          </a:prstGeom>
          <a:noFill/>
          <a:ln>
            <a:noFill/>
          </a:ln>
          <a:effectLst/>
          <a:extLst/>
        </p:spPr>
        <p:txBody>
          <a:bodyPr wrap="none">
            <a:spAutoFit/>
          </a:bodyPr>
          <a:lstStyle/>
          <a:p>
            <a:pPr>
              <a:defRPr/>
            </a:pPr>
            <a:r>
              <a:rPr lang="en-US">
                <a:latin typeface="Arial" charset="0"/>
                <a:cs typeface="Arial" charset="0"/>
              </a:rPr>
              <a:t> </a:t>
            </a:r>
            <a:r>
              <a:rPr lang="ru-RU">
                <a:solidFill>
                  <a:srgbClr val="000066"/>
                </a:solidFill>
                <a:effectLst>
                  <a:outerShdw blurRad="38100" dist="38100" dir="2700000" algn="tl">
                    <a:srgbClr val="C0C0C0"/>
                  </a:outerShdw>
                </a:effectLst>
                <a:latin typeface="Arial" charset="0"/>
                <a:cs typeface="Arial" charset="0"/>
              </a:rPr>
              <a:t>[</a:t>
            </a:r>
            <a:r>
              <a:rPr lang="en-US">
                <a:solidFill>
                  <a:srgbClr val="000066"/>
                </a:solidFill>
                <a:effectLst>
                  <a:outerShdw blurRad="38100" dist="38100" dir="2700000" algn="tl">
                    <a:srgbClr val="C0C0C0"/>
                  </a:outerShdw>
                </a:effectLst>
                <a:latin typeface="Arial" charset="0"/>
                <a:cs typeface="Arial" charset="0"/>
              </a:rPr>
              <a:t>Bromer</a:t>
            </a:r>
            <a:r>
              <a:rPr lang="ru-RU">
                <a:solidFill>
                  <a:srgbClr val="000066"/>
                </a:solidFill>
                <a:effectLst>
                  <a:outerShdw blurRad="38100" dist="38100" dir="2700000" algn="tl">
                    <a:srgbClr val="C0C0C0"/>
                  </a:outerShdw>
                </a:effectLst>
                <a:latin typeface="Arial" charset="0"/>
                <a:cs typeface="Arial" charset="0"/>
              </a:rPr>
              <a:t> J. et al., 200</a:t>
            </a:r>
            <a:r>
              <a:rPr lang="en-US">
                <a:solidFill>
                  <a:srgbClr val="000066"/>
                </a:solidFill>
                <a:effectLst>
                  <a:outerShdw blurRad="38100" dist="38100" dir="2700000" algn="tl">
                    <a:srgbClr val="C0C0C0"/>
                  </a:outerShdw>
                </a:effectLst>
                <a:latin typeface="Arial" charset="0"/>
                <a:cs typeface="Arial" charset="0"/>
              </a:rPr>
              <a:t>8</a:t>
            </a:r>
            <a:r>
              <a:rPr lang="ru-RU">
                <a:solidFill>
                  <a:srgbClr val="000066"/>
                </a:solidFill>
                <a:effectLst>
                  <a:outerShdw blurRad="38100" dist="38100" dir="2700000" algn="tl">
                    <a:srgbClr val="C0C0C0"/>
                  </a:outerShdw>
                </a:effectLst>
                <a:latin typeface="Arial" charset="0"/>
                <a:cs typeface="Arial" charset="0"/>
              </a:rPr>
              <a:t>].</a:t>
            </a:r>
            <a:r>
              <a:rPr lang="ru-RU">
                <a:latin typeface="Arial" charset="0"/>
                <a:cs typeface="Arial" charset="0"/>
              </a:rPr>
              <a:t> </a:t>
            </a:r>
          </a:p>
        </p:txBody>
      </p:sp>
      <p:pic>
        <p:nvPicPr>
          <p:cNvPr id="36871" name="Picture 7" descr="294317-06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524000"/>
            <a:ext cx="2298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4" name="Rectangle 8"/>
          <p:cNvSpPr>
            <a:spLocks noChangeArrowheads="1"/>
          </p:cNvSpPr>
          <p:nvPr/>
        </p:nvSpPr>
        <p:spPr bwMode="auto">
          <a:xfrm>
            <a:off x="0" y="4754563"/>
            <a:ext cx="9144000" cy="1570037"/>
          </a:xfrm>
          <a:prstGeom prst="rect">
            <a:avLst/>
          </a:prstGeom>
          <a:noFill/>
          <a:ln>
            <a:noFill/>
          </a:ln>
          <a:effectLst/>
          <a:extLst/>
        </p:spPr>
        <p:txBody>
          <a:bodyPr>
            <a:spAutoFit/>
          </a:bodyPr>
          <a:lstStyle/>
          <a:p>
            <a:pPr algn="ctr">
              <a:defRPr/>
            </a:pPr>
            <a:r>
              <a:rPr lang="ru-RU" sz="1600" b="1" dirty="0">
                <a:solidFill>
                  <a:srgbClr val="FF0000"/>
                </a:solidFill>
                <a:effectLst>
                  <a:outerShdw blurRad="38100" dist="38100" dir="2700000" algn="tl">
                    <a:srgbClr val="C0C0C0"/>
                  </a:outerShdw>
                </a:effectLst>
                <a:latin typeface="Arial" charset="0"/>
                <a:cs typeface="Arial" charset="0"/>
              </a:rPr>
              <a:t>Повышение содержания </a:t>
            </a:r>
            <a:r>
              <a:rPr lang="ru-RU" sz="1600" b="1" dirty="0" err="1">
                <a:solidFill>
                  <a:srgbClr val="FF0000"/>
                </a:solidFill>
                <a:effectLst>
                  <a:outerShdw blurRad="38100" dist="38100" dir="2700000" algn="tl">
                    <a:srgbClr val="C0C0C0"/>
                  </a:outerShdw>
                </a:effectLst>
                <a:latin typeface="Arial" charset="0"/>
                <a:cs typeface="Arial" charset="0"/>
              </a:rPr>
              <a:t>цитокинов</a:t>
            </a:r>
            <a:r>
              <a:rPr lang="ru-RU" sz="1600" b="1" dirty="0">
                <a:solidFill>
                  <a:srgbClr val="FF0000"/>
                </a:solidFill>
                <a:effectLst>
                  <a:outerShdw blurRad="38100" dist="38100" dir="2700000" algn="tl">
                    <a:srgbClr val="C0C0C0"/>
                  </a:outerShdw>
                </a:effectLst>
                <a:latin typeface="Arial" charset="0"/>
                <a:cs typeface="Arial" charset="0"/>
              </a:rPr>
              <a:t> (ИЛ-1, ИЛ-6, ИЛ-8 и </a:t>
            </a:r>
            <a:r>
              <a:rPr lang="ru-RU" sz="1600" b="1" dirty="0" err="1">
                <a:solidFill>
                  <a:srgbClr val="FF0000"/>
                </a:solidFill>
                <a:effectLst>
                  <a:outerShdw blurRad="38100" dist="38100" dir="2700000" algn="tl">
                    <a:srgbClr val="C0C0C0"/>
                  </a:outerShdw>
                </a:effectLst>
                <a:latin typeface="Arial" charset="0"/>
                <a:cs typeface="Arial" charset="0"/>
              </a:rPr>
              <a:t>ФНО-α</a:t>
            </a:r>
            <a:r>
              <a:rPr lang="ru-RU" sz="1600" b="1" dirty="0">
                <a:solidFill>
                  <a:srgbClr val="FF0000"/>
                </a:solidFill>
                <a:effectLst>
                  <a:outerShdw blurRad="38100" dist="38100" dir="2700000" algn="tl">
                    <a:srgbClr val="C0C0C0"/>
                  </a:outerShdw>
                </a:effectLst>
                <a:latin typeface="Arial" charset="0"/>
                <a:cs typeface="Arial" charset="0"/>
              </a:rPr>
              <a:t>)</a:t>
            </a:r>
            <a:r>
              <a:rPr lang="ru-RU" sz="1600" b="1" dirty="0">
                <a:solidFill>
                  <a:srgbClr val="000066"/>
                </a:solidFill>
                <a:effectLst>
                  <a:outerShdw blurRad="38100" dist="38100" dir="2700000" algn="tl">
                    <a:srgbClr val="C0C0C0"/>
                  </a:outerShdw>
                </a:effectLst>
                <a:latin typeface="Arial" charset="0"/>
                <a:cs typeface="Arial" charset="0"/>
              </a:rPr>
              <a:t> в поджелудочной железе потенцирует </a:t>
            </a:r>
            <a:r>
              <a:rPr lang="ru-RU" sz="1600" b="1" dirty="0">
                <a:solidFill>
                  <a:srgbClr val="FF0000"/>
                </a:solidFill>
                <a:effectLst>
                  <a:outerShdw blurRad="38100" dist="38100" dir="2700000" algn="tl">
                    <a:srgbClr val="C0C0C0"/>
                  </a:outerShdw>
                </a:effectLst>
                <a:latin typeface="Arial" charset="0"/>
                <a:cs typeface="Arial" charset="0"/>
              </a:rPr>
              <a:t>некроз/</a:t>
            </a:r>
            <a:r>
              <a:rPr lang="ru-RU" sz="1600" b="1" dirty="0" err="1">
                <a:solidFill>
                  <a:srgbClr val="FF0000"/>
                </a:solidFill>
                <a:effectLst>
                  <a:outerShdw blurRad="38100" dist="38100" dir="2700000" algn="tl">
                    <a:srgbClr val="C0C0C0"/>
                  </a:outerShdw>
                </a:effectLst>
                <a:latin typeface="Arial" charset="0"/>
                <a:cs typeface="Arial" charset="0"/>
              </a:rPr>
              <a:t>апоптоз</a:t>
            </a:r>
            <a:r>
              <a:rPr lang="ru-RU" sz="1600" b="1" dirty="0">
                <a:solidFill>
                  <a:srgbClr val="FF0000"/>
                </a:solidFill>
                <a:effectLst>
                  <a:outerShdw blurRad="38100" dist="38100" dir="2700000" algn="tl">
                    <a:srgbClr val="C0C0C0"/>
                  </a:outerShdw>
                </a:effectLst>
                <a:latin typeface="Arial" charset="0"/>
                <a:cs typeface="Arial" charset="0"/>
              </a:rPr>
              <a:t> </a:t>
            </a:r>
            <a:r>
              <a:rPr lang="ru-RU" sz="1600" b="1" dirty="0" err="1">
                <a:solidFill>
                  <a:srgbClr val="FF0000"/>
                </a:solidFill>
                <a:effectLst>
                  <a:outerShdw blurRad="38100" dist="38100" dir="2700000" algn="tl">
                    <a:srgbClr val="C0C0C0"/>
                  </a:outerShdw>
                </a:effectLst>
                <a:latin typeface="Arial" charset="0"/>
                <a:cs typeface="Arial" charset="0"/>
              </a:rPr>
              <a:t>панкреатоцитов</a:t>
            </a:r>
            <a:r>
              <a:rPr lang="ru-RU" sz="1600" b="1" dirty="0">
                <a:solidFill>
                  <a:srgbClr val="000066"/>
                </a:solidFill>
                <a:effectLst>
                  <a:outerShdw blurRad="38100" dist="38100" dir="2700000" algn="tl">
                    <a:srgbClr val="C0C0C0"/>
                  </a:outerShdw>
                </a:effectLst>
                <a:latin typeface="Arial" charset="0"/>
                <a:cs typeface="Arial" charset="0"/>
              </a:rPr>
              <a:t>.</a:t>
            </a:r>
            <a:r>
              <a:rPr lang="ru-RU" sz="1600" b="1" dirty="0">
                <a:effectLst>
                  <a:outerShdw blurRad="38100" dist="38100" dir="2700000" algn="tl">
                    <a:srgbClr val="C0C0C0"/>
                  </a:outerShdw>
                </a:effectLst>
                <a:latin typeface="Arial" charset="0"/>
                <a:cs typeface="Arial" charset="0"/>
              </a:rPr>
              <a:t> </a:t>
            </a:r>
          </a:p>
          <a:p>
            <a:pPr algn="ctr">
              <a:defRPr/>
            </a:pPr>
            <a:r>
              <a:rPr lang="ru-RU" sz="1600" b="1" dirty="0">
                <a:effectLst>
                  <a:outerShdw blurRad="38100" dist="38100" dir="2700000" algn="tl">
                    <a:srgbClr val="C0C0C0"/>
                  </a:outerShdw>
                </a:effectLst>
                <a:latin typeface="Arial" charset="0"/>
                <a:cs typeface="Arial" charset="0"/>
              </a:rPr>
              <a:t>  </a:t>
            </a:r>
            <a:r>
              <a:rPr lang="ru-RU" sz="1600" b="1" dirty="0">
                <a:solidFill>
                  <a:srgbClr val="FF0000"/>
                </a:solidFill>
                <a:effectLst>
                  <a:outerShdw blurRad="38100" dist="38100" dir="2700000" algn="tl">
                    <a:srgbClr val="C0C0C0"/>
                  </a:outerShdw>
                </a:effectLst>
                <a:latin typeface="Arial" charset="0"/>
                <a:cs typeface="Arial" charset="0"/>
              </a:rPr>
              <a:t>Длительная </a:t>
            </a:r>
            <a:r>
              <a:rPr lang="ru-RU" sz="1600" b="1" dirty="0" err="1">
                <a:solidFill>
                  <a:srgbClr val="FF0000"/>
                </a:solidFill>
                <a:effectLst>
                  <a:outerShdw blurRad="38100" dist="38100" dir="2700000" algn="tl">
                    <a:srgbClr val="C0C0C0"/>
                  </a:outerShdw>
                </a:effectLst>
                <a:latin typeface="Arial" charset="0"/>
                <a:cs typeface="Arial" charset="0"/>
              </a:rPr>
              <a:t>цитокиновая</a:t>
            </a:r>
            <a:r>
              <a:rPr lang="ru-RU" sz="1600" b="1" dirty="0">
                <a:solidFill>
                  <a:srgbClr val="FF0000"/>
                </a:solidFill>
                <a:effectLst>
                  <a:outerShdw blurRad="38100" dist="38100" dir="2700000" algn="tl">
                    <a:srgbClr val="C0C0C0"/>
                  </a:outerShdw>
                </a:effectLst>
                <a:latin typeface="Arial" charset="0"/>
                <a:cs typeface="Arial" charset="0"/>
              </a:rPr>
              <a:t> агрессия сопровождается </a:t>
            </a:r>
            <a:r>
              <a:rPr lang="ru-RU" sz="1600" b="1" dirty="0">
                <a:solidFill>
                  <a:srgbClr val="000066"/>
                </a:solidFill>
                <a:effectLst>
                  <a:outerShdw blurRad="38100" dist="38100" dir="2700000" algn="tl">
                    <a:srgbClr val="C0C0C0"/>
                  </a:outerShdw>
                </a:effectLst>
                <a:latin typeface="Arial" charset="0"/>
                <a:cs typeface="Arial" charset="0"/>
              </a:rPr>
              <a:t>увеличением </a:t>
            </a:r>
            <a:r>
              <a:rPr lang="ru-RU" sz="1600" b="1" dirty="0" err="1">
                <a:solidFill>
                  <a:srgbClr val="000066"/>
                </a:solidFill>
                <a:effectLst>
                  <a:outerShdw blurRad="38100" dist="38100" dir="2700000" algn="tl">
                    <a:srgbClr val="C0C0C0"/>
                  </a:outerShdw>
                </a:effectLst>
                <a:latin typeface="Arial" charset="0"/>
                <a:cs typeface="Arial" charset="0"/>
              </a:rPr>
              <a:t>генерализованной</a:t>
            </a:r>
            <a:r>
              <a:rPr lang="ru-RU" sz="1600" b="1" dirty="0">
                <a:solidFill>
                  <a:srgbClr val="000066"/>
                </a:solidFill>
                <a:effectLst>
                  <a:outerShdw blurRad="38100" dist="38100" dir="2700000" algn="tl">
                    <a:srgbClr val="C0C0C0"/>
                  </a:outerShdw>
                </a:effectLst>
                <a:latin typeface="Arial" charset="0"/>
                <a:cs typeface="Arial" charset="0"/>
              </a:rPr>
              <a:t> сосудистой проницаемости, миграцией лейкоцитов</a:t>
            </a:r>
            <a:r>
              <a:rPr lang="ru-RU" sz="1600" b="1" dirty="0">
                <a:solidFill>
                  <a:schemeClr val="accent2"/>
                </a:solidFill>
                <a:effectLst>
                  <a:outerShdw blurRad="38100" dist="38100" dir="2700000" algn="tl">
                    <a:srgbClr val="C0C0C0"/>
                  </a:outerShdw>
                </a:effectLst>
                <a:latin typeface="Arial" charset="0"/>
                <a:cs typeface="Arial" charset="0"/>
              </a:rPr>
              <a:t>, </a:t>
            </a:r>
            <a:r>
              <a:rPr lang="ru-RU" sz="1600" b="1" dirty="0">
                <a:solidFill>
                  <a:srgbClr val="FF0000"/>
                </a:solidFill>
                <a:effectLst>
                  <a:outerShdw blurRad="38100" dist="38100" dir="2700000" algn="tl">
                    <a:srgbClr val="C0C0C0"/>
                  </a:outerShdw>
                </a:effectLst>
                <a:latin typeface="Arial" charset="0"/>
                <a:cs typeface="Arial" charset="0"/>
              </a:rPr>
              <a:t>локальным повреждением тканей</a:t>
            </a:r>
            <a:r>
              <a:rPr lang="ru-RU" sz="1600" b="1" dirty="0">
                <a:solidFill>
                  <a:schemeClr val="accent2"/>
                </a:solidFill>
                <a:effectLst>
                  <a:outerShdw blurRad="38100" dist="38100" dir="2700000" algn="tl">
                    <a:srgbClr val="C0C0C0"/>
                  </a:outerShdw>
                </a:effectLst>
                <a:latin typeface="Arial" charset="0"/>
                <a:cs typeface="Arial" charset="0"/>
              </a:rPr>
              <a:t>, </a:t>
            </a:r>
            <a:r>
              <a:rPr lang="ru-RU" sz="1600" b="1" dirty="0">
                <a:solidFill>
                  <a:srgbClr val="FF0000"/>
                </a:solidFill>
                <a:effectLst>
                  <a:outerShdw blurRad="38100" dist="38100" dir="2700000" algn="tl">
                    <a:srgbClr val="C0C0C0"/>
                  </a:outerShdw>
                </a:effectLst>
                <a:latin typeface="Arial" charset="0"/>
                <a:cs typeface="Arial" charset="0"/>
              </a:rPr>
              <a:t>генерализацией воспалительной реакции</a:t>
            </a:r>
            <a:r>
              <a:rPr lang="ru-RU" sz="1600" b="1" dirty="0">
                <a:solidFill>
                  <a:srgbClr val="000066"/>
                </a:solidFill>
                <a:effectLst>
                  <a:outerShdw blurRad="38100" dist="38100" dir="2700000" algn="tl">
                    <a:srgbClr val="C0C0C0"/>
                  </a:outerShdw>
                </a:effectLst>
                <a:latin typeface="Arial" charset="0"/>
                <a:cs typeface="Arial" charset="0"/>
              </a:rPr>
              <a:t>, повреждением органов естественной </a:t>
            </a:r>
            <a:r>
              <a:rPr lang="ru-RU" sz="1600" b="1" dirty="0" err="1">
                <a:solidFill>
                  <a:srgbClr val="000066"/>
                </a:solidFill>
                <a:effectLst>
                  <a:outerShdw blurRad="38100" dist="38100" dir="2700000" algn="tl">
                    <a:srgbClr val="C0C0C0"/>
                  </a:outerShdw>
                </a:effectLst>
                <a:latin typeface="Arial" charset="0"/>
                <a:cs typeface="Arial" charset="0"/>
              </a:rPr>
              <a:t>детоксикации</a:t>
            </a:r>
            <a:r>
              <a:rPr lang="ru-RU" sz="1600" b="1" dirty="0">
                <a:solidFill>
                  <a:srgbClr val="000066"/>
                </a:solidFill>
                <a:effectLst>
                  <a:outerShdw blurRad="38100" dist="38100" dir="2700000" algn="tl">
                    <a:srgbClr val="C0C0C0"/>
                  </a:outerShdw>
                </a:effectLst>
                <a:latin typeface="Arial" charset="0"/>
                <a:cs typeface="Arial" charset="0"/>
              </a:rPr>
              <a:t> с развитием </a:t>
            </a:r>
            <a:r>
              <a:rPr lang="ru-RU" sz="1600" b="1" dirty="0" err="1">
                <a:solidFill>
                  <a:srgbClr val="000066"/>
                </a:solidFill>
                <a:effectLst>
                  <a:outerShdw blurRad="38100" dist="38100" dir="2700000" algn="tl">
                    <a:srgbClr val="C0C0C0"/>
                  </a:outerShdw>
                </a:effectLst>
                <a:latin typeface="Arial" charset="0"/>
                <a:cs typeface="Arial" charset="0"/>
              </a:rPr>
              <a:t>полиорганной</a:t>
            </a:r>
            <a:r>
              <a:rPr lang="ru-RU" sz="1600" b="1" dirty="0">
                <a:solidFill>
                  <a:srgbClr val="000066"/>
                </a:solidFill>
                <a:effectLst>
                  <a:outerShdw blurRad="38100" dist="38100" dir="2700000" algn="tl">
                    <a:srgbClr val="C0C0C0"/>
                  </a:outerShdw>
                </a:effectLst>
                <a:latin typeface="Arial" charset="0"/>
                <a:cs typeface="Arial" charset="0"/>
              </a:rPr>
              <a:t> недостаточности.</a:t>
            </a:r>
          </a:p>
        </p:txBody>
      </p:sp>
      <p:sp>
        <p:nvSpPr>
          <p:cNvPr id="377865" name="Rectangle 9"/>
          <p:cNvSpPr>
            <a:spLocks noChangeArrowheads="1"/>
          </p:cNvSpPr>
          <p:nvPr/>
        </p:nvSpPr>
        <p:spPr bwMode="auto">
          <a:xfrm>
            <a:off x="6450013" y="6491288"/>
            <a:ext cx="2008187" cy="369887"/>
          </a:xfrm>
          <a:prstGeom prst="rect">
            <a:avLst/>
          </a:prstGeom>
          <a:noFill/>
          <a:ln>
            <a:noFill/>
          </a:ln>
          <a:effectLst/>
          <a:extLst/>
        </p:spPr>
        <p:txBody>
          <a:bodyPr wrap="none">
            <a:spAutoFit/>
          </a:bodyPr>
          <a:lstStyle/>
          <a:p>
            <a:pPr>
              <a:defRPr/>
            </a:pPr>
            <a:r>
              <a:rPr lang="ru-RU" dirty="0">
                <a:solidFill>
                  <a:schemeClr val="accent2"/>
                </a:solidFill>
                <a:effectLst>
                  <a:outerShdw blurRad="38100" dist="38100" dir="2700000" algn="tl">
                    <a:srgbClr val="C0C0C0"/>
                  </a:outerShdw>
                </a:effectLst>
                <a:latin typeface="Arial" charset="0"/>
                <a:cs typeface="Arial" charset="0"/>
              </a:rPr>
              <a:t>[</a:t>
            </a:r>
            <a:r>
              <a:rPr lang="ru-RU" sz="1400" i="1" dirty="0" err="1">
                <a:solidFill>
                  <a:srgbClr val="000066"/>
                </a:solidFill>
                <a:effectLst>
                  <a:outerShdw blurRad="38100" dist="38100" dir="2700000" algn="tl">
                    <a:srgbClr val="C0C0C0"/>
                  </a:outerShdw>
                </a:effectLst>
                <a:latin typeface="Arial" charset="0"/>
                <a:cs typeface="Arial" charset="0"/>
              </a:rPr>
              <a:t>Sabroe</a:t>
            </a:r>
            <a:r>
              <a:rPr lang="ru-RU" sz="1400" i="1" dirty="0">
                <a:solidFill>
                  <a:srgbClr val="000066"/>
                </a:solidFill>
                <a:effectLst>
                  <a:outerShdw blurRad="38100" dist="38100" dir="2700000" algn="tl">
                    <a:srgbClr val="C0C0C0"/>
                  </a:outerShdw>
                </a:effectLst>
                <a:latin typeface="Arial" charset="0"/>
                <a:cs typeface="Arial" charset="0"/>
              </a:rPr>
              <a:t> I. </a:t>
            </a:r>
            <a:r>
              <a:rPr lang="en-US" sz="1400" i="1" dirty="0">
                <a:solidFill>
                  <a:srgbClr val="000066"/>
                </a:solidFill>
                <a:effectLst>
                  <a:outerShdw blurRad="38100" dist="38100" dir="2700000" algn="tl">
                    <a:srgbClr val="C0C0C0"/>
                  </a:outerShdw>
                </a:effectLst>
                <a:latin typeface="Arial" charset="0"/>
                <a:cs typeface="Arial" charset="0"/>
              </a:rPr>
              <a:t>et al.</a:t>
            </a:r>
            <a:r>
              <a:rPr lang="ru-RU" sz="1400" i="1" dirty="0">
                <a:solidFill>
                  <a:srgbClr val="000066"/>
                </a:solidFill>
                <a:effectLst>
                  <a:outerShdw blurRad="38100" dist="38100" dir="2700000" algn="tl">
                    <a:srgbClr val="C0C0C0"/>
                  </a:outerShdw>
                </a:effectLst>
                <a:latin typeface="Arial" charset="0"/>
                <a:cs typeface="Arial" charset="0"/>
              </a:rPr>
              <a:t>,</a:t>
            </a:r>
            <a:r>
              <a:rPr lang="ru-RU" sz="1400" dirty="0">
                <a:solidFill>
                  <a:srgbClr val="000066"/>
                </a:solidFill>
                <a:effectLst>
                  <a:outerShdw blurRad="38100" dist="38100" dir="2700000" algn="tl">
                    <a:srgbClr val="C0C0C0"/>
                  </a:outerShdw>
                </a:effectLst>
                <a:latin typeface="Arial" charset="0"/>
                <a:cs typeface="Arial" charset="0"/>
              </a:rPr>
              <a:t> 2009].</a:t>
            </a:r>
          </a:p>
        </p:txBody>
      </p:sp>
      <p:pic>
        <p:nvPicPr>
          <p:cNvPr id="36874" name="Picture 10" descr="flag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63500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798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3"/>
          <p:cNvGraphicFramePr>
            <a:graphicFrameLocks noGrp="1" noChangeAspect="1"/>
          </p:cNvGraphicFramePr>
          <p:nvPr>
            <p:ph idx="4294967295"/>
          </p:nvPr>
        </p:nvGraphicFramePr>
        <p:xfrm>
          <a:off x="3000375" y="1785938"/>
          <a:ext cx="3322638" cy="4402137"/>
        </p:xfrm>
        <a:graphic>
          <a:graphicData uri="http://schemas.openxmlformats.org/presentationml/2006/ole">
            <mc:AlternateContent xmlns:mc="http://schemas.openxmlformats.org/markup-compatibility/2006">
              <mc:Choice xmlns:v="urn:schemas-microsoft-com:vml" Requires="v">
                <p:oleObj spid="_x0000_s3092" name="Clip" r:id="rId3" imgW="3848100" imgH="5478463" progId="MS_ClipArt_Gallery.2">
                  <p:embed/>
                </p:oleObj>
              </mc:Choice>
              <mc:Fallback>
                <p:oleObj name="Clip" r:id="rId3" imgW="3848100" imgH="54784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1785938"/>
                        <a:ext cx="3322638" cy="440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1" name="Rectangle 3"/>
          <p:cNvSpPr>
            <a:spLocks noChangeArrowheads="1"/>
          </p:cNvSpPr>
          <p:nvPr/>
        </p:nvSpPr>
        <p:spPr bwMode="auto">
          <a:xfrm>
            <a:off x="0" y="7858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3600">
                <a:solidFill>
                  <a:srgbClr val="002060"/>
                </a:solidFill>
                <a:latin typeface="Arial" pitchFamily="34" charset="0"/>
              </a:rPr>
              <a:t>Какова классификация ХП?</a:t>
            </a:r>
            <a:endParaRPr lang="ru-RU" altLang="ru-RU" sz="2800">
              <a:solidFill>
                <a:srgbClr val="002060"/>
              </a:solidFill>
              <a:latin typeface="Arial" pitchFamily="34" charset="0"/>
            </a:endParaRPr>
          </a:p>
        </p:txBody>
      </p:sp>
    </p:spTree>
    <p:extLst>
      <p:ext uri="{BB962C8B-B14F-4D97-AF65-F5344CB8AC3E}">
        <p14:creationId xmlns:p14="http://schemas.microsoft.com/office/powerpoint/2010/main" val="2990023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44450"/>
            <a:ext cx="8532813" cy="836613"/>
          </a:xfrm>
        </p:spPr>
        <p:txBody>
          <a:bodyPr anchor="ctr"/>
          <a:lstStyle/>
          <a:p>
            <a:r>
              <a:rPr lang="ru-RU" altLang="ru-RU" sz="2000" smtClean="0"/>
              <a:t>Кембриджская классификация структурных изменений в поджелудочной железе при ХП</a:t>
            </a:r>
            <a:endParaRPr lang="en-US" altLang="ru-RU" sz="2000" smtClean="0"/>
          </a:p>
        </p:txBody>
      </p:sp>
      <p:sp>
        <p:nvSpPr>
          <p:cNvPr id="39939" name="Line 3"/>
          <p:cNvSpPr>
            <a:spLocks noChangeShapeType="1"/>
          </p:cNvSpPr>
          <p:nvPr/>
        </p:nvSpPr>
        <p:spPr bwMode="auto">
          <a:xfrm>
            <a:off x="5176838" y="2249488"/>
            <a:ext cx="0" cy="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119832" name="Group 24"/>
          <p:cNvGraphicFramePr>
            <a:graphicFrameLocks noGrp="1"/>
          </p:cNvGraphicFramePr>
          <p:nvPr/>
        </p:nvGraphicFramePr>
        <p:xfrm>
          <a:off x="0" y="765175"/>
          <a:ext cx="9144000" cy="6288088"/>
        </p:xfrm>
        <a:graphic>
          <a:graphicData uri="http://schemas.openxmlformats.org/drawingml/2006/table">
            <a:tbl>
              <a:tblPr/>
              <a:tblGrid>
                <a:gridCol w="2462213"/>
                <a:gridCol w="3313112"/>
                <a:gridCol w="3368675"/>
              </a:tblGrid>
              <a:tr h="335272">
                <a:tc>
                  <a:txBody>
                    <a:bodyPr/>
                    <a:lstStyle>
                      <a:lvl1pPr eaLnBrk="0" hangingPunct="0">
                        <a:spcBef>
                          <a:spcPct val="20000"/>
                        </a:spcBef>
                        <a:buClr>
                          <a:schemeClr val="folHlink"/>
                        </a:buClr>
                        <a:buSzPct val="75000"/>
                        <a:buFont typeface="Wingdings" pitchFamily="2" charset="2"/>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defRPr sz="2400">
                          <a:solidFill>
                            <a:schemeClr val="tx1"/>
                          </a:solidFill>
                          <a:latin typeface="Verdana" pitchFamily="34" charset="0"/>
                        </a:defRPr>
                      </a:lvl2pPr>
                      <a:lvl3pPr marL="1143000" indent="-228600" eaLnBrk="0" hangingPunct="0">
                        <a:spcBef>
                          <a:spcPct val="20000"/>
                        </a:spcBef>
                        <a:buClr>
                          <a:schemeClr val="tx2"/>
                        </a:buClr>
                        <a:defRPr sz="2000">
                          <a:solidFill>
                            <a:schemeClr val="tx1"/>
                          </a:solidFill>
                          <a:latin typeface="Verdana" pitchFamily="34" charset="0"/>
                        </a:defRPr>
                      </a:lvl3pPr>
                      <a:lvl4pPr marL="1600200" indent="-228600" eaLnBrk="0" hangingPunct="0">
                        <a:spcBef>
                          <a:spcPct val="20000"/>
                        </a:spcBef>
                        <a:buClr>
                          <a:schemeClr val="hlink"/>
                        </a:buClr>
                        <a:defRPr>
                          <a:solidFill>
                            <a:schemeClr val="tx1"/>
                          </a:solidFill>
                          <a:latin typeface="Verdana" pitchFamily="34" charset="0"/>
                        </a:defRPr>
                      </a:lvl4pPr>
                      <a:lvl5pPr marL="2057400" indent="-228600" eaLnBrk="0" hangingPunct="0">
                        <a:spcBef>
                          <a:spcPct val="20000"/>
                        </a:spcBef>
                        <a:buClr>
                          <a:schemeClr val="tx1"/>
                        </a:buClr>
                        <a:buSzPct val="85000"/>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defRPr>
                          <a:solidFill>
                            <a:schemeClr val="tx1"/>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600" b="0" i="0" u="none" strike="noStrike" cap="none" normalizeH="0" baseline="0" smtClean="0">
                          <a:ln>
                            <a:noFill/>
                          </a:ln>
                          <a:solidFill>
                            <a:schemeClr val="tx1"/>
                          </a:solidFill>
                          <a:effectLst/>
                          <a:latin typeface="Times New Roman" pitchFamily="18" charset="0"/>
                          <a:cs typeface="Times New Roman" pitchFamily="18" charset="0"/>
                        </a:rPr>
                        <a:t>Изменения</a:t>
                      </a:r>
                      <a:endParaRPr kumimoji="0" lang="ru-RU" altLang="ru-RU" sz="1600" b="0" i="0" u="none" strike="noStrike" cap="none" normalizeH="0" baseline="0" smtClean="0">
                        <a:ln>
                          <a:noFill/>
                        </a:ln>
                        <a:solidFill>
                          <a:schemeClr val="tx1"/>
                        </a:solidFill>
                        <a:effectLst/>
                        <a:latin typeface="Verdan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75000"/>
                        <a:buFont typeface="Wingdings" pitchFamily="2" charset="2"/>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defRPr sz="2400">
                          <a:solidFill>
                            <a:schemeClr val="tx1"/>
                          </a:solidFill>
                          <a:latin typeface="Verdana" pitchFamily="34" charset="0"/>
                        </a:defRPr>
                      </a:lvl2pPr>
                      <a:lvl3pPr marL="1143000" indent="-228600" eaLnBrk="0" hangingPunct="0">
                        <a:spcBef>
                          <a:spcPct val="20000"/>
                        </a:spcBef>
                        <a:buClr>
                          <a:schemeClr val="tx2"/>
                        </a:buClr>
                        <a:defRPr sz="2000">
                          <a:solidFill>
                            <a:schemeClr val="tx1"/>
                          </a:solidFill>
                          <a:latin typeface="Verdana" pitchFamily="34" charset="0"/>
                        </a:defRPr>
                      </a:lvl3pPr>
                      <a:lvl4pPr marL="1600200" indent="-228600" eaLnBrk="0" hangingPunct="0">
                        <a:spcBef>
                          <a:spcPct val="20000"/>
                        </a:spcBef>
                        <a:buClr>
                          <a:schemeClr val="hlink"/>
                        </a:buClr>
                        <a:defRPr>
                          <a:solidFill>
                            <a:schemeClr val="tx1"/>
                          </a:solidFill>
                          <a:latin typeface="Verdana" pitchFamily="34" charset="0"/>
                        </a:defRPr>
                      </a:lvl4pPr>
                      <a:lvl5pPr marL="2057400" indent="-228600" eaLnBrk="0" hangingPunct="0">
                        <a:spcBef>
                          <a:spcPct val="20000"/>
                        </a:spcBef>
                        <a:buClr>
                          <a:schemeClr val="tx1"/>
                        </a:buClr>
                        <a:buSzPct val="85000"/>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defRPr>
                          <a:solidFill>
                            <a:schemeClr val="tx1"/>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600" b="0" i="0" u="none" strike="noStrike" cap="none" normalizeH="0" baseline="0" smtClean="0">
                          <a:ln>
                            <a:noFill/>
                          </a:ln>
                          <a:solidFill>
                            <a:schemeClr val="tx1"/>
                          </a:solidFill>
                          <a:effectLst/>
                          <a:latin typeface="Times New Roman" pitchFamily="18" charset="0"/>
                          <a:cs typeface="Times New Roman" pitchFamily="18" charset="0"/>
                        </a:rPr>
                        <a:t>ЭРХПГ</a:t>
                      </a:r>
                      <a:endParaRPr kumimoji="0" lang="ru-RU" altLang="ru-RU" sz="1600" b="0" i="0" u="none" strike="noStrike" cap="none" normalizeH="0" baseline="0" smtClean="0">
                        <a:ln>
                          <a:noFill/>
                        </a:ln>
                        <a:solidFill>
                          <a:schemeClr val="tx1"/>
                        </a:solidFill>
                        <a:effectLst/>
                        <a:latin typeface="Verdan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75000"/>
                        <a:buFont typeface="Wingdings" pitchFamily="2" charset="2"/>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defRPr sz="2400">
                          <a:solidFill>
                            <a:schemeClr val="tx1"/>
                          </a:solidFill>
                          <a:latin typeface="Verdana" pitchFamily="34" charset="0"/>
                        </a:defRPr>
                      </a:lvl2pPr>
                      <a:lvl3pPr marL="1143000" indent="-228600" eaLnBrk="0" hangingPunct="0">
                        <a:spcBef>
                          <a:spcPct val="20000"/>
                        </a:spcBef>
                        <a:buClr>
                          <a:schemeClr val="tx2"/>
                        </a:buClr>
                        <a:defRPr sz="2000">
                          <a:solidFill>
                            <a:schemeClr val="tx1"/>
                          </a:solidFill>
                          <a:latin typeface="Verdana" pitchFamily="34" charset="0"/>
                        </a:defRPr>
                      </a:lvl3pPr>
                      <a:lvl4pPr marL="1600200" indent="-228600" eaLnBrk="0" hangingPunct="0">
                        <a:spcBef>
                          <a:spcPct val="20000"/>
                        </a:spcBef>
                        <a:buClr>
                          <a:schemeClr val="hlink"/>
                        </a:buClr>
                        <a:defRPr>
                          <a:solidFill>
                            <a:schemeClr val="tx1"/>
                          </a:solidFill>
                          <a:latin typeface="Verdana" pitchFamily="34" charset="0"/>
                        </a:defRPr>
                      </a:lvl4pPr>
                      <a:lvl5pPr marL="2057400" indent="-228600" eaLnBrk="0" hangingPunct="0">
                        <a:spcBef>
                          <a:spcPct val="20000"/>
                        </a:spcBef>
                        <a:buClr>
                          <a:schemeClr val="tx1"/>
                        </a:buClr>
                        <a:buSzPct val="85000"/>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defRPr>
                          <a:solidFill>
                            <a:schemeClr val="tx1"/>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600" b="0" i="0" u="none" strike="noStrike" cap="none" normalizeH="0" baseline="0" smtClean="0">
                          <a:ln>
                            <a:noFill/>
                          </a:ln>
                          <a:solidFill>
                            <a:schemeClr val="tx1"/>
                          </a:solidFill>
                          <a:effectLst/>
                          <a:latin typeface="Times New Roman" pitchFamily="18" charset="0"/>
                          <a:cs typeface="Times New Roman" pitchFamily="18" charset="0"/>
                        </a:rPr>
                        <a:t>УЗИ или  КТ</a:t>
                      </a:r>
                      <a:endParaRPr kumimoji="0" lang="ru-RU" altLang="ru-RU" sz="1600" b="0" i="0" u="none" strike="noStrike" cap="none" normalizeH="0" baseline="0" smtClean="0">
                        <a:ln>
                          <a:noFill/>
                        </a:ln>
                        <a:solidFill>
                          <a:schemeClr val="tx1"/>
                        </a:solidFill>
                        <a:effectLst/>
                        <a:latin typeface="Verdana"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5544">
                <a:tc rowSpan="2">
                  <a:txBody>
                    <a:bodyPr/>
                    <a:lstStyle>
                      <a:lvl1pPr eaLnBrk="0" hangingPunct="0">
                        <a:spcBef>
                          <a:spcPct val="20000"/>
                        </a:spcBef>
                        <a:buClr>
                          <a:schemeClr val="folHlink"/>
                        </a:buClr>
                        <a:buSzPct val="75000"/>
                        <a:buFont typeface="Wingdings" pitchFamily="2" charset="2"/>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defRPr sz="2400">
                          <a:solidFill>
                            <a:schemeClr val="tx1"/>
                          </a:solidFill>
                          <a:latin typeface="Verdana" pitchFamily="34" charset="0"/>
                        </a:defRPr>
                      </a:lvl2pPr>
                      <a:lvl3pPr marL="1143000" indent="-228600" eaLnBrk="0" hangingPunct="0">
                        <a:spcBef>
                          <a:spcPct val="20000"/>
                        </a:spcBef>
                        <a:buClr>
                          <a:schemeClr val="tx2"/>
                        </a:buClr>
                        <a:defRPr sz="2000">
                          <a:solidFill>
                            <a:schemeClr val="tx1"/>
                          </a:solidFill>
                          <a:latin typeface="Verdana" pitchFamily="34" charset="0"/>
                        </a:defRPr>
                      </a:lvl3pPr>
                      <a:lvl4pPr marL="1600200" indent="-228600" eaLnBrk="0" hangingPunct="0">
                        <a:spcBef>
                          <a:spcPct val="20000"/>
                        </a:spcBef>
                        <a:buClr>
                          <a:schemeClr val="hlink"/>
                        </a:buClr>
                        <a:defRPr>
                          <a:solidFill>
                            <a:schemeClr val="tx1"/>
                          </a:solidFill>
                          <a:latin typeface="Verdana" pitchFamily="34" charset="0"/>
                        </a:defRPr>
                      </a:lvl4pPr>
                      <a:lvl5pPr marL="2057400" indent="-228600" eaLnBrk="0" hangingPunct="0">
                        <a:spcBef>
                          <a:spcPct val="20000"/>
                        </a:spcBef>
                        <a:buClr>
                          <a:schemeClr val="tx1"/>
                        </a:buClr>
                        <a:buSzPct val="85000"/>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defRPr>
                          <a:solidFill>
                            <a:schemeClr val="tx1"/>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Нормальная ПЖ</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Сомнительные изменения</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Мягкие изменения</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Умеренные изменения</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Значительные изменения</a:t>
                      </a:r>
                      <a:endParaRPr kumimoji="0" lang="ru-RU" altLang="ru-RU" sz="1400" b="0" i="0" u="none" strike="noStrike" cap="none" normalizeH="0" baseline="0" smtClean="0">
                        <a:ln>
                          <a:noFill/>
                        </a:ln>
                        <a:solidFill>
                          <a:schemeClr val="tx1"/>
                        </a:solidFill>
                        <a:effectLst/>
                        <a:latin typeface="Verdana" pitchFamily="34" charset="0"/>
                      </a:endParaRPr>
                    </a:p>
                  </a:txBody>
                  <a:tcPr marT="45716" marB="4571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75000"/>
                        <a:buFont typeface="Wingdings" pitchFamily="2" charset="2"/>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defRPr sz="2400">
                          <a:solidFill>
                            <a:schemeClr val="tx1"/>
                          </a:solidFill>
                          <a:latin typeface="Verdana" pitchFamily="34" charset="0"/>
                        </a:defRPr>
                      </a:lvl2pPr>
                      <a:lvl3pPr marL="1143000" indent="-228600" eaLnBrk="0" hangingPunct="0">
                        <a:spcBef>
                          <a:spcPct val="20000"/>
                        </a:spcBef>
                        <a:buClr>
                          <a:schemeClr val="tx2"/>
                        </a:buClr>
                        <a:defRPr sz="2000">
                          <a:solidFill>
                            <a:schemeClr val="tx1"/>
                          </a:solidFill>
                          <a:latin typeface="Verdana" pitchFamily="34" charset="0"/>
                        </a:defRPr>
                      </a:lvl3pPr>
                      <a:lvl4pPr marL="1600200" indent="-228600" eaLnBrk="0" hangingPunct="0">
                        <a:spcBef>
                          <a:spcPct val="20000"/>
                        </a:spcBef>
                        <a:buClr>
                          <a:schemeClr val="hlink"/>
                        </a:buClr>
                        <a:defRPr>
                          <a:solidFill>
                            <a:schemeClr val="tx1"/>
                          </a:solidFill>
                          <a:latin typeface="Verdana" pitchFamily="34" charset="0"/>
                        </a:defRPr>
                      </a:lvl4pPr>
                      <a:lvl5pPr marL="2057400" indent="-228600" eaLnBrk="0" hangingPunct="0">
                        <a:spcBef>
                          <a:spcPct val="20000"/>
                        </a:spcBef>
                        <a:buClr>
                          <a:schemeClr val="tx1"/>
                        </a:buClr>
                        <a:buSzPct val="85000"/>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defRPr>
                          <a:solidFill>
                            <a:schemeClr val="tx1"/>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Главный панкреатический проток (ГПП) и боковые ветви протока не изменены</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ГПП не изменен, менее 3 измененных боковых ветвей</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ГПП не изменен, более 3 измененных боковых ветвей</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endPar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Изменения ГПП и более 3  боковых ветвей </a:t>
                      </a:r>
                    </a:p>
                  </a:txBody>
                  <a:tcPr marT="45716" marB="4571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75000"/>
                        <a:buFont typeface="Wingdings" pitchFamily="2" charset="2"/>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defRPr sz="2400">
                          <a:solidFill>
                            <a:schemeClr val="tx1"/>
                          </a:solidFill>
                          <a:latin typeface="Verdana" pitchFamily="34" charset="0"/>
                        </a:defRPr>
                      </a:lvl2pPr>
                      <a:lvl3pPr marL="1143000" indent="-228600" eaLnBrk="0" hangingPunct="0">
                        <a:spcBef>
                          <a:spcPct val="20000"/>
                        </a:spcBef>
                        <a:buClr>
                          <a:schemeClr val="tx2"/>
                        </a:buClr>
                        <a:defRPr sz="2000">
                          <a:solidFill>
                            <a:schemeClr val="tx1"/>
                          </a:solidFill>
                          <a:latin typeface="Verdana" pitchFamily="34" charset="0"/>
                        </a:defRPr>
                      </a:lvl3pPr>
                      <a:lvl4pPr marL="1600200" indent="-228600" eaLnBrk="0" hangingPunct="0">
                        <a:spcBef>
                          <a:spcPct val="20000"/>
                        </a:spcBef>
                        <a:buClr>
                          <a:schemeClr val="hlink"/>
                        </a:buClr>
                        <a:defRPr>
                          <a:solidFill>
                            <a:schemeClr val="tx1"/>
                          </a:solidFill>
                          <a:latin typeface="Verdana" pitchFamily="34" charset="0"/>
                        </a:defRPr>
                      </a:lvl4pPr>
                      <a:lvl5pPr marL="2057400" indent="-228600" eaLnBrk="0" hangingPunct="0">
                        <a:spcBef>
                          <a:spcPct val="20000"/>
                        </a:spcBef>
                        <a:buClr>
                          <a:schemeClr val="tx1"/>
                        </a:buClr>
                        <a:buSzPct val="85000"/>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defRPr>
                          <a:solidFill>
                            <a:schemeClr val="tx1"/>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rgbClr val="0000CC"/>
                          </a:solidFill>
                          <a:effectLst/>
                          <a:latin typeface="Times New Roman" pitchFamily="18" charset="0"/>
                          <a:cs typeface="Times New Roman" pitchFamily="18" charset="0"/>
                        </a:rPr>
                        <a:t>Нормальные размеры, четкие контуры ПЖ</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rgbClr val="0000CC"/>
                          </a:solidFill>
                          <a:effectLst/>
                          <a:latin typeface="Times New Roman" pitchFamily="18" charset="0"/>
                          <a:cs typeface="Times New Roman" pitchFamily="18" charset="0"/>
                        </a:rPr>
                        <a:t>ГПП = 2 мм</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rgbClr val="0000CC"/>
                          </a:solidFill>
                          <a:effectLst/>
                          <a:latin typeface="Times New Roman" pitchFamily="18" charset="0"/>
                          <a:cs typeface="Times New Roman" pitchFamily="18" charset="0"/>
                        </a:rPr>
                        <a:t>Паренхима ПЖ гомогенна</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rgbClr val="006600"/>
                          </a:solidFill>
                          <a:effectLst/>
                          <a:latin typeface="Times New Roman" pitchFamily="18" charset="0"/>
                          <a:cs typeface="Times New Roman" pitchFamily="18" charset="0"/>
                        </a:rPr>
                        <a:t>Один из следующих признаков:</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rgbClr val="006600"/>
                          </a:solidFill>
                          <a:effectLst/>
                          <a:latin typeface="Times New Roman" pitchFamily="18" charset="0"/>
                          <a:cs typeface="Times New Roman" pitchFamily="18" charset="0"/>
                        </a:rPr>
                        <a:t>ГПП = 2-4 мм</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rgbClr val="006600"/>
                          </a:solidFill>
                          <a:effectLst/>
                          <a:latin typeface="Times New Roman" pitchFamily="18" charset="0"/>
                          <a:cs typeface="Times New Roman" pitchFamily="18" charset="0"/>
                        </a:rPr>
                        <a:t>Размеры ПЖ в пределах 1-2 норм</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rgbClr val="006600"/>
                          </a:solidFill>
                          <a:effectLst/>
                          <a:latin typeface="Times New Roman" pitchFamily="18" charset="0"/>
                          <a:cs typeface="Times New Roman" pitchFamily="18" charset="0"/>
                        </a:rPr>
                        <a:t>Неоднородная паренхима ПЖ</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rgbClr val="660066"/>
                          </a:solidFill>
                          <a:effectLst/>
                          <a:latin typeface="Times New Roman" pitchFamily="18" charset="0"/>
                          <a:cs typeface="Times New Roman" pitchFamily="18" charset="0"/>
                        </a:rPr>
                        <a:t>Два или более признаков:</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rgbClr val="660066"/>
                          </a:solidFill>
                          <a:effectLst/>
                          <a:latin typeface="Times New Roman" pitchFamily="18" charset="0"/>
                          <a:cs typeface="Times New Roman" pitchFamily="18" charset="0"/>
                        </a:rPr>
                        <a:t>ГПП = 2-4 мм</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rgbClr val="660066"/>
                          </a:solidFill>
                          <a:effectLst/>
                          <a:latin typeface="Times New Roman" pitchFamily="18" charset="0"/>
                          <a:cs typeface="Times New Roman" pitchFamily="18" charset="0"/>
                        </a:rPr>
                        <a:t>Незначительное увеличение размеров ПЖ</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rgbClr val="660066"/>
                          </a:solidFill>
                          <a:effectLst/>
                          <a:latin typeface="Times New Roman" pitchFamily="18" charset="0"/>
                          <a:cs typeface="Times New Roman" pitchFamily="18" charset="0"/>
                        </a:rPr>
                        <a:t>Неоднородность паренхимы</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rgbClr val="660066"/>
                          </a:solidFill>
                          <a:effectLst/>
                          <a:latin typeface="Times New Roman" pitchFamily="18" charset="0"/>
                          <a:cs typeface="Times New Roman" pitchFamily="18" charset="0"/>
                        </a:rPr>
                        <a:t>Нечеткость контуров ПЖ</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rgbClr val="660066"/>
                          </a:solidFill>
                          <a:effectLst/>
                          <a:latin typeface="Times New Roman" pitchFamily="18" charset="0"/>
                          <a:cs typeface="Times New Roman" pitchFamily="18" charset="0"/>
                        </a:rPr>
                        <a:t>Маленькие кисты (менее 10 мм)</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Неравномерный ГПП</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Острые фокальные некрозы</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Повышение эхогенности стенки протока</a:t>
                      </a:r>
                    </a:p>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Неровность контуров ПЖ</a:t>
                      </a:r>
                      <a:endParaRPr kumimoji="0" lang="ru-RU" altLang="ru-RU" sz="1400" b="0" i="0" u="none" strike="noStrike" cap="none" normalizeH="0" baseline="0" smtClean="0">
                        <a:ln>
                          <a:noFill/>
                        </a:ln>
                        <a:solidFill>
                          <a:schemeClr val="tx1"/>
                        </a:solidFill>
                        <a:effectLst/>
                        <a:latin typeface="Verdana" pitchFamily="34" charset="0"/>
                      </a:endParaRPr>
                    </a:p>
                  </a:txBody>
                  <a:tcPr marT="45716" marB="4571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57272">
                <a:tc vMerge="1">
                  <a:txBody>
                    <a:bodyPr/>
                    <a:lstStyle/>
                    <a:p>
                      <a:endParaRPr lang="ru-RU"/>
                    </a:p>
                  </a:txBody>
                  <a:tcPr/>
                </a:tc>
                <a:tc gridSpan="2">
                  <a:txBody>
                    <a:bodyPr/>
                    <a:lstStyle>
                      <a:lvl1pPr eaLnBrk="0" hangingPunct="0">
                        <a:spcBef>
                          <a:spcPct val="20000"/>
                        </a:spcBef>
                        <a:buClr>
                          <a:schemeClr val="folHlink"/>
                        </a:buClr>
                        <a:buSzPct val="75000"/>
                        <a:buFont typeface="Wingdings" pitchFamily="2" charset="2"/>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defRPr sz="2400">
                          <a:solidFill>
                            <a:schemeClr val="tx1"/>
                          </a:solidFill>
                          <a:latin typeface="Verdana" pitchFamily="34" charset="0"/>
                        </a:defRPr>
                      </a:lvl2pPr>
                      <a:lvl3pPr marL="1143000" indent="-228600" eaLnBrk="0" hangingPunct="0">
                        <a:spcBef>
                          <a:spcPct val="20000"/>
                        </a:spcBef>
                        <a:buClr>
                          <a:schemeClr val="tx2"/>
                        </a:buClr>
                        <a:defRPr sz="2000">
                          <a:solidFill>
                            <a:schemeClr val="tx1"/>
                          </a:solidFill>
                          <a:latin typeface="Verdana" pitchFamily="34" charset="0"/>
                        </a:defRPr>
                      </a:lvl3pPr>
                      <a:lvl4pPr marL="1600200" indent="-228600" eaLnBrk="0" hangingPunct="0">
                        <a:spcBef>
                          <a:spcPct val="20000"/>
                        </a:spcBef>
                        <a:buClr>
                          <a:schemeClr val="hlink"/>
                        </a:buClr>
                        <a:defRPr>
                          <a:solidFill>
                            <a:schemeClr val="tx1"/>
                          </a:solidFill>
                          <a:latin typeface="Verdana" pitchFamily="34" charset="0"/>
                        </a:defRPr>
                      </a:lvl4pPr>
                      <a:lvl5pPr marL="2057400" indent="-228600" eaLnBrk="0" hangingPunct="0">
                        <a:spcBef>
                          <a:spcPct val="20000"/>
                        </a:spcBef>
                        <a:buClr>
                          <a:schemeClr val="tx1"/>
                        </a:buClr>
                        <a:buSzPct val="85000"/>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defRPr>
                          <a:solidFill>
                            <a:schemeClr val="tx1"/>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
                          <a:schemeClr val="folHlink"/>
                        </a:buClr>
                        <a:buSzPct val="75000"/>
                        <a:buFont typeface="Wingdings" pitchFamily="2" charset="2"/>
                        <a:buNone/>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Все признаки  + один или более из следующих признаков:</a:t>
                      </a:r>
                    </a:p>
                    <a:p>
                      <a:pPr marL="0" marR="0" lvl="0" indent="0" algn="l" defTabSz="914400" rtl="0" eaLnBrk="0" fontAlgn="base" latinLnBrk="0" hangingPunct="0">
                        <a:lnSpc>
                          <a:spcPct val="100000"/>
                        </a:lnSpc>
                        <a:spcBef>
                          <a:spcPct val="0"/>
                        </a:spcBef>
                        <a:spcAft>
                          <a:spcPct val="0"/>
                        </a:spcAft>
                        <a:buClr>
                          <a:schemeClr val="folHlink"/>
                        </a:buClr>
                        <a:buSzPct val="75000"/>
                        <a:buFont typeface="Symbol" pitchFamily="18" charset="2"/>
                        <a:buChar char=""/>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Кисты более 10 мм в диаметре</a:t>
                      </a:r>
                    </a:p>
                    <a:p>
                      <a:pPr marL="0" marR="0" lvl="0" indent="0" algn="l" defTabSz="914400" rtl="0" eaLnBrk="0" fontAlgn="base" latinLnBrk="0" hangingPunct="0">
                        <a:lnSpc>
                          <a:spcPct val="100000"/>
                        </a:lnSpc>
                        <a:spcBef>
                          <a:spcPct val="0"/>
                        </a:spcBef>
                        <a:spcAft>
                          <a:spcPct val="0"/>
                        </a:spcAft>
                        <a:buClr>
                          <a:schemeClr val="folHlink"/>
                        </a:buClr>
                        <a:buSzPct val="75000"/>
                        <a:buFont typeface="Symbol" pitchFamily="18" charset="2"/>
                        <a:buChar char=""/>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Внутрипротоковые дефекты наполнения</a:t>
                      </a:r>
                    </a:p>
                    <a:p>
                      <a:pPr marL="0" marR="0" lvl="0" indent="0" algn="l" defTabSz="914400" rtl="0" eaLnBrk="0" fontAlgn="base" latinLnBrk="0" hangingPunct="0">
                        <a:lnSpc>
                          <a:spcPct val="100000"/>
                        </a:lnSpc>
                        <a:spcBef>
                          <a:spcPct val="0"/>
                        </a:spcBef>
                        <a:spcAft>
                          <a:spcPct val="0"/>
                        </a:spcAft>
                        <a:buClr>
                          <a:schemeClr val="folHlink"/>
                        </a:buClr>
                        <a:buSzPct val="75000"/>
                        <a:buFont typeface="Symbol" pitchFamily="18" charset="2"/>
                        <a:buChar char=""/>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Камни/панкреатическая кальцификация</a:t>
                      </a:r>
                    </a:p>
                    <a:p>
                      <a:pPr marL="0" marR="0" lvl="0" indent="0" algn="l" defTabSz="914400" rtl="0" eaLnBrk="0" fontAlgn="base" latinLnBrk="0" hangingPunct="0">
                        <a:lnSpc>
                          <a:spcPct val="100000"/>
                        </a:lnSpc>
                        <a:spcBef>
                          <a:spcPct val="0"/>
                        </a:spcBef>
                        <a:spcAft>
                          <a:spcPct val="0"/>
                        </a:spcAft>
                        <a:buClr>
                          <a:schemeClr val="folHlink"/>
                        </a:buClr>
                        <a:buSzPct val="75000"/>
                        <a:buFont typeface="Symbol" pitchFamily="18" charset="2"/>
                        <a:buChar char=""/>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Обструкция или стриктуры или выраженная дилатация и неравномерность ГПП</a:t>
                      </a:r>
                    </a:p>
                    <a:p>
                      <a:pPr marL="0" marR="0" lvl="0" indent="0" algn="l" defTabSz="914400" rtl="0" eaLnBrk="0" fontAlgn="base" latinLnBrk="0" hangingPunct="0">
                        <a:lnSpc>
                          <a:spcPct val="100000"/>
                        </a:lnSpc>
                        <a:spcBef>
                          <a:spcPct val="0"/>
                        </a:spcBef>
                        <a:spcAft>
                          <a:spcPct val="0"/>
                        </a:spcAft>
                        <a:buClr>
                          <a:schemeClr val="folHlink"/>
                        </a:buClr>
                        <a:buSzPct val="75000"/>
                        <a:buFont typeface="Symbol" pitchFamily="18" charset="2"/>
                        <a:buChar char=""/>
                        <a:tabLst/>
                      </a:pPr>
                      <a:r>
                        <a:rPr kumimoji="0" lang="ru-RU" altLang="ru-RU" sz="1400" b="0" i="0" u="none" strike="noStrike" cap="none" normalizeH="0" baseline="0" smtClean="0">
                          <a:ln>
                            <a:noFill/>
                          </a:ln>
                          <a:solidFill>
                            <a:schemeClr val="tx1"/>
                          </a:solidFill>
                          <a:effectLst/>
                          <a:latin typeface="Times New Roman" pitchFamily="18" charset="0"/>
                          <a:cs typeface="Times New Roman" pitchFamily="18" charset="0"/>
                        </a:rPr>
                        <a:t>Инвазия в соседние органы</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spTree>
    <p:extLst>
      <p:ext uri="{BB962C8B-B14F-4D97-AF65-F5344CB8AC3E}">
        <p14:creationId xmlns:p14="http://schemas.microsoft.com/office/powerpoint/2010/main" val="901977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idx="4294967295"/>
          </p:nvPr>
        </p:nvSpPr>
        <p:spPr>
          <a:xfrm>
            <a:off x="323850" y="706438"/>
            <a:ext cx="8820150" cy="954087"/>
          </a:xfrm>
        </p:spPr>
        <p:txBody>
          <a:bodyPr anchor="ctr"/>
          <a:lstStyle/>
          <a:p>
            <a:pPr algn="ctr"/>
            <a:r>
              <a:rPr lang="ru-RU" altLang="ru-RU" sz="2800" b="1" dirty="0" err="1" smtClean="0">
                <a:solidFill>
                  <a:srgbClr val="990000"/>
                </a:solidFill>
              </a:rPr>
              <a:t>Марсельско</a:t>
            </a:r>
            <a:r>
              <a:rPr lang="ru-RU" altLang="ru-RU" sz="2800" b="1" dirty="0" smtClean="0">
                <a:solidFill>
                  <a:srgbClr val="990000"/>
                </a:solidFill>
              </a:rPr>
              <a:t> –Римская классификация ХП  (1988 г.)</a:t>
            </a:r>
          </a:p>
        </p:txBody>
      </p:sp>
      <p:sp>
        <p:nvSpPr>
          <p:cNvPr id="40963" name="Содержимое 2"/>
          <p:cNvSpPr>
            <a:spLocks noGrp="1"/>
          </p:cNvSpPr>
          <p:nvPr>
            <p:ph idx="4294967295"/>
          </p:nvPr>
        </p:nvSpPr>
        <p:spPr/>
        <p:txBody>
          <a:bodyPr/>
          <a:lstStyle/>
          <a:p>
            <a:pPr>
              <a:buFont typeface="Wingdings" pitchFamily="2" charset="2"/>
              <a:buNone/>
            </a:pPr>
            <a:r>
              <a:rPr lang="ru-RU" altLang="ru-RU" sz="2800" b="1" smtClean="0">
                <a:solidFill>
                  <a:srgbClr val="0070C0"/>
                </a:solidFill>
              </a:rPr>
              <a:t>выделены 4 группы ХП: </a:t>
            </a:r>
          </a:p>
          <a:p>
            <a:endParaRPr lang="ru-RU" altLang="ru-RU" sz="2800" smtClean="0">
              <a:solidFill>
                <a:srgbClr val="0070C0"/>
              </a:solidFill>
            </a:endParaRPr>
          </a:p>
          <a:p>
            <a:r>
              <a:rPr lang="ru-RU" altLang="ru-RU" sz="2800" smtClean="0">
                <a:solidFill>
                  <a:srgbClr val="0070C0"/>
                </a:solidFill>
              </a:rPr>
              <a:t>кальцифицирующий </a:t>
            </a:r>
          </a:p>
          <a:p>
            <a:r>
              <a:rPr lang="ru-RU" altLang="ru-RU" sz="2800" smtClean="0">
                <a:solidFill>
                  <a:srgbClr val="0070C0"/>
                </a:solidFill>
              </a:rPr>
              <a:t>обструктивный </a:t>
            </a:r>
          </a:p>
          <a:p>
            <a:r>
              <a:rPr lang="ru-RU" altLang="ru-RU" sz="2800" smtClean="0">
                <a:solidFill>
                  <a:srgbClr val="0070C0"/>
                </a:solidFill>
              </a:rPr>
              <a:t>воспалительный ХП  </a:t>
            </a:r>
          </a:p>
          <a:p>
            <a:r>
              <a:rPr lang="ru-RU" altLang="ru-RU" sz="2800" smtClean="0">
                <a:solidFill>
                  <a:srgbClr val="0070C0"/>
                </a:solidFill>
              </a:rPr>
              <a:t>фиброз ПЖ</a:t>
            </a:r>
          </a:p>
        </p:txBody>
      </p:sp>
    </p:spTree>
    <p:extLst>
      <p:ext uri="{BB962C8B-B14F-4D97-AF65-F5344CB8AC3E}">
        <p14:creationId xmlns:p14="http://schemas.microsoft.com/office/powerpoint/2010/main" val="1157259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0" y="0"/>
          <a:ext cx="9086850" cy="6429375"/>
        </p:xfrm>
        <a:graphic>
          <a:graphicData uri="http://schemas.openxmlformats.org/presentationml/2006/ole">
            <mc:AlternateContent xmlns:mc="http://schemas.openxmlformats.org/markup-compatibility/2006">
              <mc:Choice xmlns:v="urn:schemas-microsoft-com:vml" Requires="v">
                <p:oleObj spid="_x0000_s4116" name="Document" r:id="rId3" imgW="8712421" imgH="5566004" progId="Word.Document.8">
                  <p:embed/>
                </p:oleObj>
              </mc:Choice>
              <mc:Fallback>
                <p:oleObj name="Document" r:id="rId3" imgW="8712421" imgH="556600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086850"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0221017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idx="4294967295"/>
          </p:nvPr>
        </p:nvSpPr>
        <p:spPr>
          <a:xfrm>
            <a:off x="1042988" y="0"/>
            <a:ext cx="7416800" cy="1614488"/>
          </a:xfrm>
        </p:spPr>
        <p:txBody>
          <a:bodyPr>
            <a:normAutofit fontScale="90000"/>
          </a:bodyPr>
          <a:lstStyle/>
          <a:p>
            <a:pPr eaLnBrk="1" hangingPunct="1">
              <a:defRPr/>
            </a:pPr>
            <a:r>
              <a:rPr lang="en-US" altLang="ru-RU" sz="2800" dirty="0" smtClean="0">
                <a:effectLst>
                  <a:outerShdw blurRad="38100" dist="38100" dir="2700000" algn="tl">
                    <a:srgbClr val="000000"/>
                  </a:outerShdw>
                </a:effectLst>
              </a:rPr>
              <a:t/>
            </a:r>
            <a:br>
              <a:rPr lang="en-US" altLang="ru-RU" sz="2800" dirty="0" smtClean="0">
                <a:effectLst>
                  <a:outerShdw blurRad="38100" dist="38100" dir="2700000" algn="tl">
                    <a:srgbClr val="000000"/>
                  </a:outerShdw>
                </a:effectLst>
              </a:rPr>
            </a:br>
            <a:r>
              <a:rPr lang="ru-RU" altLang="ru-RU" sz="2400" b="1" dirty="0" smtClean="0">
                <a:solidFill>
                  <a:schemeClr val="folHlink"/>
                </a:solidFill>
              </a:rPr>
              <a:t>КЛИНИЧЕСКИЕ СИНДРОМЫ   ХРОНИЧЕСКОГО ПАНКРЕАТИТА</a:t>
            </a:r>
            <a:br>
              <a:rPr lang="ru-RU" altLang="ru-RU" sz="2400" b="1" dirty="0" smtClean="0">
                <a:solidFill>
                  <a:schemeClr val="folHlink"/>
                </a:solidFill>
              </a:rPr>
            </a:br>
            <a:endParaRPr lang="ru-RU" altLang="ru-RU" sz="2400" b="1" dirty="0" smtClean="0">
              <a:solidFill>
                <a:schemeClr val="folHlink"/>
              </a:solidFill>
            </a:endParaRPr>
          </a:p>
        </p:txBody>
      </p:sp>
      <p:sp>
        <p:nvSpPr>
          <p:cNvPr id="261123" name="Rectangle 3"/>
          <p:cNvSpPr>
            <a:spLocks noGrp="1" noChangeArrowheads="1"/>
          </p:cNvSpPr>
          <p:nvPr>
            <p:ph type="body" idx="4294967295"/>
          </p:nvPr>
        </p:nvSpPr>
        <p:spPr>
          <a:xfrm>
            <a:off x="684213" y="1916113"/>
            <a:ext cx="7989887" cy="4114800"/>
          </a:xfrm>
        </p:spPr>
        <p:txBody>
          <a:bodyPr/>
          <a:lstStyle/>
          <a:p>
            <a:pPr eaLnBrk="1" hangingPunct="1">
              <a:lnSpc>
                <a:spcPct val="80000"/>
              </a:lnSpc>
              <a:defRPr/>
            </a:pPr>
            <a:r>
              <a:rPr lang="ru-RU" altLang="ru-RU" sz="2000" b="1" dirty="0" smtClean="0">
                <a:solidFill>
                  <a:schemeClr val="hlink"/>
                </a:solidFill>
                <a:latin typeface="Arial" pitchFamily="34" charset="0"/>
              </a:rPr>
              <a:t>АБДОМИНАЛЬНЫЙ БОЛЕВОЙ СИНДРОМ</a:t>
            </a:r>
            <a:endParaRPr lang="en-US" altLang="ru-RU" sz="2000" b="1" dirty="0" smtClean="0">
              <a:solidFill>
                <a:schemeClr val="hlink"/>
              </a:solidFill>
              <a:latin typeface="Arial" pitchFamily="34" charset="0"/>
            </a:endParaRPr>
          </a:p>
          <a:p>
            <a:pPr eaLnBrk="1" hangingPunct="1">
              <a:lnSpc>
                <a:spcPct val="80000"/>
              </a:lnSpc>
              <a:buFont typeface="Wingdings" pitchFamily="2" charset="2"/>
              <a:buNone/>
              <a:defRPr/>
            </a:pPr>
            <a:endParaRPr lang="ru-RU" altLang="ru-RU" sz="2000" b="1" dirty="0" smtClean="0">
              <a:solidFill>
                <a:schemeClr val="hlink"/>
              </a:solidFill>
              <a:latin typeface="Arial" pitchFamily="34" charset="0"/>
            </a:endParaRPr>
          </a:p>
          <a:p>
            <a:pPr eaLnBrk="1" hangingPunct="1">
              <a:lnSpc>
                <a:spcPct val="80000"/>
              </a:lnSpc>
              <a:defRPr/>
            </a:pPr>
            <a:r>
              <a:rPr lang="ru-RU" altLang="ru-RU" sz="2000" b="1" dirty="0" smtClean="0">
                <a:solidFill>
                  <a:schemeClr val="hlink"/>
                </a:solidFill>
                <a:latin typeface="Arial" pitchFamily="34" charset="0"/>
              </a:rPr>
              <a:t>ЭКЗОКРИННАЯ  НЕДОСТАТОЧНОСТЬ</a:t>
            </a:r>
            <a:endParaRPr lang="en-US" altLang="ru-RU" sz="2000" b="1" dirty="0" smtClean="0">
              <a:solidFill>
                <a:schemeClr val="hlink"/>
              </a:solidFill>
              <a:latin typeface="Arial" pitchFamily="34" charset="0"/>
            </a:endParaRPr>
          </a:p>
          <a:p>
            <a:pPr eaLnBrk="1" hangingPunct="1">
              <a:lnSpc>
                <a:spcPct val="80000"/>
              </a:lnSpc>
              <a:buFont typeface="Wingdings" pitchFamily="2" charset="2"/>
              <a:buNone/>
              <a:defRPr/>
            </a:pPr>
            <a:r>
              <a:rPr lang="ru-RU" altLang="ru-RU" sz="2000" b="1" dirty="0" smtClean="0">
                <a:solidFill>
                  <a:schemeClr val="hlink"/>
                </a:solidFill>
                <a:latin typeface="Arial" pitchFamily="34" charset="0"/>
              </a:rPr>
              <a:t> </a:t>
            </a:r>
            <a:r>
              <a:rPr lang="en-US" altLang="ru-RU" sz="2000" b="1" dirty="0" smtClean="0">
                <a:solidFill>
                  <a:schemeClr val="hlink"/>
                </a:solidFill>
                <a:latin typeface="Arial" pitchFamily="34" charset="0"/>
              </a:rPr>
              <a:t>   </a:t>
            </a:r>
            <a:r>
              <a:rPr lang="ru-RU" altLang="ru-RU" sz="2000" b="1" dirty="0" smtClean="0">
                <a:solidFill>
                  <a:schemeClr val="hlink"/>
                </a:solidFill>
                <a:latin typeface="Arial" pitchFamily="34" charset="0"/>
              </a:rPr>
              <a:t> ПОДЖЕЛУДОЧНОЙ ЖЕЛЕЗЫ (</a:t>
            </a:r>
            <a:r>
              <a:rPr lang="ru-RU" altLang="ru-RU" sz="2000" b="1" dirty="0" smtClean="0">
                <a:solidFill>
                  <a:srgbClr val="C00000"/>
                </a:solidFill>
                <a:latin typeface="Arial" pitchFamily="34" charset="0"/>
              </a:rPr>
              <a:t>синдром </a:t>
            </a:r>
            <a:r>
              <a:rPr lang="ru-RU" altLang="ru-RU" sz="2000" b="1" dirty="0" err="1" smtClean="0">
                <a:solidFill>
                  <a:srgbClr val="C00000"/>
                </a:solidFill>
                <a:latin typeface="Arial" pitchFamily="34" charset="0"/>
              </a:rPr>
              <a:t>мальабсорбции</a:t>
            </a:r>
            <a:r>
              <a:rPr lang="ru-RU" altLang="ru-RU" sz="2000" b="1" dirty="0" smtClean="0">
                <a:solidFill>
                  <a:srgbClr val="C00000"/>
                </a:solidFill>
                <a:latin typeface="Arial" pitchFamily="34" charset="0"/>
              </a:rPr>
              <a:t>, диспепсия, нарушение стула, </a:t>
            </a:r>
            <a:r>
              <a:rPr lang="ru-RU" altLang="ru-RU" sz="2000" b="1" dirty="0" err="1" smtClean="0">
                <a:solidFill>
                  <a:srgbClr val="C00000"/>
                </a:solidFill>
                <a:latin typeface="Arial" pitchFamily="34" charset="0"/>
              </a:rPr>
              <a:t>стеаторея</a:t>
            </a:r>
            <a:r>
              <a:rPr lang="ru-RU" altLang="ru-RU" sz="2000" b="1" dirty="0" smtClean="0">
                <a:solidFill>
                  <a:srgbClr val="C00000"/>
                </a:solidFill>
                <a:latin typeface="Arial" pitchFamily="34" charset="0"/>
              </a:rPr>
              <a:t>, </a:t>
            </a:r>
            <a:r>
              <a:rPr lang="ru-RU" altLang="ru-RU" sz="2000" b="1" dirty="0" err="1" smtClean="0">
                <a:solidFill>
                  <a:srgbClr val="C00000"/>
                </a:solidFill>
                <a:latin typeface="Arial" pitchFamily="34" charset="0"/>
              </a:rPr>
              <a:t>креаторея</a:t>
            </a:r>
            <a:r>
              <a:rPr lang="ru-RU" altLang="ru-RU" sz="2000" b="1" dirty="0" smtClean="0">
                <a:solidFill>
                  <a:schemeClr val="hlink"/>
                </a:solidFill>
                <a:latin typeface="Arial" pitchFamily="34" charset="0"/>
              </a:rPr>
              <a:t>) </a:t>
            </a:r>
            <a:endParaRPr lang="en-US" altLang="ru-RU" sz="2000" b="1" dirty="0" smtClean="0">
              <a:solidFill>
                <a:schemeClr val="hlink"/>
              </a:solidFill>
              <a:latin typeface="Arial" pitchFamily="34" charset="0"/>
            </a:endParaRPr>
          </a:p>
          <a:p>
            <a:pPr eaLnBrk="1" hangingPunct="1">
              <a:lnSpc>
                <a:spcPct val="80000"/>
              </a:lnSpc>
              <a:defRPr/>
            </a:pPr>
            <a:endParaRPr lang="ru-RU" altLang="ru-RU" sz="2000" b="1" dirty="0" smtClean="0">
              <a:solidFill>
                <a:schemeClr val="hlink"/>
              </a:solidFill>
              <a:latin typeface="Arial" pitchFamily="34" charset="0"/>
            </a:endParaRPr>
          </a:p>
          <a:p>
            <a:pPr eaLnBrk="1" hangingPunct="1">
              <a:lnSpc>
                <a:spcPct val="80000"/>
              </a:lnSpc>
              <a:defRPr/>
            </a:pPr>
            <a:r>
              <a:rPr lang="ru-RU" altLang="ru-RU" sz="2000" b="1" dirty="0" smtClean="0">
                <a:solidFill>
                  <a:schemeClr val="hlink"/>
                </a:solidFill>
                <a:latin typeface="Arial" pitchFamily="34" charset="0"/>
              </a:rPr>
              <a:t>ЭНДОКРИННАЯ НЕДОСТАТОЧНОСТЬ ПОДЖЕЛУДОЧОЙ ЖЕЛЕЗЫ (</a:t>
            </a:r>
            <a:r>
              <a:rPr lang="ru-RU" altLang="ru-RU" sz="2000" b="1" dirty="0" smtClean="0">
                <a:solidFill>
                  <a:srgbClr val="C00000"/>
                </a:solidFill>
                <a:latin typeface="Arial" pitchFamily="34" charset="0"/>
              </a:rPr>
              <a:t>нарушение углеводного обмена, </a:t>
            </a:r>
            <a:r>
              <a:rPr lang="ru-RU" altLang="ru-RU" sz="2000" b="1" dirty="0" err="1" smtClean="0">
                <a:solidFill>
                  <a:srgbClr val="C00000"/>
                </a:solidFill>
                <a:latin typeface="Arial" pitchFamily="34" charset="0"/>
              </a:rPr>
              <a:t>панкреатогенный</a:t>
            </a:r>
            <a:r>
              <a:rPr lang="ru-RU" altLang="ru-RU" sz="2000" b="1" dirty="0" smtClean="0">
                <a:solidFill>
                  <a:srgbClr val="C00000"/>
                </a:solidFill>
                <a:latin typeface="Arial" pitchFamily="34" charset="0"/>
              </a:rPr>
              <a:t> сахарный диабет</a:t>
            </a:r>
            <a:r>
              <a:rPr lang="ru-RU" altLang="ru-RU" sz="2000" b="1" dirty="0" smtClean="0">
                <a:solidFill>
                  <a:schemeClr val="hlink"/>
                </a:solidFill>
                <a:latin typeface="Arial" pitchFamily="34" charset="0"/>
              </a:rPr>
              <a:t>)</a:t>
            </a:r>
            <a:endParaRPr lang="en-US" altLang="ru-RU" sz="2000" b="1" dirty="0" smtClean="0">
              <a:solidFill>
                <a:schemeClr val="hlink"/>
              </a:solidFill>
              <a:latin typeface="Arial" pitchFamily="34" charset="0"/>
            </a:endParaRPr>
          </a:p>
          <a:p>
            <a:pPr eaLnBrk="1" hangingPunct="1">
              <a:lnSpc>
                <a:spcPct val="80000"/>
              </a:lnSpc>
              <a:defRPr/>
            </a:pPr>
            <a:endParaRPr lang="ru-RU" altLang="ru-RU" sz="2000" b="1" dirty="0" smtClean="0">
              <a:solidFill>
                <a:schemeClr val="hlink"/>
              </a:solidFill>
              <a:latin typeface="Arial" pitchFamily="34" charset="0"/>
            </a:endParaRPr>
          </a:p>
          <a:p>
            <a:pPr eaLnBrk="1" hangingPunct="1">
              <a:lnSpc>
                <a:spcPct val="80000"/>
              </a:lnSpc>
              <a:buFont typeface="Wingdings" pitchFamily="2" charset="2"/>
              <a:buNone/>
              <a:defRPr/>
            </a:pPr>
            <a:r>
              <a:rPr lang="ru-RU" altLang="ru-RU" sz="2000" b="1" dirty="0" smtClean="0">
                <a:solidFill>
                  <a:schemeClr val="hlink"/>
                </a:solidFill>
                <a:effectLst>
                  <a:outerShdw blurRad="38100" dist="38100" dir="2700000" algn="tl">
                    <a:srgbClr val="000000"/>
                  </a:outerShdw>
                </a:effectLst>
                <a:latin typeface="Arial" pitchFamily="34" charset="0"/>
              </a:rPr>
              <a:t> </a:t>
            </a:r>
            <a:endParaRPr lang="en-US" altLang="ru-RU" sz="2000" b="1" dirty="0" smtClean="0">
              <a:solidFill>
                <a:schemeClr val="hlink"/>
              </a:solidFill>
              <a:effectLst>
                <a:outerShdw blurRad="38100" dist="38100" dir="2700000" algn="tl">
                  <a:srgbClr val="000000"/>
                </a:outerShdw>
              </a:effectLst>
              <a:latin typeface="Arial" pitchFamily="34" charset="0"/>
            </a:endParaRPr>
          </a:p>
          <a:p>
            <a:pPr eaLnBrk="1" hangingPunct="1">
              <a:lnSpc>
                <a:spcPct val="80000"/>
              </a:lnSpc>
              <a:defRPr/>
            </a:pPr>
            <a:endParaRPr lang="ru-RU" altLang="ru-RU" sz="2400" b="1" dirty="0" smtClean="0">
              <a:effectLst>
                <a:outerShdw blurRad="38100" dist="38100" dir="2700000" algn="tl">
                  <a:srgbClr val="FFFFFF"/>
                </a:outerShdw>
              </a:effectLst>
              <a:latin typeface="Arial" pitchFamily="34" charset="0"/>
            </a:endParaRPr>
          </a:p>
          <a:p>
            <a:pPr eaLnBrk="1" hangingPunct="1">
              <a:lnSpc>
                <a:spcPct val="80000"/>
              </a:lnSpc>
              <a:buFont typeface="Wingdings" pitchFamily="2" charset="2"/>
              <a:buNone/>
              <a:defRPr/>
            </a:pPr>
            <a:endParaRPr lang="ru-RU" altLang="ru-RU" sz="2400" b="1" dirty="0" smtClean="0">
              <a:effectLst>
                <a:outerShdw blurRad="38100" dist="38100" dir="2700000" algn="tl">
                  <a:srgbClr val="FFFFFF"/>
                </a:outerShdw>
              </a:effectLst>
              <a:latin typeface="Arial" pitchFamily="34" charset="0"/>
            </a:endParaRPr>
          </a:p>
          <a:p>
            <a:pPr eaLnBrk="1" hangingPunct="1">
              <a:lnSpc>
                <a:spcPct val="80000"/>
              </a:lnSpc>
              <a:buFont typeface="Wingdings" pitchFamily="2" charset="2"/>
              <a:buNone/>
              <a:defRPr/>
            </a:pPr>
            <a:endParaRPr lang="ru-RU" altLang="ru-RU" sz="2400" b="1" dirty="0" smtClean="0">
              <a:effectLst>
                <a:outerShdw blurRad="38100" dist="38100" dir="2700000" algn="tl">
                  <a:srgbClr val="FFFFFF"/>
                </a:outerShdw>
              </a:effectLst>
              <a:latin typeface="Arial" pitchFamily="34" charset="0"/>
            </a:endParaRPr>
          </a:p>
          <a:p>
            <a:pPr eaLnBrk="1" hangingPunct="1">
              <a:lnSpc>
                <a:spcPct val="80000"/>
              </a:lnSpc>
              <a:defRPr/>
            </a:pPr>
            <a:endParaRPr lang="ru-RU" altLang="ru-RU" sz="2800" b="1" dirty="0" smtClean="0">
              <a:effectLst>
                <a:outerShdw blurRad="38100" dist="38100" dir="2700000" algn="tl">
                  <a:srgbClr val="FFFFFF"/>
                </a:outerShdw>
              </a:effectLst>
              <a:latin typeface="Arial" pitchFamily="34" charset="0"/>
            </a:endParaRPr>
          </a:p>
        </p:txBody>
      </p:sp>
    </p:spTree>
    <p:extLst>
      <p:ext uri="{BB962C8B-B14F-4D97-AF65-F5344CB8AC3E}">
        <p14:creationId xmlns:p14="http://schemas.microsoft.com/office/powerpoint/2010/main" val="3536819099"/>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idx="4294967295"/>
          </p:nvPr>
        </p:nvSpPr>
        <p:spPr>
          <a:xfrm>
            <a:off x="0" y="25400"/>
            <a:ext cx="9525000" cy="1447800"/>
          </a:xfrm>
        </p:spPr>
        <p:txBody>
          <a:bodyPr/>
          <a:lstStyle/>
          <a:p>
            <a:pPr eaLnBrk="1" hangingPunct="1">
              <a:defRPr/>
            </a:pPr>
            <a:r>
              <a:rPr lang="ru-RU" altLang="ru-RU" sz="2400" b="1" smtClean="0">
                <a:solidFill>
                  <a:srgbClr val="000066"/>
                </a:solidFill>
                <a:effectLst>
                  <a:outerShdw blurRad="38100" dist="38100" dir="2700000" algn="tl">
                    <a:srgbClr val="C0C0C0"/>
                  </a:outerShdw>
                </a:effectLst>
              </a:rPr>
              <a:t>ФАКТОРЫ,</a:t>
            </a:r>
            <a:r>
              <a:rPr lang="ru-RU" altLang="ru-RU" sz="2400" b="1" smtClean="0">
                <a:effectLst>
                  <a:outerShdw blurRad="38100" dist="38100" dir="2700000" algn="tl">
                    <a:srgbClr val="C0C0C0"/>
                  </a:outerShdw>
                </a:effectLst>
              </a:rPr>
              <a:t> </a:t>
            </a:r>
            <a:r>
              <a:rPr lang="ru-RU" altLang="ru-RU" sz="2400" b="1" smtClean="0">
                <a:solidFill>
                  <a:srgbClr val="FF0000"/>
                </a:solidFill>
                <a:effectLst>
                  <a:outerShdw blurRad="38100" dist="38100" dir="2700000" algn="tl">
                    <a:srgbClr val="C0C0C0"/>
                  </a:outerShdw>
                </a:effectLst>
              </a:rPr>
              <a:t>СТИМУЛИРУЮЩИЕ</a:t>
            </a:r>
            <a:r>
              <a:rPr lang="ru-RU" altLang="ru-RU" sz="2400" b="1" smtClean="0">
                <a:effectLst>
                  <a:outerShdw blurRad="38100" dist="38100" dir="2700000" algn="tl">
                    <a:srgbClr val="C0C0C0"/>
                  </a:outerShdw>
                </a:effectLst>
              </a:rPr>
              <a:t> </a:t>
            </a:r>
            <a:br>
              <a:rPr lang="ru-RU" altLang="ru-RU" sz="2400" b="1" smtClean="0">
                <a:effectLst>
                  <a:outerShdw blurRad="38100" dist="38100" dir="2700000" algn="tl">
                    <a:srgbClr val="C0C0C0"/>
                  </a:outerShdw>
                </a:effectLst>
              </a:rPr>
            </a:br>
            <a:r>
              <a:rPr lang="ru-RU" altLang="ru-RU" sz="2400" b="1" smtClean="0">
                <a:solidFill>
                  <a:srgbClr val="000066"/>
                </a:solidFill>
                <a:effectLst>
                  <a:outerShdw blurRad="38100" dist="38100" dir="2700000" algn="tl">
                    <a:srgbClr val="C0C0C0"/>
                  </a:outerShdw>
                </a:effectLst>
              </a:rPr>
              <a:t>СЕКРЕЦИЮ ПОДЖЕЛУДОЧНОЙ ЖЕЛЕЗЫ ПРИ ХРОНИЧЕСКОМ ПАНКРЕАТИТЕ</a:t>
            </a:r>
            <a:endParaRPr lang="en-GB" altLang="ru-RU" sz="2400" b="1" smtClean="0">
              <a:solidFill>
                <a:srgbClr val="000066"/>
              </a:solidFill>
              <a:effectLst>
                <a:outerShdw blurRad="38100" dist="38100" dir="2700000" algn="tl">
                  <a:srgbClr val="C0C0C0"/>
                </a:outerShdw>
              </a:effectLst>
              <a:latin typeface="Arial Narrow" pitchFamily="34" charset="0"/>
            </a:endParaRPr>
          </a:p>
        </p:txBody>
      </p:sp>
      <p:sp>
        <p:nvSpPr>
          <p:cNvPr id="388099" name="Rectangle 3"/>
          <p:cNvSpPr>
            <a:spLocks noGrp="1" noChangeArrowheads="1"/>
          </p:cNvSpPr>
          <p:nvPr>
            <p:ph type="body" idx="4294967295"/>
          </p:nvPr>
        </p:nvSpPr>
        <p:spPr>
          <a:xfrm>
            <a:off x="4191000" y="1752600"/>
            <a:ext cx="5410200" cy="3124200"/>
          </a:xfrm>
        </p:spPr>
        <p:txBody>
          <a:bodyPr/>
          <a:lstStyle/>
          <a:p>
            <a:pPr marL="533400" indent="-533400" eaLnBrk="1" hangingPunct="1">
              <a:lnSpc>
                <a:spcPct val="80000"/>
              </a:lnSpc>
              <a:spcAft>
                <a:spcPct val="20000"/>
              </a:spcAft>
              <a:buClr>
                <a:schemeClr val="tx1"/>
              </a:buClr>
              <a:buFont typeface="Wingdings" pitchFamily="2" charset="2"/>
              <a:buNone/>
              <a:defRPr/>
            </a:pPr>
            <a:r>
              <a:rPr lang="ru-RU" altLang="ru-RU" sz="2400" b="1" smtClean="0">
                <a:solidFill>
                  <a:srgbClr val="000066"/>
                </a:solidFill>
                <a:effectLst>
                  <a:outerShdw blurRad="38100" dist="38100" dir="2700000" algn="tl">
                    <a:srgbClr val="C0C0C0"/>
                  </a:outerShdw>
                </a:effectLst>
              </a:rPr>
              <a:t>1. Соляная кислота </a:t>
            </a:r>
          </a:p>
          <a:p>
            <a:pPr marL="533400" indent="-533400" eaLnBrk="1" hangingPunct="1">
              <a:lnSpc>
                <a:spcPct val="80000"/>
              </a:lnSpc>
              <a:buFontTx/>
              <a:buNone/>
              <a:defRPr/>
            </a:pPr>
            <a:r>
              <a:rPr lang="ru-RU" altLang="ru-RU" sz="2400" b="1" smtClean="0">
                <a:solidFill>
                  <a:srgbClr val="000066"/>
                </a:solidFill>
                <a:effectLst>
                  <a:outerShdw blurRad="38100" dist="38100" dir="2700000" algn="tl">
                    <a:srgbClr val="C0C0C0"/>
                  </a:outerShdw>
                </a:effectLst>
              </a:rPr>
              <a:t>2. Нарушения моторно-</a:t>
            </a:r>
          </a:p>
          <a:p>
            <a:pPr marL="533400" indent="-533400" eaLnBrk="1" hangingPunct="1">
              <a:lnSpc>
                <a:spcPct val="80000"/>
              </a:lnSpc>
              <a:buFontTx/>
              <a:buNone/>
              <a:defRPr/>
            </a:pPr>
            <a:r>
              <a:rPr lang="ru-RU" altLang="ru-RU" sz="2400" b="1" smtClean="0">
                <a:solidFill>
                  <a:srgbClr val="000066"/>
                </a:solidFill>
                <a:effectLst>
                  <a:outerShdw blurRad="38100" dist="38100" dir="2700000" algn="tl">
                    <a:srgbClr val="C0C0C0"/>
                  </a:outerShdw>
                </a:effectLst>
              </a:rPr>
              <a:t>эвакуаторной функции жкт</a:t>
            </a:r>
            <a:r>
              <a:rPr lang="ru-RU" altLang="ru-RU" sz="2400" b="1" smtClean="0">
                <a:effectLst>
                  <a:outerShdw blurRad="38100" dist="38100" dir="2700000" algn="tl">
                    <a:srgbClr val="C0C0C0"/>
                  </a:outerShdw>
                </a:effectLst>
              </a:rPr>
              <a:t> </a:t>
            </a:r>
          </a:p>
          <a:p>
            <a:pPr marL="533400" indent="-533400" eaLnBrk="1" hangingPunct="1">
              <a:lnSpc>
                <a:spcPct val="80000"/>
              </a:lnSpc>
              <a:buFontTx/>
              <a:buNone/>
              <a:defRPr/>
            </a:pPr>
            <a:r>
              <a:rPr lang="ru-RU" altLang="ru-RU" sz="2400" b="1" smtClean="0">
                <a:solidFill>
                  <a:srgbClr val="000066"/>
                </a:solidFill>
                <a:effectLst>
                  <a:outerShdw blurRad="38100" dist="38100" dir="2700000" algn="tl">
                    <a:srgbClr val="C0C0C0"/>
                  </a:outerShdw>
                </a:effectLst>
              </a:rPr>
              <a:t>3.</a:t>
            </a:r>
            <a:r>
              <a:rPr lang="ru-RU" altLang="ru-RU" sz="2400" b="1" smtClean="0">
                <a:effectLst>
                  <a:outerShdw blurRad="38100" dist="38100" dir="2700000" algn="tl">
                    <a:srgbClr val="C0C0C0"/>
                  </a:outerShdw>
                </a:effectLst>
              </a:rPr>
              <a:t> </a:t>
            </a:r>
            <a:r>
              <a:rPr lang="ru-RU" altLang="ru-RU" sz="2400" b="1" smtClean="0">
                <a:solidFill>
                  <a:srgbClr val="000066"/>
                </a:solidFill>
                <a:effectLst>
                  <a:outerShdw blurRad="38100" dist="38100" dir="2700000" algn="tl">
                    <a:srgbClr val="C0C0C0"/>
                  </a:outerShdw>
                </a:effectLst>
              </a:rPr>
              <a:t>Желчные кислоты </a:t>
            </a:r>
            <a:endParaRPr lang="ru-RU" altLang="ru-RU" b="1" smtClean="0">
              <a:solidFill>
                <a:srgbClr val="000066"/>
              </a:solidFill>
              <a:effectLst>
                <a:outerShdw blurRad="38100" dist="38100" dir="2700000" algn="tl">
                  <a:srgbClr val="C0C0C0"/>
                </a:outerShdw>
              </a:effectLst>
            </a:endParaRPr>
          </a:p>
        </p:txBody>
      </p:sp>
      <p:sp>
        <p:nvSpPr>
          <p:cNvPr id="388100" name="Rectangle 4"/>
          <p:cNvSpPr>
            <a:spLocks noChangeArrowheads="1"/>
          </p:cNvSpPr>
          <p:nvPr/>
        </p:nvSpPr>
        <p:spPr bwMode="auto">
          <a:xfrm>
            <a:off x="4191000" y="5451475"/>
            <a:ext cx="4876800" cy="1274763"/>
          </a:xfrm>
          <a:prstGeom prst="rect">
            <a:avLst/>
          </a:prstGeom>
          <a:noFill/>
          <a:ln>
            <a:noFill/>
          </a:ln>
          <a:effectLst/>
          <a:extLst/>
        </p:spPr>
        <p:txBody>
          <a:bodyPr>
            <a:spAutoFit/>
          </a:bodyPr>
          <a:lstStyle/>
          <a:p>
            <a:pPr>
              <a:lnSpc>
                <a:spcPct val="80000"/>
              </a:lnSpc>
              <a:spcBef>
                <a:spcPct val="20000"/>
              </a:spcBef>
              <a:spcAft>
                <a:spcPct val="20000"/>
              </a:spcAft>
              <a:buClr>
                <a:schemeClr val="tx1"/>
              </a:buClr>
              <a:buFont typeface="Wingdings" pitchFamily="2" charset="2"/>
              <a:buNone/>
              <a:defRPr/>
            </a:pPr>
            <a:r>
              <a:rPr lang="ru-RU" b="1" dirty="0">
                <a:solidFill>
                  <a:srgbClr val="000066"/>
                </a:solidFill>
                <a:effectLst>
                  <a:outerShdw blurRad="38100" dist="38100" dir="2700000" algn="tl">
                    <a:srgbClr val="C0C0C0"/>
                  </a:outerShdw>
                </a:effectLst>
                <a:latin typeface="Arial" charset="0"/>
                <a:cs typeface="Arial" charset="0"/>
              </a:rPr>
              <a:t>5. Биологически активные вещества, продуцируемые </a:t>
            </a:r>
            <a:r>
              <a:rPr lang="ru-RU" b="1" dirty="0" err="1">
                <a:solidFill>
                  <a:srgbClr val="000066"/>
                </a:solidFill>
                <a:effectLst>
                  <a:outerShdw blurRad="38100" dist="38100" dir="2700000" algn="tl">
                    <a:srgbClr val="C0C0C0"/>
                  </a:outerShdw>
                </a:effectLst>
                <a:latin typeface="Arial" charset="0"/>
                <a:cs typeface="Arial" charset="0"/>
              </a:rPr>
              <a:t>микробно-тканевым</a:t>
            </a:r>
            <a:r>
              <a:rPr lang="ru-RU" b="1" dirty="0">
                <a:solidFill>
                  <a:srgbClr val="000066"/>
                </a:solidFill>
                <a:effectLst>
                  <a:outerShdw blurRad="38100" dist="38100" dir="2700000" algn="tl">
                    <a:srgbClr val="C0C0C0"/>
                  </a:outerShdw>
                </a:effectLst>
                <a:latin typeface="Arial" charset="0"/>
                <a:cs typeface="Arial" charset="0"/>
              </a:rPr>
              <a:t> комплексом кишечника</a:t>
            </a:r>
            <a:endParaRPr lang="en-GB" b="1" dirty="0">
              <a:solidFill>
                <a:srgbClr val="000066"/>
              </a:solidFill>
              <a:effectLst>
                <a:outerShdw blurRad="38100" dist="38100" dir="2700000" algn="tl">
                  <a:srgbClr val="C0C0C0"/>
                </a:outerShdw>
              </a:effectLst>
              <a:latin typeface="Arial" charset="0"/>
              <a:cs typeface="Arial" charset="0"/>
            </a:endParaRPr>
          </a:p>
        </p:txBody>
      </p:sp>
      <p:sp>
        <p:nvSpPr>
          <p:cNvPr id="388101" name="Rectangle 5"/>
          <p:cNvSpPr>
            <a:spLocks noChangeArrowheads="1"/>
          </p:cNvSpPr>
          <p:nvPr/>
        </p:nvSpPr>
        <p:spPr bwMode="auto">
          <a:xfrm>
            <a:off x="4191000" y="3581400"/>
            <a:ext cx="5334000" cy="1570038"/>
          </a:xfrm>
          <a:prstGeom prst="rect">
            <a:avLst/>
          </a:prstGeom>
          <a:noFill/>
          <a:ln>
            <a:noFill/>
          </a:ln>
          <a:effectLst/>
          <a:extLst/>
        </p:spPr>
        <p:txBody>
          <a:bodyPr>
            <a:spAutoFit/>
          </a:bodyPr>
          <a:lstStyle/>
          <a:p>
            <a:pPr>
              <a:defRPr/>
            </a:pPr>
            <a:r>
              <a:rPr lang="ru-RU" b="1" dirty="0">
                <a:solidFill>
                  <a:srgbClr val="000066"/>
                </a:solidFill>
                <a:effectLst>
                  <a:outerShdw blurRad="38100" dist="38100" dir="2700000" algn="tl">
                    <a:srgbClr val="C0C0C0"/>
                  </a:outerShdw>
                </a:effectLst>
                <a:latin typeface="Arial" charset="0"/>
                <a:cs typeface="Arial" charset="0"/>
              </a:rPr>
              <a:t>4. Низкий уровень панкреатических </a:t>
            </a:r>
          </a:p>
          <a:p>
            <a:pPr>
              <a:defRPr/>
            </a:pPr>
            <a:r>
              <a:rPr lang="ru-RU" b="1" dirty="0">
                <a:solidFill>
                  <a:srgbClr val="000066"/>
                </a:solidFill>
                <a:effectLst>
                  <a:outerShdw blurRad="38100" dist="38100" dir="2700000" algn="tl">
                    <a:srgbClr val="C0C0C0"/>
                  </a:outerShdw>
                </a:effectLst>
                <a:latin typeface="Arial" charset="0"/>
                <a:cs typeface="Arial" charset="0"/>
              </a:rPr>
              <a:t>ферментов в 12-перстной </a:t>
            </a:r>
          </a:p>
          <a:p>
            <a:pPr>
              <a:defRPr/>
            </a:pPr>
            <a:r>
              <a:rPr lang="ru-RU" b="1" dirty="0">
                <a:solidFill>
                  <a:srgbClr val="000066"/>
                </a:solidFill>
                <a:effectLst>
                  <a:outerShdw blurRad="38100" dist="38100" dir="2700000" algn="tl">
                    <a:srgbClr val="C0C0C0"/>
                  </a:outerShdw>
                </a:effectLst>
                <a:latin typeface="Arial" charset="0"/>
                <a:cs typeface="Arial" charset="0"/>
              </a:rPr>
              <a:t>кишке</a:t>
            </a:r>
            <a:r>
              <a:rPr lang="ru-RU" dirty="0">
                <a:latin typeface="Arial" charset="0"/>
                <a:cs typeface="Arial" charset="0"/>
              </a:rPr>
              <a:t> </a:t>
            </a:r>
          </a:p>
        </p:txBody>
      </p:sp>
      <p:pic>
        <p:nvPicPr>
          <p:cNvPr id="46086" name="Picture 6" descr="0_30b3_930d95c_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35052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4767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4294967295"/>
          </p:nvPr>
        </p:nvSpPr>
        <p:spPr>
          <a:xfrm>
            <a:off x="609600" y="609600"/>
            <a:ext cx="6781800" cy="2133600"/>
          </a:xfrm>
        </p:spPr>
        <p:txBody>
          <a:bodyPr>
            <a:normAutofit fontScale="92500"/>
          </a:bodyPr>
          <a:lstStyle/>
          <a:p>
            <a:pPr algn="ctr" eaLnBrk="1" hangingPunct="1">
              <a:lnSpc>
                <a:spcPct val="90000"/>
              </a:lnSpc>
              <a:buFontTx/>
              <a:buNone/>
              <a:defRPr/>
            </a:pPr>
            <a:r>
              <a:rPr lang="ru-RU" altLang="ru-RU" sz="4000" b="1" i="1" dirty="0" smtClean="0">
                <a:solidFill>
                  <a:srgbClr val="CC3300"/>
                </a:solidFill>
                <a:effectLst>
                  <a:outerShdw blurRad="38100" dist="38100" dir="2700000" algn="tl">
                    <a:srgbClr val="C0C0C0"/>
                  </a:outerShdw>
                </a:effectLst>
              </a:rPr>
              <a:t>   </a:t>
            </a:r>
            <a:r>
              <a:rPr lang="ru-RU" altLang="ru-RU" sz="3600" b="1" i="1" dirty="0" smtClean="0">
                <a:solidFill>
                  <a:srgbClr val="990000"/>
                </a:solidFill>
                <a:effectLst>
                  <a:outerShdw blurRad="38100" dist="38100" dir="2700000" algn="tl">
                    <a:srgbClr val="C0C0C0"/>
                  </a:outerShdw>
                </a:effectLst>
              </a:rPr>
              <a:t>…поджелудочная железа - прекрасна, как ангел небесный, как демон коварна и зла…</a:t>
            </a:r>
            <a:r>
              <a:rPr lang="ru-RU" altLang="ru-RU" sz="4000" b="1" dirty="0" smtClean="0">
                <a:solidFill>
                  <a:srgbClr val="FF0000"/>
                </a:solidFill>
                <a:effectLst>
                  <a:outerShdw blurRad="38100" dist="38100" dir="2700000" algn="tl">
                    <a:srgbClr val="C0C0C0"/>
                  </a:outerShdw>
                </a:effectLst>
              </a:rPr>
              <a:t> </a:t>
            </a:r>
            <a:br>
              <a:rPr lang="ru-RU" altLang="ru-RU" sz="4000" b="1" dirty="0" smtClean="0">
                <a:solidFill>
                  <a:srgbClr val="FF0000"/>
                </a:solidFill>
                <a:effectLst>
                  <a:outerShdw blurRad="38100" dist="38100" dir="2700000" algn="tl">
                    <a:srgbClr val="C0C0C0"/>
                  </a:outerShdw>
                </a:effectLst>
              </a:rPr>
            </a:br>
            <a:endParaRPr lang="ru-RU" altLang="ru-RU" sz="4000" b="1" dirty="0" smtClean="0">
              <a:solidFill>
                <a:srgbClr val="FF0000"/>
              </a:solidFill>
              <a:effectLst>
                <a:outerShdw blurRad="38100" dist="38100" dir="2700000" algn="tl">
                  <a:srgbClr val="C0C0C0"/>
                </a:outerShdw>
              </a:effectLst>
            </a:endParaRPr>
          </a:p>
        </p:txBody>
      </p:sp>
      <p:sp>
        <p:nvSpPr>
          <p:cNvPr id="155654" name="Rectangle 6"/>
          <p:cNvSpPr>
            <a:spLocks noChangeArrowheads="1"/>
          </p:cNvSpPr>
          <p:nvPr/>
        </p:nvSpPr>
        <p:spPr bwMode="auto">
          <a:xfrm>
            <a:off x="1143000" y="3429000"/>
            <a:ext cx="1825625" cy="396875"/>
          </a:xfrm>
          <a:prstGeom prst="rect">
            <a:avLst/>
          </a:prstGeom>
          <a:noFill/>
          <a:ln w="9525">
            <a:noFill/>
            <a:miter lim="800000"/>
            <a:headEnd/>
            <a:tailEnd/>
          </a:ln>
          <a:effectLst/>
        </p:spPr>
        <p:txBody>
          <a:bodyPr wrap="none">
            <a:spAutoFit/>
          </a:bodyPr>
          <a:lstStyle/>
          <a:p>
            <a:pPr>
              <a:defRPr/>
            </a:pPr>
            <a:r>
              <a:rPr lang="ru-RU" sz="2000" b="1" i="1" dirty="0">
                <a:solidFill>
                  <a:srgbClr val="3366CC"/>
                </a:solidFill>
                <a:effectLst>
                  <a:outerShdw blurRad="38100" dist="38100" dir="2700000" algn="tl">
                    <a:srgbClr val="C0C0C0"/>
                  </a:outerShdw>
                </a:effectLst>
                <a:latin typeface="Arial" charset="0"/>
                <a:cs typeface="Arial" charset="0"/>
              </a:rPr>
              <a:t>Голубев А.А.</a:t>
            </a:r>
          </a:p>
        </p:txBody>
      </p:sp>
      <p:pic>
        <p:nvPicPr>
          <p:cNvPr id="19460" name="Picture 4"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200400"/>
            <a:ext cx="43211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258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idx="4294967295"/>
          </p:nvPr>
        </p:nvSpPr>
        <p:spPr>
          <a:xfrm>
            <a:off x="684213" y="538163"/>
            <a:ext cx="7991475" cy="946150"/>
          </a:xfrm>
        </p:spPr>
        <p:txBody>
          <a:bodyPr/>
          <a:lstStyle/>
          <a:p>
            <a:pPr algn="ctr" eaLnBrk="1" hangingPunct="1">
              <a:defRPr/>
            </a:pPr>
            <a:r>
              <a:rPr lang="ru-RU" altLang="ru-RU" sz="2800" b="1" dirty="0" smtClean="0">
                <a:solidFill>
                  <a:schemeClr val="folHlink"/>
                </a:solidFill>
              </a:rPr>
              <a:t>Причины абдоминальных болей при хроническом панкреатите</a:t>
            </a:r>
          </a:p>
        </p:txBody>
      </p:sp>
      <p:sp>
        <p:nvSpPr>
          <p:cNvPr id="263171" name="Rectangle 3"/>
          <p:cNvSpPr>
            <a:spLocks noGrp="1" noChangeArrowheads="1"/>
          </p:cNvSpPr>
          <p:nvPr>
            <p:ph type="body" idx="4294967295"/>
          </p:nvPr>
        </p:nvSpPr>
        <p:spPr>
          <a:xfrm>
            <a:off x="468313" y="1773238"/>
            <a:ext cx="8496300" cy="4464050"/>
          </a:xfrm>
        </p:spPr>
        <p:txBody>
          <a:bodyPr/>
          <a:lstStyle/>
          <a:p>
            <a:pPr eaLnBrk="1" hangingPunct="1">
              <a:lnSpc>
                <a:spcPct val="80000"/>
              </a:lnSpc>
              <a:buFont typeface="Wingdings" pitchFamily="2" charset="2"/>
              <a:buNone/>
              <a:defRPr/>
            </a:pPr>
            <a:r>
              <a:rPr lang="ru-RU" altLang="ru-RU" sz="2400" b="1" dirty="0" smtClean="0">
                <a:solidFill>
                  <a:schemeClr val="hlink"/>
                </a:solidFill>
              </a:rPr>
              <a:t>1.Воспалительный процесс ткани поджелудочной железы</a:t>
            </a:r>
            <a:r>
              <a:rPr lang="ru-RU" altLang="ru-RU" sz="2600" b="1" dirty="0" smtClean="0">
                <a:solidFill>
                  <a:schemeClr val="hlink"/>
                </a:solidFill>
              </a:rPr>
              <a:t> </a:t>
            </a:r>
            <a:r>
              <a:rPr lang="ru-RU" altLang="ru-RU" sz="2200" dirty="0" smtClean="0">
                <a:solidFill>
                  <a:schemeClr val="hlink"/>
                </a:solidFill>
              </a:rPr>
              <a:t>(растяжение капсулы, сдавление нервных окончаний)</a:t>
            </a:r>
          </a:p>
          <a:p>
            <a:pPr eaLnBrk="1" hangingPunct="1">
              <a:lnSpc>
                <a:spcPct val="80000"/>
              </a:lnSpc>
              <a:buFont typeface="Wingdings" pitchFamily="2" charset="2"/>
              <a:buNone/>
              <a:defRPr/>
            </a:pPr>
            <a:endParaRPr lang="ru-RU" altLang="ru-RU" sz="2200" dirty="0" smtClean="0">
              <a:solidFill>
                <a:schemeClr val="hlink"/>
              </a:solidFill>
              <a:effectLst>
                <a:outerShdw blurRad="38100" dist="38100" dir="2700000" algn="tl">
                  <a:srgbClr val="000000"/>
                </a:outerShdw>
              </a:effectLst>
            </a:endParaRPr>
          </a:p>
          <a:p>
            <a:pPr eaLnBrk="1" hangingPunct="1">
              <a:lnSpc>
                <a:spcPct val="80000"/>
              </a:lnSpc>
              <a:buFont typeface="Wingdings" pitchFamily="2" charset="2"/>
              <a:buNone/>
              <a:defRPr/>
            </a:pPr>
            <a:r>
              <a:rPr lang="ru-RU" altLang="ru-RU" sz="2200" b="1" dirty="0" smtClean="0">
                <a:solidFill>
                  <a:schemeClr val="hlink"/>
                </a:solidFill>
              </a:rPr>
              <a:t>2. </a:t>
            </a:r>
            <a:r>
              <a:rPr lang="ru-RU" altLang="ru-RU" sz="2600" b="1" dirty="0" smtClean="0">
                <a:solidFill>
                  <a:schemeClr val="hlink"/>
                </a:solidFill>
              </a:rPr>
              <a:t>Осложнения хронического панкреатита</a:t>
            </a:r>
            <a:r>
              <a:rPr lang="en-US" altLang="ru-RU" sz="2600" b="1" dirty="0" smtClean="0">
                <a:solidFill>
                  <a:schemeClr val="hlink"/>
                </a:solidFill>
              </a:rPr>
              <a:t>:</a:t>
            </a:r>
            <a:endParaRPr lang="ru-RU" altLang="ru-RU" sz="2600" b="1" dirty="0" smtClean="0">
              <a:solidFill>
                <a:schemeClr val="hlink"/>
              </a:solidFill>
            </a:endParaRPr>
          </a:p>
          <a:p>
            <a:pPr eaLnBrk="1" hangingPunct="1">
              <a:lnSpc>
                <a:spcPct val="80000"/>
              </a:lnSpc>
              <a:buFont typeface="Wingdings" pitchFamily="2" charset="2"/>
              <a:buNone/>
              <a:defRPr/>
            </a:pPr>
            <a:r>
              <a:rPr lang="ru-RU" altLang="ru-RU" sz="2200" b="1" dirty="0" smtClean="0">
                <a:solidFill>
                  <a:schemeClr val="hlink"/>
                </a:solidFill>
              </a:rPr>
              <a:t>   </a:t>
            </a:r>
            <a:r>
              <a:rPr lang="ru-RU" altLang="ru-RU" sz="2200" b="1" i="1" dirty="0" smtClean="0">
                <a:solidFill>
                  <a:schemeClr val="hlink"/>
                </a:solidFill>
              </a:rPr>
              <a:t>- </a:t>
            </a:r>
            <a:r>
              <a:rPr lang="ru-RU" altLang="ru-RU" sz="2200" b="1" dirty="0" err="1" smtClean="0">
                <a:solidFill>
                  <a:schemeClr val="hlink"/>
                </a:solidFill>
              </a:rPr>
              <a:t>Внутрипанкреатические</a:t>
            </a:r>
            <a:endParaRPr lang="ru-RU" altLang="ru-RU" sz="2200" b="1" dirty="0" smtClean="0">
              <a:solidFill>
                <a:schemeClr val="hlink"/>
              </a:solidFill>
            </a:endParaRPr>
          </a:p>
          <a:p>
            <a:pPr eaLnBrk="1" hangingPunct="1">
              <a:lnSpc>
                <a:spcPct val="80000"/>
              </a:lnSpc>
              <a:buFont typeface="Wingdings" pitchFamily="2" charset="2"/>
              <a:buChar char="Ø"/>
              <a:defRPr/>
            </a:pPr>
            <a:r>
              <a:rPr lang="ru-RU" altLang="ru-RU" sz="2200" smtClean="0">
                <a:solidFill>
                  <a:schemeClr val="hlink"/>
                </a:solidFill>
              </a:rPr>
              <a:t>обструкция протоков</a:t>
            </a:r>
            <a:endParaRPr lang="ru-RU" altLang="ru-RU" sz="2200" dirty="0" smtClean="0">
              <a:solidFill>
                <a:schemeClr val="hlink"/>
              </a:solidFill>
            </a:endParaRPr>
          </a:p>
          <a:p>
            <a:pPr eaLnBrk="1" hangingPunct="1">
              <a:lnSpc>
                <a:spcPct val="80000"/>
              </a:lnSpc>
              <a:buFont typeface="Wingdings" pitchFamily="2" charset="2"/>
              <a:buChar char="Ø"/>
              <a:defRPr/>
            </a:pPr>
            <a:r>
              <a:rPr lang="ru-RU" altLang="ru-RU" sz="2200" dirty="0" err="1" smtClean="0">
                <a:solidFill>
                  <a:schemeClr val="hlink"/>
                </a:solidFill>
              </a:rPr>
              <a:t>псевдокисты</a:t>
            </a:r>
            <a:endParaRPr lang="ru-RU" altLang="ru-RU" sz="2200" dirty="0" smtClean="0">
              <a:solidFill>
                <a:schemeClr val="hlink"/>
              </a:solidFill>
            </a:endParaRPr>
          </a:p>
          <a:p>
            <a:pPr eaLnBrk="1" hangingPunct="1">
              <a:lnSpc>
                <a:spcPct val="80000"/>
              </a:lnSpc>
              <a:buFont typeface="Wingdings" pitchFamily="2" charset="2"/>
              <a:buChar char="Ø"/>
              <a:defRPr/>
            </a:pPr>
            <a:r>
              <a:rPr lang="ru-RU" altLang="ru-RU" sz="2200" dirty="0" smtClean="0">
                <a:solidFill>
                  <a:schemeClr val="hlink"/>
                </a:solidFill>
              </a:rPr>
              <a:t>панкреатический неврит</a:t>
            </a:r>
          </a:p>
          <a:p>
            <a:pPr eaLnBrk="1" hangingPunct="1">
              <a:lnSpc>
                <a:spcPct val="80000"/>
              </a:lnSpc>
              <a:buFont typeface="Wingdings" pitchFamily="2" charset="2"/>
              <a:buNone/>
              <a:defRPr/>
            </a:pPr>
            <a:r>
              <a:rPr lang="ru-RU" altLang="ru-RU" sz="2200" b="1" dirty="0" smtClean="0">
                <a:solidFill>
                  <a:schemeClr val="hlink"/>
                </a:solidFill>
              </a:rPr>
              <a:t>   - </a:t>
            </a:r>
            <a:r>
              <a:rPr lang="ru-RU" altLang="ru-RU" sz="2200" b="1" dirty="0" err="1" smtClean="0">
                <a:solidFill>
                  <a:schemeClr val="hlink"/>
                </a:solidFill>
              </a:rPr>
              <a:t>Внепанкреатические</a:t>
            </a:r>
            <a:endParaRPr lang="ru-RU" altLang="ru-RU" sz="2200" b="1" dirty="0" smtClean="0">
              <a:solidFill>
                <a:schemeClr val="hlink"/>
              </a:solidFill>
            </a:endParaRPr>
          </a:p>
          <a:p>
            <a:pPr eaLnBrk="1" hangingPunct="1">
              <a:lnSpc>
                <a:spcPct val="80000"/>
              </a:lnSpc>
              <a:buFont typeface="Wingdings" pitchFamily="2" charset="2"/>
              <a:buChar char="Ø"/>
              <a:defRPr/>
            </a:pPr>
            <a:r>
              <a:rPr lang="ru-RU" altLang="ru-RU" sz="2200" dirty="0" smtClean="0">
                <a:solidFill>
                  <a:schemeClr val="hlink"/>
                </a:solidFill>
              </a:rPr>
              <a:t> стеноз </a:t>
            </a:r>
            <a:r>
              <a:rPr lang="ru-RU" altLang="ru-RU" sz="2200" dirty="0" err="1" smtClean="0">
                <a:solidFill>
                  <a:schemeClr val="hlink"/>
                </a:solidFill>
              </a:rPr>
              <a:t>внутрипанкреатического</a:t>
            </a:r>
            <a:r>
              <a:rPr lang="ru-RU" altLang="ru-RU" sz="2200" dirty="0" smtClean="0">
                <a:solidFill>
                  <a:schemeClr val="hlink"/>
                </a:solidFill>
              </a:rPr>
              <a:t> отдела </a:t>
            </a:r>
            <a:r>
              <a:rPr lang="ru-RU" altLang="ru-RU" sz="2200" dirty="0" err="1" smtClean="0">
                <a:solidFill>
                  <a:schemeClr val="hlink"/>
                </a:solidFill>
              </a:rPr>
              <a:t>холедоха</a:t>
            </a:r>
            <a:endParaRPr lang="ru-RU" altLang="ru-RU" sz="2200" dirty="0" smtClean="0">
              <a:solidFill>
                <a:schemeClr val="hlink"/>
              </a:solidFill>
            </a:endParaRPr>
          </a:p>
          <a:p>
            <a:pPr eaLnBrk="1" hangingPunct="1">
              <a:lnSpc>
                <a:spcPct val="80000"/>
              </a:lnSpc>
              <a:buFont typeface="Wingdings" pitchFamily="2" charset="2"/>
              <a:buChar char="Ø"/>
              <a:defRPr/>
            </a:pPr>
            <a:r>
              <a:rPr lang="ru-RU" altLang="ru-RU" sz="2200" dirty="0" smtClean="0">
                <a:solidFill>
                  <a:schemeClr val="hlink"/>
                </a:solidFill>
              </a:rPr>
              <a:t> стеноз нисходящего отдела двенадцатиперстной кишки. </a:t>
            </a:r>
            <a:endParaRPr lang="ru-RU" altLang="ru-RU" sz="2200" u="sng" dirty="0" smtClean="0">
              <a:solidFill>
                <a:schemeClr val="hlink"/>
              </a:solidFill>
            </a:endParaRPr>
          </a:p>
          <a:p>
            <a:pPr eaLnBrk="1" hangingPunct="1">
              <a:lnSpc>
                <a:spcPct val="80000"/>
              </a:lnSpc>
              <a:buFont typeface="Wingdings" pitchFamily="2" charset="2"/>
              <a:buNone/>
              <a:defRPr/>
            </a:pPr>
            <a:endParaRPr lang="ru-RU" altLang="ru-RU" sz="2200" dirty="0" smtClean="0">
              <a:solidFill>
                <a:schemeClr val="hlink"/>
              </a:solidFill>
            </a:endParaRPr>
          </a:p>
        </p:txBody>
      </p:sp>
    </p:spTree>
    <p:extLst>
      <p:ext uri="{BB962C8B-B14F-4D97-AF65-F5344CB8AC3E}">
        <p14:creationId xmlns:p14="http://schemas.microsoft.com/office/powerpoint/2010/main" val="9100787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ancreas_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4363" y="1068388"/>
            <a:ext cx="1639887"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23" name="Rectangle 2"/>
          <p:cNvSpPr>
            <a:spLocks noGrp="1" noChangeArrowheads="1"/>
          </p:cNvSpPr>
          <p:nvPr>
            <p:ph type="title" idx="4294967295"/>
          </p:nvPr>
        </p:nvSpPr>
        <p:spPr>
          <a:xfrm>
            <a:off x="250825" y="188913"/>
            <a:ext cx="8181975" cy="461962"/>
          </a:xfrm>
        </p:spPr>
        <p:txBody>
          <a:bodyPr/>
          <a:lstStyle/>
          <a:p>
            <a:pPr eaLnBrk="1" hangingPunct="1">
              <a:defRPr/>
            </a:pPr>
            <a:r>
              <a:rPr lang="ru-RU" altLang="ru-RU" sz="2400" b="1" dirty="0" smtClean="0">
                <a:solidFill>
                  <a:srgbClr val="000066"/>
                </a:solidFill>
                <a:effectLst>
                  <a:outerShdw blurRad="38100" dist="38100" dir="2700000" algn="tl">
                    <a:srgbClr val="C0C0C0"/>
                  </a:outerShdw>
                </a:effectLst>
              </a:rPr>
              <a:t>КЛИНИЧЕСКИЕ СИМПТОМЫ ПАНКРЕАТИТА </a:t>
            </a:r>
            <a:endParaRPr lang="ru-RU" altLang="ru-RU" sz="2400" dirty="0" smtClean="0">
              <a:solidFill>
                <a:srgbClr val="000066"/>
              </a:solidFill>
              <a:effectLst>
                <a:outerShdw blurRad="38100" dist="38100" dir="2700000" algn="tl">
                  <a:srgbClr val="C0C0C0"/>
                </a:outerShdw>
              </a:effectLst>
            </a:endParaRPr>
          </a:p>
        </p:txBody>
      </p:sp>
      <p:sp>
        <p:nvSpPr>
          <p:cNvPr id="491524" name="Rectangle 3"/>
          <p:cNvSpPr>
            <a:spLocks noGrp="1" noChangeArrowheads="1"/>
          </p:cNvSpPr>
          <p:nvPr>
            <p:ph type="body" idx="4294967295"/>
          </p:nvPr>
        </p:nvSpPr>
        <p:spPr>
          <a:xfrm>
            <a:off x="0" y="1041400"/>
            <a:ext cx="8505825" cy="5556250"/>
          </a:xfrm>
          <a:ln>
            <a:solidFill>
              <a:schemeClr val="accent1"/>
            </a:solidFill>
          </a:ln>
        </p:spPr>
        <p:txBody>
          <a:bodyPr/>
          <a:lstStyle/>
          <a:p>
            <a:pPr marL="666750" lvl="1" eaLnBrk="1" hangingPunct="1">
              <a:lnSpc>
                <a:spcPct val="90000"/>
              </a:lnSpc>
              <a:buFontTx/>
              <a:buNone/>
              <a:defRPr/>
            </a:pPr>
            <a:r>
              <a:rPr lang="ru-RU" altLang="ru-RU" sz="2400" b="1" dirty="0" err="1" smtClean="0">
                <a:solidFill>
                  <a:srgbClr val="FF0000"/>
                </a:solidFill>
                <a:effectLst>
                  <a:outerShdw blurRad="38100" dist="38100" dir="2700000" algn="tl">
                    <a:srgbClr val="C0C0C0"/>
                  </a:outerShdw>
                </a:effectLst>
              </a:rPr>
              <a:t>Диспептический</a:t>
            </a:r>
            <a:r>
              <a:rPr lang="ru-RU" altLang="ru-RU" sz="2400" b="1" dirty="0" smtClean="0">
                <a:solidFill>
                  <a:srgbClr val="FF0000"/>
                </a:solidFill>
                <a:effectLst>
                  <a:outerShdw blurRad="38100" dist="38100" dir="2700000" algn="tl">
                    <a:srgbClr val="C0C0C0"/>
                  </a:outerShdw>
                </a:effectLst>
              </a:rPr>
              <a:t> синдром:</a:t>
            </a:r>
          </a:p>
          <a:p>
            <a:pPr marL="1085850" lvl="2" eaLnBrk="1" hangingPunct="1">
              <a:lnSpc>
                <a:spcPct val="90000"/>
              </a:lnSpc>
              <a:buFontTx/>
              <a:buNone/>
              <a:defRPr/>
            </a:pPr>
            <a:r>
              <a:rPr lang="ru-RU" altLang="ru-RU" sz="2200" dirty="0" smtClean="0">
                <a:solidFill>
                  <a:srgbClr val="000066"/>
                </a:solidFill>
                <a:effectLst>
                  <a:outerShdw blurRad="38100" dist="38100" dir="2700000" algn="tl">
                    <a:srgbClr val="C0C0C0"/>
                  </a:outerShdw>
                </a:effectLst>
              </a:rPr>
              <a:t>- снижение аппетита</a:t>
            </a:r>
          </a:p>
          <a:p>
            <a:pPr marL="1085850" lvl="2" eaLnBrk="1" hangingPunct="1">
              <a:lnSpc>
                <a:spcPct val="90000"/>
              </a:lnSpc>
              <a:buFontTx/>
              <a:buNone/>
              <a:defRPr/>
            </a:pPr>
            <a:r>
              <a:rPr lang="ru-RU" altLang="ru-RU" sz="2200" dirty="0" smtClean="0">
                <a:solidFill>
                  <a:srgbClr val="000066"/>
                </a:solidFill>
                <a:effectLst>
                  <a:outerShdw blurRad="38100" dist="38100" dir="2700000" algn="tl">
                    <a:srgbClr val="C0C0C0"/>
                  </a:outerShdw>
                </a:effectLst>
              </a:rPr>
              <a:t>- привкусы во рту</a:t>
            </a:r>
          </a:p>
          <a:p>
            <a:pPr marL="1085850" lvl="2" eaLnBrk="1" hangingPunct="1">
              <a:lnSpc>
                <a:spcPct val="90000"/>
              </a:lnSpc>
              <a:buFontTx/>
              <a:buNone/>
              <a:defRPr/>
            </a:pPr>
            <a:r>
              <a:rPr lang="ru-RU" altLang="ru-RU" sz="2200" dirty="0" smtClean="0">
                <a:solidFill>
                  <a:srgbClr val="000066"/>
                </a:solidFill>
                <a:effectLst>
                  <a:outerShdw blurRad="38100" dist="38100" dir="2700000" algn="tl">
                    <a:srgbClr val="C0C0C0"/>
                  </a:outerShdw>
                </a:effectLst>
              </a:rPr>
              <a:t>- тяжесть в </a:t>
            </a:r>
            <a:r>
              <a:rPr lang="ru-RU" altLang="ru-RU" sz="2200" dirty="0" err="1" smtClean="0">
                <a:solidFill>
                  <a:srgbClr val="000066"/>
                </a:solidFill>
                <a:effectLst>
                  <a:outerShdw blurRad="38100" dist="38100" dir="2700000" algn="tl">
                    <a:srgbClr val="C0C0C0"/>
                  </a:outerShdw>
                </a:effectLst>
              </a:rPr>
              <a:t>эпигастрии</a:t>
            </a:r>
            <a:r>
              <a:rPr lang="ru-RU" altLang="ru-RU" sz="2200" dirty="0" smtClean="0">
                <a:solidFill>
                  <a:srgbClr val="000066"/>
                </a:solidFill>
                <a:effectLst>
                  <a:outerShdw blurRad="38100" dist="38100" dir="2700000" algn="tl">
                    <a:srgbClr val="C0C0C0"/>
                  </a:outerShdw>
                </a:effectLst>
              </a:rPr>
              <a:t> сразу после еды</a:t>
            </a:r>
          </a:p>
          <a:p>
            <a:pPr marL="1085850" lvl="2" eaLnBrk="1" hangingPunct="1">
              <a:lnSpc>
                <a:spcPct val="90000"/>
              </a:lnSpc>
              <a:buFontTx/>
              <a:buNone/>
              <a:defRPr/>
            </a:pPr>
            <a:r>
              <a:rPr lang="ru-RU" altLang="ru-RU" sz="2200" dirty="0" smtClean="0">
                <a:solidFill>
                  <a:srgbClr val="000066"/>
                </a:solidFill>
                <a:effectLst>
                  <a:outerShdw blurRad="38100" dist="38100" dir="2700000" algn="tl">
                    <a:srgbClr val="C0C0C0"/>
                  </a:outerShdw>
                </a:effectLst>
              </a:rPr>
              <a:t>- вздутие живота</a:t>
            </a:r>
          </a:p>
          <a:p>
            <a:pPr marL="1085850" lvl="2" eaLnBrk="1" hangingPunct="1">
              <a:lnSpc>
                <a:spcPct val="90000"/>
              </a:lnSpc>
              <a:buFontTx/>
              <a:buNone/>
              <a:defRPr/>
            </a:pPr>
            <a:r>
              <a:rPr lang="ru-RU" altLang="ru-RU" sz="2200" dirty="0" smtClean="0">
                <a:solidFill>
                  <a:srgbClr val="000066"/>
                </a:solidFill>
                <a:effectLst>
                  <a:outerShdw blurRad="38100" dist="38100" dir="2700000" algn="tl">
                    <a:srgbClr val="C0C0C0"/>
                  </a:outerShdw>
                </a:effectLst>
              </a:rPr>
              <a:t>- изменения характера стула (неустойчивый, поносы, запоры)</a:t>
            </a:r>
            <a:endParaRPr lang="ru-RU" altLang="ru-RU" sz="2200" b="1" dirty="0" smtClean="0">
              <a:solidFill>
                <a:srgbClr val="000066"/>
              </a:solidFill>
              <a:effectLst>
                <a:outerShdw blurRad="38100" dist="38100" dir="2700000" algn="tl">
                  <a:srgbClr val="C0C0C0"/>
                </a:outerShdw>
              </a:effectLst>
            </a:endParaRPr>
          </a:p>
          <a:p>
            <a:pPr marL="666750" lvl="1" eaLnBrk="1" hangingPunct="1">
              <a:lnSpc>
                <a:spcPct val="90000"/>
              </a:lnSpc>
              <a:buFontTx/>
              <a:buNone/>
              <a:defRPr/>
            </a:pPr>
            <a:endParaRPr lang="en-US" altLang="ru-RU" sz="2400" b="1" dirty="0" smtClean="0">
              <a:solidFill>
                <a:srgbClr val="FF0000"/>
              </a:solidFill>
              <a:effectLst>
                <a:outerShdw blurRad="38100" dist="38100" dir="2700000" algn="tl">
                  <a:srgbClr val="C0C0C0"/>
                </a:outerShdw>
              </a:effectLst>
            </a:endParaRPr>
          </a:p>
          <a:p>
            <a:pPr marL="666750" lvl="1" eaLnBrk="1" hangingPunct="1">
              <a:lnSpc>
                <a:spcPct val="90000"/>
              </a:lnSpc>
              <a:buFontTx/>
              <a:buNone/>
              <a:defRPr/>
            </a:pPr>
            <a:r>
              <a:rPr lang="ru-RU" altLang="ru-RU" sz="2400" b="1" dirty="0" smtClean="0">
                <a:solidFill>
                  <a:srgbClr val="FF0000"/>
                </a:solidFill>
                <a:effectLst>
                  <a:outerShdw blurRad="38100" dist="38100" dir="2700000" algn="tl">
                    <a:srgbClr val="C0C0C0"/>
                  </a:outerShdw>
                </a:effectLst>
              </a:rPr>
              <a:t>Системные трофические расстройства</a:t>
            </a:r>
          </a:p>
          <a:p>
            <a:pPr marL="1085850" lvl="2" eaLnBrk="1" hangingPunct="1">
              <a:lnSpc>
                <a:spcPct val="90000"/>
              </a:lnSpc>
              <a:buFontTx/>
              <a:buNone/>
              <a:defRPr/>
            </a:pPr>
            <a:r>
              <a:rPr lang="ru-RU" altLang="ru-RU" sz="2200" dirty="0" smtClean="0">
                <a:solidFill>
                  <a:srgbClr val="000066"/>
                </a:solidFill>
                <a:effectLst>
                  <a:outerShdw blurRad="38100" dist="38100" dir="2700000" algn="tl">
                    <a:srgbClr val="C0C0C0"/>
                  </a:outerShdw>
                </a:effectLst>
              </a:rPr>
              <a:t>(</a:t>
            </a:r>
            <a:r>
              <a:rPr lang="ru-RU" altLang="ru-RU" sz="2200" dirty="0" err="1" smtClean="0">
                <a:solidFill>
                  <a:srgbClr val="000066"/>
                </a:solidFill>
                <a:effectLst>
                  <a:outerShdw blurRad="38100" dist="38100" dir="2700000" algn="tl">
                    <a:srgbClr val="C0C0C0"/>
                  </a:outerShdw>
                </a:effectLst>
              </a:rPr>
              <a:t>гипо</a:t>
            </a:r>
            <a:r>
              <a:rPr lang="ru-RU" altLang="ru-RU" sz="2200" dirty="0" smtClean="0">
                <a:solidFill>
                  <a:srgbClr val="000066"/>
                </a:solidFill>
                <a:effectLst>
                  <a:outerShdw blurRad="38100" dist="38100" dir="2700000" algn="tl">
                    <a:srgbClr val="C0C0C0"/>
                  </a:outerShdw>
                </a:effectLst>
              </a:rPr>
              <a:t>- и авитаминозы, электролитные расстройства, снижение массы тела).</a:t>
            </a:r>
          </a:p>
          <a:p>
            <a:pPr marL="666750" lvl="1" eaLnBrk="1" hangingPunct="1">
              <a:lnSpc>
                <a:spcPct val="90000"/>
              </a:lnSpc>
              <a:buFontTx/>
              <a:buNone/>
              <a:defRPr/>
            </a:pPr>
            <a:endParaRPr lang="en-US" altLang="ru-RU" sz="2400" b="1" dirty="0" smtClean="0">
              <a:solidFill>
                <a:srgbClr val="FF0000"/>
              </a:solidFill>
              <a:effectLst>
                <a:outerShdw blurRad="38100" dist="38100" dir="2700000" algn="tl">
                  <a:srgbClr val="C0C0C0"/>
                </a:outerShdw>
              </a:effectLst>
            </a:endParaRPr>
          </a:p>
          <a:p>
            <a:pPr marL="666750" lvl="1" eaLnBrk="1" hangingPunct="1">
              <a:lnSpc>
                <a:spcPct val="90000"/>
              </a:lnSpc>
              <a:buFontTx/>
              <a:buNone/>
              <a:defRPr/>
            </a:pPr>
            <a:r>
              <a:rPr lang="ru-RU" altLang="ru-RU" sz="2400" b="1" dirty="0" smtClean="0">
                <a:solidFill>
                  <a:srgbClr val="FF0000"/>
                </a:solidFill>
                <a:effectLst>
                  <a:outerShdw blurRad="38100" dist="38100" dir="2700000" algn="tl">
                    <a:srgbClr val="C0C0C0"/>
                  </a:outerShdw>
                </a:effectLst>
              </a:rPr>
              <a:t>Расстройства психической сферы</a:t>
            </a:r>
            <a:r>
              <a:rPr lang="ru-RU" altLang="ru-RU" sz="3000" b="1" dirty="0" smtClean="0">
                <a:solidFill>
                  <a:srgbClr val="FF0000"/>
                </a:solidFill>
                <a:effectLst>
                  <a:outerShdw blurRad="38100" dist="38100" dir="2700000" algn="tl">
                    <a:srgbClr val="C0C0C0"/>
                  </a:outerShdw>
                </a:effectLst>
              </a:rPr>
              <a:t>.</a:t>
            </a:r>
            <a:endParaRPr lang="ru-RU" altLang="ru-RU" sz="3200" dirty="0" smtClean="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2331037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457200" y="681038"/>
            <a:ext cx="8229600" cy="461962"/>
          </a:xfrm>
        </p:spPr>
        <p:txBody>
          <a:bodyPr/>
          <a:lstStyle/>
          <a:p>
            <a:pPr algn="ctr" eaLnBrk="1" hangingPunct="1">
              <a:defRPr/>
            </a:pPr>
            <a:r>
              <a:rPr lang="ru-RU" altLang="ru-RU" sz="2400" b="1" dirty="0" smtClean="0">
                <a:solidFill>
                  <a:srgbClr val="000066"/>
                </a:solidFill>
                <a:effectLst>
                  <a:outerShdw blurRad="38100" dist="38100" dir="2700000" algn="tl">
                    <a:srgbClr val="C0C0C0"/>
                  </a:outerShdw>
                </a:effectLst>
              </a:rPr>
              <a:t>КЛИНИЧЕСКИЕ СИМПТОМЫ ПАНКРЕАТИТА</a:t>
            </a:r>
          </a:p>
        </p:txBody>
      </p:sp>
      <p:sp>
        <p:nvSpPr>
          <p:cNvPr id="673795" name="Rectangle 3"/>
          <p:cNvSpPr>
            <a:spLocks noGrp="1" noChangeArrowheads="1"/>
          </p:cNvSpPr>
          <p:nvPr>
            <p:ph type="body" idx="1"/>
          </p:nvPr>
        </p:nvSpPr>
        <p:spPr>
          <a:xfrm>
            <a:off x="107950" y="1295400"/>
            <a:ext cx="9036050" cy="2286000"/>
          </a:xfrm>
        </p:spPr>
        <p:txBody>
          <a:bodyPr/>
          <a:lstStyle/>
          <a:p>
            <a:pPr eaLnBrk="1" hangingPunct="1">
              <a:lnSpc>
                <a:spcPct val="80000"/>
              </a:lnSpc>
              <a:defRPr/>
            </a:pPr>
            <a:r>
              <a:rPr lang="ru-RU" altLang="ru-RU" sz="1800" b="1" dirty="0" smtClean="0">
                <a:solidFill>
                  <a:srgbClr val="FF0000"/>
                </a:solidFill>
                <a:effectLst>
                  <a:outerShdw blurRad="38100" dist="38100" dir="2700000" algn="tl">
                    <a:srgbClr val="C0C0C0"/>
                  </a:outerShdw>
                </a:effectLst>
              </a:rPr>
              <a:t>Общее изменение окраски кожных покровов</a:t>
            </a:r>
            <a:r>
              <a:rPr lang="ru-RU" altLang="ru-RU" sz="1800" b="1" dirty="0" smtClean="0">
                <a:solidFill>
                  <a:schemeClr val="accent2"/>
                </a:solidFill>
                <a:effectLst>
                  <a:outerShdw blurRad="38100" dist="38100" dir="2700000" algn="tl">
                    <a:srgbClr val="C0C0C0"/>
                  </a:outerShdw>
                </a:effectLst>
              </a:rPr>
              <a:t> </a:t>
            </a:r>
            <a:r>
              <a:rPr lang="ru-RU" altLang="ru-RU" sz="1800" b="1" dirty="0" smtClean="0">
                <a:solidFill>
                  <a:srgbClr val="000066"/>
                </a:solidFill>
                <a:effectLst>
                  <a:outerShdw blurRad="38100" dist="38100" dir="2700000" algn="tl">
                    <a:srgbClr val="C0C0C0"/>
                  </a:outerShdw>
                </a:effectLst>
              </a:rPr>
              <a:t>(бледность, серо-пепельный цвет, склонность к </a:t>
            </a:r>
            <a:r>
              <a:rPr lang="ru-RU" altLang="ru-RU" sz="1800" b="1" dirty="0" err="1" smtClean="0">
                <a:solidFill>
                  <a:srgbClr val="000066"/>
                </a:solidFill>
                <a:effectLst>
                  <a:outerShdw blurRad="38100" dist="38100" dir="2700000" algn="tl">
                    <a:srgbClr val="C0C0C0"/>
                  </a:outerShdw>
                </a:effectLst>
              </a:rPr>
              <a:t>паратрофии</a:t>
            </a:r>
            <a:r>
              <a:rPr lang="ru-RU" altLang="ru-RU" sz="1800" b="1" dirty="0" smtClean="0">
                <a:solidFill>
                  <a:srgbClr val="000066"/>
                </a:solidFill>
                <a:effectLst>
                  <a:outerShdw blurRad="38100" dist="38100" dir="2700000" algn="tl">
                    <a:srgbClr val="C0C0C0"/>
                  </a:outerShdw>
                </a:effectLst>
              </a:rPr>
              <a:t> (рыхлость).</a:t>
            </a:r>
            <a:r>
              <a:rPr lang="ru-RU" altLang="ru-RU" sz="1800" b="1" dirty="0" smtClean="0">
                <a:solidFill>
                  <a:schemeClr val="accent2"/>
                </a:solidFill>
                <a:effectLst>
                  <a:outerShdw blurRad="38100" dist="38100" dir="2700000" algn="tl">
                    <a:srgbClr val="C0C0C0"/>
                  </a:outerShdw>
                </a:effectLst>
              </a:rPr>
              <a:t> </a:t>
            </a:r>
          </a:p>
          <a:p>
            <a:pPr eaLnBrk="1" hangingPunct="1">
              <a:lnSpc>
                <a:spcPct val="80000"/>
              </a:lnSpc>
              <a:defRPr/>
            </a:pPr>
            <a:endParaRPr lang="ru-RU" altLang="ru-RU" sz="1800" b="1" dirty="0" smtClean="0">
              <a:solidFill>
                <a:srgbClr val="FF0000"/>
              </a:solidFill>
              <a:effectLst>
                <a:outerShdw blurRad="38100" dist="38100" dir="2700000" algn="tl">
                  <a:srgbClr val="C0C0C0"/>
                </a:outerShdw>
              </a:effectLst>
            </a:endParaRPr>
          </a:p>
          <a:p>
            <a:pPr eaLnBrk="1" hangingPunct="1">
              <a:lnSpc>
                <a:spcPct val="80000"/>
              </a:lnSpc>
              <a:defRPr/>
            </a:pPr>
            <a:r>
              <a:rPr lang="ru-RU" altLang="ru-RU" sz="1800" b="1" dirty="0" smtClean="0">
                <a:solidFill>
                  <a:srgbClr val="FF0000"/>
                </a:solidFill>
                <a:effectLst>
                  <a:outerShdw blurRad="38100" dist="38100" dir="2700000" algn="tl">
                    <a:srgbClr val="C0C0C0"/>
                  </a:outerShdw>
                </a:effectLst>
              </a:rPr>
              <a:t>Цианоз </a:t>
            </a:r>
            <a:r>
              <a:rPr lang="ru-RU" altLang="ru-RU" sz="1800" b="1" dirty="0" smtClean="0">
                <a:solidFill>
                  <a:srgbClr val="000066"/>
                </a:solidFill>
                <a:effectLst>
                  <a:outerShdw blurRad="38100" dist="38100" dir="2700000" algn="tl">
                    <a:srgbClr val="C0C0C0"/>
                  </a:outerShdw>
                </a:effectLst>
              </a:rPr>
              <a:t>общий или</a:t>
            </a:r>
            <a:r>
              <a:rPr lang="ru-RU" altLang="ru-RU" sz="1800" b="1" dirty="0" smtClean="0">
                <a:solidFill>
                  <a:schemeClr val="accent2"/>
                </a:solidFill>
                <a:effectLst>
                  <a:outerShdw blurRad="38100" dist="38100" dir="2700000" algn="tl">
                    <a:srgbClr val="C0C0C0"/>
                  </a:outerShdw>
                </a:effectLst>
              </a:rPr>
              <a:t> </a:t>
            </a:r>
            <a:r>
              <a:rPr lang="ru-RU" altLang="ru-RU" sz="1800" b="1" dirty="0" smtClean="0">
                <a:solidFill>
                  <a:srgbClr val="FF0000"/>
                </a:solidFill>
                <a:effectLst>
                  <a:outerShdw blurRad="38100" dist="38100" dir="2700000" algn="tl">
                    <a:srgbClr val="C0C0C0"/>
                  </a:outerShdw>
                </a:effectLst>
              </a:rPr>
              <a:t>местный</a:t>
            </a:r>
            <a:r>
              <a:rPr lang="ru-RU" altLang="ru-RU" sz="1800" b="1" dirty="0" smtClean="0">
                <a:solidFill>
                  <a:schemeClr val="accent2"/>
                </a:solidFill>
                <a:effectLst>
                  <a:outerShdw blurRad="38100" dist="38100" dir="2700000" algn="tl">
                    <a:srgbClr val="C0C0C0"/>
                  </a:outerShdw>
                </a:effectLst>
              </a:rPr>
              <a:t> </a:t>
            </a:r>
            <a:r>
              <a:rPr lang="ru-RU" altLang="ru-RU" sz="1800" b="1" dirty="0" smtClean="0">
                <a:solidFill>
                  <a:srgbClr val="000066"/>
                </a:solidFill>
                <a:effectLst>
                  <a:outerShdw blurRad="38100" dist="38100" dir="2700000" algn="tl">
                    <a:srgbClr val="C0C0C0"/>
                  </a:outerShdw>
                </a:effectLst>
              </a:rPr>
              <a:t>в виде отдельных участков на передней брюшной стенке (симптом </a:t>
            </a:r>
            <a:r>
              <a:rPr lang="ru-RU" altLang="ru-RU" sz="1800" b="1" dirty="0" err="1" smtClean="0">
                <a:solidFill>
                  <a:srgbClr val="000066"/>
                </a:solidFill>
                <a:effectLst>
                  <a:outerShdw blurRad="38100" dist="38100" dir="2700000" algn="tl">
                    <a:srgbClr val="C0C0C0"/>
                  </a:outerShdw>
                </a:effectLst>
              </a:rPr>
              <a:t>Хольтштедта</a:t>
            </a:r>
            <a:r>
              <a:rPr lang="ru-RU" altLang="ru-RU" sz="1800" b="1" dirty="0" smtClean="0">
                <a:solidFill>
                  <a:srgbClr val="000066"/>
                </a:solidFill>
                <a:effectLst>
                  <a:outerShdw blurRad="38100" dist="38100" dir="2700000" algn="tl">
                    <a:srgbClr val="C0C0C0"/>
                  </a:outerShdw>
                </a:effectLst>
              </a:rPr>
              <a:t>), на боковых поверхностях живота (симптом Грея-</a:t>
            </a:r>
            <a:r>
              <a:rPr lang="ru-RU" altLang="ru-RU" sz="1800" b="1" dirty="0" err="1" smtClean="0">
                <a:solidFill>
                  <a:srgbClr val="000066"/>
                </a:solidFill>
                <a:effectLst>
                  <a:outerShdw blurRad="38100" dist="38100" dir="2700000" algn="tl">
                    <a:srgbClr val="C0C0C0"/>
                  </a:outerShdw>
                </a:effectLst>
              </a:rPr>
              <a:t>Турнера</a:t>
            </a:r>
            <a:r>
              <a:rPr lang="ru-RU" altLang="ru-RU" sz="1800" b="1" dirty="0" smtClean="0">
                <a:solidFill>
                  <a:srgbClr val="000066"/>
                </a:solidFill>
                <a:effectLst>
                  <a:outerShdw blurRad="38100" dist="38100" dir="2700000" algn="tl">
                    <a:srgbClr val="C0C0C0"/>
                  </a:outerShdw>
                </a:effectLst>
              </a:rPr>
              <a:t>), вокруг пупка (симптом </a:t>
            </a:r>
            <a:r>
              <a:rPr lang="ru-RU" altLang="ru-RU" sz="1800" b="1" dirty="0" err="1" smtClean="0">
                <a:solidFill>
                  <a:srgbClr val="000066"/>
                </a:solidFill>
                <a:effectLst>
                  <a:outerShdw blurRad="38100" dist="38100" dir="2700000" algn="tl">
                    <a:srgbClr val="C0C0C0"/>
                  </a:outerShdw>
                </a:effectLst>
              </a:rPr>
              <a:t>Куллена</a:t>
            </a:r>
            <a:r>
              <a:rPr lang="ru-RU" altLang="ru-RU" sz="1800" b="1" dirty="0" smtClean="0">
                <a:solidFill>
                  <a:srgbClr val="000066"/>
                </a:solidFill>
                <a:effectLst>
                  <a:outerShdw blurRad="38100" dist="38100" dir="2700000" algn="tl">
                    <a:srgbClr val="C0C0C0"/>
                  </a:outerShdw>
                </a:effectLst>
              </a:rPr>
              <a:t>), на лице (симптом </a:t>
            </a:r>
            <a:r>
              <a:rPr lang="ru-RU" altLang="ru-RU" sz="1800" b="1" dirty="0" err="1" smtClean="0">
                <a:solidFill>
                  <a:srgbClr val="000066"/>
                </a:solidFill>
                <a:effectLst>
                  <a:outerShdw blurRad="38100" dist="38100" dir="2700000" algn="tl">
                    <a:srgbClr val="C0C0C0"/>
                  </a:outerShdw>
                </a:effectLst>
              </a:rPr>
              <a:t>Мондора</a:t>
            </a:r>
            <a:r>
              <a:rPr lang="ru-RU" altLang="ru-RU" sz="1800" b="1" dirty="0" smtClean="0">
                <a:solidFill>
                  <a:srgbClr val="000066"/>
                </a:solidFill>
                <a:effectLst>
                  <a:outerShdw blurRad="38100" dist="38100" dir="2700000" algn="tl">
                    <a:srgbClr val="C0C0C0"/>
                  </a:outerShdw>
                </a:effectLst>
              </a:rPr>
              <a:t>). </a:t>
            </a:r>
          </a:p>
        </p:txBody>
      </p:sp>
      <p:sp>
        <p:nvSpPr>
          <p:cNvPr id="673796" name="Rectangle 4"/>
          <p:cNvSpPr>
            <a:spLocks noChangeArrowheads="1"/>
          </p:cNvSpPr>
          <p:nvPr/>
        </p:nvSpPr>
        <p:spPr bwMode="auto">
          <a:xfrm>
            <a:off x="0" y="3810000"/>
            <a:ext cx="5867400" cy="2895600"/>
          </a:xfrm>
          <a:prstGeom prst="rect">
            <a:avLst/>
          </a:prstGeom>
          <a:noFill/>
          <a:ln>
            <a:noFill/>
          </a:ln>
          <a:extLst/>
        </p:spPr>
        <p:txBody>
          <a:bodyPr/>
          <a:lstStyle/>
          <a:p>
            <a:pPr marL="342900" indent="-342900">
              <a:lnSpc>
                <a:spcPct val="80000"/>
              </a:lnSpc>
              <a:spcBef>
                <a:spcPct val="20000"/>
              </a:spcBef>
              <a:buFontTx/>
              <a:buChar char="•"/>
              <a:defRPr/>
            </a:pPr>
            <a:r>
              <a:rPr lang="ru-RU" sz="2000" b="1" dirty="0">
                <a:solidFill>
                  <a:srgbClr val="FF0000"/>
                </a:solidFill>
                <a:effectLst>
                  <a:outerShdw blurRad="38100" dist="38100" dir="2700000" algn="tl">
                    <a:srgbClr val="C0C0C0"/>
                  </a:outerShdw>
                </a:effectLst>
                <a:latin typeface="Arial" charset="0"/>
                <a:cs typeface="Arial" charset="0"/>
              </a:rPr>
              <a:t>Симптом </a:t>
            </a:r>
            <a:r>
              <a:rPr lang="ru-RU" sz="2000" b="1" dirty="0" err="1">
                <a:solidFill>
                  <a:srgbClr val="FF0000"/>
                </a:solidFill>
                <a:effectLst>
                  <a:outerShdw blurRad="38100" dist="38100" dir="2700000" algn="tl">
                    <a:srgbClr val="C0C0C0"/>
                  </a:outerShdw>
                </a:effectLst>
                <a:latin typeface="Arial" charset="0"/>
                <a:cs typeface="Arial" charset="0"/>
              </a:rPr>
              <a:t>Тужилина</a:t>
            </a:r>
            <a:r>
              <a:rPr lang="ru-RU" sz="2000" b="1" dirty="0">
                <a:solidFill>
                  <a:schemeClr val="accent2"/>
                </a:solidFill>
                <a:effectLst>
                  <a:outerShdw blurRad="38100" dist="38100" dir="2700000" algn="tl">
                    <a:srgbClr val="C0C0C0"/>
                  </a:outerShdw>
                </a:effectLst>
                <a:latin typeface="Arial" charset="0"/>
                <a:cs typeface="Arial" charset="0"/>
              </a:rPr>
              <a:t> </a:t>
            </a:r>
            <a:r>
              <a:rPr lang="ru-RU" sz="2000" b="1" dirty="0">
                <a:solidFill>
                  <a:srgbClr val="000066"/>
                </a:solidFill>
                <a:effectLst>
                  <a:outerShdw blurRad="38100" dist="38100" dir="2700000" algn="tl">
                    <a:srgbClr val="C0C0C0"/>
                  </a:outerShdw>
                </a:effectLst>
                <a:latin typeface="Arial" charset="0"/>
                <a:cs typeface="Arial" charset="0"/>
              </a:rPr>
              <a:t>(</a:t>
            </a:r>
            <a:r>
              <a:rPr lang="ru-RU" sz="2000" b="1" dirty="0" err="1">
                <a:solidFill>
                  <a:srgbClr val="000066"/>
                </a:solidFill>
                <a:effectLst>
                  <a:outerShdw blurRad="38100" dist="38100" dir="2700000" algn="tl">
                    <a:srgbClr val="C0C0C0"/>
                  </a:outerShdw>
                </a:effectLst>
                <a:latin typeface="Arial" charset="0"/>
                <a:cs typeface="Arial" charset="0"/>
              </a:rPr>
              <a:t>симптом</a:t>
            </a:r>
            <a:r>
              <a:rPr lang="ru-RU" sz="2000" b="1" dirty="0">
                <a:solidFill>
                  <a:srgbClr val="000066"/>
                </a:solidFill>
                <a:effectLst>
                  <a:outerShdw blurRad="38100" dist="38100" dir="2700000" algn="tl">
                    <a:srgbClr val="C0C0C0"/>
                  </a:outerShdw>
                </a:effectLst>
                <a:latin typeface="Arial" charset="0"/>
                <a:cs typeface="Arial" charset="0"/>
              </a:rPr>
              <a:t> «красных капелек»). На коже живота, груди и спины появляются красные пятнышки правильной округлой формы, которые не исчезают при надавливании и представляют собой сосудистые аневризмы. При обострении панкреатита количество этих «капелек» увеличивается, при стихании процесса они могут нивелироваться.</a:t>
            </a:r>
          </a:p>
        </p:txBody>
      </p:sp>
      <p:pic>
        <p:nvPicPr>
          <p:cNvPr id="50181" name="Picture 5" desc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267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25437"/>
          <p:cNvPicPr>
            <a:picLocks noChangeAspect="1" noChangeArrowheads="1"/>
          </p:cNvPicPr>
          <p:nvPr/>
        </p:nvPicPr>
        <p:blipFill>
          <a:blip r:embed="rId3" cstate="print">
            <a:lum bright="-6000" contrast="12000"/>
            <a:extLst>
              <a:ext uri="{28A0092B-C50C-407E-A947-70E740481C1C}">
                <a14:useLocalDpi xmlns:a14="http://schemas.microsoft.com/office/drawing/2010/main" val="0"/>
              </a:ext>
            </a:extLst>
          </a:blip>
          <a:srcRect/>
          <a:stretch>
            <a:fillRect/>
          </a:stretch>
        </p:blipFill>
        <p:spPr bwMode="auto">
          <a:xfrm>
            <a:off x="5943600" y="3581400"/>
            <a:ext cx="1384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Oval 7"/>
          <p:cNvSpPr>
            <a:spLocks noChangeArrowheads="1"/>
          </p:cNvSpPr>
          <p:nvPr/>
        </p:nvSpPr>
        <p:spPr bwMode="auto">
          <a:xfrm>
            <a:off x="6248400" y="3657600"/>
            <a:ext cx="457200" cy="304800"/>
          </a:xfrm>
          <a:prstGeom prst="ellipse">
            <a:avLst/>
          </a:prstGeom>
          <a:solidFill>
            <a:schemeClr val="accent1">
              <a:alpha val="0"/>
            </a:schemeClr>
          </a:solidFill>
          <a:ln w="25400">
            <a:solidFill>
              <a:srgbClr val="FF0000"/>
            </a:solidFill>
            <a:round/>
            <a:headEnd/>
            <a:tailEnd/>
          </a:ln>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sp>
        <p:nvSpPr>
          <p:cNvPr id="50184" name="Oval 8"/>
          <p:cNvSpPr>
            <a:spLocks noChangeArrowheads="1"/>
          </p:cNvSpPr>
          <p:nvPr/>
        </p:nvSpPr>
        <p:spPr bwMode="auto">
          <a:xfrm>
            <a:off x="6477000" y="4648200"/>
            <a:ext cx="457200" cy="304800"/>
          </a:xfrm>
          <a:prstGeom prst="ellipse">
            <a:avLst/>
          </a:prstGeom>
          <a:solidFill>
            <a:schemeClr val="accent1">
              <a:alpha val="0"/>
            </a:schemeClr>
          </a:solidFill>
          <a:ln w="25400">
            <a:solidFill>
              <a:srgbClr val="FF0000"/>
            </a:solidFill>
            <a:round/>
            <a:headEnd/>
            <a:tailEnd/>
          </a:ln>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sp>
        <p:nvSpPr>
          <p:cNvPr id="50185" name="Line 9"/>
          <p:cNvSpPr>
            <a:spLocks noChangeShapeType="1"/>
          </p:cNvSpPr>
          <p:nvPr/>
        </p:nvSpPr>
        <p:spPr bwMode="auto">
          <a:xfrm flipH="1">
            <a:off x="4648200" y="3810000"/>
            <a:ext cx="1600200" cy="15240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0186" name="Line 10"/>
          <p:cNvSpPr>
            <a:spLocks noChangeShapeType="1"/>
          </p:cNvSpPr>
          <p:nvPr/>
        </p:nvSpPr>
        <p:spPr bwMode="auto">
          <a:xfrm>
            <a:off x="4648200" y="3962400"/>
            <a:ext cx="1828800" cy="7620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0187" name="Line 11"/>
          <p:cNvSpPr>
            <a:spLocks noChangeShapeType="1"/>
          </p:cNvSpPr>
          <p:nvPr/>
        </p:nvSpPr>
        <p:spPr bwMode="auto">
          <a:xfrm>
            <a:off x="7315200" y="5181600"/>
            <a:ext cx="914400" cy="381000"/>
          </a:xfrm>
          <a:prstGeom prst="line">
            <a:avLst/>
          </a:prstGeom>
          <a:noFill/>
          <a:ln w="9525">
            <a:solidFill>
              <a:srgbClr val="9933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0188" name="Line 12"/>
          <p:cNvSpPr>
            <a:spLocks noChangeShapeType="1"/>
          </p:cNvSpPr>
          <p:nvPr/>
        </p:nvSpPr>
        <p:spPr bwMode="auto">
          <a:xfrm flipH="1" flipV="1">
            <a:off x="7315200" y="3581400"/>
            <a:ext cx="990600" cy="1676400"/>
          </a:xfrm>
          <a:prstGeom prst="line">
            <a:avLst/>
          </a:prstGeom>
          <a:noFill/>
          <a:ln w="9525">
            <a:solidFill>
              <a:srgbClr val="993300"/>
            </a:solidFill>
            <a:round/>
            <a:headEnd/>
            <a:tailEn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819295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3"/>
          <p:cNvGraphicFramePr>
            <a:graphicFrameLocks noGrp="1" noChangeAspect="1"/>
          </p:cNvGraphicFramePr>
          <p:nvPr>
            <p:ph idx="4294967295"/>
          </p:nvPr>
        </p:nvGraphicFramePr>
        <p:xfrm>
          <a:off x="2700338" y="2205038"/>
          <a:ext cx="3322637" cy="4402137"/>
        </p:xfrm>
        <a:graphic>
          <a:graphicData uri="http://schemas.openxmlformats.org/presentationml/2006/ole">
            <mc:AlternateContent xmlns:mc="http://schemas.openxmlformats.org/markup-compatibility/2006">
              <mc:Choice xmlns:v="urn:schemas-microsoft-com:vml" Requires="v">
                <p:oleObj spid="_x0000_s5140" name="Clip" r:id="rId3" imgW="3848100" imgH="5478463" progId="MS_ClipArt_Gallery.2">
                  <p:embed/>
                </p:oleObj>
              </mc:Choice>
              <mc:Fallback>
                <p:oleObj name="Clip" r:id="rId3" imgW="3848100" imgH="54784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205038"/>
                        <a:ext cx="3322637" cy="440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3" name="Rectangle 4"/>
          <p:cNvSpPr>
            <a:spLocks noChangeArrowheads="1"/>
          </p:cNvSpPr>
          <p:nvPr/>
        </p:nvSpPr>
        <p:spPr bwMode="auto">
          <a:xfrm>
            <a:off x="0" y="620713"/>
            <a:ext cx="91440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4000">
                <a:solidFill>
                  <a:schemeClr val="tx2"/>
                </a:solidFill>
                <a:latin typeface="Arial" pitchFamily="34" charset="0"/>
                <a:cs typeface="Arial" pitchFamily="34" charset="0"/>
              </a:rPr>
              <a:t>Каков план обследования?</a:t>
            </a:r>
          </a:p>
        </p:txBody>
      </p:sp>
    </p:spTree>
    <p:extLst>
      <p:ext uri="{BB962C8B-B14F-4D97-AF65-F5344CB8AC3E}">
        <p14:creationId xmlns:p14="http://schemas.microsoft.com/office/powerpoint/2010/main" val="110369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ChangeArrowheads="1"/>
          </p:cNvSpPr>
          <p:nvPr>
            <p:ph type="body" idx="4294967295"/>
          </p:nvPr>
        </p:nvSpPr>
        <p:spPr>
          <a:xfrm>
            <a:off x="179388" y="1125538"/>
            <a:ext cx="8964612" cy="6113462"/>
          </a:xfrm>
        </p:spPr>
        <p:txBody>
          <a:bodyPr/>
          <a:lstStyle/>
          <a:p>
            <a:pPr marL="533400" indent="-533400" algn="ctr" eaLnBrk="1" hangingPunct="1">
              <a:lnSpc>
                <a:spcPct val="80000"/>
              </a:lnSpc>
              <a:buFontTx/>
              <a:buNone/>
              <a:defRPr/>
            </a:pPr>
            <a:r>
              <a:rPr lang="ru-RU" altLang="ru-RU" sz="1600" b="1" u="sng" dirty="0" smtClean="0">
                <a:solidFill>
                  <a:srgbClr val="000066"/>
                </a:solidFill>
                <a:effectLst>
                  <a:outerShdw blurRad="38100" dist="38100" dir="2700000" algn="tl">
                    <a:srgbClr val="C0C0C0"/>
                  </a:outerShdw>
                </a:effectLst>
                <a:latin typeface="Times New Roman" pitchFamily="18" charset="0"/>
                <a:cs typeface="Times New Roman" pitchFamily="18" charset="0"/>
              </a:rPr>
              <a:t>ЛАБОРАТОРНЫЕ МЕТОДЫ</a:t>
            </a:r>
          </a:p>
          <a:p>
            <a:pPr marL="533400" indent="-533400" eaLnBrk="1" hangingPunct="1">
              <a:lnSpc>
                <a:spcPct val="80000"/>
              </a:lnSpc>
              <a:buFontTx/>
              <a:buAutoNum type="arabicParenR"/>
              <a:defRPr/>
            </a:pP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Исследование крови на содержание ферментов поджелудочной железы</a:t>
            </a:r>
            <a:r>
              <a:rPr lang="ru-RU" altLang="ru-RU" sz="1800" b="1" dirty="0" smtClean="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ru-RU" altLang="ru-RU"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(трипсин, липаза, амилаза) и</a:t>
            </a:r>
            <a:r>
              <a:rPr lang="ru-RU" altLang="ru-RU" sz="1800" b="1" dirty="0" smtClean="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ru-RU" altLang="ru-RU"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ингибитора трипсина</a:t>
            </a:r>
          </a:p>
          <a:p>
            <a:pPr marL="533400" indent="-533400" eaLnBrk="1" hangingPunct="1">
              <a:lnSpc>
                <a:spcPct val="80000"/>
              </a:lnSpc>
              <a:buFontTx/>
              <a:buAutoNum type="arabicParenR"/>
              <a:defRPr/>
            </a:pP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Непрямой панкреатический функциональный тест  -</a:t>
            </a:r>
            <a:r>
              <a:rPr lang="ru-RU" altLang="ru-RU" sz="1800" b="1" dirty="0" smtClean="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ru-RU" altLang="ru-RU"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определение  эластазы-1 в стуле</a:t>
            </a:r>
          </a:p>
          <a:p>
            <a:pPr marL="533400" indent="-533400" eaLnBrk="1" hangingPunct="1">
              <a:lnSpc>
                <a:spcPct val="80000"/>
              </a:lnSpc>
              <a:buFontTx/>
              <a:buAutoNum type="arabicParenR"/>
              <a:defRPr/>
            </a:pPr>
            <a:r>
              <a:rPr lang="ru-RU" altLang="ru-RU" sz="1800" b="1" dirty="0" smtClean="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Исследование инкреторной функции поджелудочной железы (инсулин и сахар крови</a:t>
            </a:r>
            <a:r>
              <a:rPr lang="ru-RU" altLang="ru-RU" sz="1800" b="1" dirty="0" smtClean="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ru-RU" altLang="ru-RU" sz="18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глюкозо</a:t>
            </a:r>
            <a:r>
              <a:rPr lang="ru-RU" altLang="ru-RU"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-толерантный тест</a:t>
            </a: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a:t>
            </a:r>
          </a:p>
          <a:p>
            <a:pPr marL="533400" indent="-533400" eaLnBrk="1" hangingPunct="1">
              <a:lnSpc>
                <a:spcPct val="80000"/>
              </a:lnSpc>
              <a:buFontTx/>
              <a:buAutoNum type="arabicParenR"/>
              <a:defRPr/>
            </a:pP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Прямой панкреатический функциональный тест  -</a:t>
            </a:r>
            <a:r>
              <a:rPr lang="ru-RU" altLang="ru-RU" sz="1800" b="1" dirty="0" smtClean="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ru-RU" altLang="ru-RU"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прямое измерение ферментов в полости </a:t>
            </a:r>
            <a:r>
              <a:rPr lang="en-US" altLang="ru-RU"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duodenum</a:t>
            </a:r>
            <a:r>
              <a:rPr lang="en-US" altLang="ru-RU" sz="1800" b="1" dirty="0" smtClean="0">
                <a:solidFill>
                  <a:schemeClr val="accent2"/>
                </a:solidFill>
                <a:effectLst>
                  <a:outerShdw blurRad="38100" dist="38100" dir="2700000" algn="tl">
                    <a:srgbClr val="C0C0C0"/>
                  </a:outerShdw>
                </a:effectLst>
                <a:latin typeface="Times New Roman" pitchFamily="18" charset="0"/>
                <a:cs typeface="Times New Roman" pitchFamily="18" charset="0"/>
              </a:rPr>
              <a:t> </a:t>
            </a: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после стимуляции одним </a:t>
            </a:r>
            <a:r>
              <a:rPr lang="ru-RU" altLang="ru-RU" sz="18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холецистокинин-панкреозимином</a:t>
            </a: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либо в комбинации с </a:t>
            </a:r>
            <a:r>
              <a:rPr lang="ru-RU" altLang="ru-RU" sz="18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церулеином</a:t>
            </a: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p>
          <a:p>
            <a:pPr marL="533400" indent="-533400" eaLnBrk="1" hangingPunct="1">
              <a:lnSpc>
                <a:spcPct val="80000"/>
              </a:lnSpc>
              <a:buFontTx/>
              <a:buAutoNum type="arabicParenR"/>
              <a:defRPr/>
            </a:pP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Тест на наличие жира в стуле  - 72 часовое определение жиров в стуле</a:t>
            </a:r>
          </a:p>
          <a:p>
            <a:pPr marL="533400" indent="-533400" algn="ctr" eaLnBrk="1" hangingPunct="1">
              <a:lnSpc>
                <a:spcPct val="80000"/>
              </a:lnSpc>
              <a:buFontTx/>
              <a:buNone/>
              <a:defRPr/>
            </a:pPr>
            <a:endParaRPr lang="ru-RU" altLang="ru-RU" sz="1600" b="1" u="sng" dirty="0" smtClean="0">
              <a:solidFill>
                <a:srgbClr val="000066"/>
              </a:solidFill>
              <a:effectLst>
                <a:outerShdw blurRad="38100" dist="38100" dir="2700000" algn="tl">
                  <a:srgbClr val="C0C0C0"/>
                </a:outerShdw>
              </a:effectLst>
              <a:latin typeface="Times New Roman" pitchFamily="18" charset="0"/>
              <a:cs typeface="Times New Roman" pitchFamily="18" charset="0"/>
            </a:endParaRPr>
          </a:p>
          <a:p>
            <a:pPr marL="533400" indent="-533400" algn="ctr" eaLnBrk="1" hangingPunct="1">
              <a:lnSpc>
                <a:spcPct val="80000"/>
              </a:lnSpc>
              <a:buFontTx/>
              <a:buNone/>
              <a:defRPr/>
            </a:pPr>
            <a:r>
              <a:rPr lang="ru-RU" altLang="ru-RU" sz="1600" b="1" u="sng" dirty="0" smtClean="0">
                <a:solidFill>
                  <a:srgbClr val="000066"/>
                </a:solidFill>
                <a:effectLst>
                  <a:outerShdw blurRad="38100" dist="38100" dir="2700000" algn="tl">
                    <a:srgbClr val="C0C0C0"/>
                  </a:outerShdw>
                </a:effectLst>
                <a:latin typeface="Times New Roman" pitchFamily="18" charset="0"/>
                <a:cs typeface="Times New Roman" pitchFamily="18" charset="0"/>
              </a:rPr>
              <a:t>ИНСТРУМЕНТАЛЬНЫЕ МЕТОДЫ</a:t>
            </a:r>
          </a:p>
          <a:p>
            <a:pPr marL="533400" indent="-533400" eaLnBrk="1" hangingPunct="1">
              <a:lnSpc>
                <a:spcPct val="80000"/>
              </a:lnSpc>
              <a:buFontTx/>
              <a:buAutoNum type="arabicParenR"/>
              <a:defRPr/>
            </a:pPr>
            <a:r>
              <a:rPr lang="ru-RU" altLang="ru-RU" sz="18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Ультрасонография</a:t>
            </a: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(УЗИ)</a:t>
            </a:r>
          </a:p>
          <a:p>
            <a:pPr marL="533400" indent="-533400" eaLnBrk="1" hangingPunct="1">
              <a:lnSpc>
                <a:spcPct val="80000"/>
              </a:lnSpc>
              <a:buFontTx/>
              <a:buAutoNum type="arabicParenR"/>
              <a:defRPr/>
            </a:pP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Магнитно-резонансная </a:t>
            </a:r>
            <a:r>
              <a:rPr lang="ru-RU" altLang="ru-RU" sz="18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холангиопанкреатография</a:t>
            </a: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(МРХПГ)</a:t>
            </a:r>
          </a:p>
          <a:p>
            <a:pPr marL="533400" indent="-533400" eaLnBrk="1" hangingPunct="1">
              <a:lnSpc>
                <a:spcPct val="80000"/>
              </a:lnSpc>
              <a:buFontTx/>
              <a:buAutoNum type="arabicParenR"/>
              <a:defRPr/>
            </a:pP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Компьютерная томография (КТ) с контрастированием</a:t>
            </a:r>
          </a:p>
          <a:p>
            <a:pPr marL="533400" indent="-533400" eaLnBrk="1" hangingPunct="1">
              <a:lnSpc>
                <a:spcPct val="80000"/>
              </a:lnSpc>
              <a:buFontTx/>
              <a:buAutoNum type="arabicParenR"/>
              <a:defRPr/>
            </a:pP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Проекционная рентгенография органов брюшной полости</a:t>
            </a:r>
          </a:p>
          <a:p>
            <a:pPr marL="533400" indent="-533400" eaLnBrk="1" hangingPunct="1">
              <a:lnSpc>
                <a:spcPct val="80000"/>
              </a:lnSpc>
              <a:buFontTx/>
              <a:buAutoNum type="arabicParenR"/>
              <a:defRPr/>
            </a:pP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Ретроградная </a:t>
            </a:r>
            <a:r>
              <a:rPr lang="ru-RU" altLang="ru-RU" sz="18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холангиопанкреатография</a:t>
            </a: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(РХПГ)</a:t>
            </a:r>
          </a:p>
          <a:p>
            <a:pPr marL="533400" indent="-533400" eaLnBrk="1" hangingPunct="1">
              <a:lnSpc>
                <a:spcPct val="80000"/>
              </a:lnSpc>
              <a:buFontTx/>
              <a:buAutoNum type="arabicParenR"/>
              <a:defRPr/>
            </a:pPr>
            <a:r>
              <a:rPr lang="ru-RU" altLang="ru-RU" sz="18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Пункционная биопсия поджелудочной железы</a:t>
            </a:r>
            <a:endParaRPr lang="ru-RU" altLang="ru-RU" sz="1800" dirty="0" smtClean="0">
              <a:solidFill>
                <a:srgbClr val="000066"/>
              </a:solidFill>
            </a:endParaRPr>
          </a:p>
        </p:txBody>
      </p:sp>
      <p:pic>
        <p:nvPicPr>
          <p:cNvPr id="52227" name="Picture 2" descr="2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572000"/>
            <a:ext cx="1143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Rectangle 3"/>
          <p:cNvSpPr>
            <a:spLocks noGrp="1" noChangeArrowheads="1"/>
          </p:cNvSpPr>
          <p:nvPr>
            <p:ph type="title" idx="4294967295"/>
          </p:nvPr>
        </p:nvSpPr>
        <p:spPr>
          <a:xfrm>
            <a:off x="0" y="249238"/>
            <a:ext cx="8991600" cy="830262"/>
          </a:xfrm>
        </p:spPr>
        <p:txBody>
          <a:bodyPr/>
          <a:lstStyle/>
          <a:p>
            <a:pPr algn="ctr" eaLnBrk="1" hangingPunct="1">
              <a:defRPr/>
            </a:pPr>
            <a:r>
              <a:rPr lang="ru-RU" altLang="ru-RU" sz="2400" b="1" dirty="0" smtClean="0">
                <a:solidFill>
                  <a:srgbClr val="990000"/>
                </a:solidFill>
                <a:effectLst>
                  <a:outerShdw blurRad="38100" dist="38100" dir="2700000" algn="tl">
                    <a:srgbClr val="C0C0C0"/>
                  </a:outerShdw>
                </a:effectLst>
              </a:rPr>
              <a:t>ЛАБОРАТОРНО-ИНСТРУМЕНТАЛЬНАЯ ДИАГНОСТИКА ХРОНИЧЕСКОГО ПАНКРЕАТИТА:</a:t>
            </a:r>
          </a:p>
        </p:txBody>
      </p:sp>
    </p:spTree>
    <p:extLst>
      <p:ext uri="{BB962C8B-B14F-4D97-AF65-F5344CB8AC3E}">
        <p14:creationId xmlns:p14="http://schemas.microsoft.com/office/powerpoint/2010/main" val="206198013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12-pellet mill laboratory"/>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6096000" y="4572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595" name="Rectangle 3"/>
          <p:cNvSpPr>
            <a:spLocks noGrp="1" noChangeArrowheads="1"/>
          </p:cNvSpPr>
          <p:nvPr>
            <p:ph type="title"/>
          </p:nvPr>
        </p:nvSpPr>
        <p:spPr>
          <a:xfrm>
            <a:off x="381000" y="341313"/>
            <a:ext cx="8229600" cy="954087"/>
          </a:xfrm>
        </p:spPr>
        <p:txBody>
          <a:bodyPr/>
          <a:lstStyle/>
          <a:p>
            <a:pPr eaLnBrk="1" hangingPunct="1">
              <a:defRPr/>
            </a:pPr>
            <a:r>
              <a:rPr lang="ru-RU" altLang="ru-RU" sz="2800" dirty="0" err="1" smtClean="0">
                <a:solidFill>
                  <a:srgbClr val="990000"/>
                </a:solidFill>
                <a:effectLst>
                  <a:outerShdw blurRad="38100" dist="38100" dir="2700000" algn="tl">
                    <a:srgbClr val="C0C0C0"/>
                  </a:outerShdw>
                </a:effectLst>
              </a:rPr>
              <a:t>Эластаза</a:t>
            </a:r>
            <a:r>
              <a:rPr lang="ru-RU" altLang="ru-RU" sz="2800" dirty="0" smtClean="0">
                <a:solidFill>
                  <a:srgbClr val="990000"/>
                </a:solidFill>
                <a:effectLst>
                  <a:outerShdw blurRad="38100" dist="38100" dir="2700000" algn="tl">
                    <a:srgbClr val="C0C0C0"/>
                  </a:outerShdw>
                </a:effectLst>
              </a:rPr>
              <a:t> 1, панкреатическая </a:t>
            </a:r>
            <a:r>
              <a:rPr lang="ru-RU" altLang="ru-RU" sz="2800" dirty="0" err="1" smtClean="0">
                <a:solidFill>
                  <a:srgbClr val="990000"/>
                </a:solidFill>
                <a:effectLst>
                  <a:outerShdw blurRad="38100" dist="38100" dir="2700000" algn="tl">
                    <a:srgbClr val="C0C0C0"/>
                  </a:outerShdw>
                </a:effectLst>
              </a:rPr>
              <a:t>эластаза</a:t>
            </a:r>
            <a:r>
              <a:rPr lang="ru-RU" altLang="ru-RU" sz="2800" dirty="0" smtClean="0">
                <a:solidFill>
                  <a:srgbClr val="990000"/>
                </a:solidFill>
                <a:effectLst>
                  <a:outerShdw blurRad="38100" dist="38100" dir="2700000" algn="tl">
                    <a:srgbClr val="C0C0C0"/>
                  </a:outerShdw>
                </a:effectLst>
              </a:rPr>
              <a:t> 1 (</a:t>
            </a:r>
            <a:r>
              <a:rPr lang="ru-RU" altLang="ru-RU" sz="2800" dirty="0" err="1" smtClean="0">
                <a:solidFill>
                  <a:srgbClr val="990000"/>
                </a:solidFill>
                <a:effectLst>
                  <a:outerShdw blurRad="38100" dist="38100" dir="2700000" algn="tl">
                    <a:srgbClr val="C0C0C0"/>
                  </a:outerShdw>
                </a:effectLst>
              </a:rPr>
              <a:t>Elastase</a:t>
            </a:r>
            <a:r>
              <a:rPr lang="ru-RU" altLang="ru-RU" sz="2800" dirty="0" smtClean="0">
                <a:solidFill>
                  <a:srgbClr val="990000"/>
                </a:solidFill>
                <a:effectLst>
                  <a:outerShdw blurRad="38100" dist="38100" dir="2700000" algn="tl">
                    <a:srgbClr val="C0C0C0"/>
                  </a:outerShdw>
                </a:effectLst>
              </a:rPr>
              <a:t> 1, E1, Э1)</a:t>
            </a:r>
          </a:p>
        </p:txBody>
      </p:sp>
      <p:sp>
        <p:nvSpPr>
          <p:cNvPr id="494596" name="Rectangle 4"/>
          <p:cNvSpPr>
            <a:spLocks noGrp="1" noChangeArrowheads="1"/>
          </p:cNvSpPr>
          <p:nvPr>
            <p:ph type="body" idx="1"/>
          </p:nvPr>
        </p:nvSpPr>
        <p:spPr>
          <a:xfrm>
            <a:off x="395288" y="1557338"/>
            <a:ext cx="8229600" cy="4525962"/>
          </a:xfrm>
        </p:spPr>
        <p:txBody>
          <a:bodyPr/>
          <a:lstStyle/>
          <a:p>
            <a:pPr eaLnBrk="1" hangingPunct="1">
              <a:defRPr/>
            </a:pPr>
            <a:r>
              <a:rPr lang="ru-RU" altLang="ru-RU" sz="2400" b="1" dirty="0" smtClean="0">
                <a:solidFill>
                  <a:srgbClr val="FF0000"/>
                </a:solidFill>
                <a:effectLst>
                  <a:outerShdw blurRad="38100" dist="38100" dir="2700000" algn="tl">
                    <a:srgbClr val="C0C0C0"/>
                  </a:outerShdw>
                </a:effectLst>
              </a:rPr>
              <a:t>&lt; 100 мкг/г кала</a:t>
            </a:r>
            <a:r>
              <a:rPr lang="ru-RU" altLang="ru-RU" sz="2400" b="1" dirty="0" smtClean="0">
                <a:solidFill>
                  <a:srgbClr val="000066"/>
                </a:solidFill>
                <a:effectLst>
                  <a:outerShdw blurRad="38100" dist="38100" dir="2700000" algn="tl">
                    <a:srgbClr val="C0C0C0"/>
                  </a:outerShdw>
                </a:effectLst>
              </a:rPr>
              <a:t> – </a:t>
            </a:r>
            <a:r>
              <a:rPr lang="ru-RU" altLang="ru-RU" sz="2400" b="1" u="sng" dirty="0" smtClean="0">
                <a:solidFill>
                  <a:srgbClr val="000066"/>
                </a:solidFill>
                <a:effectLst>
                  <a:outerShdw blurRad="38100" dist="38100" dir="2700000" algn="tl">
                    <a:srgbClr val="C0C0C0"/>
                  </a:outerShdw>
                </a:effectLst>
              </a:rPr>
              <a:t>тяжёлая степень</a:t>
            </a:r>
            <a:r>
              <a:rPr lang="ru-RU" altLang="ru-RU" sz="2400" b="1" dirty="0" smtClean="0">
                <a:solidFill>
                  <a:srgbClr val="000066"/>
                </a:solidFill>
                <a:effectLst>
                  <a:outerShdw blurRad="38100" dist="38100" dir="2700000" algn="tl">
                    <a:srgbClr val="C0C0C0"/>
                  </a:outerShdw>
                </a:effectLst>
              </a:rPr>
              <a:t> экзокринной недостаточности поджелудочной железы; </a:t>
            </a:r>
          </a:p>
          <a:p>
            <a:pPr eaLnBrk="1" hangingPunct="1">
              <a:defRPr/>
            </a:pPr>
            <a:endParaRPr lang="ru-RU" altLang="ru-RU" sz="2400" b="1" dirty="0" smtClean="0">
              <a:solidFill>
                <a:srgbClr val="FF0000"/>
              </a:solidFill>
              <a:effectLst>
                <a:outerShdw blurRad="38100" dist="38100" dir="2700000" algn="tl">
                  <a:srgbClr val="C0C0C0"/>
                </a:outerShdw>
              </a:effectLst>
            </a:endParaRPr>
          </a:p>
          <a:p>
            <a:pPr eaLnBrk="1" hangingPunct="1">
              <a:defRPr/>
            </a:pPr>
            <a:r>
              <a:rPr lang="ru-RU" altLang="ru-RU" sz="2400" b="1" dirty="0" smtClean="0">
                <a:solidFill>
                  <a:srgbClr val="FF0000"/>
                </a:solidFill>
                <a:effectLst>
                  <a:outerShdw blurRad="38100" dist="38100" dir="2700000" algn="tl">
                    <a:srgbClr val="C0C0C0"/>
                  </a:outerShdw>
                </a:effectLst>
              </a:rPr>
              <a:t>100 - 200 мкг/г кала</a:t>
            </a:r>
            <a:r>
              <a:rPr lang="ru-RU" altLang="ru-RU" sz="2400" b="1" dirty="0" smtClean="0">
                <a:solidFill>
                  <a:srgbClr val="000066"/>
                </a:solidFill>
                <a:effectLst>
                  <a:outerShdw blurRad="38100" dist="38100" dir="2700000" algn="tl">
                    <a:srgbClr val="C0C0C0"/>
                  </a:outerShdw>
                </a:effectLst>
              </a:rPr>
              <a:t> – </a:t>
            </a:r>
            <a:r>
              <a:rPr lang="ru-RU" altLang="ru-RU" sz="2400" b="1" u="sng" dirty="0" smtClean="0">
                <a:solidFill>
                  <a:srgbClr val="000066"/>
                </a:solidFill>
                <a:effectLst>
                  <a:outerShdw blurRad="38100" dist="38100" dir="2700000" algn="tl">
                    <a:srgbClr val="C0C0C0"/>
                  </a:outerShdw>
                </a:effectLst>
              </a:rPr>
              <a:t>умеренно – лёгкая степень</a:t>
            </a:r>
            <a:r>
              <a:rPr lang="ru-RU" altLang="ru-RU" sz="2400" b="1" dirty="0" smtClean="0">
                <a:solidFill>
                  <a:srgbClr val="000066"/>
                </a:solidFill>
                <a:effectLst>
                  <a:outerShdw blurRad="38100" dist="38100" dir="2700000" algn="tl">
                    <a:srgbClr val="C0C0C0"/>
                  </a:outerShdw>
                </a:effectLst>
              </a:rPr>
              <a:t> экзокринной недостаточности поджелудочной железы;</a:t>
            </a:r>
          </a:p>
          <a:p>
            <a:pPr eaLnBrk="1" hangingPunct="1">
              <a:defRPr/>
            </a:pPr>
            <a:endParaRPr lang="ru-RU" altLang="ru-RU" sz="2400" b="1" dirty="0" smtClean="0">
              <a:solidFill>
                <a:srgbClr val="FF0000"/>
              </a:solidFill>
              <a:effectLst>
                <a:outerShdw blurRad="38100" dist="38100" dir="2700000" algn="tl">
                  <a:srgbClr val="C0C0C0"/>
                </a:outerShdw>
              </a:effectLst>
            </a:endParaRPr>
          </a:p>
          <a:p>
            <a:pPr eaLnBrk="1" hangingPunct="1">
              <a:defRPr/>
            </a:pPr>
            <a:r>
              <a:rPr lang="ru-RU" altLang="ru-RU" sz="2400" b="1" dirty="0" smtClean="0">
                <a:solidFill>
                  <a:srgbClr val="FF0000"/>
                </a:solidFill>
                <a:effectLst>
                  <a:outerShdw blurRad="38100" dist="38100" dir="2700000" algn="tl">
                    <a:srgbClr val="C0C0C0"/>
                  </a:outerShdw>
                </a:effectLst>
              </a:rPr>
              <a:t>&gt; 200 мкг/г кала</a:t>
            </a:r>
            <a:r>
              <a:rPr lang="ru-RU" altLang="ru-RU" sz="2400" b="1" dirty="0" smtClean="0">
                <a:solidFill>
                  <a:srgbClr val="000066"/>
                </a:solidFill>
                <a:effectLst>
                  <a:outerShdw blurRad="38100" dist="38100" dir="2700000" algn="tl">
                    <a:srgbClr val="C0C0C0"/>
                  </a:outerShdw>
                </a:effectLst>
              </a:rPr>
              <a:t> – </a:t>
            </a:r>
            <a:r>
              <a:rPr lang="ru-RU" altLang="ru-RU" sz="2400" b="1" u="sng" dirty="0" smtClean="0">
                <a:solidFill>
                  <a:srgbClr val="000066"/>
                </a:solidFill>
                <a:effectLst>
                  <a:outerShdw blurRad="38100" dist="38100" dir="2700000" algn="tl">
                    <a:srgbClr val="C0C0C0"/>
                  </a:outerShdw>
                </a:effectLst>
              </a:rPr>
              <a:t>норма</a:t>
            </a:r>
            <a:r>
              <a:rPr lang="ru-RU" altLang="ru-RU" sz="2400" b="1" dirty="0" smtClean="0">
                <a:solidFill>
                  <a:srgbClr val="000066"/>
                </a:solidFill>
                <a:effectLst>
                  <a:outerShdw blurRad="38100" dist="38100" dir="2700000" algn="tl">
                    <a:srgbClr val="C0C0C0"/>
                  </a:outerShdw>
                </a:effectLst>
              </a:rPr>
              <a:t>.</a:t>
            </a:r>
          </a:p>
        </p:txBody>
      </p:sp>
    </p:spTree>
    <p:extLst>
      <p:ext uri="{BB962C8B-B14F-4D97-AF65-F5344CB8AC3E}">
        <p14:creationId xmlns:p14="http://schemas.microsoft.com/office/powerpoint/2010/main" val="2474629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685800" y="444500"/>
            <a:ext cx="7772400" cy="954088"/>
          </a:xfrm>
        </p:spPr>
        <p:txBody>
          <a:bodyPr/>
          <a:lstStyle/>
          <a:p>
            <a:pPr algn="ctr" eaLnBrk="1" hangingPunct="1">
              <a:defRPr/>
            </a:pPr>
            <a:r>
              <a:rPr lang="ru-RU" altLang="ru-RU" sz="2800" b="1" dirty="0" smtClean="0">
                <a:solidFill>
                  <a:srgbClr val="990000"/>
                </a:solidFill>
                <a:effectLst>
                  <a:outerShdw blurRad="38100" dist="38100" dir="2700000" algn="tl">
                    <a:srgbClr val="C0C0C0"/>
                  </a:outerShdw>
                </a:effectLst>
              </a:rPr>
              <a:t>Инструментальные методы исследования</a:t>
            </a:r>
            <a:endParaRPr lang="ru-RU" altLang="ru-RU" sz="2800" dirty="0" smtClean="0">
              <a:solidFill>
                <a:srgbClr val="990000"/>
              </a:solidFill>
              <a:effectLst>
                <a:outerShdw blurRad="38100" dist="38100" dir="2700000" algn="tl">
                  <a:srgbClr val="C0C0C0"/>
                </a:outerShdw>
              </a:effectLst>
            </a:endParaRPr>
          </a:p>
        </p:txBody>
      </p:sp>
      <p:sp>
        <p:nvSpPr>
          <p:cNvPr id="516099" name="Rectangle 3"/>
          <p:cNvSpPr>
            <a:spLocks noGrp="1" noChangeArrowheads="1"/>
          </p:cNvSpPr>
          <p:nvPr>
            <p:ph type="body" sz="half" idx="1"/>
          </p:nvPr>
        </p:nvSpPr>
        <p:spPr>
          <a:xfrm>
            <a:off x="271463" y="1981200"/>
            <a:ext cx="4224337" cy="4114800"/>
          </a:xfrm>
          <a:extLst/>
        </p:spPr>
        <p:txBody>
          <a:bodyPr/>
          <a:lstStyle/>
          <a:p>
            <a:pPr marL="92075" indent="-92075" algn="ctr" eaLnBrk="1" hangingPunct="1">
              <a:buFontTx/>
              <a:buNone/>
              <a:defRPr/>
            </a:pPr>
            <a:endParaRPr lang="ru-RU" altLang="ru-RU" sz="2800" smtClean="0"/>
          </a:p>
          <a:p>
            <a:pPr marL="92075" indent="-92075" algn="ctr" eaLnBrk="1" hangingPunct="1">
              <a:buFontTx/>
              <a:buNone/>
              <a:defRPr/>
            </a:pPr>
            <a:r>
              <a:rPr lang="ru-RU" altLang="ru-RU" sz="2800" smtClean="0">
                <a:effectLst>
                  <a:outerShdw blurRad="38100" dist="38100" dir="2700000" algn="tl">
                    <a:srgbClr val="C0C0C0"/>
                  </a:outerShdw>
                </a:effectLst>
              </a:rPr>
              <a:t>Обзорная рентгеноскопия брюшной полости выявляет кальцификаты ПЖ в 50% случаев</a:t>
            </a:r>
          </a:p>
        </p:txBody>
      </p:sp>
      <p:graphicFrame>
        <p:nvGraphicFramePr>
          <p:cNvPr id="54276" name="Object 4"/>
          <p:cNvGraphicFramePr>
            <a:graphicFrameLocks noGrp="1" noChangeAspect="1"/>
          </p:cNvGraphicFramePr>
          <p:nvPr>
            <p:ph type="clipArt" sz="half" idx="2"/>
          </p:nvPr>
        </p:nvGraphicFramePr>
        <p:xfrm>
          <a:off x="4648200" y="1752600"/>
          <a:ext cx="4125913" cy="4724400"/>
        </p:xfrm>
        <a:graphic>
          <a:graphicData uri="http://schemas.openxmlformats.org/presentationml/2006/ole">
            <mc:AlternateContent xmlns:mc="http://schemas.openxmlformats.org/markup-compatibility/2006">
              <mc:Choice xmlns:v="urn:schemas-microsoft-com:vml" Requires="v">
                <p:oleObj spid="_x0000_s6164" name="Фотография Photo Editor" r:id="rId3" imgW="1380952" imgH="1580952" progId="MSPhotoEd.3">
                  <p:embed/>
                </p:oleObj>
              </mc:Choice>
              <mc:Fallback>
                <p:oleObj name="Фотография Photo Editor" r:id="rId3" imgW="1380952" imgH="158095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752600"/>
                        <a:ext cx="4125913"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2829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685800" y="419100"/>
            <a:ext cx="7772400" cy="1077913"/>
          </a:xfrm>
        </p:spPr>
        <p:txBody>
          <a:bodyPr/>
          <a:lstStyle/>
          <a:p>
            <a:pPr algn="ctr" eaLnBrk="1" hangingPunct="1">
              <a:defRPr/>
            </a:pPr>
            <a:r>
              <a:rPr lang="ru-RU" altLang="ru-RU" sz="3200" b="1" dirty="0" smtClean="0">
                <a:solidFill>
                  <a:srgbClr val="990000"/>
                </a:solidFill>
                <a:effectLst>
                  <a:outerShdw blurRad="38100" dist="38100" dir="2700000" algn="tl">
                    <a:srgbClr val="C0C0C0"/>
                  </a:outerShdw>
                </a:effectLst>
              </a:rPr>
              <a:t>Инструментальные методы исследования</a:t>
            </a:r>
            <a:endParaRPr lang="ru-RU" altLang="ru-RU" sz="3200" dirty="0" smtClean="0">
              <a:solidFill>
                <a:srgbClr val="990000"/>
              </a:solidFill>
              <a:effectLst>
                <a:outerShdw blurRad="38100" dist="38100" dir="2700000" algn="tl">
                  <a:srgbClr val="C0C0C0"/>
                </a:outerShdw>
              </a:effectLst>
            </a:endParaRPr>
          </a:p>
        </p:txBody>
      </p:sp>
      <p:sp>
        <p:nvSpPr>
          <p:cNvPr id="517123" name="Rectangle 3"/>
          <p:cNvSpPr>
            <a:spLocks noGrp="1" noChangeArrowheads="1"/>
          </p:cNvSpPr>
          <p:nvPr>
            <p:ph type="body" sz="half" idx="1"/>
          </p:nvPr>
        </p:nvSpPr>
        <p:spPr>
          <a:xfrm>
            <a:off x="381000" y="1981200"/>
            <a:ext cx="3810000" cy="3581400"/>
          </a:xfrm>
          <a:extLst/>
        </p:spPr>
        <p:txBody>
          <a:bodyPr/>
          <a:lstStyle/>
          <a:p>
            <a:pPr marL="0" indent="0" algn="ctr" eaLnBrk="1" hangingPunct="1">
              <a:buFontTx/>
              <a:buNone/>
              <a:defRPr/>
            </a:pPr>
            <a:endParaRPr lang="ru-RU" altLang="ru-RU" sz="2400" dirty="0" smtClean="0"/>
          </a:p>
          <a:p>
            <a:pPr marL="0" indent="0" algn="ctr" eaLnBrk="1" hangingPunct="1">
              <a:buFontTx/>
              <a:buNone/>
              <a:defRPr/>
            </a:pPr>
            <a:r>
              <a:rPr lang="ru-RU" altLang="ru-RU" sz="2400" dirty="0" err="1" smtClean="0">
                <a:effectLst>
                  <a:outerShdw blurRad="38100" dist="38100" dir="2700000" algn="tl">
                    <a:srgbClr val="C0C0C0"/>
                  </a:outerShdw>
                </a:effectLst>
              </a:rPr>
              <a:t>Рентгеноконтрастное</a:t>
            </a:r>
            <a:r>
              <a:rPr lang="ru-RU" altLang="ru-RU" sz="2400" dirty="0" smtClean="0">
                <a:effectLst>
                  <a:outerShdw blurRad="38100" dist="38100" dir="2700000" algn="tl">
                    <a:srgbClr val="C0C0C0"/>
                  </a:outerShdw>
                </a:effectLst>
              </a:rPr>
              <a:t> исследование ЖКТ с бариевой взвесью выявляет расширение подковы и  нарушение пассажа по ДПК.</a:t>
            </a:r>
          </a:p>
        </p:txBody>
      </p:sp>
      <p:graphicFrame>
        <p:nvGraphicFramePr>
          <p:cNvPr id="55300" name="Object 4"/>
          <p:cNvGraphicFramePr>
            <a:graphicFrameLocks noGrp="1" noChangeAspect="1"/>
          </p:cNvGraphicFramePr>
          <p:nvPr>
            <p:ph type="clipArt" sz="half" idx="2"/>
          </p:nvPr>
        </p:nvGraphicFramePr>
        <p:xfrm>
          <a:off x="4419600" y="2667000"/>
          <a:ext cx="4572000" cy="2460625"/>
        </p:xfrm>
        <a:graphic>
          <a:graphicData uri="http://schemas.openxmlformats.org/presentationml/2006/ole">
            <mc:AlternateContent xmlns:mc="http://schemas.openxmlformats.org/markup-compatibility/2006">
              <mc:Choice xmlns:v="urn:schemas-microsoft-com:vml" Requires="v">
                <p:oleObj spid="_x0000_s7188" name="Фотография Photo Editor" r:id="rId3" imgW="1238423" imgH="666667" progId="MSPhotoEd.3">
                  <p:embed/>
                </p:oleObj>
              </mc:Choice>
              <mc:Fallback>
                <p:oleObj name="Фотография Photo Editor" r:id="rId3" imgW="1238423" imgH="66666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667000"/>
                        <a:ext cx="4572000" cy="246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19496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611188" y="260350"/>
            <a:ext cx="8162925" cy="519113"/>
          </a:xfrm>
        </p:spPr>
        <p:txBody>
          <a:bodyPr/>
          <a:lstStyle/>
          <a:p>
            <a:r>
              <a:rPr lang="ru-RU" altLang="ru-RU" sz="2800" b="1" smtClean="0"/>
              <a:t>Ультразвуковое исследование ПЖ</a:t>
            </a:r>
          </a:p>
        </p:txBody>
      </p:sp>
      <p:sp>
        <p:nvSpPr>
          <p:cNvPr id="56323" name="Rectangle 3"/>
          <p:cNvSpPr>
            <a:spLocks noGrp="1" noChangeArrowheads="1"/>
          </p:cNvSpPr>
          <p:nvPr>
            <p:ph type="body" idx="4294967295"/>
          </p:nvPr>
        </p:nvSpPr>
        <p:spPr>
          <a:xfrm>
            <a:off x="250825" y="1052513"/>
            <a:ext cx="8772525" cy="5043487"/>
          </a:xfrm>
        </p:spPr>
        <p:txBody>
          <a:bodyPr/>
          <a:lstStyle/>
          <a:p>
            <a:pPr>
              <a:buFont typeface="Wingdings" pitchFamily="2" charset="2"/>
              <a:buNone/>
            </a:pPr>
            <a:r>
              <a:rPr lang="ru-RU" altLang="ru-RU" sz="2400" b="1" u="sng" smtClean="0">
                <a:solidFill>
                  <a:srgbClr val="3366CC"/>
                </a:solidFill>
              </a:rPr>
              <a:t>Острый панкреатит.</a:t>
            </a:r>
          </a:p>
          <a:p>
            <a:pPr>
              <a:buFont typeface="Wingdings" pitchFamily="2" charset="2"/>
              <a:buNone/>
            </a:pPr>
            <a:r>
              <a:rPr lang="ru-RU" altLang="ru-RU" sz="2400" smtClean="0">
                <a:solidFill>
                  <a:srgbClr val="3366CC"/>
                </a:solidFill>
              </a:rPr>
              <a:t>Отечная стадия:</a:t>
            </a:r>
          </a:p>
          <a:p>
            <a:r>
              <a:rPr lang="ru-RU" altLang="ru-RU" sz="2400" smtClean="0">
                <a:solidFill>
                  <a:srgbClr val="3366CC"/>
                </a:solidFill>
              </a:rPr>
              <a:t>Увеличение размеров</a:t>
            </a:r>
          </a:p>
          <a:p>
            <a:r>
              <a:rPr lang="ru-RU" altLang="ru-RU" sz="2400" smtClean="0">
                <a:solidFill>
                  <a:srgbClr val="3366CC"/>
                </a:solidFill>
              </a:rPr>
              <a:t>Нечеткость контуров</a:t>
            </a:r>
          </a:p>
          <a:p>
            <a:r>
              <a:rPr lang="ru-RU" altLang="ru-RU" sz="2400" smtClean="0">
                <a:solidFill>
                  <a:srgbClr val="3366CC"/>
                </a:solidFill>
              </a:rPr>
              <a:t>Снижение эхогенности</a:t>
            </a:r>
          </a:p>
          <a:p>
            <a:r>
              <a:rPr lang="ru-RU" altLang="ru-RU" sz="2400" smtClean="0">
                <a:solidFill>
                  <a:srgbClr val="3366CC"/>
                </a:solidFill>
              </a:rPr>
              <a:t>Расширение протоков</a:t>
            </a:r>
          </a:p>
          <a:p>
            <a:r>
              <a:rPr lang="ru-RU" altLang="ru-RU" sz="2400" smtClean="0">
                <a:solidFill>
                  <a:srgbClr val="3366CC"/>
                </a:solidFill>
              </a:rPr>
              <a:t>Чередование гипер- и гипоэхогенных полей</a:t>
            </a:r>
          </a:p>
          <a:p>
            <a:r>
              <a:rPr lang="ru-RU" altLang="ru-RU" sz="2400" smtClean="0">
                <a:solidFill>
                  <a:srgbClr val="3366CC"/>
                </a:solidFill>
              </a:rPr>
              <a:t>Псевдокиста – анэхогенное образование от 5 мл до 3 литров, с четкими контурами. Образуется в результате некроза ткани ПЖ. Формируется в сроки от нескольких дней до 2-4 недель.</a:t>
            </a:r>
          </a:p>
        </p:txBody>
      </p:sp>
    </p:spTree>
    <p:extLst>
      <p:ext uri="{BB962C8B-B14F-4D97-AF65-F5344CB8AC3E}">
        <p14:creationId xmlns:p14="http://schemas.microsoft.com/office/powerpoint/2010/main" val="4201411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79388" y="260350"/>
            <a:ext cx="8162925" cy="519113"/>
          </a:xfrm>
        </p:spPr>
        <p:txBody>
          <a:bodyPr/>
          <a:lstStyle/>
          <a:p>
            <a:r>
              <a:rPr lang="ru-RU" altLang="ru-RU" sz="2800" b="1" smtClean="0"/>
              <a:t>Ультразвуковое исследование ПЖ</a:t>
            </a:r>
          </a:p>
        </p:txBody>
      </p:sp>
      <p:sp>
        <p:nvSpPr>
          <p:cNvPr id="57347" name="Rectangle 3"/>
          <p:cNvSpPr>
            <a:spLocks noGrp="1" noChangeArrowheads="1"/>
          </p:cNvSpPr>
          <p:nvPr>
            <p:ph type="body" idx="4294967295"/>
          </p:nvPr>
        </p:nvSpPr>
        <p:spPr>
          <a:xfrm>
            <a:off x="250825" y="1125538"/>
            <a:ext cx="8772525" cy="4970462"/>
          </a:xfrm>
        </p:spPr>
        <p:txBody>
          <a:bodyPr/>
          <a:lstStyle/>
          <a:p>
            <a:pPr>
              <a:lnSpc>
                <a:spcPct val="90000"/>
              </a:lnSpc>
              <a:buFont typeface="Wingdings" pitchFamily="2" charset="2"/>
              <a:buNone/>
            </a:pPr>
            <a:r>
              <a:rPr lang="ru-RU" altLang="ru-RU" sz="2400" u="sng" smtClean="0">
                <a:solidFill>
                  <a:srgbClr val="3366CC"/>
                </a:solidFill>
              </a:rPr>
              <a:t>Хронический панкреатит:</a:t>
            </a:r>
          </a:p>
          <a:p>
            <a:pPr>
              <a:lnSpc>
                <a:spcPct val="90000"/>
              </a:lnSpc>
            </a:pPr>
            <a:r>
              <a:rPr lang="ru-RU" altLang="ru-RU" sz="2400" smtClean="0">
                <a:solidFill>
                  <a:srgbClr val="3366CC"/>
                </a:solidFill>
              </a:rPr>
              <a:t>Изменение контуров – зазубренные, мелкобугристые</a:t>
            </a:r>
          </a:p>
          <a:p>
            <a:pPr>
              <a:lnSpc>
                <a:spcPct val="90000"/>
              </a:lnSpc>
            </a:pPr>
            <a:r>
              <a:rPr lang="ru-RU" altLang="ru-RU" sz="2400" smtClean="0">
                <a:solidFill>
                  <a:srgbClr val="3366CC"/>
                </a:solidFill>
              </a:rPr>
              <a:t>Четкость контуров – при фиброзных изменениях увеличивается, при жировой инфильтрации – утрачивается</a:t>
            </a:r>
          </a:p>
          <a:p>
            <a:pPr>
              <a:lnSpc>
                <a:spcPct val="90000"/>
              </a:lnSpc>
            </a:pPr>
            <a:r>
              <a:rPr lang="ru-RU" altLang="ru-RU" sz="2400" smtClean="0">
                <a:solidFill>
                  <a:srgbClr val="3366CC"/>
                </a:solidFill>
              </a:rPr>
              <a:t>Эхоплотность повышается</a:t>
            </a:r>
          </a:p>
          <a:p>
            <a:pPr>
              <a:lnSpc>
                <a:spcPct val="90000"/>
              </a:lnSpc>
            </a:pPr>
            <a:r>
              <a:rPr lang="ru-RU" altLang="ru-RU" sz="2400" smtClean="0">
                <a:solidFill>
                  <a:srgbClr val="3366CC"/>
                </a:solidFill>
              </a:rPr>
              <a:t>Структура – диффузно неоднородная, иногда с зонами кальцификации</a:t>
            </a:r>
          </a:p>
          <a:p>
            <a:pPr>
              <a:lnSpc>
                <a:spcPct val="90000"/>
              </a:lnSpc>
            </a:pPr>
            <a:r>
              <a:rPr lang="ru-RU" altLang="ru-RU" sz="2400" smtClean="0">
                <a:solidFill>
                  <a:srgbClr val="3366CC"/>
                </a:solidFill>
              </a:rPr>
              <a:t>При фиброзе ПЖ - размеры уменьшаются</a:t>
            </a:r>
          </a:p>
          <a:p>
            <a:pPr>
              <a:lnSpc>
                <a:spcPct val="90000"/>
              </a:lnSpc>
            </a:pPr>
            <a:r>
              <a:rPr lang="ru-RU" altLang="ru-RU" sz="2400" smtClean="0">
                <a:solidFill>
                  <a:srgbClr val="3366CC"/>
                </a:solidFill>
              </a:rPr>
              <a:t>Панкреатический проток дилятирован, в просвете-конкременты с дистальной акустической тенью</a:t>
            </a:r>
          </a:p>
          <a:p>
            <a:pPr>
              <a:lnSpc>
                <a:spcPct val="90000"/>
              </a:lnSpc>
            </a:pPr>
            <a:r>
              <a:rPr lang="ru-RU" altLang="ru-RU" sz="2400" smtClean="0">
                <a:solidFill>
                  <a:srgbClr val="3366CC"/>
                </a:solidFill>
              </a:rPr>
              <a:t>Псевдокисты</a:t>
            </a:r>
          </a:p>
          <a:p>
            <a:pPr>
              <a:lnSpc>
                <a:spcPct val="90000"/>
              </a:lnSpc>
            </a:pPr>
            <a:endParaRPr lang="ru-RU" altLang="ru-RU" sz="2400" smtClean="0">
              <a:solidFill>
                <a:srgbClr val="3366CC"/>
              </a:solidFill>
            </a:endParaRPr>
          </a:p>
        </p:txBody>
      </p:sp>
    </p:spTree>
    <p:extLst>
      <p:ext uri="{BB962C8B-B14F-4D97-AF65-F5344CB8AC3E}">
        <p14:creationId xmlns:p14="http://schemas.microsoft.com/office/powerpoint/2010/main" val="305788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4838700"/>
          </a:xfrm>
          <a:prstGeom prst="rect">
            <a:avLst/>
          </a:prstGeom>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20000"/>
              </a:spcBef>
              <a:buClr>
                <a:srgbClr val="9A0000"/>
              </a:buClr>
              <a:buSzPct val="75000"/>
              <a:defRPr/>
            </a:pPr>
            <a:r>
              <a:rPr lang="ru-RU" altLang="ru-RU" sz="2800" b="1" smtClean="0">
                <a:solidFill>
                  <a:srgbClr val="002060"/>
                </a:solidFill>
                <a:latin typeface="Arial" pitchFamily="34" charset="0"/>
                <a:cs typeface="Arial" pitchFamily="34" charset="0"/>
              </a:rPr>
              <a:t>                   </a:t>
            </a:r>
          </a:p>
          <a:p>
            <a:pPr algn="ctr" eaLnBrk="1" hangingPunct="1">
              <a:spcBef>
                <a:spcPct val="20000"/>
              </a:spcBef>
              <a:buClr>
                <a:srgbClr val="9A0000"/>
              </a:buClr>
              <a:buSzPct val="75000"/>
              <a:defRPr/>
            </a:pPr>
            <a:r>
              <a:rPr lang="ru-RU" altLang="ru-RU" sz="4000" b="1" u="sng" smtClean="0">
                <a:solidFill>
                  <a:schemeClr val="folHlink"/>
                </a:solidFill>
                <a:latin typeface="Arial" pitchFamily="34" charset="0"/>
                <a:cs typeface="Arial" pitchFamily="34" charset="0"/>
              </a:rPr>
              <a:t>Хронический панкреатит  </a:t>
            </a:r>
          </a:p>
          <a:p>
            <a:pPr eaLnBrk="1" hangingPunct="1">
              <a:spcBef>
                <a:spcPct val="20000"/>
              </a:spcBef>
              <a:buClr>
                <a:srgbClr val="9A0000"/>
              </a:buClr>
              <a:buSzPct val="75000"/>
              <a:defRPr/>
            </a:pPr>
            <a:endParaRPr lang="ru-RU" altLang="ru-RU" sz="2800" u="sng" smtClean="0">
              <a:solidFill>
                <a:schemeClr val="folHlink"/>
              </a:solidFill>
              <a:effectLst>
                <a:outerShdw blurRad="38100" dist="38100" dir="2700000" algn="tl">
                  <a:srgbClr val="000000"/>
                </a:outerShdw>
              </a:effectLst>
              <a:latin typeface="Arial" pitchFamily="34" charset="0"/>
              <a:cs typeface="Arial" pitchFamily="34" charset="0"/>
            </a:endParaRPr>
          </a:p>
          <a:p>
            <a:pPr algn="ctr" eaLnBrk="1" hangingPunct="1">
              <a:spcBef>
                <a:spcPct val="20000"/>
              </a:spcBef>
              <a:buClr>
                <a:srgbClr val="9A0000"/>
              </a:buClr>
              <a:buSzPct val="75000"/>
              <a:defRPr/>
            </a:pPr>
            <a:r>
              <a:rPr lang="ru-RU" altLang="ru-RU" sz="2800" smtClean="0">
                <a:solidFill>
                  <a:srgbClr val="3366CC"/>
                </a:solidFill>
                <a:effectLst>
                  <a:outerShdw blurRad="38100" dist="38100" dir="2700000" algn="tl">
                    <a:srgbClr val="000000"/>
                  </a:outerShdw>
                </a:effectLst>
                <a:latin typeface="Arial" pitchFamily="34" charset="0"/>
                <a:cs typeface="Arial" pitchFamily="34" charset="0"/>
              </a:rPr>
              <a:t>Хроническое полиэтиологическое заболевание поджелудочной железы,</a:t>
            </a:r>
            <a:r>
              <a:rPr lang="ru-RU" altLang="ru-RU" sz="2800" b="1" smtClean="0">
                <a:solidFill>
                  <a:srgbClr val="3366CC"/>
                </a:solidFill>
                <a:latin typeface="Arial" pitchFamily="34" charset="0"/>
                <a:cs typeface="Arial" pitchFamily="34" charset="0"/>
              </a:rPr>
              <a:t> </a:t>
            </a:r>
            <a:r>
              <a:rPr lang="ru-RU" altLang="ru-RU" sz="2800" smtClean="0">
                <a:solidFill>
                  <a:srgbClr val="3366CC"/>
                </a:solidFill>
                <a:effectLst>
                  <a:outerShdw blurRad="38100" dist="38100" dir="2700000" algn="tl">
                    <a:srgbClr val="000000"/>
                  </a:outerShdw>
                </a:effectLst>
                <a:latin typeface="Arial" pitchFamily="34" charset="0"/>
                <a:cs typeface="Arial" pitchFamily="34" charset="0"/>
              </a:rPr>
              <a:t>патоморфологической основой которого является</a:t>
            </a:r>
            <a:r>
              <a:rPr lang="ru-RU" altLang="ru-RU" sz="2800" smtClean="0">
                <a:solidFill>
                  <a:schemeClr val="hlink"/>
                </a:solidFill>
                <a:effectLst>
                  <a:outerShdw blurRad="38100" dist="38100" dir="2700000" algn="tl">
                    <a:srgbClr val="000000"/>
                  </a:outerShdw>
                </a:effectLst>
                <a:latin typeface="Arial" pitchFamily="34" charset="0"/>
                <a:cs typeface="Arial" pitchFamily="34" charset="0"/>
              </a:rPr>
              <a:t> </a:t>
            </a:r>
            <a:r>
              <a:rPr lang="ru-RU" altLang="ru-RU" sz="2800" smtClean="0">
                <a:solidFill>
                  <a:srgbClr val="3366CC"/>
                </a:solidFill>
                <a:effectLst>
                  <a:outerShdw blurRad="38100" dist="38100" dir="2700000" algn="tl">
                    <a:srgbClr val="000000"/>
                  </a:outerShdw>
                </a:effectLst>
                <a:latin typeface="Arial" pitchFamily="34" charset="0"/>
                <a:cs typeface="Arial" pitchFamily="34" charset="0"/>
              </a:rPr>
              <a:t>воспалительно – деструктивный процесс при участии собственных ферментов с исходом в склероз, фиброз, сопровождающихся утратой внешне- и (или) внутрисекреторной функции органа</a:t>
            </a:r>
            <a:endParaRPr lang="ru-RU" altLang="ru-RU" sz="2800" smtClean="0">
              <a:solidFill>
                <a:schemeClr val="hlink"/>
              </a:solidFill>
              <a:latin typeface="Arial" pitchFamily="34" charset="0"/>
              <a:cs typeface="Arial" pitchFamily="34" charset="0"/>
            </a:endParaRPr>
          </a:p>
        </p:txBody>
      </p:sp>
    </p:spTree>
    <p:extLst>
      <p:ext uri="{BB962C8B-B14F-4D97-AF65-F5344CB8AC3E}">
        <p14:creationId xmlns:p14="http://schemas.microsoft.com/office/powerpoint/2010/main" val="349956573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250825" y="333375"/>
            <a:ext cx="8162925" cy="519113"/>
          </a:xfrm>
        </p:spPr>
        <p:txBody>
          <a:bodyPr/>
          <a:lstStyle/>
          <a:p>
            <a:r>
              <a:rPr lang="ru-RU" altLang="ru-RU" sz="2800" b="1" smtClean="0"/>
              <a:t>Ультразвуковое исследование ПЖ</a:t>
            </a:r>
          </a:p>
        </p:txBody>
      </p:sp>
      <p:sp>
        <p:nvSpPr>
          <p:cNvPr id="58371" name="Rectangle 3"/>
          <p:cNvSpPr>
            <a:spLocks noGrp="1" noChangeArrowheads="1"/>
          </p:cNvSpPr>
          <p:nvPr>
            <p:ph type="body" idx="4294967295"/>
          </p:nvPr>
        </p:nvSpPr>
        <p:spPr>
          <a:xfrm>
            <a:off x="0" y="908050"/>
            <a:ext cx="8843963" cy="5949950"/>
          </a:xfrm>
        </p:spPr>
        <p:txBody>
          <a:bodyPr/>
          <a:lstStyle/>
          <a:p>
            <a:r>
              <a:rPr lang="ru-RU" altLang="ru-RU" sz="2400" smtClean="0">
                <a:solidFill>
                  <a:srgbClr val="3366CC"/>
                </a:solidFill>
              </a:rPr>
              <a:t>При гипертрофии </a:t>
            </a:r>
            <a:r>
              <a:rPr lang="ru-RU" altLang="ru-RU" sz="2400" u="sng" smtClean="0">
                <a:solidFill>
                  <a:srgbClr val="3366CC"/>
                </a:solidFill>
              </a:rPr>
              <a:t>головки ПЖ</a:t>
            </a:r>
            <a:r>
              <a:rPr lang="ru-RU" altLang="ru-RU" sz="2400" smtClean="0">
                <a:solidFill>
                  <a:srgbClr val="3366CC"/>
                </a:solidFill>
              </a:rPr>
              <a:t> может развиться экстравазальная компрессия верхней брызжеечной и воротной вен и сдавление общего желчного протока</a:t>
            </a:r>
          </a:p>
          <a:p>
            <a:r>
              <a:rPr lang="ru-RU" altLang="ru-RU" sz="2400" smtClean="0">
                <a:solidFill>
                  <a:srgbClr val="3366CC"/>
                </a:solidFill>
              </a:rPr>
              <a:t>При поражении </a:t>
            </a:r>
            <a:r>
              <a:rPr lang="ru-RU" altLang="ru-RU" sz="2400" u="sng" smtClean="0">
                <a:solidFill>
                  <a:srgbClr val="3366CC"/>
                </a:solidFill>
              </a:rPr>
              <a:t>хвоста ПЖ</a:t>
            </a:r>
            <a:r>
              <a:rPr lang="ru-RU" altLang="ru-RU" sz="2400" smtClean="0">
                <a:solidFill>
                  <a:srgbClr val="3366CC"/>
                </a:solidFill>
              </a:rPr>
              <a:t> может развиться компрессия селезеночной вены</a:t>
            </a:r>
          </a:p>
          <a:p>
            <a:pPr>
              <a:buFont typeface="Wingdings" pitchFamily="2" charset="2"/>
              <a:buNone/>
            </a:pPr>
            <a:r>
              <a:rPr lang="ru-RU" altLang="ru-RU" sz="2400" b="1" u="sng" smtClean="0">
                <a:solidFill>
                  <a:srgbClr val="3366CC"/>
                </a:solidFill>
              </a:rPr>
              <a:t>Кисты ПЖ:</a:t>
            </a:r>
            <a:r>
              <a:rPr lang="ru-RU" altLang="ru-RU" sz="2400" b="1" smtClean="0">
                <a:solidFill>
                  <a:srgbClr val="3366CC"/>
                </a:solidFill>
              </a:rPr>
              <a:t> </a:t>
            </a:r>
          </a:p>
          <a:p>
            <a:r>
              <a:rPr lang="ru-RU" altLang="ru-RU" sz="2400" u="sng" smtClean="0">
                <a:solidFill>
                  <a:srgbClr val="3366CC"/>
                </a:solidFill>
              </a:rPr>
              <a:t>Истинные</a:t>
            </a:r>
            <a:r>
              <a:rPr lang="ru-RU" altLang="ru-RU" sz="2400" smtClean="0">
                <a:solidFill>
                  <a:srgbClr val="3366CC"/>
                </a:solidFill>
              </a:rPr>
              <a:t> – дизонтогенетическое происхождение, стенки выстланы протоковым эпителием. Не сопровождаются воспалением ПЖ, билиарной и регионарной портальной гипертензией.</a:t>
            </a:r>
          </a:p>
          <a:p>
            <a:r>
              <a:rPr lang="ru-RU" altLang="ru-RU" sz="2400" u="sng" smtClean="0">
                <a:solidFill>
                  <a:srgbClr val="3366CC"/>
                </a:solidFill>
              </a:rPr>
              <a:t>Ложная</a:t>
            </a:r>
            <a:r>
              <a:rPr lang="ru-RU" altLang="ru-RU" sz="2400" smtClean="0">
                <a:solidFill>
                  <a:srgbClr val="3366CC"/>
                </a:solidFill>
              </a:rPr>
              <a:t>(псевдокиста) – анэхогенное образование с неровными четкими контурами.Развивается на фоне панкреатита или в результате травм. Стенками являются окружающие органы и ткани.</a:t>
            </a:r>
            <a:r>
              <a:rPr lang="ru-RU" altLang="ru-RU" sz="2400" u="sng" smtClean="0">
                <a:solidFill>
                  <a:srgbClr val="3366CC"/>
                </a:solidFill>
              </a:rPr>
              <a:t> </a:t>
            </a:r>
          </a:p>
        </p:txBody>
      </p:sp>
    </p:spTree>
    <p:extLst>
      <p:ext uri="{BB962C8B-B14F-4D97-AF65-F5344CB8AC3E}">
        <p14:creationId xmlns:p14="http://schemas.microsoft.com/office/powerpoint/2010/main" val="61538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0" y="609600"/>
            <a:ext cx="8763000" cy="1104900"/>
          </a:xfrm>
        </p:spPr>
        <p:txBody>
          <a:bodyPr/>
          <a:lstStyle/>
          <a:p>
            <a:pPr algn="ctr" eaLnBrk="1" hangingPunct="1">
              <a:defRPr/>
            </a:pPr>
            <a:r>
              <a:rPr lang="ru-RU" altLang="ru-RU" sz="3200" b="1" dirty="0" smtClean="0">
                <a:solidFill>
                  <a:srgbClr val="FF0000"/>
                </a:solidFill>
                <a:effectLst>
                  <a:outerShdw blurRad="38100" dist="38100" dir="2700000" algn="tl">
                    <a:srgbClr val="C0C0C0"/>
                  </a:outerShdw>
                </a:effectLst>
              </a:rPr>
              <a:t>Эндоскопические </a:t>
            </a:r>
            <a:r>
              <a:rPr lang="ru-RU" altLang="ru-RU" sz="3200" b="1" dirty="0" smtClean="0">
                <a:solidFill>
                  <a:srgbClr val="000066"/>
                </a:solidFill>
                <a:effectLst>
                  <a:outerShdw blurRad="38100" dist="38100" dir="2700000" algn="tl">
                    <a:srgbClr val="C0C0C0"/>
                  </a:outerShdw>
                </a:effectLst>
              </a:rPr>
              <a:t>критерии хронического панкреатита</a:t>
            </a:r>
            <a:endParaRPr lang="ru-RU" altLang="ru-RU" sz="3200" dirty="0" smtClean="0">
              <a:solidFill>
                <a:srgbClr val="000066"/>
              </a:solidFill>
              <a:effectLst>
                <a:outerShdw blurRad="38100" dist="38100" dir="2700000" algn="tl">
                  <a:srgbClr val="C0C0C0"/>
                </a:outerShdw>
              </a:effectLst>
            </a:endParaRPr>
          </a:p>
        </p:txBody>
      </p:sp>
      <p:sp>
        <p:nvSpPr>
          <p:cNvPr id="519171" name="Rectangle 3"/>
          <p:cNvSpPr>
            <a:spLocks noGrp="1" noChangeArrowheads="1"/>
          </p:cNvSpPr>
          <p:nvPr>
            <p:ph type="body" idx="1"/>
          </p:nvPr>
        </p:nvSpPr>
        <p:spPr>
          <a:xfrm>
            <a:off x="608013" y="2133600"/>
            <a:ext cx="8223250" cy="4114800"/>
          </a:xfrm>
        </p:spPr>
        <p:txBody>
          <a:bodyPr/>
          <a:lstStyle/>
          <a:p>
            <a:pPr marL="381000" indent="-381000" eaLnBrk="1" hangingPunct="1">
              <a:buClr>
                <a:srgbClr val="FF0000"/>
              </a:buClr>
              <a:buFont typeface="Wingdings" pitchFamily="2" charset="2"/>
              <a:buChar char="ü"/>
              <a:tabLst>
                <a:tab pos="381000" algn="l"/>
              </a:tabLst>
              <a:defRPr/>
            </a:pPr>
            <a:r>
              <a:rPr lang="ru-RU" altLang="ru-RU" sz="2400" dirty="0" smtClean="0">
                <a:effectLst>
                  <a:outerShdw blurRad="38100" dist="38100" dir="2700000" algn="tl">
                    <a:srgbClr val="C0C0C0"/>
                  </a:outerShdw>
                </a:effectLst>
              </a:rPr>
              <a:t>подслизистые кровоизлияния в дне и теле желудка</a:t>
            </a:r>
          </a:p>
          <a:p>
            <a:pPr marL="381000" indent="-381000" eaLnBrk="1" hangingPunct="1">
              <a:buClr>
                <a:srgbClr val="FF0000"/>
              </a:buClr>
              <a:buFont typeface="Wingdings" pitchFamily="2" charset="2"/>
              <a:buChar char="ü"/>
              <a:tabLst>
                <a:tab pos="381000" algn="l"/>
              </a:tabLst>
              <a:defRPr/>
            </a:pPr>
            <a:r>
              <a:rPr lang="ru-RU" altLang="ru-RU" sz="2400" dirty="0" smtClean="0">
                <a:effectLst>
                  <a:outerShdw blurRad="38100" dist="38100" dir="2700000" algn="tl">
                    <a:srgbClr val="C0C0C0"/>
                  </a:outerShdw>
                </a:effectLst>
              </a:rPr>
              <a:t>развернутость подковы двенадцатиперстной кишки</a:t>
            </a:r>
          </a:p>
          <a:p>
            <a:pPr marL="381000" indent="-381000" eaLnBrk="1" hangingPunct="1">
              <a:buClr>
                <a:srgbClr val="FF0000"/>
              </a:buClr>
              <a:buFont typeface="Wingdings" pitchFamily="2" charset="2"/>
              <a:buChar char="ü"/>
              <a:tabLst>
                <a:tab pos="381000" algn="l"/>
              </a:tabLst>
              <a:defRPr/>
            </a:pPr>
            <a:r>
              <a:rPr lang="ru-RU" altLang="ru-RU" sz="2400" dirty="0" smtClean="0">
                <a:effectLst>
                  <a:outerShdw blurRad="38100" dist="38100" dir="2700000" algn="tl">
                    <a:srgbClr val="C0C0C0"/>
                  </a:outerShdw>
                </a:effectLst>
              </a:rPr>
              <a:t>«полные» эрозии желудка</a:t>
            </a:r>
          </a:p>
          <a:p>
            <a:pPr marL="381000" indent="-381000" eaLnBrk="1" hangingPunct="1">
              <a:buClr>
                <a:srgbClr val="FF0000"/>
              </a:buClr>
              <a:buFont typeface="Wingdings" pitchFamily="2" charset="2"/>
              <a:buChar char="ü"/>
              <a:tabLst>
                <a:tab pos="381000" algn="l"/>
              </a:tabLst>
              <a:defRPr/>
            </a:pPr>
            <a:r>
              <a:rPr lang="ru-RU" altLang="ru-RU" sz="2400" dirty="0" err="1" smtClean="0">
                <a:effectLst>
                  <a:outerShdw blurRad="38100" dist="38100" dir="2700000" algn="tl">
                    <a:srgbClr val="C0C0C0"/>
                  </a:outerShdw>
                </a:effectLst>
              </a:rPr>
              <a:t>экзогастральная</a:t>
            </a:r>
            <a:r>
              <a:rPr lang="ru-RU" altLang="ru-RU" sz="2400" dirty="0" smtClean="0">
                <a:effectLst>
                  <a:outerShdw blurRad="38100" dist="38100" dir="2700000" algn="tl">
                    <a:srgbClr val="C0C0C0"/>
                  </a:outerShdw>
                </a:effectLst>
              </a:rPr>
              <a:t> деформация желудка по задней стенке</a:t>
            </a:r>
          </a:p>
          <a:p>
            <a:pPr marL="381000" indent="-381000" eaLnBrk="1" hangingPunct="1">
              <a:buClr>
                <a:srgbClr val="FF0000"/>
              </a:buClr>
              <a:buFont typeface="Wingdings" pitchFamily="2" charset="2"/>
              <a:buChar char="ü"/>
              <a:tabLst>
                <a:tab pos="381000" algn="l"/>
              </a:tabLst>
              <a:defRPr/>
            </a:pPr>
            <a:r>
              <a:rPr lang="ru-RU" altLang="ru-RU" sz="2400" dirty="0" smtClean="0">
                <a:effectLst>
                  <a:outerShdw blurRad="38100" dist="38100" dir="2700000" algn="tl">
                    <a:srgbClr val="C0C0C0"/>
                  </a:outerShdw>
                </a:effectLst>
              </a:rPr>
              <a:t>симптом «манной крупы» </a:t>
            </a:r>
          </a:p>
        </p:txBody>
      </p:sp>
      <p:pic>
        <p:nvPicPr>
          <p:cNvPr id="60420" name="Рисунок 8" descr="stomach.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221163"/>
            <a:ext cx="2195513"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9857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212725"/>
            <a:ext cx="8005762" cy="830263"/>
          </a:xfrm>
        </p:spPr>
        <p:txBody>
          <a:bodyPr/>
          <a:lstStyle/>
          <a:p>
            <a:r>
              <a:rPr lang="ru-RU" altLang="ru-RU" sz="2400" b="1" smtClean="0"/>
              <a:t>Причины развития внешнесекреторной недостаточности поджелудочной железы</a:t>
            </a:r>
            <a:endParaRPr lang="es-ES" altLang="ru-RU" sz="2400" b="1" smtClean="0">
              <a:solidFill>
                <a:schemeClr val="hlink"/>
              </a:solidFill>
            </a:endParaRPr>
          </a:p>
        </p:txBody>
      </p:sp>
      <p:sp>
        <p:nvSpPr>
          <p:cNvPr id="61443" name="Rectangle 3"/>
          <p:cNvSpPr>
            <a:spLocks noGrp="1" noChangeArrowheads="1"/>
          </p:cNvSpPr>
          <p:nvPr>
            <p:ph type="body" idx="1"/>
          </p:nvPr>
        </p:nvSpPr>
        <p:spPr>
          <a:xfrm>
            <a:off x="395288" y="3284538"/>
            <a:ext cx="4391025" cy="2520950"/>
          </a:xfrm>
        </p:spPr>
        <p:txBody>
          <a:bodyPr/>
          <a:lstStyle/>
          <a:p>
            <a:pPr>
              <a:lnSpc>
                <a:spcPct val="90000"/>
              </a:lnSpc>
            </a:pPr>
            <a:r>
              <a:rPr lang="ru-RU" altLang="ru-RU" sz="2400" smtClean="0"/>
              <a:t>Острый панкреатит </a:t>
            </a:r>
            <a:endParaRPr lang="es-ES" altLang="ru-RU" sz="2400" smtClean="0"/>
          </a:p>
          <a:p>
            <a:pPr>
              <a:lnSpc>
                <a:spcPct val="90000"/>
              </a:lnSpc>
            </a:pPr>
            <a:r>
              <a:rPr lang="ru-RU" altLang="ru-RU" sz="2400" smtClean="0"/>
              <a:t>Хронический панкреатит</a:t>
            </a:r>
            <a:endParaRPr lang="es-ES" altLang="ru-RU" sz="2400" smtClean="0"/>
          </a:p>
          <a:p>
            <a:pPr>
              <a:lnSpc>
                <a:spcPct val="90000"/>
              </a:lnSpc>
            </a:pPr>
            <a:r>
              <a:rPr lang="ru-RU" altLang="ru-RU" sz="2400" smtClean="0"/>
              <a:t>Муковисцидоз</a:t>
            </a:r>
            <a:endParaRPr lang="es-ES" altLang="ru-RU" sz="2400" smtClean="0"/>
          </a:p>
          <a:p>
            <a:pPr>
              <a:lnSpc>
                <a:spcPct val="90000"/>
              </a:lnSpc>
            </a:pPr>
            <a:r>
              <a:rPr lang="ru-RU" altLang="ru-RU" sz="2400" smtClean="0"/>
              <a:t>Рак поджелудочной железы</a:t>
            </a:r>
            <a:endParaRPr lang="es-ES" altLang="ru-RU" sz="2400" smtClean="0"/>
          </a:p>
          <a:p>
            <a:pPr>
              <a:lnSpc>
                <a:spcPct val="90000"/>
              </a:lnSpc>
            </a:pPr>
            <a:r>
              <a:rPr lang="ru-RU" altLang="ru-RU" sz="2400" smtClean="0"/>
              <a:t>Сахарный диабет</a:t>
            </a:r>
            <a:endParaRPr lang="es-ES" altLang="ru-RU" sz="2400" smtClean="0"/>
          </a:p>
          <a:p>
            <a:pPr>
              <a:lnSpc>
                <a:spcPct val="90000"/>
              </a:lnSpc>
            </a:pPr>
            <a:r>
              <a:rPr lang="ru-RU" altLang="ru-RU" sz="2400" smtClean="0"/>
              <a:t>Панкреатэктомия</a:t>
            </a:r>
            <a:endParaRPr lang="es-ES" altLang="ru-RU" sz="2400" smtClean="0"/>
          </a:p>
        </p:txBody>
      </p:sp>
      <p:grpSp>
        <p:nvGrpSpPr>
          <p:cNvPr id="61444" name="Group 4"/>
          <p:cNvGrpSpPr>
            <a:grpSpLocks/>
          </p:cNvGrpSpPr>
          <p:nvPr/>
        </p:nvGrpSpPr>
        <p:grpSpPr bwMode="auto">
          <a:xfrm>
            <a:off x="914400" y="1393825"/>
            <a:ext cx="2519363" cy="1368425"/>
            <a:chOff x="1066" y="1296"/>
            <a:chExt cx="1392" cy="683"/>
          </a:xfrm>
        </p:grpSpPr>
        <p:sp>
          <p:nvSpPr>
            <p:cNvPr id="61461" name="Freeform 5"/>
            <p:cNvSpPr>
              <a:spLocks/>
            </p:cNvSpPr>
            <p:nvPr/>
          </p:nvSpPr>
          <p:spPr bwMode="auto">
            <a:xfrm>
              <a:off x="1096" y="1327"/>
              <a:ext cx="1362" cy="652"/>
            </a:xfrm>
            <a:custGeom>
              <a:avLst/>
              <a:gdLst>
                <a:gd name="T0" fmla="*/ 0 w 4084"/>
                <a:gd name="T1" fmla="*/ 0 h 1956"/>
                <a:gd name="T2" fmla="*/ 0 w 4084"/>
                <a:gd name="T3" fmla="*/ 0 h 1956"/>
                <a:gd name="T4" fmla="*/ 0 w 4084"/>
                <a:gd name="T5" fmla="*/ 0 h 1956"/>
                <a:gd name="T6" fmla="*/ 0 w 4084"/>
                <a:gd name="T7" fmla="*/ 0 h 1956"/>
                <a:gd name="T8" fmla="*/ 0 w 4084"/>
                <a:gd name="T9" fmla="*/ 0 h 1956"/>
                <a:gd name="T10" fmla="*/ 0 w 4084"/>
                <a:gd name="T11" fmla="*/ 0 h 1956"/>
                <a:gd name="T12" fmla="*/ 0 w 4084"/>
                <a:gd name="T13" fmla="*/ 0 h 1956"/>
                <a:gd name="T14" fmla="*/ 0 w 4084"/>
                <a:gd name="T15" fmla="*/ 0 h 1956"/>
                <a:gd name="T16" fmla="*/ 0 w 4084"/>
                <a:gd name="T17" fmla="*/ 0 h 1956"/>
                <a:gd name="T18" fmla="*/ 1 w 4084"/>
                <a:gd name="T19" fmla="*/ 0 h 1956"/>
                <a:gd name="T20" fmla="*/ 1 w 4084"/>
                <a:gd name="T21" fmla="*/ 0 h 1956"/>
                <a:gd name="T22" fmla="*/ 1 w 4084"/>
                <a:gd name="T23" fmla="*/ 0 h 1956"/>
                <a:gd name="T24" fmla="*/ 1 w 4084"/>
                <a:gd name="T25" fmla="*/ 0 h 1956"/>
                <a:gd name="T26" fmla="*/ 1 w 4084"/>
                <a:gd name="T27" fmla="*/ 0 h 1956"/>
                <a:gd name="T28" fmla="*/ 1 w 4084"/>
                <a:gd name="T29" fmla="*/ 0 h 1956"/>
                <a:gd name="T30" fmla="*/ 1 w 4084"/>
                <a:gd name="T31" fmla="*/ 0 h 1956"/>
                <a:gd name="T32" fmla="*/ 1 w 4084"/>
                <a:gd name="T33" fmla="*/ 0 h 1956"/>
                <a:gd name="T34" fmla="*/ 0 w 4084"/>
                <a:gd name="T35" fmla="*/ 0 h 1956"/>
                <a:gd name="T36" fmla="*/ 0 w 4084"/>
                <a:gd name="T37" fmla="*/ 0 h 1956"/>
                <a:gd name="T38" fmla="*/ 0 w 4084"/>
                <a:gd name="T39" fmla="*/ 0 h 1956"/>
                <a:gd name="T40" fmla="*/ 0 w 4084"/>
                <a:gd name="T41" fmla="*/ 0 h 1956"/>
                <a:gd name="T42" fmla="*/ 0 w 4084"/>
                <a:gd name="T43" fmla="*/ 0 h 1956"/>
                <a:gd name="T44" fmla="*/ 0 w 4084"/>
                <a:gd name="T45" fmla="*/ 0 h 1956"/>
                <a:gd name="T46" fmla="*/ 0 w 4084"/>
                <a:gd name="T47" fmla="*/ 0 h 1956"/>
                <a:gd name="T48" fmla="*/ 0 w 4084"/>
                <a:gd name="T49" fmla="*/ 0 h 1956"/>
                <a:gd name="T50" fmla="*/ 0 w 4084"/>
                <a:gd name="T51" fmla="*/ 0 h 1956"/>
                <a:gd name="T52" fmla="*/ 0 w 4084"/>
                <a:gd name="T53" fmla="*/ 0 h 1956"/>
                <a:gd name="T54" fmla="*/ 0 w 4084"/>
                <a:gd name="T55" fmla="*/ 0 h 1956"/>
                <a:gd name="T56" fmla="*/ 0 w 4084"/>
                <a:gd name="T57" fmla="*/ 0 h 1956"/>
                <a:gd name="T58" fmla="*/ 0 w 4084"/>
                <a:gd name="T59" fmla="*/ 0 h 1956"/>
                <a:gd name="T60" fmla="*/ 0 w 4084"/>
                <a:gd name="T61" fmla="*/ 0 h 1956"/>
                <a:gd name="T62" fmla="*/ 0 w 4084"/>
                <a:gd name="T63" fmla="*/ 0 h 1956"/>
                <a:gd name="T64" fmla="*/ 0 w 4084"/>
                <a:gd name="T65" fmla="*/ 0 h 1956"/>
                <a:gd name="T66" fmla="*/ 0 w 4084"/>
                <a:gd name="T67" fmla="*/ 0 h 1956"/>
                <a:gd name="T68" fmla="*/ 0 w 4084"/>
                <a:gd name="T69" fmla="*/ 0 h 1956"/>
                <a:gd name="T70" fmla="*/ 0 w 4084"/>
                <a:gd name="T71" fmla="*/ 0 h 1956"/>
                <a:gd name="T72" fmla="*/ 0 w 4084"/>
                <a:gd name="T73" fmla="*/ 0 h 1956"/>
                <a:gd name="T74" fmla="*/ 0 w 4084"/>
                <a:gd name="T75" fmla="*/ 0 h 1956"/>
                <a:gd name="T76" fmla="*/ 0 w 4084"/>
                <a:gd name="T77" fmla="*/ 0 h 1956"/>
                <a:gd name="T78" fmla="*/ 0 w 4084"/>
                <a:gd name="T79" fmla="*/ 0 h 1956"/>
                <a:gd name="T80" fmla="*/ 0 w 4084"/>
                <a:gd name="T81" fmla="*/ 0 h 1956"/>
                <a:gd name="T82" fmla="*/ 0 w 4084"/>
                <a:gd name="T83" fmla="*/ 0 h 1956"/>
                <a:gd name="T84" fmla="*/ 0 w 4084"/>
                <a:gd name="T85" fmla="*/ 0 h 1956"/>
                <a:gd name="T86" fmla="*/ 0 w 4084"/>
                <a:gd name="T87" fmla="*/ 0 h 1956"/>
                <a:gd name="T88" fmla="*/ 0 w 4084"/>
                <a:gd name="T89" fmla="*/ 0 h 1956"/>
                <a:gd name="T90" fmla="*/ 0 w 4084"/>
                <a:gd name="T91" fmla="*/ 0 h 19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84" h="1956">
                  <a:moveTo>
                    <a:pt x="687" y="427"/>
                  </a:moveTo>
                  <a:lnTo>
                    <a:pt x="727" y="415"/>
                  </a:lnTo>
                  <a:lnTo>
                    <a:pt x="764" y="396"/>
                  </a:lnTo>
                  <a:lnTo>
                    <a:pt x="804" y="380"/>
                  </a:lnTo>
                  <a:lnTo>
                    <a:pt x="895" y="367"/>
                  </a:lnTo>
                  <a:lnTo>
                    <a:pt x="986" y="356"/>
                  </a:lnTo>
                  <a:lnTo>
                    <a:pt x="1063" y="321"/>
                  </a:lnTo>
                  <a:lnTo>
                    <a:pt x="1090" y="297"/>
                  </a:lnTo>
                  <a:lnTo>
                    <a:pt x="1141" y="297"/>
                  </a:lnTo>
                  <a:lnTo>
                    <a:pt x="1284" y="285"/>
                  </a:lnTo>
                  <a:lnTo>
                    <a:pt x="1588" y="263"/>
                  </a:lnTo>
                  <a:lnTo>
                    <a:pt x="1893" y="237"/>
                  </a:lnTo>
                  <a:lnTo>
                    <a:pt x="1997" y="226"/>
                  </a:lnTo>
                  <a:lnTo>
                    <a:pt x="2036" y="215"/>
                  </a:lnTo>
                  <a:lnTo>
                    <a:pt x="2101" y="202"/>
                  </a:lnTo>
                  <a:lnTo>
                    <a:pt x="2178" y="168"/>
                  </a:lnTo>
                  <a:lnTo>
                    <a:pt x="2217" y="155"/>
                  </a:lnTo>
                  <a:lnTo>
                    <a:pt x="2282" y="131"/>
                  </a:lnTo>
                  <a:lnTo>
                    <a:pt x="2347" y="120"/>
                  </a:lnTo>
                  <a:lnTo>
                    <a:pt x="2386" y="108"/>
                  </a:lnTo>
                  <a:lnTo>
                    <a:pt x="2425" y="96"/>
                  </a:lnTo>
                  <a:lnTo>
                    <a:pt x="2464" y="85"/>
                  </a:lnTo>
                  <a:lnTo>
                    <a:pt x="2541" y="62"/>
                  </a:lnTo>
                  <a:lnTo>
                    <a:pt x="2637" y="31"/>
                  </a:lnTo>
                  <a:lnTo>
                    <a:pt x="2736" y="14"/>
                  </a:lnTo>
                  <a:lnTo>
                    <a:pt x="2927" y="0"/>
                  </a:lnTo>
                  <a:lnTo>
                    <a:pt x="3044" y="5"/>
                  </a:lnTo>
                  <a:lnTo>
                    <a:pt x="3163" y="21"/>
                  </a:lnTo>
                  <a:lnTo>
                    <a:pt x="3358" y="38"/>
                  </a:lnTo>
                  <a:lnTo>
                    <a:pt x="3501" y="49"/>
                  </a:lnTo>
                  <a:lnTo>
                    <a:pt x="3643" y="62"/>
                  </a:lnTo>
                  <a:lnTo>
                    <a:pt x="3714" y="64"/>
                  </a:lnTo>
                  <a:lnTo>
                    <a:pt x="3786" y="73"/>
                  </a:lnTo>
                  <a:lnTo>
                    <a:pt x="3825" y="85"/>
                  </a:lnTo>
                  <a:lnTo>
                    <a:pt x="3850" y="108"/>
                  </a:lnTo>
                  <a:lnTo>
                    <a:pt x="3889" y="120"/>
                  </a:lnTo>
                  <a:lnTo>
                    <a:pt x="3929" y="131"/>
                  </a:lnTo>
                  <a:lnTo>
                    <a:pt x="3974" y="159"/>
                  </a:lnTo>
                  <a:lnTo>
                    <a:pt x="4019" y="191"/>
                  </a:lnTo>
                  <a:lnTo>
                    <a:pt x="4058" y="205"/>
                  </a:lnTo>
                  <a:lnTo>
                    <a:pt x="4084" y="226"/>
                  </a:lnTo>
                  <a:lnTo>
                    <a:pt x="4084" y="297"/>
                  </a:lnTo>
                  <a:lnTo>
                    <a:pt x="4019" y="356"/>
                  </a:lnTo>
                  <a:lnTo>
                    <a:pt x="3968" y="380"/>
                  </a:lnTo>
                  <a:lnTo>
                    <a:pt x="3929" y="438"/>
                  </a:lnTo>
                  <a:lnTo>
                    <a:pt x="3889" y="475"/>
                  </a:lnTo>
                  <a:lnTo>
                    <a:pt x="3799" y="509"/>
                  </a:lnTo>
                  <a:lnTo>
                    <a:pt x="3728" y="528"/>
                  </a:lnTo>
                  <a:lnTo>
                    <a:pt x="3656" y="545"/>
                  </a:lnTo>
                  <a:lnTo>
                    <a:pt x="3578" y="568"/>
                  </a:lnTo>
                  <a:lnTo>
                    <a:pt x="3513" y="604"/>
                  </a:lnTo>
                  <a:lnTo>
                    <a:pt x="3398" y="642"/>
                  </a:lnTo>
                  <a:lnTo>
                    <a:pt x="3279" y="676"/>
                  </a:lnTo>
                  <a:lnTo>
                    <a:pt x="3216" y="698"/>
                  </a:lnTo>
                  <a:lnTo>
                    <a:pt x="3163" y="698"/>
                  </a:lnTo>
                  <a:lnTo>
                    <a:pt x="3073" y="710"/>
                  </a:lnTo>
                  <a:lnTo>
                    <a:pt x="3034" y="722"/>
                  </a:lnTo>
                  <a:lnTo>
                    <a:pt x="2995" y="734"/>
                  </a:lnTo>
                  <a:lnTo>
                    <a:pt x="2826" y="758"/>
                  </a:lnTo>
                  <a:lnTo>
                    <a:pt x="2749" y="758"/>
                  </a:lnTo>
                  <a:lnTo>
                    <a:pt x="2710" y="769"/>
                  </a:lnTo>
                  <a:lnTo>
                    <a:pt x="2671" y="782"/>
                  </a:lnTo>
                  <a:lnTo>
                    <a:pt x="2638" y="810"/>
                  </a:lnTo>
                  <a:lnTo>
                    <a:pt x="2606" y="840"/>
                  </a:lnTo>
                  <a:lnTo>
                    <a:pt x="2567" y="852"/>
                  </a:lnTo>
                  <a:lnTo>
                    <a:pt x="2516" y="875"/>
                  </a:lnTo>
                  <a:lnTo>
                    <a:pt x="2464" y="888"/>
                  </a:lnTo>
                  <a:lnTo>
                    <a:pt x="2412" y="899"/>
                  </a:lnTo>
                  <a:lnTo>
                    <a:pt x="2334" y="922"/>
                  </a:lnTo>
                  <a:lnTo>
                    <a:pt x="2270" y="959"/>
                  </a:lnTo>
                  <a:lnTo>
                    <a:pt x="2153" y="1017"/>
                  </a:lnTo>
                  <a:lnTo>
                    <a:pt x="2113" y="1029"/>
                  </a:lnTo>
                  <a:lnTo>
                    <a:pt x="2074" y="1041"/>
                  </a:lnTo>
                  <a:lnTo>
                    <a:pt x="1971" y="1076"/>
                  </a:lnTo>
                  <a:lnTo>
                    <a:pt x="1932" y="1089"/>
                  </a:lnTo>
                  <a:lnTo>
                    <a:pt x="1886" y="1092"/>
                  </a:lnTo>
                  <a:lnTo>
                    <a:pt x="1842" y="1100"/>
                  </a:lnTo>
                  <a:lnTo>
                    <a:pt x="1789" y="1123"/>
                  </a:lnTo>
                  <a:lnTo>
                    <a:pt x="1660" y="1182"/>
                  </a:lnTo>
                  <a:lnTo>
                    <a:pt x="1583" y="1218"/>
                  </a:lnTo>
                  <a:lnTo>
                    <a:pt x="1516" y="1229"/>
                  </a:lnTo>
                  <a:lnTo>
                    <a:pt x="1479" y="1241"/>
                  </a:lnTo>
                  <a:lnTo>
                    <a:pt x="1400" y="1259"/>
                  </a:lnTo>
                  <a:lnTo>
                    <a:pt x="1322" y="1277"/>
                  </a:lnTo>
                  <a:lnTo>
                    <a:pt x="1284" y="1288"/>
                  </a:lnTo>
                  <a:lnTo>
                    <a:pt x="1239" y="1301"/>
                  </a:lnTo>
                  <a:lnTo>
                    <a:pt x="1206" y="1324"/>
                  </a:lnTo>
                  <a:lnTo>
                    <a:pt x="1184" y="1362"/>
                  </a:lnTo>
                  <a:lnTo>
                    <a:pt x="1167" y="1407"/>
                  </a:lnTo>
                  <a:lnTo>
                    <a:pt x="1141" y="1430"/>
                  </a:lnTo>
                  <a:lnTo>
                    <a:pt x="1139" y="1451"/>
                  </a:lnTo>
                  <a:lnTo>
                    <a:pt x="1141" y="1478"/>
                  </a:lnTo>
                  <a:lnTo>
                    <a:pt x="1116" y="1537"/>
                  </a:lnTo>
                  <a:lnTo>
                    <a:pt x="1102" y="1595"/>
                  </a:lnTo>
                  <a:lnTo>
                    <a:pt x="1077" y="1667"/>
                  </a:lnTo>
                  <a:lnTo>
                    <a:pt x="1045" y="1737"/>
                  </a:lnTo>
                  <a:lnTo>
                    <a:pt x="998" y="1796"/>
                  </a:lnTo>
                  <a:lnTo>
                    <a:pt x="957" y="1829"/>
                  </a:lnTo>
                  <a:lnTo>
                    <a:pt x="908" y="1855"/>
                  </a:lnTo>
                  <a:lnTo>
                    <a:pt x="831" y="1902"/>
                  </a:lnTo>
                  <a:lnTo>
                    <a:pt x="778" y="1926"/>
                  </a:lnTo>
                  <a:lnTo>
                    <a:pt x="727" y="1950"/>
                  </a:lnTo>
                  <a:lnTo>
                    <a:pt x="663" y="1956"/>
                  </a:lnTo>
                  <a:lnTo>
                    <a:pt x="597" y="1950"/>
                  </a:lnTo>
                  <a:lnTo>
                    <a:pt x="531" y="1953"/>
                  </a:lnTo>
                  <a:lnTo>
                    <a:pt x="467" y="1950"/>
                  </a:lnTo>
                  <a:lnTo>
                    <a:pt x="446" y="1945"/>
                  </a:lnTo>
                  <a:lnTo>
                    <a:pt x="428" y="1938"/>
                  </a:lnTo>
                  <a:lnTo>
                    <a:pt x="350" y="1891"/>
                  </a:lnTo>
                  <a:lnTo>
                    <a:pt x="260" y="1844"/>
                  </a:lnTo>
                  <a:lnTo>
                    <a:pt x="203" y="1812"/>
                  </a:lnTo>
                  <a:lnTo>
                    <a:pt x="156" y="1773"/>
                  </a:lnTo>
                  <a:lnTo>
                    <a:pt x="117" y="1714"/>
                  </a:lnTo>
                  <a:lnTo>
                    <a:pt x="91" y="1667"/>
                  </a:lnTo>
                  <a:lnTo>
                    <a:pt x="79" y="1631"/>
                  </a:lnTo>
                  <a:lnTo>
                    <a:pt x="65" y="1595"/>
                  </a:lnTo>
                  <a:lnTo>
                    <a:pt x="52" y="1560"/>
                  </a:lnTo>
                  <a:lnTo>
                    <a:pt x="39" y="1483"/>
                  </a:lnTo>
                  <a:lnTo>
                    <a:pt x="26" y="1407"/>
                  </a:lnTo>
                  <a:lnTo>
                    <a:pt x="14" y="1372"/>
                  </a:lnTo>
                  <a:lnTo>
                    <a:pt x="0" y="1241"/>
                  </a:lnTo>
                  <a:lnTo>
                    <a:pt x="0" y="1147"/>
                  </a:lnTo>
                  <a:lnTo>
                    <a:pt x="5" y="1079"/>
                  </a:lnTo>
                  <a:lnTo>
                    <a:pt x="26" y="1017"/>
                  </a:lnTo>
                  <a:lnTo>
                    <a:pt x="65" y="959"/>
                  </a:lnTo>
                  <a:lnTo>
                    <a:pt x="90" y="892"/>
                  </a:lnTo>
                  <a:lnTo>
                    <a:pt x="117" y="828"/>
                  </a:lnTo>
                  <a:lnTo>
                    <a:pt x="175" y="741"/>
                  </a:lnTo>
                  <a:lnTo>
                    <a:pt x="246" y="663"/>
                  </a:lnTo>
                  <a:lnTo>
                    <a:pt x="324" y="581"/>
                  </a:lnTo>
                  <a:lnTo>
                    <a:pt x="377" y="545"/>
                  </a:lnTo>
                  <a:lnTo>
                    <a:pt x="493" y="498"/>
                  </a:lnTo>
                  <a:lnTo>
                    <a:pt x="532" y="486"/>
                  </a:lnTo>
                  <a:lnTo>
                    <a:pt x="571" y="475"/>
                  </a:lnTo>
                  <a:lnTo>
                    <a:pt x="610" y="462"/>
                  </a:lnTo>
                  <a:lnTo>
                    <a:pt x="656" y="455"/>
                  </a:lnTo>
                  <a:lnTo>
                    <a:pt x="687" y="438"/>
                  </a:lnTo>
                  <a:lnTo>
                    <a:pt x="687" y="4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462" name="Freeform 6"/>
            <p:cNvSpPr>
              <a:spLocks/>
            </p:cNvSpPr>
            <p:nvPr/>
          </p:nvSpPr>
          <p:spPr bwMode="auto">
            <a:xfrm>
              <a:off x="1066" y="1296"/>
              <a:ext cx="1361" cy="652"/>
            </a:xfrm>
            <a:custGeom>
              <a:avLst/>
              <a:gdLst>
                <a:gd name="T0" fmla="*/ 0 w 4084"/>
                <a:gd name="T1" fmla="*/ 0 h 1955"/>
                <a:gd name="T2" fmla="*/ 0 w 4084"/>
                <a:gd name="T3" fmla="*/ 0 h 1955"/>
                <a:gd name="T4" fmla="*/ 0 w 4084"/>
                <a:gd name="T5" fmla="*/ 0 h 1955"/>
                <a:gd name="T6" fmla="*/ 0 w 4084"/>
                <a:gd name="T7" fmla="*/ 0 h 1955"/>
                <a:gd name="T8" fmla="*/ 0 w 4084"/>
                <a:gd name="T9" fmla="*/ 0 h 1955"/>
                <a:gd name="T10" fmla="*/ 0 w 4084"/>
                <a:gd name="T11" fmla="*/ 0 h 1955"/>
                <a:gd name="T12" fmla="*/ 0 w 4084"/>
                <a:gd name="T13" fmla="*/ 0 h 1955"/>
                <a:gd name="T14" fmla="*/ 0 w 4084"/>
                <a:gd name="T15" fmla="*/ 0 h 1955"/>
                <a:gd name="T16" fmla="*/ 0 w 4084"/>
                <a:gd name="T17" fmla="*/ 0 h 1955"/>
                <a:gd name="T18" fmla="*/ 1 w 4084"/>
                <a:gd name="T19" fmla="*/ 0 h 1955"/>
                <a:gd name="T20" fmla="*/ 1 w 4084"/>
                <a:gd name="T21" fmla="*/ 0 h 1955"/>
                <a:gd name="T22" fmla="*/ 1 w 4084"/>
                <a:gd name="T23" fmla="*/ 0 h 1955"/>
                <a:gd name="T24" fmla="*/ 1 w 4084"/>
                <a:gd name="T25" fmla="*/ 0 h 1955"/>
                <a:gd name="T26" fmla="*/ 1 w 4084"/>
                <a:gd name="T27" fmla="*/ 0 h 1955"/>
                <a:gd name="T28" fmla="*/ 1 w 4084"/>
                <a:gd name="T29" fmla="*/ 0 h 1955"/>
                <a:gd name="T30" fmla="*/ 1 w 4084"/>
                <a:gd name="T31" fmla="*/ 0 h 1955"/>
                <a:gd name="T32" fmla="*/ 1 w 4084"/>
                <a:gd name="T33" fmla="*/ 0 h 1955"/>
                <a:gd name="T34" fmla="*/ 0 w 4084"/>
                <a:gd name="T35" fmla="*/ 0 h 1955"/>
                <a:gd name="T36" fmla="*/ 0 w 4084"/>
                <a:gd name="T37" fmla="*/ 0 h 1955"/>
                <a:gd name="T38" fmla="*/ 0 w 4084"/>
                <a:gd name="T39" fmla="*/ 0 h 1955"/>
                <a:gd name="T40" fmla="*/ 0 w 4084"/>
                <a:gd name="T41" fmla="*/ 0 h 1955"/>
                <a:gd name="T42" fmla="*/ 0 w 4084"/>
                <a:gd name="T43" fmla="*/ 0 h 1955"/>
                <a:gd name="T44" fmla="*/ 0 w 4084"/>
                <a:gd name="T45" fmla="*/ 0 h 1955"/>
                <a:gd name="T46" fmla="*/ 0 w 4084"/>
                <a:gd name="T47" fmla="*/ 0 h 1955"/>
                <a:gd name="T48" fmla="*/ 0 w 4084"/>
                <a:gd name="T49" fmla="*/ 0 h 1955"/>
                <a:gd name="T50" fmla="*/ 0 w 4084"/>
                <a:gd name="T51" fmla="*/ 0 h 1955"/>
                <a:gd name="T52" fmla="*/ 0 w 4084"/>
                <a:gd name="T53" fmla="*/ 0 h 1955"/>
                <a:gd name="T54" fmla="*/ 0 w 4084"/>
                <a:gd name="T55" fmla="*/ 0 h 1955"/>
                <a:gd name="T56" fmla="*/ 0 w 4084"/>
                <a:gd name="T57" fmla="*/ 0 h 1955"/>
                <a:gd name="T58" fmla="*/ 0 w 4084"/>
                <a:gd name="T59" fmla="*/ 0 h 1955"/>
                <a:gd name="T60" fmla="*/ 0 w 4084"/>
                <a:gd name="T61" fmla="*/ 0 h 1955"/>
                <a:gd name="T62" fmla="*/ 0 w 4084"/>
                <a:gd name="T63" fmla="*/ 0 h 1955"/>
                <a:gd name="T64" fmla="*/ 0 w 4084"/>
                <a:gd name="T65" fmla="*/ 0 h 1955"/>
                <a:gd name="T66" fmla="*/ 0 w 4084"/>
                <a:gd name="T67" fmla="*/ 0 h 1955"/>
                <a:gd name="T68" fmla="*/ 0 w 4084"/>
                <a:gd name="T69" fmla="*/ 0 h 1955"/>
                <a:gd name="T70" fmla="*/ 0 w 4084"/>
                <a:gd name="T71" fmla="*/ 0 h 1955"/>
                <a:gd name="T72" fmla="*/ 0 w 4084"/>
                <a:gd name="T73" fmla="*/ 0 h 1955"/>
                <a:gd name="T74" fmla="*/ 0 w 4084"/>
                <a:gd name="T75" fmla="*/ 0 h 1955"/>
                <a:gd name="T76" fmla="*/ 0 w 4084"/>
                <a:gd name="T77" fmla="*/ 0 h 1955"/>
                <a:gd name="T78" fmla="*/ 0 w 4084"/>
                <a:gd name="T79" fmla="*/ 0 h 1955"/>
                <a:gd name="T80" fmla="*/ 0 w 4084"/>
                <a:gd name="T81" fmla="*/ 0 h 1955"/>
                <a:gd name="T82" fmla="*/ 0 w 4084"/>
                <a:gd name="T83" fmla="*/ 0 h 1955"/>
                <a:gd name="T84" fmla="*/ 0 w 4084"/>
                <a:gd name="T85" fmla="*/ 0 h 1955"/>
                <a:gd name="T86" fmla="*/ 0 w 4084"/>
                <a:gd name="T87" fmla="*/ 0 h 1955"/>
                <a:gd name="T88" fmla="*/ 0 w 4084"/>
                <a:gd name="T89" fmla="*/ 0 h 1955"/>
                <a:gd name="T90" fmla="*/ 0 w 4084"/>
                <a:gd name="T91" fmla="*/ 0 h 19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84" h="1955">
                  <a:moveTo>
                    <a:pt x="686" y="426"/>
                  </a:moveTo>
                  <a:lnTo>
                    <a:pt x="726" y="415"/>
                  </a:lnTo>
                  <a:lnTo>
                    <a:pt x="764" y="396"/>
                  </a:lnTo>
                  <a:lnTo>
                    <a:pt x="804" y="380"/>
                  </a:lnTo>
                  <a:lnTo>
                    <a:pt x="894" y="367"/>
                  </a:lnTo>
                  <a:lnTo>
                    <a:pt x="985" y="356"/>
                  </a:lnTo>
                  <a:lnTo>
                    <a:pt x="1063" y="320"/>
                  </a:lnTo>
                  <a:lnTo>
                    <a:pt x="1089" y="296"/>
                  </a:lnTo>
                  <a:lnTo>
                    <a:pt x="1141" y="296"/>
                  </a:lnTo>
                  <a:lnTo>
                    <a:pt x="1283" y="285"/>
                  </a:lnTo>
                  <a:lnTo>
                    <a:pt x="1588" y="262"/>
                  </a:lnTo>
                  <a:lnTo>
                    <a:pt x="1893" y="237"/>
                  </a:lnTo>
                  <a:lnTo>
                    <a:pt x="1996" y="226"/>
                  </a:lnTo>
                  <a:lnTo>
                    <a:pt x="2035" y="214"/>
                  </a:lnTo>
                  <a:lnTo>
                    <a:pt x="2100" y="202"/>
                  </a:lnTo>
                  <a:lnTo>
                    <a:pt x="2178" y="167"/>
                  </a:lnTo>
                  <a:lnTo>
                    <a:pt x="2217" y="155"/>
                  </a:lnTo>
                  <a:lnTo>
                    <a:pt x="2282" y="131"/>
                  </a:lnTo>
                  <a:lnTo>
                    <a:pt x="2347" y="119"/>
                  </a:lnTo>
                  <a:lnTo>
                    <a:pt x="2386" y="108"/>
                  </a:lnTo>
                  <a:lnTo>
                    <a:pt x="2424" y="96"/>
                  </a:lnTo>
                  <a:lnTo>
                    <a:pt x="2463" y="84"/>
                  </a:lnTo>
                  <a:lnTo>
                    <a:pt x="2541" y="61"/>
                  </a:lnTo>
                  <a:lnTo>
                    <a:pt x="2637" y="30"/>
                  </a:lnTo>
                  <a:lnTo>
                    <a:pt x="2736" y="13"/>
                  </a:lnTo>
                  <a:lnTo>
                    <a:pt x="2926" y="0"/>
                  </a:lnTo>
                  <a:lnTo>
                    <a:pt x="3044" y="4"/>
                  </a:lnTo>
                  <a:lnTo>
                    <a:pt x="3163" y="20"/>
                  </a:lnTo>
                  <a:lnTo>
                    <a:pt x="3358" y="37"/>
                  </a:lnTo>
                  <a:lnTo>
                    <a:pt x="3500" y="49"/>
                  </a:lnTo>
                  <a:lnTo>
                    <a:pt x="3643" y="61"/>
                  </a:lnTo>
                  <a:lnTo>
                    <a:pt x="3714" y="64"/>
                  </a:lnTo>
                  <a:lnTo>
                    <a:pt x="3786" y="73"/>
                  </a:lnTo>
                  <a:lnTo>
                    <a:pt x="3824" y="84"/>
                  </a:lnTo>
                  <a:lnTo>
                    <a:pt x="3850" y="108"/>
                  </a:lnTo>
                  <a:lnTo>
                    <a:pt x="3888" y="119"/>
                  </a:lnTo>
                  <a:lnTo>
                    <a:pt x="3928" y="131"/>
                  </a:lnTo>
                  <a:lnTo>
                    <a:pt x="3974" y="158"/>
                  </a:lnTo>
                  <a:lnTo>
                    <a:pt x="4018" y="190"/>
                  </a:lnTo>
                  <a:lnTo>
                    <a:pt x="4057" y="205"/>
                  </a:lnTo>
                  <a:lnTo>
                    <a:pt x="4084" y="226"/>
                  </a:lnTo>
                  <a:lnTo>
                    <a:pt x="4084" y="296"/>
                  </a:lnTo>
                  <a:lnTo>
                    <a:pt x="4018" y="356"/>
                  </a:lnTo>
                  <a:lnTo>
                    <a:pt x="3967" y="380"/>
                  </a:lnTo>
                  <a:lnTo>
                    <a:pt x="3928" y="438"/>
                  </a:lnTo>
                  <a:lnTo>
                    <a:pt x="3888" y="474"/>
                  </a:lnTo>
                  <a:lnTo>
                    <a:pt x="3798" y="509"/>
                  </a:lnTo>
                  <a:lnTo>
                    <a:pt x="3727" y="528"/>
                  </a:lnTo>
                  <a:lnTo>
                    <a:pt x="3656" y="545"/>
                  </a:lnTo>
                  <a:lnTo>
                    <a:pt x="3578" y="568"/>
                  </a:lnTo>
                  <a:lnTo>
                    <a:pt x="3513" y="603"/>
                  </a:lnTo>
                  <a:lnTo>
                    <a:pt x="3398" y="642"/>
                  </a:lnTo>
                  <a:lnTo>
                    <a:pt x="3279" y="675"/>
                  </a:lnTo>
                  <a:lnTo>
                    <a:pt x="3215" y="698"/>
                  </a:lnTo>
                  <a:lnTo>
                    <a:pt x="3163" y="698"/>
                  </a:lnTo>
                  <a:lnTo>
                    <a:pt x="3073" y="709"/>
                  </a:lnTo>
                  <a:lnTo>
                    <a:pt x="3034" y="722"/>
                  </a:lnTo>
                  <a:lnTo>
                    <a:pt x="2995" y="733"/>
                  </a:lnTo>
                  <a:lnTo>
                    <a:pt x="2826" y="757"/>
                  </a:lnTo>
                  <a:lnTo>
                    <a:pt x="2748" y="757"/>
                  </a:lnTo>
                  <a:lnTo>
                    <a:pt x="2710" y="769"/>
                  </a:lnTo>
                  <a:lnTo>
                    <a:pt x="2671" y="781"/>
                  </a:lnTo>
                  <a:lnTo>
                    <a:pt x="2638" y="810"/>
                  </a:lnTo>
                  <a:lnTo>
                    <a:pt x="2606" y="839"/>
                  </a:lnTo>
                  <a:lnTo>
                    <a:pt x="2567" y="852"/>
                  </a:lnTo>
                  <a:lnTo>
                    <a:pt x="2516" y="875"/>
                  </a:lnTo>
                  <a:lnTo>
                    <a:pt x="2463" y="887"/>
                  </a:lnTo>
                  <a:lnTo>
                    <a:pt x="2412" y="899"/>
                  </a:lnTo>
                  <a:lnTo>
                    <a:pt x="2333" y="922"/>
                  </a:lnTo>
                  <a:lnTo>
                    <a:pt x="2269" y="958"/>
                  </a:lnTo>
                  <a:lnTo>
                    <a:pt x="2153" y="1016"/>
                  </a:lnTo>
                  <a:lnTo>
                    <a:pt x="2113" y="1029"/>
                  </a:lnTo>
                  <a:lnTo>
                    <a:pt x="2074" y="1040"/>
                  </a:lnTo>
                  <a:lnTo>
                    <a:pt x="1970" y="1076"/>
                  </a:lnTo>
                  <a:lnTo>
                    <a:pt x="1931" y="1088"/>
                  </a:lnTo>
                  <a:lnTo>
                    <a:pt x="1886" y="1092"/>
                  </a:lnTo>
                  <a:lnTo>
                    <a:pt x="1841" y="1100"/>
                  </a:lnTo>
                  <a:lnTo>
                    <a:pt x="1789" y="1122"/>
                  </a:lnTo>
                  <a:lnTo>
                    <a:pt x="1660" y="1182"/>
                  </a:lnTo>
                  <a:lnTo>
                    <a:pt x="1582" y="1217"/>
                  </a:lnTo>
                  <a:lnTo>
                    <a:pt x="1516" y="1229"/>
                  </a:lnTo>
                  <a:lnTo>
                    <a:pt x="1478" y="1241"/>
                  </a:lnTo>
                  <a:lnTo>
                    <a:pt x="1400" y="1258"/>
                  </a:lnTo>
                  <a:lnTo>
                    <a:pt x="1322" y="1276"/>
                  </a:lnTo>
                  <a:lnTo>
                    <a:pt x="1283" y="1288"/>
                  </a:lnTo>
                  <a:lnTo>
                    <a:pt x="1239" y="1300"/>
                  </a:lnTo>
                  <a:lnTo>
                    <a:pt x="1206" y="1323"/>
                  </a:lnTo>
                  <a:lnTo>
                    <a:pt x="1184" y="1362"/>
                  </a:lnTo>
                  <a:lnTo>
                    <a:pt x="1167" y="1407"/>
                  </a:lnTo>
                  <a:lnTo>
                    <a:pt x="1141" y="1429"/>
                  </a:lnTo>
                  <a:lnTo>
                    <a:pt x="1138" y="1451"/>
                  </a:lnTo>
                  <a:lnTo>
                    <a:pt x="1141" y="1477"/>
                  </a:lnTo>
                  <a:lnTo>
                    <a:pt x="1116" y="1537"/>
                  </a:lnTo>
                  <a:lnTo>
                    <a:pt x="1102" y="1595"/>
                  </a:lnTo>
                  <a:lnTo>
                    <a:pt x="1077" y="1667"/>
                  </a:lnTo>
                  <a:lnTo>
                    <a:pt x="1045" y="1736"/>
                  </a:lnTo>
                  <a:lnTo>
                    <a:pt x="998" y="1796"/>
                  </a:lnTo>
                  <a:lnTo>
                    <a:pt x="957" y="1829"/>
                  </a:lnTo>
                  <a:lnTo>
                    <a:pt x="908" y="1855"/>
                  </a:lnTo>
                  <a:lnTo>
                    <a:pt x="830" y="1902"/>
                  </a:lnTo>
                  <a:lnTo>
                    <a:pt x="778" y="1926"/>
                  </a:lnTo>
                  <a:lnTo>
                    <a:pt x="726" y="1950"/>
                  </a:lnTo>
                  <a:lnTo>
                    <a:pt x="663" y="1955"/>
                  </a:lnTo>
                  <a:lnTo>
                    <a:pt x="596" y="1950"/>
                  </a:lnTo>
                  <a:lnTo>
                    <a:pt x="530" y="1953"/>
                  </a:lnTo>
                  <a:lnTo>
                    <a:pt x="466" y="1950"/>
                  </a:lnTo>
                  <a:lnTo>
                    <a:pt x="446" y="1945"/>
                  </a:lnTo>
                  <a:lnTo>
                    <a:pt x="427" y="1937"/>
                  </a:lnTo>
                  <a:lnTo>
                    <a:pt x="350" y="1890"/>
                  </a:lnTo>
                  <a:lnTo>
                    <a:pt x="260" y="1844"/>
                  </a:lnTo>
                  <a:lnTo>
                    <a:pt x="203" y="1812"/>
                  </a:lnTo>
                  <a:lnTo>
                    <a:pt x="156" y="1773"/>
                  </a:lnTo>
                  <a:lnTo>
                    <a:pt x="117" y="1713"/>
                  </a:lnTo>
                  <a:lnTo>
                    <a:pt x="91" y="1667"/>
                  </a:lnTo>
                  <a:lnTo>
                    <a:pt x="78" y="1630"/>
                  </a:lnTo>
                  <a:lnTo>
                    <a:pt x="65" y="1595"/>
                  </a:lnTo>
                  <a:lnTo>
                    <a:pt x="52" y="1559"/>
                  </a:lnTo>
                  <a:lnTo>
                    <a:pt x="38" y="1483"/>
                  </a:lnTo>
                  <a:lnTo>
                    <a:pt x="26" y="1407"/>
                  </a:lnTo>
                  <a:lnTo>
                    <a:pt x="13" y="1371"/>
                  </a:lnTo>
                  <a:lnTo>
                    <a:pt x="0" y="1241"/>
                  </a:lnTo>
                  <a:lnTo>
                    <a:pt x="0" y="1146"/>
                  </a:lnTo>
                  <a:lnTo>
                    <a:pt x="4" y="1079"/>
                  </a:lnTo>
                  <a:lnTo>
                    <a:pt x="26" y="1016"/>
                  </a:lnTo>
                  <a:lnTo>
                    <a:pt x="65" y="958"/>
                  </a:lnTo>
                  <a:lnTo>
                    <a:pt x="90" y="892"/>
                  </a:lnTo>
                  <a:lnTo>
                    <a:pt x="117" y="828"/>
                  </a:lnTo>
                  <a:lnTo>
                    <a:pt x="174" y="740"/>
                  </a:lnTo>
                  <a:lnTo>
                    <a:pt x="246" y="663"/>
                  </a:lnTo>
                  <a:lnTo>
                    <a:pt x="324" y="580"/>
                  </a:lnTo>
                  <a:lnTo>
                    <a:pt x="376" y="545"/>
                  </a:lnTo>
                  <a:lnTo>
                    <a:pt x="492" y="497"/>
                  </a:lnTo>
                  <a:lnTo>
                    <a:pt x="531" y="486"/>
                  </a:lnTo>
                  <a:lnTo>
                    <a:pt x="570" y="474"/>
                  </a:lnTo>
                  <a:lnTo>
                    <a:pt x="610" y="462"/>
                  </a:lnTo>
                  <a:lnTo>
                    <a:pt x="656" y="455"/>
                  </a:lnTo>
                  <a:lnTo>
                    <a:pt x="686" y="438"/>
                  </a:lnTo>
                  <a:lnTo>
                    <a:pt x="686" y="426"/>
                  </a:lnTo>
                  <a:close/>
                </a:path>
              </a:pathLst>
            </a:custGeom>
            <a:solidFill>
              <a:srgbClr val="FFFFAF"/>
            </a:solidFill>
            <a:ln w="0">
              <a:solidFill>
                <a:srgbClr val="BFBFBF"/>
              </a:solidFill>
              <a:prstDash val="solid"/>
              <a:round/>
              <a:headEnd/>
              <a:tailEnd/>
            </a:ln>
          </p:spPr>
          <p:txBody>
            <a:bodyPr/>
            <a:lstStyle/>
            <a:p>
              <a:endParaRPr lang="ru-RU"/>
            </a:p>
          </p:txBody>
        </p:sp>
        <p:sp>
          <p:nvSpPr>
            <p:cNvPr id="61463" name="Freeform 7"/>
            <p:cNvSpPr>
              <a:spLocks/>
            </p:cNvSpPr>
            <p:nvPr/>
          </p:nvSpPr>
          <p:spPr bwMode="auto">
            <a:xfrm>
              <a:off x="1076" y="1380"/>
              <a:ext cx="1206" cy="410"/>
            </a:xfrm>
            <a:custGeom>
              <a:avLst/>
              <a:gdLst>
                <a:gd name="T0" fmla="*/ 0 w 3619"/>
                <a:gd name="T1" fmla="*/ 0 h 1231"/>
                <a:gd name="T2" fmla="*/ 0 w 3619"/>
                <a:gd name="T3" fmla="*/ 0 h 1231"/>
                <a:gd name="T4" fmla="*/ 0 w 3619"/>
                <a:gd name="T5" fmla="*/ 0 h 1231"/>
                <a:gd name="T6" fmla="*/ 0 w 3619"/>
                <a:gd name="T7" fmla="*/ 0 h 1231"/>
                <a:gd name="T8" fmla="*/ 0 w 3619"/>
                <a:gd name="T9" fmla="*/ 0 h 1231"/>
                <a:gd name="T10" fmla="*/ 0 w 3619"/>
                <a:gd name="T11" fmla="*/ 0 h 1231"/>
                <a:gd name="T12" fmla="*/ 0 w 3619"/>
                <a:gd name="T13" fmla="*/ 0 h 1231"/>
                <a:gd name="T14" fmla="*/ 0 w 3619"/>
                <a:gd name="T15" fmla="*/ 0 h 1231"/>
                <a:gd name="T16" fmla="*/ 0 w 3619"/>
                <a:gd name="T17" fmla="*/ 0 h 1231"/>
                <a:gd name="T18" fmla="*/ 0 w 3619"/>
                <a:gd name="T19" fmla="*/ 0 h 1231"/>
                <a:gd name="T20" fmla="*/ 0 w 3619"/>
                <a:gd name="T21" fmla="*/ 0 h 1231"/>
                <a:gd name="T22" fmla="*/ 0 w 3619"/>
                <a:gd name="T23" fmla="*/ 0 h 1231"/>
                <a:gd name="T24" fmla="*/ 0 w 3619"/>
                <a:gd name="T25" fmla="*/ 0 h 1231"/>
                <a:gd name="T26" fmla="*/ 0 w 3619"/>
                <a:gd name="T27" fmla="*/ 0 h 1231"/>
                <a:gd name="T28" fmla="*/ 0 w 3619"/>
                <a:gd name="T29" fmla="*/ 0 h 1231"/>
                <a:gd name="T30" fmla="*/ 0 w 3619"/>
                <a:gd name="T31" fmla="*/ 0 h 1231"/>
                <a:gd name="T32" fmla="*/ 0 w 3619"/>
                <a:gd name="T33" fmla="*/ 0 h 1231"/>
                <a:gd name="T34" fmla="*/ 0 w 3619"/>
                <a:gd name="T35" fmla="*/ 0 h 1231"/>
                <a:gd name="T36" fmla="*/ 0 w 3619"/>
                <a:gd name="T37" fmla="*/ 0 h 1231"/>
                <a:gd name="T38" fmla="*/ 0 w 3619"/>
                <a:gd name="T39" fmla="*/ 0 h 1231"/>
                <a:gd name="T40" fmla="*/ 0 w 3619"/>
                <a:gd name="T41" fmla="*/ 0 h 1231"/>
                <a:gd name="T42" fmla="*/ 0 w 3619"/>
                <a:gd name="T43" fmla="*/ 0 h 1231"/>
                <a:gd name="T44" fmla="*/ 0 w 3619"/>
                <a:gd name="T45" fmla="*/ 0 h 1231"/>
                <a:gd name="T46" fmla="*/ 0 w 3619"/>
                <a:gd name="T47" fmla="*/ 0 h 1231"/>
                <a:gd name="T48" fmla="*/ 0 w 3619"/>
                <a:gd name="T49" fmla="*/ 0 h 1231"/>
                <a:gd name="T50" fmla="*/ 0 w 3619"/>
                <a:gd name="T51" fmla="*/ 0 h 1231"/>
                <a:gd name="T52" fmla="*/ 0 w 3619"/>
                <a:gd name="T53" fmla="*/ 0 h 1231"/>
                <a:gd name="T54" fmla="*/ 0 w 3619"/>
                <a:gd name="T55" fmla="*/ 0 h 1231"/>
                <a:gd name="T56" fmla="*/ 0 w 3619"/>
                <a:gd name="T57" fmla="*/ 0 h 1231"/>
                <a:gd name="T58" fmla="*/ 1 w 3619"/>
                <a:gd name="T59" fmla="*/ 0 h 1231"/>
                <a:gd name="T60" fmla="*/ 1 w 3619"/>
                <a:gd name="T61" fmla="*/ 0 h 12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19" h="1231">
                  <a:moveTo>
                    <a:pt x="9" y="1231"/>
                  </a:moveTo>
                  <a:lnTo>
                    <a:pt x="0" y="1163"/>
                  </a:lnTo>
                  <a:lnTo>
                    <a:pt x="9" y="1098"/>
                  </a:lnTo>
                  <a:lnTo>
                    <a:pt x="78" y="980"/>
                  </a:lnTo>
                  <a:lnTo>
                    <a:pt x="122" y="942"/>
                  </a:lnTo>
                  <a:lnTo>
                    <a:pt x="186" y="878"/>
                  </a:lnTo>
                  <a:lnTo>
                    <a:pt x="255" y="778"/>
                  </a:lnTo>
                  <a:lnTo>
                    <a:pt x="340" y="702"/>
                  </a:lnTo>
                  <a:lnTo>
                    <a:pt x="473" y="624"/>
                  </a:lnTo>
                  <a:lnTo>
                    <a:pt x="564" y="589"/>
                  </a:lnTo>
                  <a:lnTo>
                    <a:pt x="664" y="575"/>
                  </a:lnTo>
                  <a:lnTo>
                    <a:pt x="825" y="548"/>
                  </a:lnTo>
                  <a:lnTo>
                    <a:pt x="955" y="536"/>
                  </a:lnTo>
                  <a:lnTo>
                    <a:pt x="1089" y="528"/>
                  </a:lnTo>
                  <a:lnTo>
                    <a:pt x="1233" y="491"/>
                  </a:lnTo>
                  <a:lnTo>
                    <a:pt x="1375" y="439"/>
                  </a:lnTo>
                  <a:lnTo>
                    <a:pt x="1485" y="395"/>
                  </a:lnTo>
                  <a:lnTo>
                    <a:pt x="1727" y="329"/>
                  </a:lnTo>
                  <a:lnTo>
                    <a:pt x="1881" y="308"/>
                  </a:lnTo>
                  <a:lnTo>
                    <a:pt x="2078" y="263"/>
                  </a:lnTo>
                  <a:lnTo>
                    <a:pt x="2221" y="221"/>
                  </a:lnTo>
                  <a:lnTo>
                    <a:pt x="2365" y="175"/>
                  </a:lnTo>
                  <a:lnTo>
                    <a:pt x="2506" y="127"/>
                  </a:lnTo>
                  <a:lnTo>
                    <a:pt x="2593" y="93"/>
                  </a:lnTo>
                  <a:lnTo>
                    <a:pt x="2680" y="68"/>
                  </a:lnTo>
                  <a:lnTo>
                    <a:pt x="2828" y="43"/>
                  </a:lnTo>
                  <a:lnTo>
                    <a:pt x="2980" y="36"/>
                  </a:lnTo>
                  <a:lnTo>
                    <a:pt x="3135" y="43"/>
                  </a:lnTo>
                  <a:lnTo>
                    <a:pt x="3256" y="33"/>
                  </a:lnTo>
                  <a:lnTo>
                    <a:pt x="3378" y="21"/>
                  </a:lnTo>
                  <a:lnTo>
                    <a:pt x="3619" y="0"/>
                  </a:lnTo>
                </a:path>
              </a:pathLst>
            </a:custGeom>
            <a:noFill/>
            <a:ln w="3175"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464" name="Freeform 8"/>
            <p:cNvSpPr>
              <a:spLocks/>
            </p:cNvSpPr>
            <p:nvPr/>
          </p:nvSpPr>
          <p:spPr bwMode="auto">
            <a:xfrm>
              <a:off x="1086" y="1373"/>
              <a:ext cx="1196" cy="403"/>
            </a:xfrm>
            <a:custGeom>
              <a:avLst/>
              <a:gdLst>
                <a:gd name="T0" fmla="*/ 0 w 3588"/>
                <a:gd name="T1" fmla="*/ 0 h 1210"/>
                <a:gd name="T2" fmla="*/ 0 w 3588"/>
                <a:gd name="T3" fmla="*/ 0 h 1210"/>
                <a:gd name="T4" fmla="*/ 0 w 3588"/>
                <a:gd name="T5" fmla="*/ 0 h 1210"/>
                <a:gd name="T6" fmla="*/ 0 w 3588"/>
                <a:gd name="T7" fmla="*/ 0 h 1210"/>
                <a:gd name="T8" fmla="*/ 0 w 3588"/>
                <a:gd name="T9" fmla="*/ 0 h 1210"/>
                <a:gd name="T10" fmla="*/ 0 w 3588"/>
                <a:gd name="T11" fmla="*/ 0 h 1210"/>
                <a:gd name="T12" fmla="*/ 0 w 3588"/>
                <a:gd name="T13" fmla="*/ 0 h 1210"/>
                <a:gd name="T14" fmla="*/ 0 w 3588"/>
                <a:gd name="T15" fmla="*/ 0 h 1210"/>
                <a:gd name="T16" fmla="*/ 0 w 3588"/>
                <a:gd name="T17" fmla="*/ 0 h 1210"/>
                <a:gd name="T18" fmla="*/ 0 w 3588"/>
                <a:gd name="T19" fmla="*/ 0 h 1210"/>
                <a:gd name="T20" fmla="*/ 0 w 3588"/>
                <a:gd name="T21" fmla="*/ 0 h 1210"/>
                <a:gd name="T22" fmla="*/ 0 w 3588"/>
                <a:gd name="T23" fmla="*/ 0 h 1210"/>
                <a:gd name="T24" fmla="*/ 0 w 3588"/>
                <a:gd name="T25" fmla="*/ 0 h 1210"/>
                <a:gd name="T26" fmla="*/ 0 w 3588"/>
                <a:gd name="T27" fmla="*/ 0 h 1210"/>
                <a:gd name="T28" fmla="*/ 0 w 3588"/>
                <a:gd name="T29" fmla="*/ 0 h 1210"/>
                <a:gd name="T30" fmla="*/ 0 w 3588"/>
                <a:gd name="T31" fmla="*/ 0 h 1210"/>
                <a:gd name="T32" fmla="*/ 0 w 3588"/>
                <a:gd name="T33" fmla="*/ 0 h 1210"/>
                <a:gd name="T34" fmla="*/ 0 w 3588"/>
                <a:gd name="T35" fmla="*/ 0 h 1210"/>
                <a:gd name="T36" fmla="*/ 0 w 3588"/>
                <a:gd name="T37" fmla="*/ 0 h 1210"/>
                <a:gd name="T38" fmla="*/ 0 w 3588"/>
                <a:gd name="T39" fmla="*/ 0 h 1210"/>
                <a:gd name="T40" fmla="*/ 0 w 3588"/>
                <a:gd name="T41" fmla="*/ 0 h 1210"/>
                <a:gd name="T42" fmla="*/ 0 w 3588"/>
                <a:gd name="T43" fmla="*/ 0 h 1210"/>
                <a:gd name="T44" fmla="*/ 0 w 3588"/>
                <a:gd name="T45" fmla="*/ 0 h 1210"/>
                <a:gd name="T46" fmla="*/ 0 w 3588"/>
                <a:gd name="T47" fmla="*/ 0 h 1210"/>
                <a:gd name="T48" fmla="*/ 0 w 3588"/>
                <a:gd name="T49" fmla="*/ 0 h 1210"/>
                <a:gd name="T50" fmla="*/ 0 w 3588"/>
                <a:gd name="T51" fmla="*/ 0 h 1210"/>
                <a:gd name="T52" fmla="*/ 0 w 3588"/>
                <a:gd name="T53" fmla="*/ 0 h 1210"/>
                <a:gd name="T54" fmla="*/ 0 w 3588"/>
                <a:gd name="T55" fmla="*/ 0 h 1210"/>
                <a:gd name="T56" fmla="*/ 0 w 3588"/>
                <a:gd name="T57" fmla="*/ 0 h 1210"/>
                <a:gd name="T58" fmla="*/ 0 w 3588"/>
                <a:gd name="T59" fmla="*/ 0 h 1210"/>
                <a:gd name="T60" fmla="*/ 0 w 3588"/>
                <a:gd name="T61" fmla="*/ 0 h 1210"/>
                <a:gd name="T62" fmla="*/ 0 w 3588"/>
                <a:gd name="T63" fmla="*/ 0 h 1210"/>
                <a:gd name="T64" fmla="*/ 0 w 3588"/>
                <a:gd name="T65" fmla="*/ 0 h 1210"/>
                <a:gd name="T66" fmla="*/ 0 w 3588"/>
                <a:gd name="T67" fmla="*/ 0 h 1210"/>
                <a:gd name="T68" fmla="*/ 1 w 3588"/>
                <a:gd name="T69" fmla="*/ 0 h 1210"/>
                <a:gd name="T70" fmla="*/ 1 w 3588"/>
                <a:gd name="T71" fmla="*/ 0 h 1210"/>
                <a:gd name="T72" fmla="*/ 1 w 3588"/>
                <a:gd name="T73" fmla="*/ 0 h 1210"/>
                <a:gd name="T74" fmla="*/ 1 w 3588"/>
                <a:gd name="T75" fmla="*/ 0 h 1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8" h="1210">
                  <a:moveTo>
                    <a:pt x="0" y="1210"/>
                  </a:moveTo>
                  <a:lnTo>
                    <a:pt x="96" y="1154"/>
                  </a:lnTo>
                  <a:lnTo>
                    <a:pt x="177" y="1077"/>
                  </a:lnTo>
                  <a:lnTo>
                    <a:pt x="199" y="1012"/>
                  </a:lnTo>
                  <a:lnTo>
                    <a:pt x="246" y="952"/>
                  </a:lnTo>
                  <a:lnTo>
                    <a:pt x="309" y="902"/>
                  </a:lnTo>
                  <a:lnTo>
                    <a:pt x="358" y="838"/>
                  </a:lnTo>
                  <a:lnTo>
                    <a:pt x="419" y="792"/>
                  </a:lnTo>
                  <a:lnTo>
                    <a:pt x="521" y="758"/>
                  </a:lnTo>
                  <a:lnTo>
                    <a:pt x="639" y="748"/>
                  </a:lnTo>
                  <a:lnTo>
                    <a:pt x="925" y="682"/>
                  </a:lnTo>
                  <a:lnTo>
                    <a:pt x="1035" y="660"/>
                  </a:lnTo>
                  <a:lnTo>
                    <a:pt x="1146" y="637"/>
                  </a:lnTo>
                  <a:lnTo>
                    <a:pt x="1365" y="593"/>
                  </a:lnTo>
                  <a:lnTo>
                    <a:pt x="1475" y="572"/>
                  </a:lnTo>
                  <a:lnTo>
                    <a:pt x="1542" y="541"/>
                  </a:lnTo>
                  <a:lnTo>
                    <a:pt x="1607" y="506"/>
                  </a:lnTo>
                  <a:lnTo>
                    <a:pt x="1724" y="442"/>
                  </a:lnTo>
                  <a:lnTo>
                    <a:pt x="1849" y="396"/>
                  </a:lnTo>
                  <a:lnTo>
                    <a:pt x="1979" y="370"/>
                  </a:lnTo>
                  <a:lnTo>
                    <a:pt x="2112" y="353"/>
                  </a:lnTo>
                  <a:lnTo>
                    <a:pt x="2180" y="330"/>
                  </a:lnTo>
                  <a:lnTo>
                    <a:pt x="2243" y="292"/>
                  </a:lnTo>
                  <a:lnTo>
                    <a:pt x="2312" y="264"/>
                  </a:lnTo>
                  <a:lnTo>
                    <a:pt x="2354" y="261"/>
                  </a:lnTo>
                  <a:lnTo>
                    <a:pt x="2399" y="264"/>
                  </a:lnTo>
                  <a:lnTo>
                    <a:pt x="2531" y="220"/>
                  </a:lnTo>
                  <a:lnTo>
                    <a:pt x="2575" y="176"/>
                  </a:lnTo>
                  <a:lnTo>
                    <a:pt x="2718" y="130"/>
                  </a:lnTo>
                  <a:lnTo>
                    <a:pt x="2782" y="133"/>
                  </a:lnTo>
                  <a:lnTo>
                    <a:pt x="2882" y="133"/>
                  </a:lnTo>
                  <a:lnTo>
                    <a:pt x="2992" y="133"/>
                  </a:lnTo>
                  <a:lnTo>
                    <a:pt x="3103" y="133"/>
                  </a:lnTo>
                  <a:lnTo>
                    <a:pt x="3213" y="117"/>
                  </a:lnTo>
                  <a:lnTo>
                    <a:pt x="3323" y="88"/>
                  </a:lnTo>
                  <a:lnTo>
                    <a:pt x="3389" y="66"/>
                  </a:lnTo>
                  <a:lnTo>
                    <a:pt x="3521" y="22"/>
                  </a:lnTo>
                  <a:lnTo>
                    <a:pt x="3588" y="0"/>
                  </a:lnTo>
                </a:path>
              </a:pathLst>
            </a:custGeom>
            <a:noFill/>
            <a:ln w="3175"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sp>
        <p:nvSpPr>
          <p:cNvPr id="61445" name="Rectangle 9"/>
          <p:cNvSpPr>
            <a:spLocks noChangeArrowheads="1"/>
          </p:cNvSpPr>
          <p:nvPr/>
        </p:nvSpPr>
        <p:spPr bwMode="auto">
          <a:xfrm>
            <a:off x="4668838" y="3221038"/>
            <a:ext cx="4429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lnSpc>
                <a:spcPct val="90000"/>
              </a:lnSpc>
              <a:buClrTx/>
              <a:buSzTx/>
              <a:buFontTx/>
              <a:buChar char="•"/>
            </a:pPr>
            <a:r>
              <a:rPr lang="ru-RU" altLang="ru-RU" sz="2200">
                <a:latin typeface="Arial" pitchFamily="34" charset="0"/>
              </a:rPr>
              <a:t>Гастрэктомия </a:t>
            </a:r>
            <a:endParaRPr lang="es-ES" altLang="ru-RU" sz="2200">
              <a:latin typeface="Arial" pitchFamily="34" charset="0"/>
            </a:endParaRPr>
          </a:p>
          <a:p>
            <a:pPr eaLnBrk="1" hangingPunct="1">
              <a:lnSpc>
                <a:spcPct val="90000"/>
              </a:lnSpc>
              <a:buClrTx/>
              <a:buSzTx/>
              <a:buFontTx/>
              <a:buChar char="•"/>
            </a:pPr>
            <a:r>
              <a:rPr lang="ru-RU" altLang="ru-RU" sz="2200">
                <a:latin typeface="Arial" pitchFamily="34" charset="0"/>
              </a:rPr>
              <a:t>Панкреатодуоденэктомия</a:t>
            </a:r>
            <a:endParaRPr lang="es-ES" altLang="ru-RU" sz="2200">
              <a:latin typeface="Arial" pitchFamily="34" charset="0"/>
            </a:endParaRPr>
          </a:p>
          <a:p>
            <a:pPr eaLnBrk="1" hangingPunct="1">
              <a:lnSpc>
                <a:spcPct val="90000"/>
              </a:lnSpc>
              <a:buClrTx/>
              <a:buSzTx/>
              <a:buFontTx/>
              <a:buChar char="•"/>
            </a:pPr>
            <a:r>
              <a:rPr lang="ru-RU" altLang="ru-RU" sz="2200">
                <a:latin typeface="Arial" pitchFamily="34" charset="0"/>
              </a:rPr>
              <a:t>Целиакия</a:t>
            </a:r>
            <a:endParaRPr lang="es-ES" altLang="ru-RU" sz="2200">
              <a:latin typeface="Arial" pitchFamily="34" charset="0"/>
            </a:endParaRPr>
          </a:p>
          <a:p>
            <a:pPr eaLnBrk="1" hangingPunct="1">
              <a:lnSpc>
                <a:spcPct val="90000"/>
              </a:lnSpc>
              <a:buClrTx/>
              <a:buSzTx/>
              <a:buFontTx/>
              <a:buChar char="•"/>
            </a:pPr>
            <a:r>
              <a:rPr lang="ru-RU" altLang="ru-RU" sz="2200">
                <a:latin typeface="Arial" pitchFamily="34" charset="0"/>
              </a:rPr>
              <a:t>Воспалительное заболевание кишечника</a:t>
            </a:r>
            <a:endParaRPr lang="es-ES" altLang="ru-RU" sz="2200">
              <a:latin typeface="Arial" pitchFamily="34" charset="0"/>
            </a:endParaRPr>
          </a:p>
          <a:p>
            <a:pPr eaLnBrk="1" hangingPunct="1">
              <a:lnSpc>
                <a:spcPct val="90000"/>
              </a:lnSpc>
              <a:buClrTx/>
              <a:buSzTx/>
              <a:buFontTx/>
              <a:buChar char="•"/>
            </a:pPr>
            <a:r>
              <a:rPr lang="ru-RU" altLang="ru-RU" sz="2200">
                <a:latin typeface="Arial" pitchFamily="34" charset="0"/>
              </a:rPr>
              <a:t>Синдром Золлингера-Эллисона </a:t>
            </a:r>
            <a:endParaRPr lang="es-ES" altLang="ru-RU" sz="2200">
              <a:latin typeface="Arial" pitchFamily="34" charset="0"/>
            </a:endParaRPr>
          </a:p>
        </p:txBody>
      </p:sp>
      <p:grpSp>
        <p:nvGrpSpPr>
          <p:cNvPr id="61446" name="Group 10"/>
          <p:cNvGrpSpPr>
            <a:grpSpLocks/>
          </p:cNvGrpSpPr>
          <p:nvPr/>
        </p:nvGrpSpPr>
        <p:grpSpPr bwMode="auto">
          <a:xfrm>
            <a:off x="5108575" y="1182688"/>
            <a:ext cx="1978025" cy="1685925"/>
            <a:chOff x="3243" y="1162"/>
            <a:chExt cx="1539" cy="1409"/>
          </a:xfrm>
        </p:grpSpPr>
        <p:sp>
          <p:nvSpPr>
            <p:cNvPr id="61449" name="Freeform 11"/>
            <p:cNvSpPr>
              <a:spLocks/>
            </p:cNvSpPr>
            <p:nvPr/>
          </p:nvSpPr>
          <p:spPr bwMode="auto">
            <a:xfrm>
              <a:off x="3372" y="1824"/>
              <a:ext cx="1410" cy="652"/>
            </a:xfrm>
            <a:custGeom>
              <a:avLst/>
              <a:gdLst>
                <a:gd name="T0" fmla="*/ 0 w 4230"/>
                <a:gd name="T1" fmla="*/ 0 h 1955"/>
                <a:gd name="T2" fmla="*/ 0 w 4230"/>
                <a:gd name="T3" fmla="*/ 0 h 1955"/>
                <a:gd name="T4" fmla="*/ 0 w 4230"/>
                <a:gd name="T5" fmla="*/ 0 h 1955"/>
                <a:gd name="T6" fmla="*/ 0 w 4230"/>
                <a:gd name="T7" fmla="*/ 0 h 1955"/>
                <a:gd name="T8" fmla="*/ 0 w 4230"/>
                <a:gd name="T9" fmla="*/ 0 h 1955"/>
                <a:gd name="T10" fmla="*/ 0 w 4230"/>
                <a:gd name="T11" fmla="*/ 0 h 1955"/>
                <a:gd name="T12" fmla="*/ 0 w 4230"/>
                <a:gd name="T13" fmla="*/ 0 h 1955"/>
                <a:gd name="T14" fmla="*/ 0 w 4230"/>
                <a:gd name="T15" fmla="*/ 0 h 1955"/>
                <a:gd name="T16" fmla="*/ 0 w 4230"/>
                <a:gd name="T17" fmla="*/ 0 h 1955"/>
                <a:gd name="T18" fmla="*/ 1 w 4230"/>
                <a:gd name="T19" fmla="*/ 0 h 1955"/>
                <a:gd name="T20" fmla="*/ 1 w 4230"/>
                <a:gd name="T21" fmla="*/ 0 h 1955"/>
                <a:gd name="T22" fmla="*/ 1 w 4230"/>
                <a:gd name="T23" fmla="*/ 0 h 1955"/>
                <a:gd name="T24" fmla="*/ 1 w 4230"/>
                <a:gd name="T25" fmla="*/ 0 h 1955"/>
                <a:gd name="T26" fmla="*/ 1 w 4230"/>
                <a:gd name="T27" fmla="*/ 0 h 1955"/>
                <a:gd name="T28" fmla="*/ 1 w 4230"/>
                <a:gd name="T29" fmla="*/ 0 h 1955"/>
                <a:gd name="T30" fmla="*/ 1 w 4230"/>
                <a:gd name="T31" fmla="*/ 0 h 1955"/>
                <a:gd name="T32" fmla="*/ 0 w 4230"/>
                <a:gd name="T33" fmla="*/ 0 h 1955"/>
                <a:gd name="T34" fmla="*/ 0 w 4230"/>
                <a:gd name="T35" fmla="*/ 0 h 1955"/>
                <a:gd name="T36" fmla="*/ 0 w 4230"/>
                <a:gd name="T37" fmla="*/ 0 h 1955"/>
                <a:gd name="T38" fmla="*/ 0 w 4230"/>
                <a:gd name="T39" fmla="*/ 0 h 1955"/>
                <a:gd name="T40" fmla="*/ 0 w 4230"/>
                <a:gd name="T41" fmla="*/ 0 h 1955"/>
                <a:gd name="T42" fmla="*/ 0 w 4230"/>
                <a:gd name="T43" fmla="*/ 0 h 1955"/>
                <a:gd name="T44" fmla="*/ 0 w 4230"/>
                <a:gd name="T45" fmla="*/ 0 h 1955"/>
                <a:gd name="T46" fmla="*/ 0 w 4230"/>
                <a:gd name="T47" fmla="*/ 0 h 1955"/>
                <a:gd name="T48" fmla="*/ 0 w 4230"/>
                <a:gd name="T49" fmla="*/ 0 h 1955"/>
                <a:gd name="T50" fmla="*/ 0 w 4230"/>
                <a:gd name="T51" fmla="*/ 0 h 1955"/>
                <a:gd name="T52" fmla="*/ 0 w 4230"/>
                <a:gd name="T53" fmla="*/ 0 h 1955"/>
                <a:gd name="T54" fmla="*/ 0 w 4230"/>
                <a:gd name="T55" fmla="*/ 0 h 1955"/>
                <a:gd name="T56" fmla="*/ 0 w 4230"/>
                <a:gd name="T57" fmla="*/ 0 h 1955"/>
                <a:gd name="T58" fmla="*/ 0 w 4230"/>
                <a:gd name="T59" fmla="*/ 0 h 1955"/>
                <a:gd name="T60" fmla="*/ 0 w 4230"/>
                <a:gd name="T61" fmla="*/ 0 h 1955"/>
                <a:gd name="T62" fmla="*/ 0 w 4230"/>
                <a:gd name="T63" fmla="*/ 0 h 1955"/>
                <a:gd name="T64" fmla="*/ 0 w 4230"/>
                <a:gd name="T65" fmla="*/ 0 h 1955"/>
                <a:gd name="T66" fmla="*/ 0 w 4230"/>
                <a:gd name="T67" fmla="*/ 0 h 1955"/>
                <a:gd name="T68" fmla="*/ 0 w 4230"/>
                <a:gd name="T69" fmla="*/ 0 h 1955"/>
                <a:gd name="T70" fmla="*/ 0 w 4230"/>
                <a:gd name="T71" fmla="*/ 0 h 1955"/>
                <a:gd name="T72" fmla="*/ 0 w 4230"/>
                <a:gd name="T73" fmla="*/ 0 h 1955"/>
                <a:gd name="T74" fmla="*/ 0 w 4230"/>
                <a:gd name="T75" fmla="*/ 0 h 1955"/>
                <a:gd name="T76" fmla="*/ 0 w 4230"/>
                <a:gd name="T77" fmla="*/ 0 h 1955"/>
                <a:gd name="T78" fmla="*/ 0 w 4230"/>
                <a:gd name="T79" fmla="*/ 0 h 1955"/>
                <a:gd name="T80" fmla="*/ 0 w 4230"/>
                <a:gd name="T81" fmla="*/ 0 h 1955"/>
                <a:gd name="T82" fmla="*/ 0 w 4230"/>
                <a:gd name="T83" fmla="*/ 0 h 1955"/>
                <a:gd name="T84" fmla="*/ 0 w 4230"/>
                <a:gd name="T85" fmla="*/ 0 h 19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30" h="1955">
                  <a:moveTo>
                    <a:pt x="712" y="426"/>
                  </a:moveTo>
                  <a:lnTo>
                    <a:pt x="752" y="414"/>
                  </a:lnTo>
                  <a:lnTo>
                    <a:pt x="833" y="379"/>
                  </a:lnTo>
                  <a:lnTo>
                    <a:pt x="927" y="366"/>
                  </a:lnTo>
                  <a:lnTo>
                    <a:pt x="1021" y="355"/>
                  </a:lnTo>
                  <a:lnTo>
                    <a:pt x="1101" y="320"/>
                  </a:lnTo>
                  <a:lnTo>
                    <a:pt x="1127" y="297"/>
                  </a:lnTo>
                  <a:lnTo>
                    <a:pt x="1182" y="297"/>
                  </a:lnTo>
                  <a:lnTo>
                    <a:pt x="1329" y="284"/>
                  </a:lnTo>
                  <a:lnTo>
                    <a:pt x="1644" y="261"/>
                  </a:lnTo>
                  <a:lnTo>
                    <a:pt x="1960" y="237"/>
                  </a:lnTo>
                  <a:lnTo>
                    <a:pt x="2068" y="226"/>
                  </a:lnTo>
                  <a:lnTo>
                    <a:pt x="2109" y="213"/>
                  </a:lnTo>
                  <a:lnTo>
                    <a:pt x="2176" y="202"/>
                  </a:lnTo>
                  <a:lnTo>
                    <a:pt x="2256" y="167"/>
                  </a:lnTo>
                  <a:lnTo>
                    <a:pt x="2296" y="154"/>
                  </a:lnTo>
                  <a:lnTo>
                    <a:pt x="2363" y="130"/>
                  </a:lnTo>
                  <a:lnTo>
                    <a:pt x="2431" y="120"/>
                  </a:lnTo>
                  <a:lnTo>
                    <a:pt x="2472" y="107"/>
                  </a:lnTo>
                  <a:lnTo>
                    <a:pt x="2510" y="96"/>
                  </a:lnTo>
                  <a:lnTo>
                    <a:pt x="2531" y="89"/>
                  </a:lnTo>
                  <a:lnTo>
                    <a:pt x="2553" y="83"/>
                  </a:lnTo>
                  <a:lnTo>
                    <a:pt x="2633" y="61"/>
                  </a:lnTo>
                  <a:lnTo>
                    <a:pt x="2732" y="30"/>
                  </a:lnTo>
                  <a:lnTo>
                    <a:pt x="2833" y="13"/>
                  </a:lnTo>
                  <a:lnTo>
                    <a:pt x="3032" y="0"/>
                  </a:lnTo>
                  <a:lnTo>
                    <a:pt x="3153" y="3"/>
                  </a:lnTo>
                  <a:lnTo>
                    <a:pt x="3276" y="18"/>
                  </a:lnTo>
                  <a:lnTo>
                    <a:pt x="3478" y="37"/>
                  </a:lnTo>
                  <a:lnTo>
                    <a:pt x="3551" y="41"/>
                  </a:lnTo>
                  <a:lnTo>
                    <a:pt x="3625" y="48"/>
                  </a:lnTo>
                  <a:lnTo>
                    <a:pt x="3774" y="61"/>
                  </a:lnTo>
                  <a:lnTo>
                    <a:pt x="3921" y="72"/>
                  </a:lnTo>
                  <a:lnTo>
                    <a:pt x="3962" y="83"/>
                  </a:lnTo>
                  <a:lnTo>
                    <a:pt x="3988" y="107"/>
                  </a:lnTo>
                  <a:lnTo>
                    <a:pt x="4069" y="130"/>
                  </a:lnTo>
                  <a:lnTo>
                    <a:pt x="4163" y="189"/>
                  </a:lnTo>
                  <a:lnTo>
                    <a:pt x="4230" y="226"/>
                  </a:lnTo>
                  <a:lnTo>
                    <a:pt x="4230" y="297"/>
                  </a:lnTo>
                  <a:lnTo>
                    <a:pt x="4163" y="355"/>
                  </a:lnTo>
                  <a:lnTo>
                    <a:pt x="4109" y="379"/>
                  </a:lnTo>
                  <a:lnTo>
                    <a:pt x="4069" y="438"/>
                  </a:lnTo>
                  <a:lnTo>
                    <a:pt x="4029" y="474"/>
                  </a:lnTo>
                  <a:lnTo>
                    <a:pt x="3935" y="509"/>
                  </a:lnTo>
                  <a:lnTo>
                    <a:pt x="3787" y="544"/>
                  </a:lnTo>
                  <a:lnTo>
                    <a:pt x="3705" y="568"/>
                  </a:lnTo>
                  <a:lnTo>
                    <a:pt x="3640" y="604"/>
                  </a:lnTo>
                  <a:lnTo>
                    <a:pt x="3519" y="642"/>
                  </a:lnTo>
                  <a:lnTo>
                    <a:pt x="3397" y="674"/>
                  </a:lnTo>
                  <a:lnTo>
                    <a:pt x="3331" y="698"/>
                  </a:lnTo>
                  <a:lnTo>
                    <a:pt x="3276" y="698"/>
                  </a:lnTo>
                  <a:lnTo>
                    <a:pt x="3183" y="710"/>
                  </a:lnTo>
                  <a:lnTo>
                    <a:pt x="3142" y="722"/>
                  </a:lnTo>
                  <a:lnTo>
                    <a:pt x="3122" y="728"/>
                  </a:lnTo>
                  <a:lnTo>
                    <a:pt x="3103" y="734"/>
                  </a:lnTo>
                  <a:lnTo>
                    <a:pt x="2927" y="758"/>
                  </a:lnTo>
                  <a:lnTo>
                    <a:pt x="2846" y="758"/>
                  </a:lnTo>
                  <a:lnTo>
                    <a:pt x="2807" y="768"/>
                  </a:lnTo>
                  <a:lnTo>
                    <a:pt x="2766" y="781"/>
                  </a:lnTo>
                  <a:lnTo>
                    <a:pt x="2732" y="810"/>
                  </a:lnTo>
                  <a:lnTo>
                    <a:pt x="2699" y="840"/>
                  </a:lnTo>
                  <a:lnTo>
                    <a:pt x="2659" y="852"/>
                  </a:lnTo>
                  <a:lnTo>
                    <a:pt x="2605" y="876"/>
                  </a:lnTo>
                  <a:lnTo>
                    <a:pt x="2498" y="898"/>
                  </a:lnTo>
                  <a:lnTo>
                    <a:pt x="2417" y="923"/>
                  </a:lnTo>
                  <a:lnTo>
                    <a:pt x="2383" y="939"/>
                  </a:lnTo>
                  <a:lnTo>
                    <a:pt x="2351" y="958"/>
                  </a:lnTo>
                  <a:lnTo>
                    <a:pt x="2229" y="1017"/>
                  </a:lnTo>
                  <a:lnTo>
                    <a:pt x="2189" y="1029"/>
                  </a:lnTo>
                  <a:lnTo>
                    <a:pt x="2149" y="1041"/>
                  </a:lnTo>
                  <a:lnTo>
                    <a:pt x="2042" y="1076"/>
                  </a:lnTo>
                  <a:lnTo>
                    <a:pt x="2021" y="1082"/>
                  </a:lnTo>
                  <a:lnTo>
                    <a:pt x="2000" y="1089"/>
                  </a:lnTo>
                  <a:lnTo>
                    <a:pt x="1907" y="1100"/>
                  </a:lnTo>
                  <a:lnTo>
                    <a:pt x="1853" y="1123"/>
                  </a:lnTo>
                  <a:lnTo>
                    <a:pt x="1720" y="1182"/>
                  </a:lnTo>
                  <a:lnTo>
                    <a:pt x="1639" y="1219"/>
                  </a:lnTo>
                  <a:lnTo>
                    <a:pt x="1571" y="1230"/>
                  </a:lnTo>
                  <a:lnTo>
                    <a:pt x="1530" y="1241"/>
                  </a:lnTo>
                  <a:lnTo>
                    <a:pt x="1369" y="1277"/>
                  </a:lnTo>
                  <a:lnTo>
                    <a:pt x="1329" y="1289"/>
                  </a:lnTo>
                  <a:lnTo>
                    <a:pt x="1250" y="1325"/>
                  </a:lnTo>
                  <a:lnTo>
                    <a:pt x="1226" y="1361"/>
                  </a:lnTo>
                  <a:lnTo>
                    <a:pt x="1209" y="1407"/>
                  </a:lnTo>
                  <a:lnTo>
                    <a:pt x="1182" y="1431"/>
                  </a:lnTo>
                  <a:lnTo>
                    <a:pt x="1179" y="1453"/>
                  </a:lnTo>
                  <a:lnTo>
                    <a:pt x="1182" y="1478"/>
                  </a:lnTo>
                  <a:lnTo>
                    <a:pt x="1156" y="1537"/>
                  </a:lnTo>
                  <a:lnTo>
                    <a:pt x="1141" y="1596"/>
                  </a:lnTo>
                  <a:lnTo>
                    <a:pt x="1115" y="1667"/>
                  </a:lnTo>
                  <a:lnTo>
                    <a:pt x="1083" y="1738"/>
                  </a:lnTo>
                  <a:lnTo>
                    <a:pt x="1035" y="1797"/>
                  </a:lnTo>
                  <a:lnTo>
                    <a:pt x="991" y="1829"/>
                  </a:lnTo>
                  <a:lnTo>
                    <a:pt x="940" y="1856"/>
                  </a:lnTo>
                  <a:lnTo>
                    <a:pt x="860" y="1903"/>
                  </a:lnTo>
                  <a:lnTo>
                    <a:pt x="806" y="1927"/>
                  </a:lnTo>
                  <a:lnTo>
                    <a:pt x="752" y="1950"/>
                  </a:lnTo>
                  <a:lnTo>
                    <a:pt x="686" y="1955"/>
                  </a:lnTo>
                  <a:lnTo>
                    <a:pt x="619" y="1950"/>
                  </a:lnTo>
                  <a:lnTo>
                    <a:pt x="550" y="1953"/>
                  </a:lnTo>
                  <a:lnTo>
                    <a:pt x="484" y="1950"/>
                  </a:lnTo>
                  <a:lnTo>
                    <a:pt x="462" y="1945"/>
                  </a:lnTo>
                  <a:lnTo>
                    <a:pt x="443" y="1940"/>
                  </a:lnTo>
                  <a:lnTo>
                    <a:pt x="363" y="1891"/>
                  </a:lnTo>
                  <a:lnTo>
                    <a:pt x="269" y="1845"/>
                  </a:lnTo>
                  <a:lnTo>
                    <a:pt x="162" y="1773"/>
                  </a:lnTo>
                  <a:lnTo>
                    <a:pt x="121" y="1714"/>
                  </a:lnTo>
                  <a:lnTo>
                    <a:pt x="95" y="1667"/>
                  </a:lnTo>
                  <a:lnTo>
                    <a:pt x="81" y="1632"/>
                  </a:lnTo>
                  <a:lnTo>
                    <a:pt x="67" y="1596"/>
                  </a:lnTo>
                  <a:lnTo>
                    <a:pt x="54" y="1561"/>
                  </a:lnTo>
                  <a:lnTo>
                    <a:pt x="39" y="1483"/>
                  </a:lnTo>
                  <a:lnTo>
                    <a:pt x="26" y="1407"/>
                  </a:lnTo>
                  <a:lnTo>
                    <a:pt x="14" y="1372"/>
                  </a:lnTo>
                  <a:lnTo>
                    <a:pt x="0" y="1241"/>
                  </a:lnTo>
                  <a:lnTo>
                    <a:pt x="0" y="1147"/>
                  </a:lnTo>
                  <a:lnTo>
                    <a:pt x="26" y="1017"/>
                  </a:lnTo>
                  <a:lnTo>
                    <a:pt x="67" y="958"/>
                  </a:lnTo>
                  <a:lnTo>
                    <a:pt x="94" y="891"/>
                  </a:lnTo>
                  <a:lnTo>
                    <a:pt x="121" y="827"/>
                  </a:lnTo>
                  <a:lnTo>
                    <a:pt x="180" y="741"/>
                  </a:lnTo>
                  <a:lnTo>
                    <a:pt x="256" y="662"/>
                  </a:lnTo>
                  <a:lnTo>
                    <a:pt x="336" y="581"/>
                  </a:lnTo>
                  <a:lnTo>
                    <a:pt x="390" y="544"/>
                  </a:lnTo>
                  <a:lnTo>
                    <a:pt x="510" y="498"/>
                  </a:lnTo>
                  <a:lnTo>
                    <a:pt x="551" y="485"/>
                  </a:lnTo>
                  <a:lnTo>
                    <a:pt x="591" y="474"/>
                  </a:lnTo>
                  <a:lnTo>
                    <a:pt x="632" y="462"/>
                  </a:lnTo>
                  <a:lnTo>
                    <a:pt x="679" y="454"/>
                  </a:lnTo>
                  <a:lnTo>
                    <a:pt x="712" y="438"/>
                  </a:lnTo>
                  <a:lnTo>
                    <a:pt x="712" y="4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450" name="Freeform 12"/>
            <p:cNvSpPr>
              <a:spLocks/>
            </p:cNvSpPr>
            <p:nvPr/>
          </p:nvSpPr>
          <p:spPr bwMode="auto">
            <a:xfrm>
              <a:off x="3342" y="1794"/>
              <a:ext cx="1410" cy="651"/>
            </a:xfrm>
            <a:custGeom>
              <a:avLst/>
              <a:gdLst>
                <a:gd name="T0" fmla="*/ 0 w 4230"/>
                <a:gd name="T1" fmla="*/ 0 h 1954"/>
                <a:gd name="T2" fmla="*/ 0 w 4230"/>
                <a:gd name="T3" fmla="*/ 0 h 1954"/>
                <a:gd name="T4" fmla="*/ 0 w 4230"/>
                <a:gd name="T5" fmla="*/ 0 h 1954"/>
                <a:gd name="T6" fmla="*/ 0 w 4230"/>
                <a:gd name="T7" fmla="*/ 0 h 1954"/>
                <a:gd name="T8" fmla="*/ 0 w 4230"/>
                <a:gd name="T9" fmla="*/ 0 h 1954"/>
                <a:gd name="T10" fmla="*/ 0 w 4230"/>
                <a:gd name="T11" fmla="*/ 0 h 1954"/>
                <a:gd name="T12" fmla="*/ 0 w 4230"/>
                <a:gd name="T13" fmla="*/ 0 h 1954"/>
                <a:gd name="T14" fmla="*/ 0 w 4230"/>
                <a:gd name="T15" fmla="*/ 0 h 1954"/>
                <a:gd name="T16" fmla="*/ 0 w 4230"/>
                <a:gd name="T17" fmla="*/ 0 h 1954"/>
                <a:gd name="T18" fmla="*/ 1 w 4230"/>
                <a:gd name="T19" fmla="*/ 0 h 1954"/>
                <a:gd name="T20" fmla="*/ 1 w 4230"/>
                <a:gd name="T21" fmla="*/ 0 h 1954"/>
                <a:gd name="T22" fmla="*/ 1 w 4230"/>
                <a:gd name="T23" fmla="*/ 0 h 1954"/>
                <a:gd name="T24" fmla="*/ 1 w 4230"/>
                <a:gd name="T25" fmla="*/ 0 h 1954"/>
                <a:gd name="T26" fmla="*/ 1 w 4230"/>
                <a:gd name="T27" fmla="*/ 0 h 1954"/>
                <a:gd name="T28" fmla="*/ 1 w 4230"/>
                <a:gd name="T29" fmla="*/ 0 h 1954"/>
                <a:gd name="T30" fmla="*/ 1 w 4230"/>
                <a:gd name="T31" fmla="*/ 0 h 1954"/>
                <a:gd name="T32" fmla="*/ 0 w 4230"/>
                <a:gd name="T33" fmla="*/ 0 h 1954"/>
                <a:gd name="T34" fmla="*/ 0 w 4230"/>
                <a:gd name="T35" fmla="*/ 0 h 1954"/>
                <a:gd name="T36" fmla="*/ 0 w 4230"/>
                <a:gd name="T37" fmla="*/ 0 h 1954"/>
                <a:gd name="T38" fmla="*/ 0 w 4230"/>
                <a:gd name="T39" fmla="*/ 0 h 1954"/>
                <a:gd name="T40" fmla="*/ 0 w 4230"/>
                <a:gd name="T41" fmla="*/ 0 h 1954"/>
                <a:gd name="T42" fmla="*/ 0 w 4230"/>
                <a:gd name="T43" fmla="*/ 0 h 1954"/>
                <a:gd name="T44" fmla="*/ 0 w 4230"/>
                <a:gd name="T45" fmla="*/ 0 h 1954"/>
                <a:gd name="T46" fmla="*/ 0 w 4230"/>
                <a:gd name="T47" fmla="*/ 0 h 1954"/>
                <a:gd name="T48" fmla="*/ 0 w 4230"/>
                <a:gd name="T49" fmla="*/ 0 h 1954"/>
                <a:gd name="T50" fmla="*/ 0 w 4230"/>
                <a:gd name="T51" fmla="*/ 0 h 1954"/>
                <a:gd name="T52" fmla="*/ 0 w 4230"/>
                <a:gd name="T53" fmla="*/ 0 h 1954"/>
                <a:gd name="T54" fmla="*/ 0 w 4230"/>
                <a:gd name="T55" fmla="*/ 0 h 1954"/>
                <a:gd name="T56" fmla="*/ 0 w 4230"/>
                <a:gd name="T57" fmla="*/ 0 h 1954"/>
                <a:gd name="T58" fmla="*/ 0 w 4230"/>
                <a:gd name="T59" fmla="*/ 0 h 1954"/>
                <a:gd name="T60" fmla="*/ 0 w 4230"/>
                <a:gd name="T61" fmla="*/ 0 h 1954"/>
                <a:gd name="T62" fmla="*/ 0 w 4230"/>
                <a:gd name="T63" fmla="*/ 0 h 1954"/>
                <a:gd name="T64" fmla="*/ 0 w 4230"/>
                <a:gd name="T65" fmla="*/ 0 h 1954"/>
                <a:gd name="T66" fmla="*/ 0 w 4230"/>
                <a:gd name="T67" fmla="*/ 0 h 1954"/>
                <a:gd name="T68" fmla="*/ 0 w 4230"/>
                <a:gd name="T69" fmla="*/ 0 h 1954"/>
                <a:gd name="T70" fmla="*/ 0 w 4230"/>
                <a:gd name="T71" fmla="*/ 0 h 1954"/>
                <a:gd name="T72" fmla="*/ 0 w 4230"/>
                <a:gd name="T73" fmla="*/ 0 h 1954"/>
                <a:gd name="T74" fmla="*/ 0 w 4230"/>
                <a:gd name="T75" fmla="*/ 0 h 1954"/>
                <a:gd name="T76" fmla="*/ 0 w 4230"/>
                <a:gd name="T77" fmla="*/ 0 h 1954"/>
                <a:gd name="T78" fmla="*/ 0 w 4230"/>
                <a:gd name="T79" fmla="*/ 0 h 1954"/>
                <a:gd name="T80" fmla="*/ 0 w 4230"/>
                <a:gd name="T81" fmla="*/ 0 h 1954"/>
                <a:gd name="T82" fmla="*/ 0 w 4230"/>
                <a:gd name="T83" fmla="*/ 0 h 1954"/>
                <a:gd name="T84" fmla="*/ 0 w 4230"/>
                <a:gd name="T85" fmla="*/ 0 h 19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30" h="1954">
                  <a:moveTo>
                    <a:pt x="712" y="425"/>
                  </a:moveTo>
                  <a:lnTo>
                    <a:pt x="752" y="414"/>
                  </a:lnTo>
                  <a:lnTo>
                    <a:pt x="833" y="378"/>
                  </a:lnTo>
                  <a:lnTo>
                    <a:pt x="926" y="366"/>
                  </a:lnTo>
                  <a:lnTo>
                    <a:pt x="1021" y="354"/>
                  </a:lnTo>
                  <a:lnTo>
                    <a:pt x="1101" y="319"/>
                  </a:lnTo>
                  <a:lnTo>
                    <a:pt x="1127" y="296"/>
                  </a:lnTo>
                  <a:lnTo>
                    <a:pt x="1182" y="296"/>
                  </a:lnTo>
                  <a:lnTo>
                    <a:pt x="1329" y="284"/>
                  </a:lnTo>
                  <a:lnTo>
                    <a:pt x="1644" y="261"/>
                  </a:lnTo>
                  <a:lnTo>
                    <a:pt x="1960" y="237"/>
                  </a:lnTo>
                  <a:lnTo>
                    <a:pt x="2067" y="226"/>
                  </a:lnTo>
                  <a:lnTo>
                    <a:pt x="2108" y="213"/>
                  </a:lnTo>
                  <a:lnTo>
                    <a:pt x="2176" y="202"/>
                  </a:lnTo>
                  <a:lnTo>
                    <a:pt x="2256" y="166"/>
                  </a:lnTo>
                  <a:lnTo>
                    <a:pt x="2296" y="154"/>
                  </a:lnTo>
                  <a:lnTo>
                    <a:pt x="2363" y="130"/>
                  </a:lnTo>
                  <a:lnTo>
                    <a:pt x="2430" y="119"/>
                  </a:lnTo>
                  <a:lnTo>
                    <a:pt x="2471" y="107"/>
                  </a:lnTo>
                  <a:lnTo>
                    <a:pt x="2510" y="95"/>
                  </a:lnTo>
                  <a:lnTo>
                    <a:pt x="2531" y="89"/>
                  </a:lnTo>
                  <a:lnTo>
                    <a:pt x="2552" y="83"/>
                  </a:lnTo>
                  <a:lnTo>
                    <a:pt x="2632" y="60"/>
                  </a:lnTo>
                  <a:lnTo>
                    <a:pt x="2731" y="29"/>
                  </a:lnTo>
                  <a:lnTo>
                    <a:pt x="2833" y="12"/>
                  </a:lnTo>
                  <a:lnTo>
                    <a:pt x="3032" y="0"/>
                  </a:lnTo>
                  <a:lnTo>
                    <a:pt x="3153" y="3"/>
                  </a:lnTo>
                  <a:lnTo>
                    <a:pt x="3276" y="18"/>
                  </a:lnTo>
                  <a:lnTo>
                    <a:pt x="3478" y="36"/>
                  </a:lnTo>
                  <a:lnTo>
                    <a:pt x="3551" y="41"/>
                  </a:lnTo>
                  <a:lnTo>
                    <a:pt x="3625" y="48"/>
                  </a:lnTo>
                  <a:lnTo>
                    <a:pt x="3773" y="60"/>
                  </a:lnTo>
                  <a:lnTo>
                    <a:pt x="3920" y="72"/>
                  </a:lnTo>
                  <a:lnTo>
                    <a:pt x="3962" y="83"/>
                  </a:lnTo>
                  <a:lnTo>
                    <a:pt x="3988" y="107"/>
                  </a:lnTo>
                  <a:lnTo>
                    <a:pt x="4069" y="130"/>
                  </a:lnTo>
                  <a:lnTo>
                    <a:pt x="4162" y="189"/>
                  </a:lnTo>
                  <a:lnTo>
                    <a:pt x="4230" y="226"/>
                  </a:lnTo>
                  <a:lnTo>
                    <a:pt x="4230" y="296"/>
                  </a:lnTo>
                  <a:lnTo>
                    <a:pt x="4162" y="354"/>
                  </a:lnTo>
                  <a:lnTo>
                    <a:pt x="4109" y="378"/>
                  </a:lnTo>
                  <a:lnTo>
                    <a:pt x="4069" y="438"/>
                  </a:lnTo>
                  <a:lnTo>
                    <a:pt x="4029" y="473"/>
                  </a:lnTo>
                  <a:lnTo>
                    <a:pt x="3934" y="509"/>
                  </a:lnTo>
                  <a:lnTo>
                    <a:pt x="3787" y="544"/>
                  </a:lnTo>
                  <a:lnTo>
                    <a:pt x="3705" y="568"/>
                  </a:lnTo>
                  <a:lnTo>
                    <a:pt x="3640" y="603"/>
                  </a:lnTo>
                  <a:lnTo>
                    <a:pt x="3519" y="642"/>
                  </a:lnTo>
                  <a:lnTo>
                    <a:pt x="3397" y="674"/>
                  </a:lnTo>
                  <a:lnTo>
                    <a:pt x="3331" y="698"/>
                  </a:lnTo>
                  <a:lnTo>
                    <a:pt x="3276" y="698"/>
                  </a:lnTo>
                  <a:lnTo>
                    <a:pt x="3182" y="709"/>
                  </a:lnTo>
                  <a:lnTo>
                    <a:pt x="3141" y="722"/>
                  </a:lnTo>
                  <a:lnTo>
                    <a:pt x="3122" y="728"/>
                  </a:lnTo>
                  <a:lnTo>
                    <a:pt x="3102" y="733"/>
                  </a:lnTo>
                  <a:lnTo>
                    <a:pt x="2927" y="757"/>
                  </a:lnTo>
                  <a:lnTo>
                    <a:pt x="2846" y="757"/>
                  </a:lnTo>
                  <a:lnTo>
                    <a:pt x="2807" y="768"/>
                  </a:lnTo>
                  <a:lnTo>
                    <a:pt x="2766" y="780"/>
                  </a:lnTo>
                  <a:lnTo>
                    <a:pt x="2731" y="810"/>
                  </a:lnTo>
                  <a:lnTo>
                    <a:pt x="2698" y="839"/>
                  </a:lnTo>
                  <a:lnTo>
                    <a:pt x="2658" y="852"/>
                  </a:lnTo>
                  <a:lnTo>
                    <a:pt x="2605" y="876"/>
                  </a:lnTo>
                  <a:lnTo>
                    <a:pt x="2498" y="898"/>
                  </a:lnTo>
                  <a:lnTo>
                    <a:pt x="2416" y="923"/>
                  </a:lnTo>
                  <a:lnTo>
                    <a:pt x="2382" y="939"/>
                  </a:lnTo>
                  <a:lnTo>
                    <a:pt x="2350" y="958"/>
                  </a:lnTo>
                  <a:lnTo>
                    <a:pt x="2228" y="1016"/>
                  </a:lnTo>
                  <a:lnTo>
                    <a:pt x="2188" y="1029"/>
                  </a:lnTo>
                  <a:lnTo>
                    <a:pt x="2148" y="1040"/>
                  </a:lnTo>
                  <a:lnTo>
                    <a:pt x="2041" y="1076"/>
                  </a:lnTo>
                  <a:lnTo>
                    <a:pt x="2021" y="1081"/>
                  </a:lnTo>
                  <a:lnTo>
                    <a:pt x="2000" y="1088"/>
                  </a:lnTo>
                  <a:lnTo>
                    <a:pt x="1906" y="1100"/>
                  </a:lnTo>
                  <a:lnTo>
                    <a:pt x="1853" y="1122"/>
                  </a:lnTo>
                  <a:lnTo>
                    <a:pt x="1719" y="1182"/>
                  </a:lnTo>
                  <a:lnTo>
                    <a:pt x="1638" y="1218"/>
                  </a:lnTo>
                  <a:lnTo>
                    <a:pt x="1571" y="1230"/>
                  </a:lnTo>
                  <a:lnTo>
                    <a:pt x="1530" y="1241"/>
                  </a:lnTo>
                  <a:lnTo>
                    <a:pt x="1369" y="1276"/>
                  </a:lnTo>
                  <a:lnTo>
                    <a:pt x="1329" y="1289"/>
                  </a:lnTo>
                  <a:lnTo>
                    <a:pt x="1249" y="1324"/>
                  </a:lnTo>
                  <a:lnTo>
                    <a:pt x="1225" y="1361"/>
                  </a:lnTo>
                  <a:lnTo>
                    <a:pt x="1208" y="1406"/>
                  </a:lnTo>
                  <a:lnTo>
                    <a:pt x="1182" y="1430"/>
                  </a:lnTo>
                  <a:lnTo>
                    <a:pt x="1178" y="1452"/>
                  </a:lnTo>
                  <a:lnTo>
                    <a:pt x="1182" y="1477"/>
                  </a:lnTo>
                  <a:lnTo>
                    <a:pt x="1156" y="1537"/>
                  </a:lnTo>
                  <a:lnTo>
                    <a:pt x="1141" y="1596"/>
                  </a:lnTo>
                  <a:lnTo>
                    <a:pt x="1115" y="1667"/>
                  </a:lnTo>
                  <a:lnTo>
                    <a:pt x="1083" y="1737"/>
                  </a:lnTo>
                  <a:lnTo>
                    <a:pt x="1035" y="1797"/>
                  </a:lnTo>
                  <a:lnTo>
                    <a:pt x="990" y="1829"/>
                  </a:lnTo>
                  <a:lnTo>
                    <a:pt x="940" y="1856"/>
                  </a:lnTo>
                  <a:lnTo>
                    <a:pt x="860" y="1903"/>
                  </a:lnTo>
                  <a:lnTo>
                    <a:pt x="805" y="1927"/>
                  </a:lnTo>
                  <a:lnTo>
                    <a:pt x="752" y="1950"/>
                  </a:lnTo>
                  <a:lnTo>
                    <a:pt x="685" y="1954"/>
                  </a:lnTo>
                  <a:lnTo>
                    <a:pt x="618" y="1950"/>
                  </a:lnTo>
                  <a:lnTo>
                    <a:pt x="550" y="1953"/>
                  </a:lnTo>
                  <a:lnTo>
                    <a:pt x="483" y="1950"/>
                  </a:lnTo>
                  <a:lnTo>
                    <a:pt x="462" y="1945"/>
                  </a:lnTo>
                  <a:lnTo>
                    <a:pt x="442" y="1939"/>
                  </a:lnTo>
                  <a:lnTo>
                    <a:pt x="363" y="1890"/>
                  </a:lnTo>
                  <a:lnTo>
                    <a:pt x="269" y="1845"/>
                  </a:lnTo>
                  <a:lnTo>
                    <a:pt x="162" y="1773"/>
                  </a:lnTo>
                  <a:lnTo>
                    <a:pt x="121" y="1713"/>
                  </a:lnTo>
                  <a:lnTo>
                    <a:pt x="94" y="1667"/>
                  </a:lnTo>
                  <a:lnTo>
                    <a:pt x="81" y="1631"/>
                  </a:lnTo>
                  <a:lnTo>
                    <a:pt x="67" y="1596"/>
                  </a:lnTo>
                  <a:lnTo>
                    <a:pt x="53" y="1561"/>
                  </a:lnTo>
                  <a:lnTo>
                    <a:pt x="38" y="1483"/>
                  </a:lnTo>
                  <a:lnTo>
                    <a:pt x="26" y="1406"/>
                  </a:lnTo>
                  <a:lnTo>
                    <a:pt x="13" y="1371"/>
                  </a:lnTo>
                  <a:lnTo>
                    <a:pt x="0" y="1241"/>
                  </a:lnTo>
                  <a:lnTo>
                    <a:pt x="0" y="1146"/>
                  </a:lnTo>
                  <a:lnTo>
                    <a:pt x="26" y="1016"/>
                  </a:lnTo>
                  <a:lnTo>
                    <a:pt x="67" y="958"/>
                  </a:lnTo>
                  <a:lnTo>
                    <a:pt x="93" y="891"/>
                  </a:lnTo>
                  <a:lnTo>
                    <a:pt x="121" y="827"/>
                  </a:lnTo>
                  <a:lnTo>
                    <a:pt x="180" y="740"/>
                  </a:lnTo>
                  <a:lnTo>
                    <a:pt x="255" y="661"/>
                  </a:lnTo>
                  <a:lnTo>
                    <a:pt x="335" y="580"/>
                  </a:lnTo>
                  <a:lnTo>
                    <a:pt x="390" y="544"/>
                  </a:lnTo>
                  <a:lnTo>
                    <a:pt x="510" y="497"/>
                  </a:lnTo>
                  <a:lnTo>
                    <a:pt x="551" y="485"/>
                  </a:lnTo>
                  <a:lnTo>
                    <a:pt x="591" y="473"/>
                  </a:lnTo>
                  <a:lnTo>
                    <a:pt x="632" y="462"/>
                  </a:lnTo>
                  <a:lnTo>
                    <a:pt x="679" y="454"/>
                  </a:lnTo>
                  <a:lnTo>
                    <a:pt x="712" y="438"/>
                  </a:lnTo>
                  <a:lnTo>
                    <a:pt x="712" y="425"/>
                  </a:lnTo>
                  <a:close/>
                </a:path>
              </a:pathLst>
            </a:custGeom>
            <a:solidFill>
              <a:srgbClr val="FFFFAF"/>
            </a:solidFill>
            <a:ln w="0">
              <a:solidFill>
                <a:srgbClr val="FF9933"/>
              </a:solidFill>
              <a:prstDash val="solid"/>
              <a:round/>
              <a:headEnd/>
              <a:tailEnd/>
            </a:ln>
          </p:spPr>
          <p:txBody>
            <a:bodyPr/>
            <a:lstStyle/>
            <a:p>
              <a:endParaRPr lang="ru-RU"/>
            </a:p>
          </p:txBody>
        </p:sp>
        <p:sp>
          <p:nvSpPr>
            <p:cNvPr id="61451" name="Freeform 13"/>
            <p:cNvSpPr>
              <a:spLocks/>
            </p:cNvSpPr>
            <p:nvPr/>
          </p:nvSpPr>
          <p:spPr bwMode="auto">
            <a:xfrm>
              <a:off x="3243" y="1876"/>
              <a:ext cx="1313" cy="695"/>
            </a:xfrm>
            <a:custGeom>
              <a:avLst/>
              <a:gdLst>
                <a:gd name="T0" fmla="*/ 0 w 3937"/>
                <a:gd name="T1" fmla="*/ 0 h 2083"/>
                <a:gd name="T2" fmla="*/ 0 w 3937"/>
                <a:gd name="T3" fmla="*/ 0 h 2083"/>
                <a:gd name="T4" fmla="*/ 0 w 3937"/>
                <a:gd name="T5" fmla="*/ 0 h 2083"/>
                <a:gd name="T6" fmla="*/ 0 w 3937"/>
                <a:gd name="T7" fmla="*/ 0 h 2083"/>
                <a:gd name="T8" fmla="*/ 0 w 3937"/>
                <a:gd name="T9" fmla="*/ 0 h 2083"/>
                <a:gd name="T10" fmla="*/ 0 w 3937"/>
                <a:gd name="T11" fmla="*/ 0 h 2083"/>
                <a:gd name="T12" fmla="*/ 0 w 3937"/>
                <a:gd name="T13" fmla="*/ 0 h 2083"/>
                <a:gd name="T14" fmla="*/ 0 w 3937"/>
                <a:gd name="T15" fmla="*/ 0 h 2083"/>
                <a:gd name="T16" fmla="*/ 0 w 3937"/>
                <a:gd name="T17" fmla="*/ 0 h 2083"/>
                <a:gd name="T18" fmla="*/ 0 w 3937"/>
                <a:gd name="T19" fmla="*/ 0 h 2083"/>
                <a:gd name="T20" fmla="*/ 0 w 3937"/>
                <a:gd name="T21" fmla="*/ 0 h 2083"/>
                <a:gd name="T22" fmla="*/ 0 w 3937"/>
                <a:gd name="T23" fmla="*/ 0 h 2083"/>
                <a:gd name="T24" fmla="*/ 0 w 3937"/>
                <a:gd name="T25" fmla="*/ 0 h 2083"/>
                <a:gd name="T26" fmla="*/ 0 w 3937"/>
                <a:gd name="T27" fmla="*/ 0 h 2083"/>
                <a:gd name="T28" fmla="*/ 0 w 3937"/>
                <a:gd name="T29" fmla="*/ 0 h 2083"/>
                <a:gd name="T30" fmla="*/ 0 w 3937"/>
                <a:gd name="T31" fmla="*/ 0 h 2083"/>
                <a:gd name="T32" fmla="*/ 0 w 3937"/>
                <a:gd name="T33" fmla="*/ 0 h 2083"/>
                <a:gd name="T34" fmla="*/ 0 w 3937"/>
                <a:gd name="T35" fmla="*/ 0 h 2083"/>
                <a:gd name="T36" fmla="*/ 0 w 3937"/>
                <a:gd name="T37" fmla="*/ 0 h 2083"/>
                <a:gd name="T38" fmla="*/ 0 w 3937"/>
                <a:gd name="T39" fmla="*/ 0 h 2083"/>
                <a:gd name="T40" fmla="*/ 1 w 3937"/>
                <a:gd name="T41" fmla="*/ 0 h 2083"/>
                <a:gd name="T42" fmla="*/ 1 w 3937"/>
                <a:gd name="T43" fmla="*/ 0 h 2083"/>
                <a:gd name="T44" fmla="*/ 1 w 3937"/>
                <a:gd name="T45" fmla="*/ 0 h 2083"/>
                <a:gd name="T46" fmla="*/ 1 w 3937"/>
                <a:gd name="T47" fmla="*/ 0 h 2083"/>
                <a:gd name="T48" fmla="*/ 1 w 3937"/>
                <a:gd name="T49" fmla="*/ 0 h 2083"/>
                <a:gd name="T50" fmla="*/ 1 w 3937"/>
                <a:gd name="T51" fmla="*/ 0 h 2083"/>
                <a:gd name="T52" fmla="*/ 1 w 3937"/>
                <a:gd name="T53" fmla="*/ 0 h 2083"/>
                <a:gd name="T54" fmla="*/ 1 w 3937"/>
                <a:gd name="T55" fmla="*/ 0 h 2083"/>
                <a:gd name="T56" fmla="*/ 1 w 3937"/>
                <a:gd name="T57" fmla="*/ 0 h 2083"/>
                <a:gd name="T58" fmla="*/ 1 w 3937"/>
                <a:gd name="T59" fmla="*/ 0 h 2083"/>
                <a:gd name="T60" fmla="*/ 1 w 3937"/>
                <a:gd name="T61" fmla="*/ 0 h 2083"/>
                <a:gd name="T62" fmla="*/ 1 w 3937"/>
                <a:gd name="T63" fmla="*/ 0 h 2083"/>
                <a:gd name="T64" fmla="*/ 0 w 3937"/>
                <a:gd name="T65" fmla="*/ 0 h 2083"/>
                <a:gd name="T66" fmla="*/ 0 w 3937"/>
                <a:gd name="T67" fmla="*/ 0 h 2083"/>
                <a:gd name="T68" fmla="*/ 0 w 3937"/>
                <a:gd name="T69" fmla="*/ 0 h 2083"/>
                <a:gd name="T70" fmla="*/ 0 w 3937"/>
                <a:gd name="T71" fmla="*/ 0 h 2083"/>
                <a:gd name="T72" fmla="*/ 0 w 3937"/>
                <a:gd name="T73" fmla="*/ 0 h 2083"/>
                <a:gd name="T74" fmla="*/ 0 w 3937"/>
                <a:gd name="T75" fmla="*/ 0 h 2083"/>
                <a:gd name="T76" fmla="*/ 0 w 3937"/>
                <a:gd name="T77" fmla="*/ 0 h 2083"/>
                <a:gd name="T78" fmla="*/ 0 w 3937"/>
                <a:gd name="T79" fmla="*/ 0 h 2083"/>
                <a:gd name="T80" fmla="*/ 0 w 3937"/>
                <a:gd name="T81" fmla="*/ 0 h 2083"/>
                <a:gd name="T82" fmla="*/ 0 w 3937"/>
                <a:gd name="T83" fmla="*/ 0 h 2083"/>
                <a:gd name="T84" fmla="*/ 0 w 3937"/>
                <a:gd name="T85" fmla="*/ 0 h 2083"/>
                <a:gd name="T86" fmla="*/ 0 w 3937"/>
                <a:gd name="T87" fmla="*/ 0 h 2083"/>
                <a:gd name="T88" fmla="*/ 0 w 3937"/>
                <a:gd name="T89" fmla="*/ 0 h 2083"/>
                <a:gd name="T90" fmla="*/ 0 w 3937"/>
                <a:gd name="T91" fmla="*/ 0 h 2083"/>
                <a:gd name="T92" fmla="*/ 0 w 3937"/>
                <a:gd name="T93" fmla="*/ 0 h 2083"/>
                <a:gd name="T94" fmla="*/ 0 w 3937"/>
                <a:gd name="T95" fmla="*/ 0 h 2083"/>
                <a:gd name="T96" fmla="*/ 0 w 3937"/>
                <a:gd name="T97" fmla="*/ 0 h 2083"/>
                <a:gd name="T98" fmla="*/ 0 w 3937"/>
                <a:gd name="T99" fmla="*/ 0 h 2083"/>
                <a:gd name="T100" fmla="*/ 0 w 3937"/>
                <a:gd name="T101" fmla="*/ 0 h 2083"/>
                <a:gd name="T102" fmla="*/ 0 w 3937"/>
                <a:gd name="T103" fmla="*/ 0 h 2083"/>
                <a:gd name="T104" fmla="*/ 0 w 3937"/>
                <a:gd name="T105" fmla="*/ 0 h 2083"/>
                <a:gd name="T106" fmla="*/ 0 w 3937"/>
                <a:gd name="T107" fmla="*/ 0 h 2083"/>
                <a:gd name="T108" fmla="*/ 0 w 3937"/>
                <a:gd name="T109" fmla="*/ 0 h 2083"/>
                <a:gd name="T110" fmla="*/ 0 w 3937"/>
                <a:gd name="T111" fmla="*/ 0 h 2083"/>
                <a:gd name="T112" fmla="*/ 0 w 3937"/>
                <a:gd name="T113" fmla="*/ 0 h 20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37" h="2083">
                  <a:moveTo>
                    <a:pt x="725" y="445"/>
                  </a:moveTo>
                  <a:lnTo>
                    <a:pt x="707" y="457"/>
                  </a:lnTo>
                  <a:lnTo>
                    <a:pt x="694" y="478"/>
                  </a:lnTo>
                  <a:lnTo>
                    <a:pt x="676" y="490"/>
                  </a:lnTo>
                  <a:lnTo>
                    <a:pt x="651" y="513"/>
                  </a:lnTo>
                  <a:lnTo>
                    <a:pt x="645" y="530"/>
                  </a:lnTo>
                  <a:lnTo>
                    <a:pt x="620" y="547"/>
                  </a:lnTo>
                  <a:lnTo>
                    <a:pt x="620" y="563"/>
                  </a:lnTo>
                  <a:lnTo>
                    <a:pt x="595" y="574"/>
                  </a:lnTo>
                  <a:lnTo>
                    <a:pt x="589" y="597"/>
                  </a:lnTo>
                  <a:lnTo>
                    <a:pt x="570" y="626"/>
                  </a:lnTo>
                  <a:lnTo>
                    <a:pt x="546" y="653"/>
                  </a:lnTo>
                  <a:lnTo>
                    <a:pt x="527" y="693"/>
                  </a:lnTo>
                  <a:lnTo>
                    <a:pt x="515" y="726"/>
                  </a:lnTo>
                  <a:lnTo>
                    <a:pt x="497" y="772"/>
                  </a:lnTo>
                  <a:lnTo>
                    <a:pt x="477" y="810"/>
                  </a:lnTo>
                  <a:lnTo>
                    <a:pt x="472" y="889"/>
                  </a:lnTo>
                  <a:lnTo>
                    <a:pt x="459" y="929"/>
                  </a:lnTo>
                  <a:lnTo>
                    <a:pt x="459" y="969"/>
                  </a:lnTo>
                  <a:lnTo>
                    <a:pt x="459" y="1031"/>
                  </a:lnTo>
                  <a:lnTo>
                    <a:pt x="459" y="1069"/>
                  </a:lnTo>
                  <a:lnTo>
                    <a:pt x="466" y="1104"/>
                  </a:lnTo>
                  <a:lnTo>
                    <a:pt x="459" y="1137"/>
                  </a:lnTo>
                  <a:lnTo>
                    <a:pt x="459" y="1171"/>
                  </a:lnTo>
                  <a:lnTo>
                    <a:pt x="466" y="1200"/>
                  </a:lnTo>
                  <a:lnTo>
                    <a:pt x="477" y="1244"/>
                  </a:lnTo>
                  <a:lnTo>
                    <a:pt x="484" y="1273"/>
                  </a:lnTo>
                  <a:lnTo>
                    <a:pt x="508" y="1306"/>
                  </a:lnTo>
                  <a:lnTo>
                    <a:pt x="527" y="1334"/>
                  </a:lnTo>
                  <a:lnTo>
                    <a:pt x="553" y="1362"/>
                  </a:lnTo>
                  <a:lnTo>
                    <a:pt x="577" y="1373"/>
                  </a:lnTo>
                  <a:lnTo>
                    <a:pt x="595" y="1390"/>
                  </a:lnTo>
                  <a:lnTo>
                    <a:pt x="607" y="1407"/>
                  </a:lnTo>
                  <a:lnTo>
                    <a:pt x="632" y="1430"/>
                  </a:lnTo>
                  <a:lnTo>
                    <a:pt x="658" y="1435"/>
                  </a:lnTo>
                  <a:lnTo>
                    <a:pt x="688" y="1452"/>
                  </a:lnTo>
                  <a:lnTo>
                    <a:pt x="707" y="1464"/>
                  </a:lnTo>
                  <a:lnTo>
                    <a:pt x="732" y="1486"/>
                  </a:lnTo>
                  <a:lnTo>
                    <a:pt x="775" y="1503"/>
                  </a:lnTo>
                  <a:lnTo>
                    <a:pt x="806" y="1509"/>
                  </a:lnTo>
                  <a:lnTo>
                    <a:pt x="862" y="1526"/>
                  </a:lnTo>
                  <a:lnTo>
                    <a:pt x="887" y="1530"/>
                  </a:lnTo>
                  <a:lnTo>
                    <a:pt x="923" y="1537"/>
                  </a:lnTo>
                  <a:lnTo>
                    <a:pt x="980" y="1559"/>
                  </a:lnTo>
                  <a:lnTo>
                    <a:pt x="1011" y="1559"/>
                  </a:lnTo>
                  <a:lnTo>
                    <a:pt x="1048" y="1559"/>
                  </a:lnTo>
                  <a:lnTo>
                    <a:pt x="1104" y="1565"/>
                  </a:lnTo>
                  <a:lnTo>
                    <a:pt x="1147" y="1565"/>
                  </a:lnTo>
                  <a:lnTo>
                    <a:pt x="1185" y="1570"/>
                  </a:lnTo>
                  <a:lnTo>
                    <a:pt x="1321" y="1570"/>
                  </a:lnTo>
                  <a:lnTo>
                    <a:pt x="1389" y="1570"/>
                  </a:lnTo>
                  <a:lnTo>
                    <a:pt x="1432" y="1576"/>
                  </a:lnTo>
                  <a:lnTo>
                    <a:pt x="1488" y="1576"/>
                  </a:lnTo>
                  <a:lnTo>
                    <a:pt x="1526" y="1582"/>
                  </a:lnTo>
                  <a:lnTo>
                    <a:pt x="1593" y="1576"/>
                  </a:lnTo>
                  <a:lnTo>
                    <a:pt x="1606" y="1570"/>
                  </a:lnTo>
                  <a:lnTo>
                    <a:pt x="1680" y="1570"/>
                  </a:lnTo>
                  <a:lnTo>
                    <a:pt x="1705" y="1565"/>
                  </a:lnTo>
                  <a:lnTo>
                    <a:pt x="1723" y="1565"/>
                  </a:lnTo>
                  <a:lnTo>
                    <a:pt x="1779" y="1559"/>
                  </a:lnTo>
                  <a:lnTo>
                    <a:pt x="1823" y="1553"/>
                  </a:lnTo>
                  <a:lnTo>
                    <a:pt x="1891" y="1542"/>
                  </a:lnTo>
                  <a:lnTo>
                    <a:pt x="1953" y="1530"/>
                  </a:lnTo>
                  <a:lnTo>
                    <a:pt x="1990" y="1520"/>
                  </a:lnTo>
                  <a:lnTo>
                    <a:pt x="2046" y="1520"/>
                  </a:lnTo>
                  <a:lnTo>
                    <a:pt x="2182" y="1492"/>
                  </a:lnTo>
                  <a:lnTo>
                    <a:pt x="2232" y="1480"/>
                  </a:lnTo>
                  <a:lnTo>
                    <a:pt x="2288" y="1475"/>
                  </a:lnTo>
                  <a:lnTo>
                    <a:pt x="2344" y="1457"/>
                  </a:lnTo>
                  <a:lnTo>
                    <a:pt x="2436" y="1435"/>
                  </a:lnTo>
                  <a:lnTo>
                    <a:pt x="2572" y="1419"/>
                  </a:lnTo>
                  <a:lnTo>
                    <a:pt x="2666" y="1396"/>
                  </a:lnTo>
                  <a:lnTo>
                    <a:pt x="2727" y="1384"/>
                  </a:lnTo>
                  <a:lnTo>
                    <a:pt x="2828" y="1362"/>
                  </a:lnTo>
                  <a:lnTo>
                    <a:pt x="2883" y="1340"/>
                  </a:lnTo>
                  <a:lnTo>
                    <a:pt x="2951" y="1323"/>
                  </a:lnTo>
                  <a:lnTo>
                    <a:pt x="3025" y="1300"/>
                  </a:lnTo>
                  <a:lnTo>
                    <a:pt x="3094" y="1273"/>
                  </a:lnTo>
                  <a:lnTo>
                    <a:pt x="3150" y="1255"/>
                  </a:lnTo>
                  <a:lnTo>
                    <a:pt x="3211" y="1233"/>
                  </a:lnTo>
                  <a:lnTo>
                    <a:pt x="3273" y="1210"/>
                  </a:lnTo>
                  <a:lnTo>
                    <a:pt x="3329" y="1194"/>
                  </a:lnTo>
                  <a:lnTo>
                    <a:pt x="3385" y="1177"/>
                  </a:lnTo>
                  <a:lnTo>
                    <a:pt x="3435" y="1165"/>
                  </a:lnTo>
                  <a:lnTo>
                    <a:pt x="3529" y="1148"/>
                  </a:lnTo>
                  <a:lnTo>
                    <a:pt x="3583" y="1148"/>
                  </a:lnTo>
                  <a:lnTo>
                    <a:pt x="3632" y="1154"/>
                  </a:lnTo>
                  <a:lnTo>
                    <a:pt x="3701" y="1165"/>
                  </a:lnTo>
                  <a:lnTo>
                    <a:pt x="3745" y="1177"/>
                  </a:lnTo>
                  <a:lnTo>
                    <a:pt x="3788" y="1187"/>
                  </a:lnTo>
                  <a:lnTo>
                    <a:pt x="3820" y="1204"/>
                  </a:lnTo>
                  <a:lnTo>
                    <a:pt x="3850" y="1221"/>
                  </a:lnTo>
                  <a:lnTo>
                    <a:pt x="3881" y="1250"/>
                  </a:lnTo>
                  <a:lnTo>
                    <a:pt x="3906" y="1278"/>
                  </a:lnTo>
                  <a:lnTo>
                    <a:pt x="3912" y="1300"/>
                  </a:lnTo>
                  <a:lnTo>
                    <a:pt x="3924" y="1334"/>
                  </a:lnTo>
                  <a:lnTo>
                    <a:pt x="3930" y="1362"/>
                  </a:lnTo>
                  <a:lnTo>
                    <a:pt x="3937" y="1419"/>
                  </a:lnTo>
                  <a:lnTo>
                    <a:pt x="3937" y="1457"/>
                  </a:lnTo>
                  <a:lnTo>
                    <a:pt x="3930" y="1514"/>
                  </a:lnTo>
                  <a:lnTo>
                    <a:pt x="3937" y="1587"/>
                  </a:lnTo>
                  <a:lnTo>
                    <a:pt x="3930" y="1655"/>
                  </a:lnTo>
                  <a:lnTo>
                    <a:pt x="3912" y="1734"/>
                  </a:lnTo>
                  <a:lnTo>
                    <a:pt x="3912" y="1789"/>
                  </a:lnTo>
                  <a:lnTo>
                    <a:pt x="3894" y="1841"/>
                  </a:lnTo>
                  <a:lnTo>
                    <a:pt x="3894" y="1908"/>
                  </a:lnTo>
                  <a:lnTo>
                    <a:pt x="3881" y="1953"/>
                  </a:lnTo>
                  <a:lnTo>
                    <a:pt x="3881" y="1993"/>
                  </a:lnTo>
                  <a:lnTo>
                    <a:pt x="3863" y="2037"/>
                  </a:lnTo>
                  <a:lnTo>
                    <a:pt x="3863" y="2066"/>
                  </a:lnTo>
                  <a:lnTo>
                    <a:pt x="3863" y="2077"/>
                  </a:lnTo>
                  <a:lnTo>
                    <a:pt x="3366" y="2083"/>
                  </a:lnTo>
                  <a:lnTo>
                    <a:pt x="3379" y="1970"/>
                  </a:lnTo>
                  <a:lnTo>
                    <a:pt x="3385" y="1920"/>
                  </a:lnTo>
                  <a:lnTo>
                    <a:pt x="3392" y="1874"/>
                  </a:lnTo>
                  <a:lnTo>
                    <a:pt x="3397" y="1824"/>
                  </a:lnTo>
                  <a:lnTo>
                    <a:pt x="3404" y="1768"/>
                  </a:lnTo>
                  <a:lnTo>
                    <a:pt x="3404" y="1734"/>
                  </a:lnTo>
                  <a:lnTo>
                    <a:pt x="3410" y="1705"/>
                  </a:lnTo>
                  <a:lnTo>
                    <a:pt x="3416" y="1661"/>
                  </a:lnTo>
                  <a:lnTo>
                    <a:pt x="3416" y="1616"/>
                  </a:lnTo>
                  <a:lnTo>
                    <a:pt x="3428" y="1576"/>
                  </a:lnTo>
                  <a:lnTo>
                    <a:pt x="3428" y="1559"/>
                  </a:lnTo>
                  <a:lnTo>
                    <a:pt x="3416" y="1553"/>
                  </a:lnTo>
                  <a:lnTo>
                    <a:pt x="3404" y="1542"/>
                  </a:lnTo>
                  <a:lnTo>
                    <a:pt x="3379" y="1537"/>
                  </a:lnTo>
                  <a:lnTo>
                    <a:pt x="3366" y="1542"/>
                  </a:lnTo>
                  <a:lnTo>
                    <a:pt x="3348" y="1542"/>
                  </a:lnTo>
                  <a:lnTo>
                    <a:pt x="3329" y="1542"/>
                  </a:lnTo>
                  <a:lnTo>
                    <a:pt x="3305" y="1553"/>
                  </a:lnTo>
                  <a:lnTo>
                    <a:pt x="3280" y="1565"/>
                  </a:lnTo>
                  <a:lnTo>
                    <a:pt x="3249" y="1570"/>
                  </a:lnTo>
                  <a:lnTo>
                    <a:pt x="3224" y="1582"/>
                  </a:lnTo>
                  <a:lnTo>
                    <a:pt x="3199" y="1599"/>
                  </a:lnTo>
                  <a:lnTo>
                    <a:pt x="3174" y="1616"/>
                  </a:lnTo>
                  <a:lnTo>
                    <a:pt x="3150" y="1616"/>
                  </a:lnTo>
                  <a:lnTo>
                    <a:pt x="3125" y="1626"/>
                  </a:lnTo>
                  <a:lnTo>
                    <a:pt x="3101" y="1638"/>
                  </a:lnTo>
                  <a:lnTo>
                    <a:pt x="3076" y="1638"/>
                  </a:lnTo>
                  <a:lnTo>
                    <a:pt x="3032" y="1649"/>
                  </a:lnTo>
                  <a:lnTo>
                    <a:pt x="3007" y="1666"/>
                  </a:lnTo>
                  <a:lnTo>
                    <a:pt x="2969" y="1678"/>
                  </a:lnTo>
                  <a:lnTo>
                    <a:pt x="2915" y="1689"/>
                  </a:lnTo>
                  <a:lnTo>
                    <a:pt x="2834" y="1711"/>
                  </a:lnTo>
                  <a:lnTo>
                    <a:pt x="2796" y="1716"/>
                  </a:lnTo>
                  <a:lnTo>
                    <a:pt x="2741" y="1728"/>
                  </a:lnTo>
                  <a:lnTo>
                    <a:pt x="2697" y="1739"/>
                  </a:lnTo>
                  <a:lnTo>
                    <a:pt x="2617" y="1756"/>
                  </a:lnTo>
                  <a:lnTo>
                    <a:pt x="2555" y="1768"/>
                  </a:lnTo>
                  <a:lnTo>
                    <a:pt x="2492" y="1784"/>
                  </a:lnTo>
                  <a:lnTo>
                    <a:pt x="2436" y="1784"/>
                  </a:lnTo>
                  <a:lnTo>
                    <a:pt x="2386" y="1795"/>
                  </a:lnTo>
                  <a:lnTo>
                    <a:pt x="2344" y="1807"/>
                  </a:lnTo>
                  <a:lnTo>
                    <a:pt x="2306" y="1807"/>
                  </a:lnTo>
                  <a:lnTo>
                    <a:pt x="2257" y="1812"/>
                  </a:lnTo>
                  <a:lnTo>
                    <a:pt x="2227" y="1818"/>
                  </a:lnTo>
                  <a:lnTo>
                    <a:pt x="2164" y="1829"/>
                  </a:lnTo>
                  <a:lnTo>
                    <a:pt x="2120" y="1841"/>
                  </a:lnTo>
                  <a:lnTo>
                    <a:pt x="2083" y="1841"/>
                  </a:lnTo>
                  <a:lnTo>
                    <a:pt x="2041" y="1841"/>
                  </a:lnTo>
                  <a:lnTo>
                    <a:pt x="1990" y="1851"/>
                  </a:lnTo>
                  <a:lnTo>
                    <a:pt x="1947" y="1851"/>
                  </a:lnTo>
                  <a:lnTo>
                    <a:pt x="1934" y="1857"/>
                  </a:lnTo>
                  <a:lnTo>
                    <a:pt x="1885" y="1857"/>
                  </a:lnTo>
                  <a:lnTo>
                    <a:pt x="1841" y="1864"/>
                  </a:lnTo>
                  <a:lnTo>
                    <a:pt x="1785" y="1874"/>
                  </a:lnTo>
                  <a:lnTo>
                    <a:pt x="1730" y="1880"/>
                  </a:lnTo>
                  <a:lnTo>
                    <a:pt x="1680" y="1885"/>
                  </a:lnTo>
                  <a:lnTo>
                    <a:pt x="1637" y="1885"/>
                  </a:lnTo>
                  <a:lnTo>
                    <a:pt x="1613" y="1897"/>
                  </a:lnTo>
                  <a:lnTo>
                    <a:pt x="1575" y="1897"/>
                  </a:lnTo>
                  <a:lnTo>
                    <a:pt x="1532" y="1897"/>
                  </a:lnTo>
                  <a:lnTo>
                    <a:pt x="1488" y="1902"/>
                  </a:lnTo>
                  <a:lnTo>
                    <a:pt x="1438" y="1902"/>
                  </a:lnTo>
                  <a:lnTo>
                    <a:pt x="1402" y="1902"/>
                  </a:lnTo>
                  <a:lnTo>
                    <a:pt x="1351" y="1908"/>
                  </a:lnTo>
                  <a:lnTo>
                    <a:pt x="1326" y="1908"/>
                  </a:lnTo>
                  <a:lnTo>
                    <a:pt x="1271" y="1902"/>
                  </a:lnTo>
                  <a:lnTo>
                    <a:pt x="1209" y="1902"/>
                  </a:lnTo>
                  <a:lnTo>
                    <a:pt x="1153" y="1897"/>
                  </a:lnTo>
                  <a:lnTo>
                    <a:pt x="1073" y="1891"/>
                  </a:lnTo>
                  <a:lnTo>
                    <a:pt x="1042" y="1885"/>
                  </a:lnTo>
                  <a:lnTo>
                    <a:pt x="918" y="1868"/>
                  </a:lnTo>
                  <a:lnTo>
                    <a:pt x="849" y="1857"/>
                  </a:lnTo>
                  <a:lnTo>
                    <a:pt x="806" y="1847"/>
                  </a:lnTo>
                  <a:lnTo>
                    <a:pt x="757" y="1835"/>
                  </a:lnTo>
                  <a:lnTo>
                    <a:pt x="701" y="1824"/>
                  </a:lnTo>
                  <a:lnTo>
                    <a:pt x="645" y="1801"/>
                  </a:lnTo>
                  <a:lnTo>
                    <a:pt x="595" y="1789"/>
                  </a:lnTo>
                  <a:lnTo>
                    <a:pt x="466" y="1745"/>
                  </a:lnTo>
                  <a:lnTo>
                    <a:pt x="403" y="1716"/>
                  </a:lnTo>
                  <a:lnTo>
                    <a:pt x="372" y="1689"/>
                  </a:lnTo>
                  <a:lnTo>
                    <a:pt x="335" y="1666"/>
                  </a:lnTo>
                  <a:lnTo>
                    <a:pt x="304" y="1638"/>
                  </a:lnTo>
                  <a:lnTo>
                    <a:pt x="266" y="1609"/>
                  </a:lnTo>
                  <a:lnTo>
                    <a:pt x="174" y="1520"/>
                  </a:lnTo>
                  <a:lnTo>
                    <a:pt x="136" y="1469"/>
                  </a:lnTo>
                  <a:lnTo>
                    <a:pt x="105" y="1413"/>
                  </a:lnTo>
                  <a:lnTo>
                    <a:pt x="80" y="1356"/>
                  </a:lnTo>
                  <a:lnTo>
                    <a:pt x="62" y="1300"/>
                  </a:lnTo>
                  <a:lnTo>
                    <a:pt x="44" y="1233"/>
                  </a:lnTo>
                  <a:lnTo>
                    <a:pt x="31" y="1182"/>
                  </a:lnTo>
                  <a:lnTo>
                    <a:pt x="31" y="1137"/>
                  </a:lnTo>
                  <a:lnTo>
                    <a:pt x="6" y="1064"/>
                  </a:lnTo>
                  <a:lnTo>
                    <a:pt x="0" y="935"/>
                  </a:lnTo>
                  <a:lnTo>
                    <a:pt x="19" y="884"/>
                  </a:lnTo>
                  <a:lnTo>
                    <a:pt x="31" y="828"/>
                  </a:lnTo>
                  <a:lnTo>
                    <a:pt x="31" y="788"/>
                  </a:lnTo>
                  <a:lnTo>
                    <a:pt x="44" y="726"/>
                  </a:lnTo>
                  <a:lnTo>
                    <a:pt x="56" y="687"/>
                  </a:lnTo>
                  <a:lnTo>
                    <a:pt x="100" y="586"/>
                  </a:lnTo>
                  <a:lnTo>
                    <a:pt x="143" y="518"/>
                  </a:lnTo>
                  <a:lnTo>
                    <a:pt x="186" y="457"/>
                  </a:lnTo>
                  <a:lnTo>
                    <a:pt x="235" y="394"/>
                  </a:lnTo>
                  <a:lnTo>
                    <a:pt x="266" y="355"/>
                  </a:lnTo>
                  <a:lnTo>
                    <a:pt x="311" y="305"/>
                  </a:lnTo>
                  <a:lnTo>
                    <a:pt x="341" y="271"/>
                  </a:lnTo>
                  <a:lnTo>
                    <a:pt x="384" y="226"/>
                  </a:lnTo>
                  <a:lnTo>
                    <a:pt x="434" y="186"/>
                  </a:lnTo>
                  <a:lnTo>
                    <a:pt x="472" y="153"/>
                  </a:lnTo>
                  <a:lnTo>
                    <a:pt x="502" y="130"/>
                  </a:lnTo>
                  <a:lnTo>
                    <a:pt x="533" y="108"/>
                  </a:lnTo>
                  <a:lnTo>
                    <a:pt x="570" y="85"/>
                  </a:lnTo>
                  <a:lnTo>
                    <a:pt x="607" y="52"/>
                  </a:lnTo>
                  <a:lnTo>
                    <a:pt x="651" y="29"/>
                  </a:lnTo>
                  <a:lnTo>
                    <a:pt x="681" y="17"/>
                  </a:lnTo>
                  <a:lnTo>
                    <a:pt x="707" y="0"/>
                  </a:lnTo>
                  <a:lnTo>
                    <a:pt x="719" y="0"/>
                  </a:lnTo>
                  <a:lnTo>
                    <a:pt x="725" y="4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452" name="Freeform 14"/>
            <p:cNvSpPr>
              <a:spLocks/>
            </p:cNvSpPr>
            <p:nvPr/>
          </p:nvSpPr>
          <p:spPr bwMode="auto">
            <a:xfrm>
              <a:off x="3243" y="1876"/>
              <a:ext cx="1313" cy="695"/>
            </a:xfrm>
            <a:custGeom>
              <a:avLst/>
              <a:gdLst>
                <a:gd name="T0" fmla="*/ 0 w 3937"/>
                <a:gd name="T1" fmla="*/ 0 h 2083"/>
                <a:gd name="T2" fmla="*/ 0 w 3937"/>
                <a:gd name="T3" fmla="*/ 0 h 2083"/>
                <a:gd name="T4" fmla="*/ 0 w 3937"/>
                <a:gd name="T5" fmla="*/ 0 h 2083"/>
                <a:gd name="T6" fmla="*/ 0 w 3937"/>
                <a:gd name="T7" fmla="*/ 0 h 2083"/>
                <a:gd name="T8" fmla="*/ 0 w 3937"/>
                <a:gd name="T9" fmla="*/ 0 h 2083"/>
                <a:gd name="T10" fmla="*/ 0 w 3937"/>
                <a:gd name="T11" fmla="*/ 0 h 2083"/>
                <a:gd name="T12" fmla="*/ 0 w 3937"/>
                <a:gd name="T13" fmla="*/ 0 h 2083"/>
                <a:gd name="T14" fmla="*/ 0 w 3937"/>
                <a:gd name="T15" fmla="*/ 0 h 2083"/>
                <a:gd name="T16" fmla="*/ 0 w 3937"/>
                <a:gd name="T17" fmla="*/ 0 h 2083"/>
                <a:gd name="T18" fmla="*/ 0 w 3937"/>
                <a:gd name="T19" fmla="*/ 0 h 2083"/>
                <a:gd name="T20" fmla="*/ 0 w 3937"/>
                <a:gd name="T21" fmla="*/ 0 h 2083"/>
                <a:gd name="T22" fmla="*/ 0 w 3937"/>
                <a:gd name="T23" fmla="*/ 0 h 2083"/>
                <a:gd name="T24" fmla="*/ 0 w 3937"/>
                <a:gd name="T25" fmla="*/ 0 h 2083"/>
                <a:gd name="T26" fmla="*/ 0 w 3937"/>
                <a:gd name="T27" fmla="*/ 0 h 2083"/>
                <a:gd name="T28" fmla="*/ 0 w 3937"/>
                <a:gd name="T29" fmla="*/ 0 h 2083"/>
                <a:gd name="T30" fmla="*/ 0 w 3937"/>
                <a:gd name="T31" fmla="*/ 0 h 2083"/>
                <a:gd name="T32" fmla="*/ 0 w 3937"/>
                <a:gd name="T33" fmla="*/ 0 h 2083"/>
                <a:gd name="T34" fmla="*/ 0 w 3937"/>
                <a:gd name="T35" fmla="*/ 0 h 2083"/>
                <a:gd name="T36" fmla="*/ 0 w 3937"/>
                <a:gd name="T37" fmla="*/ 0 h 2083"/>
                <a:gd name="T38" fmla="*/ 0 w 3937"/>
                <a:gd name="T39" fmla="*/ 0 h 2083"/>
                <a:gd name="T40" fmla="*/ 1 w 3937"/>
                <a:gd name="T41" fmla="*/ 0 h 2083"/>
                <a:gd name="T42" fmla="*/ 1 w 3937"/>
                <a:gd name="T43" fmla="*/ 0 h 2083"/>
                <a:gd name="T44" fmla="*/ 1 w 3937"/>
                <a:gd name="T45" fmla="*/ 0 h 2083"/>
                <a:gd name="T46" fmla="*/ 1 w 3937"/>
                <a:gd name="T47" fmla="*/ 0 h 2083"/>
                <a:gd name="T48" fmla="*/ 1 w 3937"/>
                <a:gd name="T49" fmla="*/ 0 h 2083"/>
                <a:gd name="T50" fmla="*/ 1 w 3937"/>
                <a:gd name="T51" fmla="*/ 0 h 2083"/>
                <a:gd name="T52" fmla="*/ 1 w 3937"/>
                <a:gd name="T53" fmla="*/ 0 h 2083"/>
                <a:gd name="T54" fmla="*/ 1 w 3937"/>
                <a:gd name="T55" fmla="*/ 0 h 2083"/>
                <a:gd name="T56" fmla="*/ 1 w 3937"/>
                <a:gd name="T57" fmla="*/ 0 h 2083"/>
                <a:gd name="T58" fmla="*/ 1 w 3937"/>
                <a:gd name="T59" fmla="*/ 0 h 2083"/>
                <a:gd name="T60" fmla="*/ 1 w 3937"/>
                <a:gd name="T61" fmla="*/ 0 h 2083"/>
                <a:gd name="T62" fmla="*/ 1 w 3937"/>
                <a:gd name="T63" fmla="*/ 0 h 2083"/>
                <a:gd name="T64" fmla="*/ 0 w 3937"/>
                <a:gd name="T65" fmla="*/ 0 h 2083"/>
                <a:gd name="T66" fmla="*/ 0 w 3937"/>
                <a:gd name="T67" fmla="*/ 0 h 2083"/>
                <a:gd name="T68" fmla="*/ 0 w 3937"/>
                <a:gd name="T69" fmla="*/ 0 h 2083"/>
                <a:gd name="T70" fmla="*/ 0 w 3937"/>
                <a:gd name="T71" fmla="*/ 0 h 2083"/>
                <a:gd name="T72" fmla="*/ 0 w 3937"/>
                <a:gd name="T73" fmla="*/ 0 h 2083"/>
                <a:gd name="T74" fmla="*/ 0 w 3937"/>
                <a:gd name="T75" fmla="*/ 0 h 2083"/>
                <a:gd name="T76" fmla="*/ 0 w 3937"/>
                <a:gd name="T77" fmla="*/ 0 h 2083"/>
                <a:gd name="T78" fmla="*/ 0 w 3937"/>
                <a:gd name="T79" fmla="*/ 0 h 2083"/>
                <a:gd name="T80" fmla="*/ 0 w 3937"/>
                <a:gd name="T81" fmla="*/ 0 h 2083"/>
                <a:gd name="T82" fmla="*/ 0 w 3937"/>
                <a:gd name="T83" fmla="*/ 0 h 2083"/>
                <a:gd name="T84" fmla="*/ 0 w 3937"/>
                <a:gd name="T85" fmla="*/ 0 h 2083"/>
                <a:gd name="T86" fmla="*/ 0 w 3937"/>
                <a:gd name="T87" fmla="*/ 0 h 2083"/>
                <a:gd name="T88" fmla="*/ 0 w 3937"/>
                <a:gd name="T89" fmla="*/ 0 h 2083"/>
                <a:gd name="T90" fmla="*/ 0 w 3937"/>
                <a:gd name="T91" fmla="*/ 0 h 2083"/>
                <a:gd name="T92" fmla="*/ 0 w 3937"/>
                <a:gd name="T93" fmla="*/ 0 h 2083"/>
                <a:gd name="T94" fmla="*/ 0 w 3937"/>
                <a:gd name="T95" fmla="*/ 0 h 2083"/>
                <a:gd name="T96" fmla="*/ 0 w 3937"/>
                <a:gd name="T97" fmla="*/ 0 h 2083"/>
                <a:gd name="T98" fmla="*/ 0 w 3937"/>
                <a:gd name="T99" fmla="*/ 0 h 2083"/>
                <a:gd name="T100" fmla="*/ 0 w 3937"/>
                <a:gd name="T101" fmla="*/ 0 h 2083"/>
                <a:gd name="T102" fmla="*/ 0 w 3937"/>
                <a:gd name="T103" fmla="*/ 0 h 2083"/>
                <a:gd name="T104" fmla="*/ 0 w 3937"/>
                <a:gd name="T105" fmla="*/ 0 h 2083"/>
                <a:gd name="T106" fmla="*/ 0 w 3937"/>
                <a:gd name="T107" fmla="*/ 0 h 2083"/>
                <a:gd name="T108" fmla="*/ 0 w 3937"/>
                <a:gd name="T109" fmla="*/ 0 h 2083"/>
                <a:gd name="T110" fmla="*/ 0 w 3937"/>
                <a:gd name="T111" fmla="*/ 0 h 2083"/>
                <a:gd name="T112" fmla="*/ 0 w 3937"/>
                <a:gd name="T113" fmla="*/ 0 h 20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37" h="2083">
                  <a:moveTo>
                    <a:pt x="725" y="445"/>
                  </a:moveTo>
                  <a:lnTo>
                    <a:pt x="707" y="457"/>
                  </a:lnTo>
                  <a:lnTo>
                    <a:pt x="694" y="478"/>
                  </a:lnTo>
                  <a:lnTo>
                    <a:pt x="676" y="490"/>
                  </a:lnTo>
                  <a:lnTo>
                    <a:pt x="651" y="513"/>
                  </a:lnTo>
                  <a:lnTo>
                    <a:pt x="645" y="530"/>
                  </a:lnTo>
                  <a:lnTo>
                    <a:pt x="620" y="547"/>
                  </a:lnTo>
                  <a:lnTo>
                    <a:pt x="620" y="563"/>
                  </a:lnTo>
                  <a:lnTo>
                    <a:pt x="595" y="574"/>
                  </a:lnTo>
                  <a:lnTo>
                    <a:pt x="589" y="597"/>
                  </a:lnTo>
                  <a:lnTo>
                    <a:pt x="570" y="626"/>
                  </a:lnTo>
                  <a:lnTo>
                    <a:pt x="546" y="653"/>
                  </a:lnTo>
                  <a:lnTo>
                    <a:pt x="527" y="693"/>
                  </a:lnTo>
                  <a:lnTo>
                    <a:pt x="515" y="726"/>
                  </a:lnTo>
                  <a:lnTo>
                    <a:pt x="497" y="772"/>
                  </a:lnTo>
                  <a:lnTo>
                    <a:pt x="477" y="810"/>
                  </a:lnTo>
                  <a:lnTo>
                    <a:pt x="472" y="889"/>
                  </a:lnTo>
                  <a:lnTo>
                    <a:pt x="459" y="929"/>
                  </a:lnTo>
                  <a:lnTo>
                    <a:pt x="459" y="969"/>
                  </a:lnTo>
                  <a:lnTo>
                    <a:pt x="459" y="1031"/>
                  </a:lnTo>
                  <a:lnTo>
                    <a:pt x="459" y="1069"/>
                  </a:lnTo>
                  <a:lnTo>
                    <a:pt x="466" y="1104"/>
                  </a:lnTo>
                  <a:lnTo>
                    <a:pt x="459" y="1137"/>
                  </a:lnTo>
                  <a:lnTo>
                    <a:pt x="459" y="1171"/>
                  </a:lnTo>
                  <a:lnTo>
                    <a:pt x="466" y="1200"/>
                  </a:lnTo>
                  <a:lnTo>
                    <a:pt x="477" y="1244"/>
                  </a:lnTo>
                  <a:lnTo>
                    <a:pt x="484" y="1273"/>
                  </a:lnTo>
                  <a:lnTo>
                    <a:pt x="508" y="1306"/>
                  </a:lnTo>
                  <a:lnTo>
                    <a:pt x="527" y="1334"/>
                  </a:lnTo>
                  <a:lnTo>
                    <a:pt x="553" y="1362"/>
                  </a:lnTo>
                  <a:lnTo>
                    <a:pt x="577" y="1373"/>
                  </a:lnTo>
                  <a:lnTo>
                    <a:pt x="595" y="1390"/>
                  </a:lnTo>
                  <a:lnTo>
                    <a:pt x="607" y="1407"/>
                  </a:lnTo>
                  <a:lnTo>
                    <a:pt x="632" y="1430"/>
                  </a:lnTo>
                  <a:lnTo>
                    <a:pt x="658" y="1435"/>
                  </a:lnTo>
                  <a:lnTo>
                    <a:pt x="688" y="1452"/>
                  </a:lnTo>
                  <a:lnTo>
                    <a:pt x="707" y="1464"/>
                  </a:lnTo>
                  <a:lnTo>
                    <a:pt x="732" y="1486"/>
                  </a:lnTo>
                  <a:lnTo>
                    <a:pt x="775" y="1503"/>
                  </a:lnTo>
                  <a:lnTo>
                    <a:pt x="806" y="1509"/>
                  </a:lnTo>
                  <a:lnTo>
                    <a:pt x="862" y="1526"/>
                  </a:lnTo>
                  <a:lnTo>
                    <a:pt x="887" y="1530"/>
                  </a:lnTo>
                  <a:lnTo>
                    <a:pt x="923" y="1537"/>
                  </a:lnTo>
                  <a:lnTo>
                    <a:pt x="980" y="1559"/>
                  </a:lnTo>
                  <a:lnTo>
                    <a:pt x="1011" y="1559"/>
                  </a:lnTo>
                  <a:lnTo>
                    <a:pt x="1048" y="1559"/>
                  </a:lnTo>
                  <a:lnTo>
                    <a:pt x="1104" y="1565"/>
                  </a:lnTo>
                  <a:lnTo>
                    <a:pt x="1147" y="1565"/>
                  </a:lnTo>
                  <a:lnTo>
                    <a:pt x="1185" y="1570"/>
                  </a:lnTo>
                  <a:lnTo>
                    <a:pt x="1321" y="1570"/>
                  </a:lnTo>
                  <a:lnTo>
                    <a:pt x="1389" y="1570"/>
                  </a:lnTo>
                  <a:lnTo>
                    <a:pt x="1432" y="1576"/>
                  </a:lnTo>
                  <a:lnTo>
                    <a:pt x="1488" y="1576"/>
                  </a:lnTo>
                  <a:lnTo>
                    <a:pt x="1526" y="1582"/>
                  </a:lnTo>
                  <a:lnTo>
                    <a:pt x="1593" y="1576"/>
                  </a:lnTo>
                  <a:lnTo>
                    <a:pt x="1606" y="1570"/>
                  </a:lnTo>
                  <a:lnTo>
                    <a:pt x="1680" y="1570"/>
                  </a:lnTo>
                  <a:lnTo>
                    <a:pt x="1705" y="1565"/>
                  </a:lnTo>
                  <a:lnTo>
                    <a:pt x="1723" y="1565"/>
                  </a:lnTo>
                  <a:lnTo>
                    <a:pt x="1779" y="1559"/>
                  </a:lnTo>
                  <a:lnTo>
                    <a:pt x="1823" y="1553"/>
                  </a:lnTo>
                  <a:lnTo>
                    <a:pt x="1891" y="1542"/>
                  </a:lnTo>
                  <a:lnTo>
                    <a:pt x="1953" y="1530"/>
                  </a:lnTo>
                  <a:lnTo>
                    <a:pt x="1990" y="1520"/>
                  </a:lnTo>
                  <a:lnTo>
                    <a:pt x="2046" y="1520"/>
                  </a:lnTo>
                  <a:lnTo>
                    <a:pt x="2182" y="1492"/>
                  </a:lnTo>
                  <a:lnTo>
                    <a:pt x="2232" y="1480"/>
                  </a:lnTo>
                  <a:lnTo>
                    <a:pt x="2288" y="1475"/>
                  </a:lnTo>
                  <a:lnTo>
                    <a:pt x="2344" y="1457"/>
                  </a:lnTo>
                  <a:lnTo>
                    <a:pt x="2436" y="1435"/>
                  </a:lnTo>
                  <a:lnTo>
                    <a:pt x="2572" y="1419"/>
                  </a:lnTo>
                  <a:lnTo>
                    <a:pt x="2666" y="1396"/>
                  </a:lnTo>
                  <a:lnTo>
                    <a:pt x="2727" y="1384"/>
                  </a:lnTo>
                  <a:lnTo>
                    <a:pt x="2828" y="1362"/>
                  </a:lnTo>
                  <a:lnTo>
                    <a:pt x="2883" y="1340"/>
                  </a:lnTo>
                  <a:lnTo>
                    <a:pt x="2951" y="1323"/>
                  </a:lnTo>
                  <a:lnTo>
                    <a:pt x="3025" y="1300"/>
                  </a:lnTo>
                  <a:lnTo>
                    <a:pt x="3094" y="1273"/>
                  </a:lnTo>
                  <a:lnTo>
                    <a:pt x="3150" y="1255"/>
                  </a:lnTo>
                  <a:lnTo>
                    <a:pt x="3211" y="1233"/>
                  </a:lnTo>
                  <a:lnTo>
                    <a:pt x="3273" y="1210"/>
                  </a:lnTo>
                  <a:lnTo>
                    <a:pt x="3329" y="1194"/>
                  </a:lnTo>
                  <a:lnTo>
                    <a:pt x="3385" y="1177"/>
                  </a:lnTo>
                  <a:lnTo>
                    <a:pt x="3435" y="1165"/>
                  </a:lnTo>
                  <a:lnTo>
                    <a:pt x="3529" y="1148"/>
                  </a:lnTo>
                  <a:lnTo>
                    <a:pt x="3583" y="1148"/>
                  </a:lnTo>
                  <a:lnTo>
                    <a:pt x="3632" y="1154"/>
                  </a:lnTo>
                  <a:lnTo>
                    <a:pt x="3701" y="1165"/>
                  </a:lnTo>
                  <a:lnTo>
                    <a:pt x="3745" y="1177"/>
                  </a:lnTo>
                  <a:lnTo>
                    <a:pt x="3788" y="1187"/>
                  </a:lnTo>
                  <a:lnTo>
                    <a:pt x="3820" y="1204"/>
                  </a:lnTo>
                  <a:lnTo>
                    <a:pt x="3850" y="1221"/>
                  </a:lnTo>
                  <a:lnTo>
                    <a:pt x="3881" y="1250"/>
                  </a:lnTo>
                  <a:lnTo>
                    <a:pt x="3906" y="1278"/>
                  </a:lnTo>
                  <a:lnTo>
                    <a:pt x="3912" y="1300"/>
                  </a:lnTo>
                  <a:lnTo>
                    <a:pt x="3924" y="1334"/>
                  </a:lnTo>
                  <a:lnTo>
                    <a:pt x="3930" y="1362"/>
                  </a:lnTo>
                  <a:lnTo>
                    <a:pt x="3937" y="1419"/>
                  </a:lnTo>
                  <a:lnTo>
                    <a:pt x="3937" y="1457"/>
                  </a:lnTo>
                  <a:lnTo>
                    <a:pt x="3930" y="1514"/>
                  </a:lnTo>
                  <a:lnTo>
                    <a:pt x="3937" y="1587"/>
                  </a:lnTo>
                  <a:lnTo>
                    <a:pt x="3930" y="1655"/>
                  </a:lnTo>
                  <a:lnTo>
                    <a:pt x="3912" y="1734"/>
                  </a:lnTo>
                  <a:lnTo>
                    <a:pt x="3912" y="1789"/>
                  </a:lnTo>
                  <a:lnTo>
                    <a:pt x="3894" y="1841"/>
                  </a:lnTo>
                  <a:lnTo>
                    <a:pt x="3894" y="1908"/>
                  </a:lnTo>
                  <a:lnTo>
                    <a:pt x="3881" y="1953"/>
                  </a:lnTo>
                  <a:lnTo>
                    <a:pt x="3881" y="1993"/>
                  </a:lnTo>
                  <a:lnTo>
                    <a:pt x="3863" y="2037"/>
                  </a:lnTo>
                  <a:lnTo>
                    <a:pt x="3863" y="2066"/>
                  </a:lnTo>
                  <a:lnTo>
                    <a:pt x="3863" y="2077"/>
                  </a:lnTo>
                  <a:lnTo>
                    <a:pt x="3366" y="2083"/>
                  </a:lnTo>
                  <a:lnTo>
                    <a:pt x="3379" y="1970"/>
                  </a:lnTo>
                  <a:lnTo>
                    <a:pt x="3385" y="1920"/>
                  </a:lnTo>
                  <a:lnTo>
                    <a:pt x="3392" y="1874"/>
                  </a:lnTo>
                  <a:lnTo>
                    <a:pt x="3397" y="1824"/>
                  </a:lnTo>
                  <a:lnTo>
                    <a:pt x="3404" y="1768"/>
                  </a:lnTo>
                  <a:lnTo>
                    <a:pt x="3404" y="1734"/>
                  </a:lnTo>
                  <a:lnTo>
                    <a:pt x="3410" y="1705"/>
                  </a:lnTo>
                  <a:lnTo>
                    <a:pt x="3416" y="1661"/>
                  </a:lnTo>
                  <a:lnTo>
                    <a:pt x="3416" y="1616"/>
                  </a:lnTo>
                  <a:lnTo>
                    <a:pt x="3428" y="1576"/>
                  </a:lnTo>
                  <a:lnTo>
                    <a:pt x="3428" y="1559"/>
                  </a:lnTo>
                  <a:lnTo>
                    <a:pt x="3416" y="1553"/>
                  </a:lnTo>
                  <a:lnTo>
                    <a:pt x="3404" y="1542"/>
                  </a:lnTo>
                  <a:lnTo>
                    <a:pt x="3379" y="1537"/>
                  </a:lnTo>
                  <a:lnTo>
                    <a:pt x="3366" y="1542"/>
                  </a:lnTo>
                  <a:lnTo>
                    <a:pt x="3348" y="1542"/>
                  </a:lnTo>
                  <a:lnTo>
                    <a:pt x="3329" y="1542"/>
                  </a:lnTo>
                  <a:lnTo>
                    <a:pt x="3305" y="1553"/>
                  </a:lnTo>
                  <a:lnTo>
                    <a:pt x="3280" y="1565"/>
                  </a:lnTo>
                  <a:lnTo>
                    <a:pt x="3249" y="1570"/>
                  </a:lnTo>
                  <a:lnTo>
                    <a:pt x="3224" y="1582"/>
                  </a:lnTo>
                  <a:lnTo>
                    <a:pt x="3199" y="1599"/>
                  </a:lnTo>
                  <a:lnTo>
                    <a:pt x="3174" y="1616"/>
                  </a:lnTo>
                  <a:lnTo>
                    <a:pt x="3150" y="1616"/>
                  </a:lnTo>
                  <a:lnTo>
                    <a:pt x="3125" y="1626"/>
                  </a:lnTo>
                  <a:lnTo>
                    <a:pt x="3101" y="1638"/>
                  </a:lnTo>
                  <a:lnTo>
                    <a:pt x="3076" y="1638"/>
                  </a:lnTo>
                  <a:lnTo>
                    <a:pt x="3032" y="1649"/>
                  </a:lnTo>
                  <a:lnTo>
                    <a:pt x="3007" y="1666"/>
                  </a:lnTo>
                  <a:lnTo>
                    <a:pt x="2969" y="1678"/>
                  </a:lnTo>
                  <a:lnTo>
                    <a:pt x="2915" y="1689"/>
                  </a:lnTo>
                  <a:lnTo>
                    <a:pt x="2834" y="1711"/>
                  </a:lnTo>
                  <a:lnTo>
                    <a:pt x="2796" y="1716"/>
                  </a:lnTo>
                  <a:lnTo>
                    <a:pt x="2741" y="1728"/>
                  </a:lnTo>
                  <a:lnTo>
                    <a:pt x="2697" y="1739"/>
                  </a:lnTo>
                  <a:lnTo>
                    <a:pt x="2617" y="1756"/>
                  </a:lnTo>
                  <a:lnTo>
                    <a:pt x="2555" y="1768"/>
                  </a:lnTo>
                  <a:lnTo>
                    <a:pt x="2492" y="1784"/>
                  </a:lnTo>
                  <a:lnTo>
                    <a:pt x="2436" y="1784"/>
                  </a:lnTo>
                  <a:lnTo>
                    <a:pt x="2386" y="1795"/>
                  </a:lnTo>
                  <a:lnTo>
                    <a:pt x="2344" y="1807"/>
                  </a:lnTo>
                  <a:lnTo>
                    <a:pt x="2306" y="1807"/>
                  </a:lnTo>
                  <a:lnTo>
                    <a:pt x="2257" y="1812"/>
                  </a:lnTo>
                  <a:lnTo>
                    <a:pt x="2227" y="1818"/>
                  </a:lnTo>
                  <a:lnTo>
                    <a:pt x="2164" y="1829"/>
                  </a:lnTo>
                  <a:lnTo>
                    <a:pt x="2120" y="1841"/>
                  </a:lnTo>
                  <a:lnTo>
                    <a:pt x="2083" y="1841"/>
                  </a:lnTo>
                  <a:lnTo>
                    <a:pt x="2041" y="1841"/>
                  </a:lnTo>
                  <a:lnTo>
                    <a:pt x="1990" y="1851"/>
                  </a:lnTo>
                  <a:lnTo>
                    <a:pt x="1947" y="1851"/>
                  </a:lnTo>
                  <a:lnTo>
                    <a:pt x="1934" y="1857"/>
                  </a:lnTo>
                  <a:lnTo>
                    <a:pt x="1885" y="1857"/>
                  </a:lnTo>
                  <a:lnTo>
                    <a:pt x="1841" y="1864"/>
                  </a:lnTo>
                  <a:lnTo>
                    <a:pt x="1785" y="1874"/>
                  </a:lnTo>
                  <a:lnTo>
                    <a:pt x="1730" y="1880"/>
                  </a:lnTo>
                  <a:lnTo>
                    <a:pt x="1680" y="1885"/>
                  </a:lnTo>
                  <a:lnTo>
                    <a:pt x="1637" y="1885"/>
                  </a:lnTo>
                  <a:lnTo>
                    <a:pt x="1613" y="1897"/>
                  </a:lnTo>
                  <a:lnTo>
                    <a:pt x="1575" y="1897"/>
                  </a:lnTo>
                  <a:lnTo>
                    <a:pt x="1532" y="1897"/>
                  </a:lnTo>
                  <a:lnTo>
                    <a:pt x="1488" y="1902"/>
                  </a:lnTo>
                  <a:lnTo>
                    <a:pt x="1438" y="1902"/>
                  </a:lnTo>
                  <a:lnTo>
                    <a:pt x="1402" y="1902"/>
                  </a:lnTo>
                  <a:lnTo>
                    <a:pt x="1351" y="1908"/>
                  </a:lnTo>
                  <a:lnTo>
                    <a:pt x="1326" y="1908"/>
                  </a:lnTo>
                  <a:lnTo>
                    <a:pt x="1271" y="1902"/>
                  </a:lnTo>
                  <a:lnTo>
                    <a:pt x="1209" y="1902"/>
                  </a:lnTo>
                  <a:lnTo>
                    <a:pt x="1153" y="1897"/>
                  </a:lnTo>
                  <a:lnTo>
                    <a:pt x="1073" y="1891"/>
                  </a:lnTo>
                  <a:lnTo>
                    <a:pt x="1042" y="1885"/>
                  </a:lnTo>
                  <a:lnTo>
                    <a:pt x="918" y="1868"/>
                  </a:lnTo>
                  <a:lnTo>
                    <a:pt x="849" y="1857"/>
                  </a:lnTo>
                  <a:lnTo>
                    <a:pt x="806" y="1847"/>
                  </a:lnTo>
                  <a:lnTo>
                    <a:pt x="757" y="1835"/>
                  </a:lnTo>
                  <a:lnTo>
                    <a:pt x="701" y="1824"/>
                  </a:lnTo>
                  <a:lnTo>
                    <a:pt x="645" y="1801"/>
                  </a:lnTo>
                  <a:lnTo>
                    <a:pt x="595" y="1789"/>
                  </a:lnTo>
                  <a:lnTo>
                    <a:pt x="466" y="1745"/>
                  </a:lnTo>
                  <a:lnTo>
                    <a:pt x="403" y="1716"/>
                  </a:lnTo>
                  <a:lnTo>
                    <a:pt x="372" y="1689"/>
                  </a:lnTo>
                  <a:lnTo>
                    <a:pt x="335" y="1666"/>
                  </a:lnTo>
                  <a:lnTo>
                    <a:pt x="304" y="1638"/>
                  </a:lnTo>
                  <a:lnTo>
                    <a:pt x="266" y="1609"/>
                  </a:lnTo>
                  <a:lnTo>
                    <a:pt x="174" y="1520"/>
                  </a:lnTo>
                  <a:lnTo>
                    <a:pt x="136" y="1469"/>
                  </a:lnTo>
                  <a:lnTo>
                    <a:pt x="105" y="1413"/>
                  </a:lnTo>
                  <a:lnTo>
                    <a:pt x="80" y="1356"/>
                  </a:lnTo>
                  <a:lnTo>
                    <a:pt x="62" y="1300"/>
                  </a:lnTo>
                  <a:lnTo>
                    <a:pt x="44" y="1233"/>
                  </a:lnTo>
                  <a:lnTo>
                    <a:pt x="31" y="1182"/>
                  </a:lnTo>
                  <a:lnTo>
                    <a:pt x="31" y="1137"/>
                  </a:lnTo>
                  <a:lnTo>
                    <a:pt x="6" y="1064"/>
                  </a:lnTo>
                  <a:lnTo>
                    <a:pt x="0" y="935"/>
                  </a:lnTo>
                  <a:lnTo>
                    <a:pt x="19" y="884"/>
                  </a:lnTo>
                  <a:lnTo>
                    <a:pt x="31" y="828"/>
                  </a:lnTo>
                  <a:lnTo>
                    <a:pt x="31" y="788"/>
                  </a:lnTo>
                  <a:lnTo>
                    <a:pt x="44" y="726"/>
                  </a:lnTo>
                  <a:lnTo>
                    <a:pt x="56" y="687"/>
                  </a:lnTo>
                  <a:lnTo>
                    <a:pt x="100" y="586"/>
                  </a:lnTo>
                  <a:lnTo>
                    <a:pt x="143" y="518"/>
                  </a:lnTo>
                  <a:lnTo>
                    <a:pt x="186" y="457"/>
                  </a:lnTo>
                  <a:lnTo>
                    <a:pt x="235" y="394"/>
                  </a:lnTo>
                  <a:lnTo>
                    <a:pt x="266" y="355"/>
                  </a:lnTo>
                  <a:lnTo>
                    <a:pt x="311" y="305"/>
                  </a:lnTo>
                  <a:lnTo>
                    <a:pt x="341" y="271"/>
                  </a:lnTo>
                  <a:lnTo>
                    <a:pt x="384" y="226"/>
                  </a:lnTo>
                  <a:lnTo>
                    <a:pt x="434" y="186"/>
                  </a:lnTo>
                  <a:lnTo>
                    <a:pt x="472" y="153"/>
                  </a:lnTo>
                  <a:lnTo>
                    <a:pt x="502" y="130"/>
                  </a:lnTo>
                  <a:lnTo>
                    <a:pt x="533" y="108"/>
                  </a:lnTo>
                  <a:lnTo>
                    <a:pt x="570" y="85"/>
                  </a:lnTo>
                  <a:lnTo>
                    <a:pt x="607" y="52"/>
                  </a:lnTo>
                  <a:lnTo>
                    <a:pt x="651" y="29"/>
                  </a:lnTo>
                  <a:lnTo>
                    <a:pt x="681" y="17"/>
                  </a:lnTo>
                  <a:lnTo>
                    <a:pt x="707" y="0"/>
                  </a:lnTo>
                  <a:lnTo>
                    <a:pt x="719" y="0"/>
                  </a:lnTo>
                  <a:lnTo>
                    <a:pt x="725" y="44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453" name="Freeform 15"/>
            <p:cNvSpPr>
              <a:spLocks/>
            </p:cNvSpPr>
            <p:nvPr/>
          </p:nvSpPr>
          <p:spPr bwMode="auto">
            <a:xfrm>
              <a:off x="3437" y="1834"/>
              <a:ext cx="14" cy="144"/>
            </a:xfrm>
            <a:custGeom>
              <a:avLst/>
              <a:gdLst>
                <a:gd name="T0" fmla="*/ 0 w 43"/>
                <a:gd name="T1" fmla="*/ 0 h 431"/>
                <a:gd name="T2" fmla="*/ 0 w 43"/>
                <a:gd name="T3" fmla="*/ 0 h 431"/>
                <a:gd name="T4" fmla="*/ 0 w 43"/>
                <a:gd name="T5" fmla="*/ 0 h 431"/>
                <a:gd name="T6" fmla="*/ 0 w 43"/>
                <a:gd name="T7" fmla="*/ 0 h 431"/>
                <a:gd name="T8" fmla="*/ 0 w 43"/>
                <a:gd name="T9" fmla="*/ 0 h 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1">
                  <a:moveTo>
                    <a:pt x="0" y="17"/>
                  </a:moveTo>
                  <a:lnTo>
                    <a:pt x="38" y="0"/>
                  </a:lnTo>
                  <a:lnTo>
                    <a:pt x="43" y="391"/>
                  </a:lnTo>
                  <a:lnTo>
                    <a:pt x="13" y="431"/>
                  </a:lnTo>
                  <a:lnTo>
                    <a:pt x="0" y="17"/>
                  </a:lnTo>
                  <a:close/>
                </a:path>
              </a:pathLst>
            </a:custGeom>
            <a:solidFill>
              <a:srgbClr val="77C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454" name="Freeform 16"/>
            <p:cNvSpPr>
              <a:spLocks/>
            </p:cNvSpPr>
            <p:nvPr/>
          </p:nvSpPr>
          <p:spPr bwMode="auto">
            <a:xfrm>
              <a:off x="3387" y="1879"/>
              <a:ext cx="1206" cy="411"/>
            </a:xfrm>
            <a:custGeom>
              <a:avLst/>
              <a:gdLst>
                <a:gd name="T0" fmla="*/ 0 w 3619"/>
                <a:gd name="T1" fmla="*/ 0 h 1231"/>
                <a:gd name="T2" fmla="*/ 0 w 3619"/>
                <a:gd name="T3" fmla="*/ 0 h 1231"/>
                <a:gd name="T4" fmla="*/ 0 w 3619"/>
                <a:gd name="T5" fmla="*/ 0 h 1231"/>
                <a:gd name="T6" fmla="*/ 0 w 3619"/>
                <a:gd name="T7" fmla="*/ 0 h 1231"/>
                <a:gd name="T8" fmla="*/ 0 w 3619"/>
                <a:gd name="T9" fmla="*/ 0 h 1231"/>
                <a:gd name="T10" fmla="*/ 0 w 3619"/>
                <a:gd name="T11" fmla="*/ 0 h 1231"/>
                <a:gd name="T12" fmla="*/ 0 w 3619"/>
                <a:gd name="T13" fmla="*/ 0 h 1231"/>
                <a:gd name="T14" fmla="*/ 0 w 3619"/>
                <a:gd name="T15" fmla="*/ 0 h 1231"/>
                <a:gd name="T16" fmla="*/ 0 w 3619"/>
                <a:gd name="T17" fmla="*/ 0 h 1231"/>
                <a:gd name="T18" fmla="*/ 0 w 3619"/>
                <a:gd name="T19" fmla="*/ 0 h 1231"/>
                <a:gd name="T20" fmla="*/ 0 w 3619"/>
                <a:gd name="T21" fmla="*/ 0 h 1231"/>
                <a:gd name="T22" fmla="*/ 0 w 3619"/>
                <a:gd name="T23" fmla="*/ 0 h 1231"/>
                <a:gd name="T24" fmla="*/ 0 w 3619"/>
                <a:gd name="T25" fmla="*/ 0 h 1231"/>
                <a:gd name="T26" fmla="*/ 0 w 3619"/>
                <a:gd name="T27" fmla="*/ 0 h 1231"/>
                <a:gd name="T28" fmla="*/ 0 w 3619"/>
                <a:gd name="T29" fmla="*/ 0 h 1231"/>
                <a:gd name="T30" fmla="*/ 0 w 3619"/>
                <a:gd name="T31" fmla="*/ 0 h 1231"/>
                <a:gd name="T32" fmla="*/ 0 w 3619"/>
                <a:gd name="T33" fmla="*/ 0 h 1231"/>
                <a:gd name="T34" fmla="*/ 0 w 3619"/>
                <a:gd name="T35" fmla="*/ 0 h 1231"/>
                <a:gd name="T36" fmla="*/ 0 w 3619"/>
                <a:gd name="T37" fmla="*/ 0 h 1231"/>
                <a:gd name="T38" fmla="*/ 0 w 3619"/>
                <a:gd name="T39" fmla="*/ 0 h 1231"/>
                <a:gd name="T40" fmla="*/ 0 w 3619"/>
                <a:gd name="T41" fmla="*/ 0 h 1231"/>
                <a:gd name="T42" fmla="*/ 0 w 3619"/>
                <a:gd name="T43" fmla="*/ 0 h 1231"/>
                <a:gd name="T44" fmla="*/ 0 w 3619"/>
                <a:gd name="T45" fmla="*/ 0 h 1231"/>
                <a:gd name="T46" fmla="*/ 0 w 3619"/>
                <a:gd name="T47" fmla="*/ 0 h 1231"/>
                <a:gd name="T48" fmla="*/ 0 w 3619"/>
                <a:gd name="T49" fmla="*/ 0 h 1231"/>
                <a:gd name="T50" fmla="*/ 0 w 3619"/>
                <a:gd name="T51" fmla="*/ 0 h 1231"/>
                <a:gd name="T52" fmla="*/ 0 w 3619"/>
                <a:gd name="T53" fmla="*/ 0 h 1231"/>
                <a:gd name="T54" fmla="*/ 0 w 3619"/>
                <a:gd name="T55" fmla="*/ 0 h 1231"/>
                <a:gd name="T56" fmla="*/ 0 w 3619"/>
                <a:gd name="T57" fmla="*/ 0 h 1231"/>
                <a:gd name="T58" fmla="*/ 1 w 3619"/>
                <a:gd name="T59" fmla="*/ 0 h 1231"/>
                <a:gd name="T60" fmla="*/ 1 w 3619"/>
                <a:gd name="T61" fmla="*/ 0 h 12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19" h="1231">
                  <a:moveTo>
                    <a:pt x="10" y="1231"/>
                  </a:moveTo>
                  <a:lnTo>
                    <a:pt x="0" y="1163"/>
                  </a:lnTo>
                  <a:lnTo>
                    <a:pt x="10" y="1098"/>
                  </a:lnTo>
                  <a:lnTo>
                    <a:pt x="78" y="980"/>
                  </a:lnTo>
                  <a:lnTo>
                    <a:pt x="123" y="942"/>
                  </a:lnTo>
                  <a:lnTo>
                    <a:pt x="186" y="878"/>
                  </a:lnTo>
                  <a:lnTo>
                    <a:pt x="255" y="778"/>
                  </a:lnTo>
                  <a:lnTo>
                    <a:pt x="340" y="702"/>
                  </a:lnTo>
                  <a:lnTo>
                    <a:pt x="473" y="624"/>
                  </a:lnTo>
                  <a:lnTo>
                    <a:pt x="564" y="590"/>
                  </a:lnTo>
                  <a:lnTo>
                    <a:pt x="665" y="575"/>
                  </a:lnTo>
                  <a:lnTo>
                    <a:pt x="825" y="548"/>
                  </a:lnTo>
                  <a:lnTo>
                    <a:pt x="956" y="536"/>
                  </a:lnTo>
                  <a:lnTo>
                    <a:pt x="1089" y="528"/>
                  </a:lnTo>
                  <a:lnTo>
                    <a:pt x="1233" y="491"/>
                  </a:lnTo>
                  <a:lnTo>
                    <a:pt x="1375" y="439"/>
                  </a:lnTo>
                  <a:lnTo>
                    <a:pt x="1485" y="396"/>
                  </a:lnTo>
                  <a:lnTo>
                    <a:pt x="1727" y="329"/>
                  </a:lnTo>
                  <a:lnTo>
                    <a:pt x="1881" y="308"/>
                  </a:lnTo>
                  <a:lnTo>
                    <a:pt x="2078" y="263"/>
                  </a:lnTo>
                  <a:lnTo>
                    <a:pt x="2221" y="221"/>
                  </a:lnTo>
                  <a:lnTo>
                    <a:pt x="2365" y="175"/>
                  </a:lnTo>
                  <a:lnTo>
                    <a:pt x="2506" y="127"/>
                  </a:lnTo>
                  <a:lnTo>
                    <a:pt x="2593" y="93"/>
                  </a:lnTo>
                  <a:lnTo>
                    <a:pt x="2680" y="68"/>
                  </a:lnTo>
                  <a:lnTo>
                    <a:pt x="2828" y="43"/>
                  </a:lnTo>
                  <a:lnTo>
                    <a:pt x="2980" y="36"/>
                  </a:lnTo>
                  <a:lnTo>
                    <a:pt x="3135" y="43"/>
                  </a:lnTo>
                  <a:lnTo>
                    <a:pt x="3256" y="33"/>
                  </a:lnTo>
                  <a:lnTo>
                    <a:pt x="3378" y="21"/>
                  </a:lnTo>
                  <a:lnTo>
                    <a:pt x="3619" y="0"/>
                  </a:lnTo>
                </a:path>
              </a:pathLst>
            </a:custGeom>
            <a:noFill/>
            <a:ln w="3175"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455" name="Freeform 17"/>
            <p:cNvSpPr>
              <a:spLocks/>
            </p:cNvSpPr>
            <p:nvPr/>
          </p:nvSpPr>
          <p:spPr bwMode="auto">
            <a:xfrm>
              <a:off x="3397" y="1852"/>
              <a:ext cx="1196" cy="403"/>
            </a:xfrm>
            <a:custGeom>
              <a:avLst/>
              <a:gdLst>
                <a:gd name="T0" fmla="*/ 0 w 3588"/>
                <a:gd name="T1" fmla="*/ 0 h 1210"/>
                <a:gd name="T2" fmla="*/ 0 w 3588"/>
                <a:gd name="T3" fmla="*/ 0 h 1210"/>
                <a:gd name="T4" fmla="*/ 0 w 3588"/>
                <a:gd name="T5" fmla="*/ 0 h 1210"/>
                <a:gd name="T6" fmla="*/ 0 w 3588"/>
                <a:gd name="T7" fmla="*/ 0 h 1210"/>
                <a:gd name="T8" fmla="*/ 0 w 3588"/>
                <a:gd name="T9" fmla="*/ 0 h 1210"/>
                <a:gd name="T10" fmla="*/ 0 w 3588"/>
                <a:gd name="T11" fmla="*/ 0 h 1210"/>
                <a:gd name="T12" fmla="*/ 0 w 3588"/>
                <a:gd name="T13" fmla="*/ 0 h 1210"/>
                <a:gd name="T14" fmla="*/ 0 w 3588"/>
                <a:gd name="T15" fmla="*/ 0 h 1210"/>
                <a:gd name="T16" fmla="*/ 0 w 3588"/>
                <a:gd name="T17" fmla="*/ 0 h 1210"/>
                <a:gd name="T18" fmla="*/ 0 w 3588"/>
                <a:gd name="T19" fmla="*/ 0 h 1210"/>
                <a:gd name="T20" fmla="*/ 0 w 3588"/>
                <a:gd name="T21" fmla="*/ 0 h 1210"/>
                <a:gd name="T22" fmla="*/ 0 w 3588"/>
                <a:gd name="T23" fmla="*/ 0 h 1210"/>
                <a:gd name="T24" fmla="*/ 0 w 3588"/>
                <a:gd name="T25" fmla="*/ 0 h 1210"/>
                <a:gd name="T26" fmla="*/ 0 w 3588"/>
                <a:gd name="T27" fmla="*/ 0 h 1210"/>
                <a:gd name="T28" fmla="*/ 0 w 3588"/>
                <a:gd name="T29" fmla="*/ 0 h 1210"/>
                <a:gd name="T30" fmla="*/ 0 w 3588"/>
                <a:gd name="T31" fmla="*/ 0 h 1210"/>
                <a:gd name="T32" fmla="*/ 0 w 3588"/>
                <a:gd name="T33" fmla="*/ 0 h 1210"/>
                <a:gd name="T34" fmla="*/ 0 w 3588"/>
                <a:gd name="T35" fmla="*/ 0 h 1210"/>
                <a:gd name="T36" fmla="*/ 0 w 3588"/>
                <a:gd name="T37" fmla="*/ 0 h 1210"/>
                <a:gd name="T38" fmla="*/ 0 w 3588"/>
                <a:gd name="T39" fmla="*/ 0 h 1210"/>
                <a:gd name="T40" fmla="*/ 0 w 3588"/>
                <a:gd name="T41" fmla="*/ 0 h 1210"/>
                <a:gd name="T42" fmla="*/ 0 w 3588"/>
                <a:gd name="T43" fmla="*/ 0 h 1210"/>
                <a:gd name="T44" fmla="*/ 0 w 3588"/>
                <a:gd name="T45" fmla="*/ 0 h 1210"/>
                <a:gd name="T46" fmla="*/ 0 w 3588"/>
                <a:gd name="T47" fmla="*/ 0 h 1210"/>
                <a:gd name="T48" fmla="*/ 0 w 3588"/>
                <a:gd name="T49" fmla="*/ 0 h 1210"/>
                <a:gd name="T50" fmla="*/ 0 w 3588"/>
                <a:gd name="T51" fmla="*/ 0 h 1210"/>
                <a:gd name="T52" fmla="*/ 0 w 3588"/>
                <a:gd name="T53" fmla="*/ 0 h 1210"/>
                <a:gd name="T54" fmla="*/ 0 w 3588"/>
                <a:gd name="T55" fmla="*/ 0 h 1210"/>
                <a:gd name="T56" fmla="*/ 0 w 3588"/>
                <a:gd name="T57" fmla="*/ 0 h 1210"/>
                <a:gd name="T58" fmla="*/ 0 w 3588"/>
                <a:gd name="T59" fmla="*/ 0 h 1210"/>
                <a:gd name="T60" fmla="*/ 0 w 3588"/>
                <a:gd name="T61" fmla="*/ 0 h 1210"/>
                <a:gd name="T62" fmla="*/ 0 w 3588"/>
                <a:gd name="T63" fmla="*/ 0 h 1210"/>
                <a:gd name="T64" fmla="*/ 0 w 3588"/>
                <a:gd name="T65" fmla="*/ 0 h 1210"/>
                <a:gd name="T66" fmla="*/ 0 w 3588"/>
                <a:gd name="T67" fmla="*/ 0 h 1210"/>
                <a:gd name="T68" fmla="*/ 1 w 3588"/>
                <a:gd name="T69" fmla="*/ 0 h 1210"/>
                <a:gd name="T70" fmla="*/ 1 w 3588"/>
                <a:gd name="T71" fmla="*/ 0 h 1210"/>
                <a:gd name="T72" fmla="*/ 1 w 3588"/>
                <a:gd name="T73" fmla="*/ 0 h 1210"/>
                <a:gd name="T74" fmla="*/ 1 w 3588"/>
                <a:gd name="T75" fmla="*/ 0 h 1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8" h="1210">
                  <a:moveTo>
                    <a:pt x="0" y="1210"/>
                  </a:moveTo>
                  <a:lnTo>
                    <a:pt x="96" y="1154"/>
                  </a:lnTo>
                  <a:lnTo>
                    <a:pt x="177" y="1077"/>
                  </a:lnTo>
                  <a:lnTo>
                    <a:pt x="199" y="1012"/>
                  </a:lnTo>
                  <a:lnTo>
                    <a:pt x="247" y="952"/>
                  </a:lnTo>
                  <a:lnTo>
                    <a:pt x="309" y="902"/>
                  </a:lnTo>
                  <a:lnTo>
                    <a:pt x="358" y="838"/>
                  </a:lnTo>
                  <a:lnTo>
                    <a:pt x="419" y="792"/>
                  </a:lnTo>
                  <a:lnTo>
                    <a:pt x="522" y="758"/>
                  </a:lnTo>
                  <a:lnTo>
                    <a:pt x="639" y="748"/>
                  </a:lnTo>
                  <a:lnTo>
                    <a:pt x="926" y="683"/>
                  </a:lnTo>
                  <a:lnTo>
                    <a:pt x="1035" y="660"/>
                  </a:lnTo>
                  <a:lnTo>
                    <a:pt x="1146" y="637"/>
                  </a:lnTo>
                  <a:lnTo>
                    <a:pt x="1365" y="594"/>
                  </a:lnTo>
                  <a:lnTo>
                    <a:pt x="1476" y="572"/>
                  </a:lnTo>
                  <a:lnTo>
                    <a:pt x="1542" y="541"/>
                  </a:lnTo>
                  <a:lnTo>
                    <a:pt x="1607" y="506"/>
                  </a:lnTo>
                  <a:lnTo>
                    <a:pt x="1724" y="442"/>
                  </a:lnTo>
                  <a:lnTo>
                    <a:pt x="1849" y="396"/>
                  </a:lnTo>
                  <a:lnTo>
                    <a:pt x="1979" y="370"/>
                  </a:lnTo>
                  <a:lnTo>
                    <a:pt x="2112" y="353"/>
                  </a:lnTo>
                  <a:lnTo>
                    <a:pt x="2180" y="330"/>
                  </a:lnTo>
                  <a:lnTo>
                    <a:pt x="2244" y="292"/>
                  </a:lnTo>
                  <a:lnTo>
                    <a:pt x="2312" y="264"/>
                  </a:lnTo>
                  <a:lnTo>
                    <a:pt x="2354" y="262"/>
                  </a:lnTo>
                  <a:lnTo>
                    <a:pt x="2399" y="264"/>
                  </a:lnTo>
                  <a:lnTo>
                    <a:pt x="2531" y="220"/>
                  </a:lnTo>
                  <a:lnTo>
                    <a:pt x="2576" y="176"/>
                  </a:lnTo>
                  <a:lnTo>
                    <a:pt x="2718" y="130"/>
                  </a:lnTo>
                  <a:lnTo>
                    <a:pt x="2782" y="133"/>
                  </a:lnTo>
                  <a:lnTo>
                    <a:pt x="2883" y="133"/>
                  </a:lnTo>
                  <a:lnTo>
                    <a:pt x="2992" y="133"/>
                  </a:lnTo>
                  <a:lnTo>
                    <a:pt x="3103" y="133"/>
                  </a:lnTo>
                  <a:lnTo>
                    <a:pt x="3213" y="117"/>
                  </a:lnTo>
                  <a:lnTo>
                    <a:pt x="3323" y="88"/>
                  </a:lnTo>
                  <a:lnTo>
                    <a:pt x="3389" y="66"/>
                  </a:lnTo>
                  <a:lnTo>
                    <a:pt x="3522" y="22"/>
                  </a:lnTo>
                  <a:lnTo>
                    <a:pt x="3588" y="0"/>
                  </a:lnTo>
                </a:path>
              </a:pathLst>
            </a:custGeom>
            <a:noFill/>
            <a:ln w="3175"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456" name="Freeform 18"/>
            <p:cNvSpPr>
              <a:spLocks/>
            </p:cNvSpPr>
            <p:nvPr/>
          </p:nvSpPr>
          <p:spPr bwMode="auto">
            <a:xfrm>
              <a:off x="3474" y="1193"/>
              <a:ext cx="1283" cy="995"/>
            </a:xfrm>
            <a:custGeom>
              <a:avLst/>
              <a:gdLst>
                <a:gd name="T0" fmla="*/ 0 w 3850"/>
                <a:gd name="T1" fmla="*/ 0 h 2987"/>
                <a:gd name="T2" fmla="*/ 0 w 3850"/>
                <a:gd name="T3" fmla="*/ 0 h 2987"/>
                <a:gd name="T4" fmla="*/ 0 w 3850"/>
                <a:gd name="T5" fmla="*/ 0 h 2987"/>
                <a:gd name="T6" fmla="*/ 0 w 3850"/>
                <a:gd name="T7" fmla="*/ 0 h 2987"/>
                <a:gd name="T8" fmla="*/ 0 w 3850"/>
                <a:gd name="T9" fmla="*/ 0 h 2987"/>
                <a:gd name="T10" fmla="*/ 0 w 3850"/>
                <a:gd name="T11" fmla="*/ 0 h 2987"/>
                <a:gd name="T12" fmla="*/ 0 w 3850"/>
                <a:gd name="T13" fmla="*/ 0 h 2987"/>
                <a:gd name="T14" fmla="*/ 0 w 3850"/>
                <a:gd name="T15" fmla="*/ 0 h 2987"/>
                <a:gd name="T16" fmla="*/ 1 w 3850"/>
                <a:gd name="T17" fmla="*/ 0 h 2987"/>
                <a:gd name="T18" fmla="*/ 1 w 3850"/>
                <a:gd name="T19" fmla="*/ 0 h 2987"/>
                <a:gd name="T20" fmla="*/ 1 w 3850"/>
                <a:gd name="T21" fmla="*/ 0 h 2987"/>
                <a:gd name="T22" fmla="*/ 1 w 3850"/>
                <a:gd name="T23" fmla="*/ 0 h 2987"/>
                <a:gd name="T24" fmla="*/ 1 w 3850"/>
                <a:gd name="T25" fmla="*/ 0 h 2987"/>
                <a:gd name="T26" fmla="*/ 1 w 3850"/>
                <a:gd name="T27" fmla="*/ 0 h 2987"/>
                <a:gd name="T28" fmla="*/ 1 w 3850"/>
                <a:gd name="T29" fmla="*/ 0 h 2987"/>
                <a:gd name="T30" fmla="*/ 0 w 3850"/>
                <a:gd name="T31" fmla="*/ 0 h 2987"/>
                <a:gd name="T32" fmla="*/ 0 w 3850"/>
                <a:gd name="T33" fmla="*/ 0 h 2987"/>
                <a:gd name="T34" fmla="*/ 0 w 3850"/>
                <a:gd name="T35" fmla="*/ 0 h 2987"/>
                <a:gd name="T36" fmla="*/ 0 w 3850"/>
                <a:gd name="T37" fmla="*/ 0 h 2987"/>
                <a:gd name="T38" fmla="*/ 0 w 3850"/>
                <a:gd name="T39" fmla="*/ 0 h 2987"/>
                <a:gd name="T40" fmla="*/ 0 w 3850"/>
                <a:gd name="T41" fmla="*/ 0 h 2987"/>
                <a:gd name="T42" fmla="*/ 0 w 3850"/>
                <a:gd name="T43" fmla="*/ 0 h 2987"/>
                <a:gd name="T44" fmla="*/ 0 w 3850"/>
                <a:gd name="T45" fmla="*/ 0 h 2987"/>
                <a:gd name="T46" fmla="*/ 0 w 3850"/>
                <a:gd name="T47" fmla="*/ 0 h 2987"/>
                <a:gd name="T48" fmla="*/ 0 w 3850"/>
                <a:gd name="T49" fmla="*/ 0 h 2987"/>
                <a:gd name="T50" fmla="*/ 0 w 3850"/>
                <a:gd name="T51" fmla="*/ 0 h 2987"/>
                <a:gd name="T52" fmla="*/ 0 w 3850"/>
                <a:gd name="T53" fmla="*/ 0 h 2987"/>
                <a:gd name="T54" fmla="*/ 0 w 3850"/>
                <a:gd name="T55" fmla="*/ 0 h 2987"/>
                <a:gd name="T56" fmla="*/ 0 w 3850"/>
                <a:gd name="T57" fmla="*/ 0 h 2987"/>
                <a:gd name="T58" fmla="*/ 0 w 3850"/>
                <a:gd name="T59" fmla="*/ 0 h 2987"/>
                <a:gd name="T60" fmla="*/ 0 w 3850"/>
                <a:gd name="T61" fmla="*/ 0 h 2987"/>
                <a:gd name="T62" fmla="*/ 0 w 3850"/>
                <a:gd name="T63" fmla="*/ 0 h 2987"/>
                <a:gd name="T64" fmla="*/ 0 w 3850"/>
                <a:gd name="T65" fmla="*/ 0 h 2987"/>
                <a:gd name="T66" fmla="*/ 0 w 3850"/>
                <a:gd name="T67" fmla="*/ 0 h 2987"/>
                <a:gd name="T68" fmla="*/ 0 w 3850"/>
                <a:gd name="T69" fmla="*/ 0 h 2987"/>
                <a:gd name="T70" fmla="*/ 0 w 3850"/>
                <a:gd name="T71" fmla="*/ 0 h 2987"/>
                <a:gd name="T72" fmla="*/ 0 w 3850"/>
                <a:gd name="T73" fmla="*/ 0 h 2987"/>
                <a:gd name="T74" fmla="*/ 0 w 3850"/>
                <a:gd name="T75" fmla="*/ 0 h 2987"/>
                <a:gd name="T76" fmla="*/ 0 w 3850"/>
                <a:gd name="T77" fmla="*/ 0 h 2987"/>
                <a:gd name="T78" fmla="*/ 0 w 3850"/>
                <a:gd name="T79" fmla="*/ 0 h 2987"/>
                <a:gd name="T80" fmla="*/ 0 w 3850"/>
                <a:gd name="T81" fmla="*/ 0 h 2987"/>
                <a:gd name="T82" fmla="*/ 0 w 3850"/>
                <a:gd name="T83" fmla="*/ 0 h 2987"/>
                <a:gd name="T84" fmla="*/ 0 w 3850"/>
                <a:gd name="T85" fmla="*/ 0 h 2987"/>
                <a:gd name="T86" fmla="*/ 0 w 3850"/>
                <a:gd name="T87" fmla="*/ 0 h 2987"/>
                <a:gd name="T88" fmla="*/ 0 w 3850"/>
                <a:gd name="T89" fmla="*/ 0 h 2987"/>
                <a:gd name="T90" fmla="*/ 0 w 3850"/>
                <a:gd name="T91" fmla="*/ 0 h 2987"/>
                <a:gd name="T92" fmla="*/ 0 w 3850"/>
                <a:gd name="T93" fmla="*/ 0 h 2987"/>
                <a:gd name="T94" fmla="*/ 0 w 3850"/>
                <a:gd name="T95" fmla="*/ 0 h 2987"/>
                <a:gd name="T96" fmla="*/ 0 w 3850"/>
                <a:gd name="T97" fmla="*/ 0 h 29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50" h="2987">
                  <a:moveTo>
                    <a:pt x="1831" y="0"/>
                  </a:moveTo>
                  <a:lnTo>
                    <a:pt x="2230" y="0"/>
                  </a:lnTo>
                  <a:lnTo>
                    <a:pt x="2222" y="233"/>
                  </a:lnTo>
                  <a:lnTo>
                    <a:pt x="2237" y="392"/>
                  </a:lnTo>
                  <a:lnTo>
                    <a:pt x="2268" y="486"/>
                  </a:lnTo>
                  <a:lnTo>
                    <a:pt x="2290" y="512"/>
                  </a:lnTo>
                  <a:lnTo>
                    <a:pt x="2313" y="559"/>
                  </a:lnTo>
                  <a:lnTo>
                    <a:pt x="2358" y="606"/>
                  </a:lnTo>
                  <a:lnTo>
                    <a:pt x="2396" y="625"/>
                  </a:lnTo>
                  <a:lnTo>
                    <a:pt x="2434" y="639"/>
                  </a:lnTo>
                  <a:lnTo>
                    <a:pt x="2501" y="646"/>
                  </a:lnTo>
                  <a:lnTo>
                    <a:pt x="2509" y="646"/>
                  </a:lnTo>
                  <a:lnTo>
                    <a:pt x="2555" y="592"/>
                  </a:lnTo>
                  <a:lnTo>
                    <a:pt x="2592" y="519"/>
                  </a:lnTo>
                  <a:lnTo>
                    <a:pt x="2637" y="465"/>
                  </a:lnTo>
                  <a:lnTo>
                    <a:pt x="2682" y="420"/>
                  </a:lnTo>
                  <a:lnTo>
                    <a:pt x="2728" y="366"/>
                  </a:lnTo>
                  <a:lnTo>
                    <a:pt x="2810" y="307"/>
                  </a:lnTo>
                  <a:lnTo>
                    <a:pt x="2863" y="267"/>
                  </a:lnTo>
                  <a:lnTo>
                    <a:pt x="2931" y="239"/>
                  </a:lnTo>
                  <a:lnTo>
                    <a:pt x="2990" y="206"/>
                  </a:lnTo>
                  <a:lnTo>
                    <a:pt x="3044" y="200"/>
                  </a:lnTo>
                  <a:lnTo>
                    <a:pt x="3105" y="194"/>
                  </a:lnTo>
                  <a:lnTo>
                    <a:pt x="3157" y="194"/>
                  </a:lnTo>
                  <a:lnTo>
                    <a:pt x="3262" y="200"/>
                  </a:lnTo>
                  <a:lnTo>
                    <a:pt x="3330" y="220"/>
                  </a:lnTo>
                  <a:lnTo>
                    <a:pt x="3383" y="233"/>
                  </a:lnTo>
                  <a:lnTo>
                    <a:pt x="3473" y="260"/>
                  </a:lnTo>
                  <a:lnTo>
                    <a:pt x="3511" y="279"/>
                  </a:lnTo>
                  <a:lnTo>
                    <a:pt x="3548" y="307"/>
                  </a:lnTo>
                  <a:lnTo>
                    <a:pt x="3586" y="333"/>
                  </a:lnTo>
                  <a:lnTo>
                    <a:pt x="3624" y="373"/>
                  </a:lnTo>
                  <a:lnTo>
                    <a:pt x="3661" y="406"/>
                  </a:lnTo>
                  <a:lnTo>
                    <a:pt x="3699" y="460"/>
                  </a:lnTo>
                  <a:lnTo>
                    <a:pt x="3730" y="512"/>
                  </a:lnTo>
                  <a:lnTo>
                    <a:pt x="3768" y="592"/>
                  </a:lnTo>
                  <a:lnTo>
                    <a:pt x="3790" y="659"/>
                  </a:lnTo>
                  <a:lnTo>
                    <a:pt x="3827" y="845"/>
                  </a:lnTo>
                  <a:lnTo>
                    <a:pt x="3850" y="1071"/>
                  </a:lnTo>
                  <a:lnTo>
                    <a:pt x="3835" y="1244"/>
                  </a:lnTo>
                  <a:lnTo>
                    <a:pt x="3812" y="1365"/>
                  </a:lnTo>
                  <a:lnTo>
                    <a:pt x="3774" y="1537"/>
                  </a:lnTo>
                  <a:lnTo>
                    <a:pt x="3722" y="1657"/>
                  </a:lnTo>
                  <a:lnTo>
                    <a:pt x="3661" y="1776"/>
                  </a:lnTo>
                  <a:lnTo>
                    <a:pt x="3594" y="1889"/>
                  </a:lnTo>
                  <a:lnTo>
                    <a:pt x="3458" y="2070"/>
                  </a:lnTo>
                  <a:lnTo>
                    <a:pt x="3322" y="2216"/>
                  </a:lnTo>
                  <a:lnTo>
                    <a:pt x="3203" y="2335"/>
                  </a:lnTo>
                  <a:lnTo>
                    <a:pt x="3074" y="2448"/>
                  </a:lnTo>
                  <a:lnTo>
                    <a:pt x="2893" y="2608"/>
                  </a:lnTo>
                  <a:lnTo>
                    <a:pt x="2764" y="2714"/>
                  </a:lnTo>
                  <a:lnTo>
                    <a:pt x="2697" y="2761"/>
                  </a:lnTo>
                  <a:lnTo>
                    <a:pt x="2599" y="2820"/>
                  </a:lnTo>
                  <a:lnTo>
                    <a:pt x="2516" y="2867"/>
                  </a:lnTo>
                  <a:lnTo>
                    <a:pt x="2442" y="2907"/>
                  </a:lnTo>
                  <a:lnTo>
                    <a:pt x="2327" y="2947"/>
                  </a:lnTo>
                  <a:lnTo>
                    <a:pt x="2245" y="2968"/>
                  </a:lnTo>
                  <a:lnTo>
                    <a:pt x="2139" y="2987"/>
                  </a:lnTo>
                  <a:lnTo>
                    <a:pt x="2026" y="2987"/>
                  </a:lnTo>
                  <a:lnTo>
                    <a:pt x="1944" y="2980"/>
                  </a:lnTo>
                  <a:lnTo>
                    <a:pt x="1815" y="2961"/>
                  </a:lnTo>
                  <a:lnTo>
                    <a:pt x="1748" y="2940"/>
                  </a:lnTo>
                  <a:lnTo>
                    <a:pt x="1650" y="2895"/>
                  </a:lnTo>
                  <a:lnTo>
                    <a:pt x="1537" y="2848"/>
                  </a:lnTo>
                  <a:lnTo>
                    <a:pt x="1453" y="2787"/>
                  </a:lnTo>
                  <a:lnTo>
                    <a:pt x="1319" y="2701"/>
                  </a:lnTo>
                  <a:lnTo>
                    <a:pt x="1235" y="2621"/>
                  </a:lnTo>
                  <a:lnTo>
                    <a:pt x="1145" y="2561"/>
                  </a:lnTo>
                  <a:lnTo>
                    <a:pt x="1085" y="2521"/>
                  </a:lnTo>
                  <a:lnTo>
                    <a:pt x="1032" y="2482"/>
                  </a:lnTo>
                  <a:lnTo>
                    <a:pt x="964" y="2442"/>
                  </a:lnTo>
                  <a:lnTo>
                    <a:pt x="911" y="2388"/>
                  </a:lnTo>
                  <a:lnTo>
                    <a:pt x="859" y="2322"/>
                  </a:lnTo>
                  <a:lnTo>
                    <a:pt x="836" y="2249"/>
                  </a:lnTo>
                  <a:lnTo>
                    <a:pt x="821" y="2183"/>
                  </a:lnTo>
                  <a:lnTo>
                    <a:pt x="813" y="2155"/>
                  </a:lnTo>
                  <a:lnTo>
                    <a:pt x="806" y="2155"/>
                  </a:lnTo>
                  <a:lnTo>
                    <a:pt x="790" y="2155"/>
                  </a:lnTo>
                  <a:lnTo>
                    <a:pt x="738" y="2162"/>
                  </a:lnTo>
                  <a:lnTo>
                    <a:pt x="693" y="2162"/>
                  </a:lnTo>
                  <a:lnTo>
                    <a:pt x="633" y="2169"/>
                  </a:lnTo>
                  <a:lnTo>
                    <a:pt x="572" y="2162"/>
                  </a:lnTo>
                  <a:lnTo>
                    <a:pt x="535" y="2155"/>
                  </a:lnTo>
                  <a:lnTo>
                    <a:pt x="459" y="2148"/>
                  </a:lnTo>
                  <a:lnTo>
                    <a:pt x="422" y="2136"/>
                  </a:lnTo>
                  <a:lnTo>
                    <a:pt x="368" y="2143"/>
                  </a:lnTo>
                  <a:lnTo>
                    <a:pt x="324" y="2169"/>
                  </a:lnTo>
                  <a:lnTo>
                    <a:pt x="255" y="2209"/>
                  </a:lnTo>
                  <a:lnTo>
                    <a:pt x="196" y="2268"/>
                  </a:lnTo>
                  <a:lnTo>
                    <a:pt x="135" y="2309"/>
                  </a:lnTo>
                  <a:lnTo>
                    <a:pt x="90" y="2355"/>
                  </a:lnTo>
                  <a:lnTo>
                    <a:pt x="45" y="2409"/>
                  </a:lnTo>
                  <a:lnTo>
                    <a:pt x="6" y="2455"/>
                  </a:lnTo>
                  <a:lnTo>
                    <a:pt x="0" y="2023"/>
                  </a:lnTo>
                  <a:lnTo>
                    <a:pt x="127" y="1929"/>
                  </a:lnTo>
                  <a:lnTo>
                    <a:pt x="196" y="1889"/>
                  </a:lnTo>
                  <a:lnTo>
                    <a:pt x="294" y="1837"/>
                  </a:lnTo>
                  <a:lnTo>
                    <a:pt x="384" y="1803"/>
                  </a:lnTo>
                  <a:lnTo>
                    <a:pt x="437" y="1776"/>
                  </a:lnTo>
                  <a:lnTo>
                    <a:pt x="504" y="1763"/>
                  </a:lnTo>
                  <a:lnTo>
                    <a:pt x="550" y="1750"/>
                  </a:lnTo>
                  <a:lnTo>
                    <a:pt x="625" y="1743"/>
                  </a:lnTo>
                  <a:lnTo>
                    <a:pt x="693" y="1757"/>
                  </a:lnTo>
                  <a:lnTo>
                    <a:pt x="753" y="1776"/>
                  </a:lnTo>
                  <a:lnTo>
                    <a:pt x="836" y="1830"/>
                  </a:lnTo>
                  <a:lnTo>
                    <a:pt x="897" y="1856"/>
                  </a:lnTo>
                  <a:lnTo>
                    <a:pt x="934" y="1863"/>
                  </a:lnTo>
                  <a:lnTo>
                    <a:pt x="972" y="1870"/>
                  </a:lnTo>
                  <a:lnTo>
                    <a:pt x="1009" y="1849"/>
                  </a:lnTo>
                  <a:lnTo>
                    <a:pt x="1062" y="1830"/>
                  </a:lnTo>
                  <a:lnTo>
                    <a:pt x="1114" y="1803"/>
                  </a:lnTo>
                  <a:lnTo>
                    <a:pt x="1145" y="1790"/>
                  </a:lnTo>
                  <a:lnTo>
                    <a:pt x="1205" y="1783"/>
                  </a:lnTo>
                  <a:lnTo>
                    <a:pt x="1250" y="1783"/>
                  </a:lnTo>
                  <a:lnTo>
                    <a:pt x="1326" y="1796"/>
                  </a:lnTo>
                  <a:lnTo>
                    <a:pt x="1379" y="1823"/>
                  </a:lnTo>
                  <a:lnTo>
                    <a:pt x="1439" y="1843"/>
                  </a:lnTo>
                  <a:lnTo>
                    <a:pt x="1492" y="1870"/>
                  </a:lnTo>
                  <a:lnTo>
                    <a:pt x="1566" y="1903"/>
                  </a:lnTo>
                  <a:lnTo>
                    <a:pt x="1627" y="1929"/>
                  </a:lnTo>
                  <a:lnTo>
                    <a:pt x="1679" y="1943"/>
                  </a:lnTo>
                  <a:lnTo>
                    <a:pt x="1740" y="1949"/>
                  </a:lnTo>
                  <a:lnTo>
                    <a:pt x="1838" y="1949"/>
                  </a:lnTo>
                  <a:lnTo>
                    <a:pt x="1892" y="1916"/>
                  </a:lnTo>
                  <a:lnTo>
                    <a:pt x="1951" y="1876"/>
                  </a:lnTo>
                  <a:lnTo>
                    <a:pt x="1997" y="1830"/>
                  </a:lnTo>
                  <a:lnTo>
                    <a:pt x="2041" y="1776"/>
                  </a:lnTo>
                  <a:lnTo>
                    <a:pt x="2080" y="1710"/>
                  </a:lnTo>
                  <a:lnTo>
                    <a:pt x="2132" y="1590"/>
                  </a:lnTo>
                  <a:lnTo>
                    <a:pt x="2170" y="1490"/>
                  </a:lnTo>
                  <a:lnTo>
                    <a:pt x="2185" y="1398"/>
                  </a:lnTo>
                  <a:lnTo>
                    <a:pt x="2208" y="1297"/>
                  </a:lnTo>
                  <a:lnTo>
                    <a:pt x="2214" y="1191"/>
                  </a:lnTo>
                  <a:lnTo>
                    <a:pt x="2222" y="1058"/>
                  </a:lnTo>
                  <a:lnTo>
                    <a:pt x="2208" y="1005"/>
                  </a:lnTo>
                  <a:lnTo>
                    <a:pt x="2193" y="958"/>
                  </a:lnTo>
                  <a:lnTo>
                    <a:pt x="2170" y="912"/>
                  </a:lnTo>
                  <a:lnTo>
                    <a:pt x="2124" y="839"/>
                  </a:lnTo>
                  <a:lnTo>
                    <a:pt x="2064" y="745"/>
                  </a:lnTo>
                  <a:lnTo>
                    <a:pt x="1982" y="619"/>
                  </a:lnTo>
                  <a:lnTo>
                    <a:pt x="1913" y="512"/>
                  </a:lnTo>
                  <a:lnTo>
                    <a:pt x="1869" y="420"/>
                  </a:lnTo>
                  <a:lnTo>
                    <a:pt x="1831" y="319"/>
                  </a:lnTo>
                  <a:lnTo>
                    <a:pt x="1823" y="260"/>
                  </a:lnTo>
                  <a:lnTo>
                    <a:pt x="1815" y="200"/>
                  </a:lnTo>
                  <a:lnTo>
                    <a:pt x="1815" y="120"/>
                  </a:lnTo>
                  <a:lnTo>
                    <a:pt x="18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457" name="Freeform 19"/>
            <p:cNvSpPr>
              <a:spLocks/>
            </p:cNvSpPr>
            <p:nvPr/>
          </p:nvSpPr>
          <p:spPr bwMode="auto">
            <a:xfrm>
              <a:off x="3474" y="1193"/>
              <a:ext cx="1283" cy="995"/>
            </a:xfrm>
            <a:custGeom>
              <a:avLst/>
              <a:gdLst>
                <a:gd name="T0" fmla="*/ 0 w 3850"/>
                <a:gd name="T1" fmla="*/ 0 h 2987"/>
                <a:gd name="T2" fmla="*/ 0 w 3850"/>
                <a:gd name="T3" fmla="*/ 0 h 2987"/>
                <a:gd name="T4" fmla="*/ 0 w 3850"/>
                <a:gd name="T5" fmla="*/ 0 h 2987"/>
                <a:gd name="T6" fmla="*/ 0 w 3850"/>
                <a:gd name="T7" fmla="*/ 0 h 2987"/>
                <a:gd name="T8" fmla="*/ 0 w 3850"/>
                <a:gd name="T9" fmla="*/ 0 h 2987"/>
                <a:gd name="T10" fmla="*/ 0 w 3850"/>
                <a:gd name="T11" fmla="*/ 0 h 2987"/>
                <a:gd name="T12" fmla="*/ 0 w 3850"/>
                <a:gd name="T13" fmla="*/ 0 h 2987"/>
                <a:gd name="T14" fmla="*/ 0 w 3850"/>
                <a:gd name="T15" fmla="*/ 0 h 2987"/>
                <a:gd name="T16" fmla="*/ 1 w 3850"/>
                <a:gd name="T17" fmla="*/ 0 h 2987"/>
                <a:gd name="T18" fmla="*/ 1 w 3850"/>
                <a:gd name="T19" fmla="*/ 0 h 2987"/>
                <a:gd name="T20" fmla="*/ 1 w 3850"/>
                <a:gd name="T21" fmla="*/ 0 h 2987"/>
                <a:gd name="T22" fmla="*/ 1 w 3850"/>
                <a:gd name="T23" fmla="*/ 0 h 2987"/>
                <a:gd name="T24" fmla="*/ 1 w 3850"/>
                <a:gd name="T25" fmla="*/ 0 h 2987"/>
                <a:gd name="T26" fmla="*/ 1 w 3850"/>
                <a:gd name="T27" fmla="*/ 0 h 2987"/>
                <a:gd name="T28" fmla="*/ 1 w 3850"/>
                <a:gd name="T29" fmla="*/ 0 h 2987"/>
                <a:gd name="T30" fmla="*/ 0 w 3850"/>
                <a:gd name="T31" fmla="*/ 0 h 2987"/>
                <a:gd name="T32" fmla="*/ 0 w 3850"/>
                <a:gd name="T33" fmla="*/ 0 h 2987"/>
                <a:gd name="T34" fmla="*/ 0 w 3850"/>
                <a:gd name="T35" fmla="*/ 0 h 2987"/>
                <a:gd name="T36" fmla="*/ 0 w 3850"/>
                <a:gd name="T37" fmla="*/ 0 h 2987"/>
                <a:gd name="T38" fmla="*/ 0 w 3850"/>
                <a:gd name="T39" fmla="*/ 0 h 2987"/>
                <a:gd name="T40" fmla="*/ 0 w 3850"/>
                <a:gd name="T41" fmla="*/ 0 h 2987"/>
                <a:gd name="T42" fmla="*/ 0 w 3850"/>
                <a:gd name="T43" fmla="*/ 0 h 2987"/>
                <a:gd name="T44" fmla="*/ 0 w 3850"/>
                <a:gd name="T45" fmla="*/ 0 h 2987"/>
                <a:gd name="T46" fmla="*/ 0 w 3850"/>
                <a:gd name="T47" fmla="*/ 0 h 2987"/>
                <a:gd name="T48" fmla="*/ 0 w 3850"/>
                <a:gd name="T49" fmla="*/ 0 h 2987"/>
                <a:gd name="T50" fmla="*/ 0 w 3850"/>
                <a:gd name="T51" fmla="*/ 0 h 2987"/>
                <a:gd name="T52" fmla="*/ 0 w 3850"/>
                <a:gd name="T53" fmla="*/ 0 h 2987"/>
                <a:gd name="T54" fmla="*/ 0 w 3850"/>
                <a:gd name="T55" fmla="*/ 0 h 2987"/>
                <a:gd name="T56" fmla="*/ 0 w 3850"/>
                <a:gd name="T57" fmla="*/ 0 h 2987"/>
                <a:gd name="T58" fmla="*/ 0 w 3850"/>
                <a:gd name="T59" fmla="*/ 0 h 2987"/>
                <a:gd name="T60" fmla="*/ 0 w 3850"/>
                <a:gd name="T61" fmla="*/ 0 h 2987"/>
                <a:gd name="T62" fmla="*/ 0 w 3850"/>
                <a:gd name="T63" fmla="*/ 0 h 2987"/>
                <a:gd name="T64" fmla="*/ 0 w 3850"/>
                <a:gd name="T65" fmla="*/ 0 h 2987"/>
                <a:gd name="T66" fmla="*/ 0 w 3850"/>
                <a:gd name="T67" fmla="*/ 0 h 2987"/>
                <a:gd name="T68" fmla="*/ 0 w 3850"/>
                <a:gd name="T69" fmla="*/ 0 h 2987"/>
                <a:gd name="T70" fmla="*/ 0 w 3850"/>
                <a:gd name="T71" fmla="*/ 0 h 2987"/>
                <a:gd name="T72" fmla="*/ 0 w 3850"/>
                <a:gd name="T73" fmla="*/ 0 h 2987"/>
                <a:gd name="T74" fmla="*/ 0 w 3850"/>
                <a:gd name="T75" fmla="*/ 0 h 2987"/>
                <a:gd name="T76" fmla="*/ 0 w 3850"/>
                <a:gd name="T77" fmla="*/ 0 h 2987"/>
                <a:gd name="T78" fmla="*/ 0 w 3850"/>
                <a:gd name="T79" fmla="*/ 0 h 2987"/>
                <a:gd name="T80" fmla="*/ 0 w 3850"/>
                <a:gd name="T81" fmla="*/ 0 h 2987"/>
                <a:gd name="T82" fmla="*/ 0 w 3850"/>
                <a:gd name="T83" fmla="*/ 0 h 2987"/>
                <a:gd name="T84" fmla="*/ 0 w 3850"/>
                <a:gd name="T85" fmla="*/ 0 h 2987"/>
                <a:gd name="T86" fmla="*/ 0 w 3850"/>
                <a:gd name="T87" fmla="*/ 0 h 2987"/>
                <a:gd name="T88" fmla="*/ 0 w 3850"/>
                <a:gd name="T89" fmla="*/ 0 h 2987"/>
                <a:gd name="T90" fmla="*/ 0 w 3850"/>
                <a:gd name="T91" fmla="*/ 0 h 2987"/>
                <a:gd name="T92" fmla="*/ 0 w 3850"/>
                <a:gd name="T93" fmla="*/ 0 h 2987"/>
                <a:gd name="T94" fmla="*/ 0 w 3850"/>
                <a:gd name="T95" fmla="*/ 0 h 2987"/>
                <a:gd name="T96" fmla="*/ 0 w 3850"/>
                <a:gd name="T97" fmla="*/ 0 h 29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50" h="2987">
                  <a:moveTo>
                    <a:pt x="1831" y="0"/>
                  </a:moveTo>
                  <a:lnTo>
                    <a:pt x="2230" y="0"/>
                  </a:lnTo>
                  <a:lnTo>
                    <a:pt x="2222" y="233"/>
                  </a:lnTo>
                  <a:lnTo>
                    <a:pt x="2237" y="392"/>
                  </a:lnTo>
                  <a:lnTo>
                    <a:pt x="2268" y="486"/>
                  </a:lnTo>
                  <a:lnTo>
                    <a:pt x="2290" y="512"/>
                  </a:lnTo>
                  <a:lnTo>
                    <a:pt x="2313" y="559"/>
                  </a:lnTo>
                  <a:lnTo>
                    <a:pt x="2358" y="606"/>
                  </a:lnTo>
                  <a:lnTo>
                    <a:pt x="2396" y="625"/>
                  </a:lnTo>
                  <a:lnTo>
                    <a:pt x="2434" y="639"/>
                  </a:lnTo>
                  <a:lnTo>
                    <a:pt x="2501" y="646"/>
                  </a:lnTo>
                  <a:lnTo>
                    <a:pt x="2509" y="646"/>
                  </a:lnTo>
                  <a:lnTo>
                    <a:pt x="2555" y="592"/>
                  </a:lnTo>
                  <a:lnTo>
                    <a:pt x="2592" y="519"/>
                  </a:lnTo>
                  <a:lnTo>
                    <a:pt x="2637" y="465"/>
                  </a:lnTo>
                  <a:lnTo>
                    <a:pt x="2682" y="420"/>
                  </a:lnTo>
                  <a:lnTo>
                    <a:pt x="2728" y="366"/>
                  </a:lnTo>
                  <a:lnTo>
                    <a:pt x="2810" y="307"/>
                  </a:lnTo>
                  <a:lnTo>
                    <a:pt x="2863" y="267"/>
                  </a:lnTo>
                  <a:lnTo>
                    <a:pt x="2931" y="239"/>
                  </a:lnTo>
                  <a:lnTo>
                    <a:pt x="2990" y="206"/>
                  </a:lnTo>
                  <a:lnTo>
                    <a:pt x="3044" y="200"/>
                  </a:lnTo>
                  <a:lnTo>
                    <a:pt x="3105" y="194"/>
                  </a:lnTo>
                  <a:lnTo>
                    <a:pt x="3157" y="194"/>
                  </a:lnTo>
                  <a:lnTo>
                    <a:pt x="3262" y="200"/>
                  </a:lnTo>
                  <a:lnTo>
                    <a:pt x="3330" y="220"/>
                  </a:lnTo>
                  <a:lnTo>
                    <a:pt x="3383" y="233"/>
                  </a:lnTo>
                  <a:lnTo>
                    <a:pt x="3473" y="260"/>
                  </a:lnTo>
                  <a:lnTo>
                    <a:pt x="3511" y="279"/>
                  </a:lnTo>
                  <a:lnTo>
                    <a:pt x="3548" y="307"/>
                  </a:lnTo>
                  <a:lnTo>
                    <a:pt x="3586" y="333"/>
                  </a:lnTo>
                  <a:lnTo>
                    <a:pt x="3624" y="373"/>
                  </a:lnTo>
                  <a:lnTo>
                    <a:pt x="3661" y="406"/>
                  </a:lnTo>
                  <a:lnTo>
                    <a:pt x="3699" y="460"/>
                  </a:lnTo>
                  <a:lnTo>
                    <a:pt x="3730" y="512"/>
                  </a:lnTo>
                  <a:lnTo>
                    <a:pt x="3768" y="592"/>
                  </a:lnTo>
                  <a:lnTo>
                    <a:pt x="3790" y="659"/>
                  </a:lnTo>
                  <a:lnTo>
                    <a:pt x="3827" y="845"/>
                  </a:lnTo>
                  <a:lnTo>
                    <a:pt x="3850" y="1071"/>
                  </a:lnTo>
                  <a:lnTo>
                    <a:pt x="3835" y="1244"/>
                  </a:lnTo>
                  <a:lnTo>
                    <a:pt x="3812" y="1365"/>
                  </a:lnTo>
                  <a:lnTo>
                    <a:pt x="3774" y="1537"/>
                  </a:lnTo>
                  <a:lnTo>
                    <a:pt x="3722" y="1657"/>
                  </a:lnTo>
                  <a:lnTo>
                    <a:pt x="3661" y="1776"/>
                  </a:lnTo>
                  <a:lnTo>
                    <a:pt x="3594" y="1889"/>
                  </a:lnTo>
                  <a:lnTo>
                    <a:pt x="3458" y="2070"/>
                  </a:lnTo>
                  <a:lnTo>
                    <a:pt x="3322" y="2216"/>
                  </a:lnTo>
                  <a:lnTo>
                    <a:pt x="3203" y="2335"/>
                  </a:lnTo>
                  <a:lnTo>
                    <a:pt x="3074" y="2448"/>
                  </a:lnTo>
                  <a:lnTo>
                    <a:pt x="2893" y="2608"/>
                  </a:lnTo>
                  <a:lnTo>
                    <a:pt x="2764" y="2714"/>
                  </a:lnTo>
                  <a:lnTo>
                    <a:pt x="2697" y="2761"/>
                  </a:lnTo>
                  <a:lnTo>
                    <a:pt x="2599" y="2820"/>
                  </a:lnTo>
                  <a:lnTo>
                    <a:pt x="2516" y="2867"/>
                  </a:lnTo>
                  <a:lnTo>
                    <a:pt x="2442" y="2907"/>
                  </a:lnTo>
                  <a:lnTo>
                    <a:pt x="2327" y="2947"/>
                  </a:lnTo>
                  <a:lnTo>
                    <a:pt x="2245" y="2968"/>
                  </a:lnTo>
                  <a:lnTo>
                    <a:pt x="2139" y="2987"/>
                  </a:lnTo>
                  <a:lnTo>
                    <a:pt x="2026" y="2987"/>
                  </a:lnTo>
                  <a:lnTo>
                    <a:pt x="1944" y="2980"/>
                  </a:lnTo>
                  <a:lnTo>
                    <a:pt x="1815" y="2961"/>
                  </a:lnTo>
                  <a:lnTo>
                    <a:pt x="1748" y="2940"/>
                  </a:lnTo>
                  <a:lnTo>
                    <a:pt x="1650" y="2895"/>
                  </a:lnTo>
                  <a:lnTo>
                    <a:pt x="1537" y="2848"/>
                  </a:lnTo>
                  <a:lnTo>
                    <a:pt x="1453" y="2787"/>
                  </a:lnTo>
                  <a:lnTo>
                    <a:pt x="1319" y="2701"/>
                  </a:lnTo>
                  <a:lnTo>
                    <a:pt x="1235" y="2621"/>
                  </a:lnTo>
                  <a:lnTo>
                    <a:pt x="1145" y="2561"/>
                  </a:lnTo>
                  <a:lnTo>
                    <a:pt x="1085" y="2521"/>
                  </a:lnTo>
                  <a:lnTo>
                    <a:pt x="1032" y="2482"/>
                  </a:lnTo>
                  <a:lnTo>
                    <a:pt x="964" y="2442"/>
                  </a:lnTo>
                  <a:lnTo>
                    <a:pt x="911" y="2388"/>
                  </a:lnTo>
                  <a:lnTo>
                    <a:pt x="859" y="2322"/>
                  </a:lnTo>
                  <a:lnTo>
                    <a:pt x="836" y="2249"/>
                  </a:lnTo>
                  <a:lnTo>
                    <a:pt x="821" y="2183"/>
                  </a:lnTo>
                  <a:lnTo>
                    <a:pt x="813" y="2155"/>
                  </a:lnTo>
                  <a:lnTo>
                    <a:pt x="806" y="2155"/>
                  </a:lnTo>
                  <a:lnTo>
                    <a:pt x="790" y="2155"/>
                  </a:lnTo>
                  <a:lnTo>
                    <a:pt x="738" y="2162"/>
                  </a:lnTo>
                  <a:lnTo>
                    <a:pt x="693" y="2162"/>
                  </a:lnTo>
                  <a:lnTo>
                    <a:pt x="633" y="2169"/>
                  </a:lnTo>
                  <a:lnTo>
                    <a:pt x="572" y="2162"/>
                  </a:lnTo>
                  <a:lnTo>
                    <a:pt x="535" y="2155"/>
                  </a:lnTo>
                  <a:lnTo>
                    <a:pt x="459" y="2148"/>
                  </a:lnTo>
                  <a:lnTo>
                    <a:pt x="422" y="2136"/>
                  </a:lnTo>
                  <a:lnTo>
                    <a:pt x="368" y="2143"/>
                  </a:lnTo>
                  <a:lnTo>
                    <a:pt x="324" y="2169"/>
                  </a:lnTo>
                  <a:lnTo>
                    <a:pt x="255" y="2209"/>
                  </a:lnTo>
                  <a:lnTo>
                    <a:pt x="196" y="2268"/>
                  </a:lnTo>
                  <a:lnTo>
                    <a:pt x="135" y="2309"/>
                  </a:lnTo>
                  <a:lnTo>
                    <a:pt x="90" y="2355"/>
                  </a:lnTo>
                  <a:lnTo>
                    <a:pt x="45" y="2409"/>
                  </a:lnTo>
                  <a:lnTo>
                    <a:pt x="6" y="2455"/>
                  </a:lnTo>
                  <a:lnTo>
                    <a:pt x="0" y="2023"/>
                  </a:lnTo>
                  <a:lnTo>
                    <a:pt x="127" y="1929"/>
                  </a:lnTo>
                  <a:lnTo>
                    <a:pt x="196" y="1889"/>
                  </a:lnTo>
                  <a:lnTo>
                    <a:pt x="294" y="1837"/>
                  </a:lnTo>
                  <a:lnTo>
                    <a:pt x="384" y="1803"/>
                  </a:lnTo>
                  <a:lnTo>
                    <a:pt x="437" y="1776"/>
                  </a:lnTo>
                  <a:lnTo>
                    <a:pt x="504" y="1763"/>
                  </a:lnTo>
                  <a:lnTo>
                    <a:pt x="550" y="1750"/>
                  </a:lnTo>
                  <a:lnTo>
                    <a:pt x="625" y="1743"/>
                  </a:lnTo>
                  <a:lnTo>
                    <a:pt x="693" y="1757"/>
                  </a:lnTo>
                  <a:lnTo>
                    <a:pt x="753" y="1776"/>
                  </a:lnTo>
                  <a:lnTo>
                    <a:pt x="836" y="1830"/>
                  </a:lnTo>
                  <a:lnTo>
                    <a:pt x="897" y="1856"/>
                  </a:lnTo>
                  <a:lnTo>
                    <a:pt x="934" y="1863"/>
                  </a:lnTo>
                  <a:lnTo>
                    <a:pt x="972" y="1870"/>
                  </a:lnTo>
                  <a:lnTo>
                    <a:pt x="1009" y="1849"/>
                  </a:lnTo>
                  <a:lnTo>
                    <a:pt x="1062" y="1830"/>
                  </a:lnTo>
                  <a:lnTo>
                    <a:pt x="1114" y="1803"/>
                  </a:lnTo>
                  <a:lnTo>
                    <a:pt x="1145" y="1790"/>
                  </a:lnTo>
                  <a:lnTo>
                    <a:pt x="1205" y="1783"/>
                  </a:lnTo>
                  <a:lnTo>
                    <a:pt x="1250" y="1783"/>
                  </a:lnTo>
                  <a:lnTo>
                    <a:pt x="1326" y="1796"/>
                  </a:lnTo>
                  <a:lnTo>
                    <a:pt x="1379" y="1823"/>
                  </a:lnTo>
                  <a:lnTo>
                    <a:pt x="1439" y="1843"/>
                  </a:lnTo>
                  <a:lnTo>
                    <a:pt x="1492" y="1870"/>
                  </a:lnTo>
                  <a:lnTo>
                    <a:pt x="1566" y="1903"/>
                  </a:lnTo>
                  <a:lnTo>
                    <a:pt x="1627" y="1929"/>
                  </a:lnTo>
                  <a:lnTo>
                    <a:pt x="1679" y="1943"/>
                  </a:lnTo>
                  <a:lnTo>
                    <a:pt x="1740" y="1949"/>
                  </a:lnTo>
                  <a:lnTo>
                    <a:pt x="1838" y="1949"/>
                  </a:lnTo>
                  <a:lnTo>
                    <a:pt x="1892" y="1916"/>
                  </a:lnTo>
                  <a:lnTo>
                    <a:pt x="1951" y="1876"/>
                  </a:lnTo>
                  <a:lnTo>
                    <a:pt x="1997" y="1830"/>
                  </a:lnTo>
                  <a:lnTo>
                    <a:pt x="2041" y="1776"/>
                  </a:lnTo>
                  <a:lnTo>
                    <a:pt x="2080" y="1710"/>
                  </a:lnTo>
                  <a:lnTo>
                    <a:pt x="2132" y="1590"/>
                  </a:lnTo>
                  <a:lnTo>
                    <a:pt x="2170" y="1490"/>
                  </a:lnTo>
                  <a:lnTo>
                    <a:pt x="2185" y="1398"/>
                  </a:lnTo>
                  <a:lnTo>
                    <a:pt x="2208" y="1297"/>
                  </a:lnTo>
                  <a:lnTo>
                    <a:pt x="2214" y="1191"/>
                  </a:lnTo>
                  <a:lnTo>
                    <a:pt x="2222" y="1058"/>
                  </a:lnTo>
                  <a:lnTo>
                    <a:pt x="2208" y="1005"/>
                  </a:lnTo>
                  <a:lnTo>
                    <a:pt x="2193" y="958"/>
                  </a:lnTo>
                  <a:lnTo>
                    <a:pt x="2170" y="912"/>
                  </a:lnTo>
                  <a:lnTo>
                    <a:pt x="2124" y="839"/>
                  </a:lnTo>
                  <a:lnTo>
                    <a:pt x="2064" y="745"/>
                  </a:lnTo>
                  <a:lnTo>
                    <a:pt x="1982" y="619"/>
                  </a:lnTo>
                  <a:lnTo>
                    <a:pt x="1913" y="512"/>
                  </a:lnTo>
                  <a:lnTo>
                    <a:pt x="1869" y="420"/>
                  </a:lnTo>
                  <a:lnTo>
                    <a:pt x="1831" y="319"/>
                  </a:lnTo>
                  <a:lnTo>
                    <a:pt x="1823" y="260"/>
                  </a:lnTo>
                  <a:lnTo>
                    <a:pt x="1815" y="200"/>
                  </a:lnTo>
                  <a:lnTo>
                    <a:pt x="1815" y="120"/>
                  </a:lnTo>
                  <a:lnTo>
                    <a:pt x="183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458" name="Freeform 20"/>
            <p:cNvSpPr>
              <a:spLocks/>
            </p:cNvSpPr>
            <p:nvPr/>
          </p:nvSpPr>
          <p:spPr bwMode="auto">
            <a:xfrm>
              <a:off x="3443" y="1162"/>
              <a:ext cx="1283" cy="996"/>
            </a:xfrm>
            <a:custGeom>
              <a:avLst/>
              <a:gdLst>
                <a:gd name="T0" fmla="*/ 0 w 3850"/>
                <a:gd name="T1" fmla="*/ 0 h 2988"/>
                <a:gd name="T2" fmla="*/ 0 w 3850"/>
                <a:gd name="T3" fmla="*/ 0 h 2988"/>
                <a:gd name="T4" fmla="*/ 0 w 3850"/>
                <a:gd name="T5" fmla="*/ 0 h 2988"/>
                <a:gd name="T6" fmla="*/ 0 w 3850"/>
                <a:gd name="T7" fmla="*/ 0 h 2988"/>
                <a:gd name="T8" fmla="*/ 0 w 3850"/>
                <a:gd name="T9" fmla="*/ 0 h 2988"/>
                <a:gd name="T10" fmla="*/ 0 w 3850"/>
                <a:gd name="T11" fmla="*/ 0 h 2988"/>
                <a:gd name="T12" fmla="*/ 0 w 3850"/>
                <a:gd name="T13" fmla="*/ 0 h 2988"/>
                <a:gd name="T14" fmla="*/ 0 w 3850"/>
                <a:gd name="T15" fmla="*/ 0 h 2988"/>
                <a:gd name="T16" fmla="*/ 1 w 3850"/>
                <a:gd name="T17" fmla="*/ 0 h 2988"/>
                <a:gd name="T18" fmla="*/ 1 w 3850"/>
                <a:gd name="T19" fmla="*/ 0 h 2988"/>
                <a:gd name="T20" fmla="*/ 1 w 3850"/>
                <a:gd name="T21" fmla="*/ 0 h 2988"/>
                <a:gd name="T22" fmla="*/ 1 w 3850"/>
                <a:gd name="T23" fmla="*/ 0 h 2988"/>
                <a:gd name="T24" fmla="*/ 1 w 3850"/>
                <a:gd name="T25" fmla="*/ 0 h 2988"/>
                <a:gd name="T26" fmla="*/ 1 w 3850"/>
                <a:gd name="T27" fmla="*/ 0 h 2988"/>
                <a:gd name="T28" fmla="*/ 1 w 3850"/>
                <a:gd name="T29" fmla="*/ 0 h 2988"/>
                <a:gd name="T30" fmla="*/ 0 w 3850"/>
                <a:gd name="T31" fmla="*/ 0 h 2988"/>
                <a:gd name="T32" fmla="*/ 0 w 3850"/>
                <a:gd name="T33" fmla="*/ 0 h 2988"/>
                <a:gd name="T34" fmla="*/ 0 w 3850"/>
                <a:gd name="T35" fmla="*/ 0 h 2988"/>
                <a:gd name="T36" fmla="*/ 0 w 3850"/>
                <a:gd name="T37" fmla="*/ 0 h 2988"/>
                <a:gd name="T38" fmla="*/ 0 w 3850"/>
                <a:gd name="T39" fmla="*/ 0 h 2988"/>
                <a:gd name="T40" fmla="*/ 0 w 3850"/>
                <a:gd name="T41" fmla="*/ 0 h 2988"/>
                <a:gd name="T42" fmla="*/ 0 w 3850"/>
                <a:gd name="T43" fmla="*/ 0 h 2988"/>
                <a:gd name="T44" fmla="*/ 0 w 3850"/>
                <a:gd name="T45" fmla="*/ 0 h 2988"/>
                <a:gd name="T46" fmla="*/ 0 w 3850"/>
                <a:gd name="T47" fmla="*/ 0 h 2988"/>
                <a:gd name="T48" fmla="*/ 0 w 3850"/>
                <a:gd name="T49" fmla="*/ 0 h 2988"/>
                <a:gd name="T50" fmla="*/ 0 w 3850"/>
                <a:gd name="T51" fmla="*/ 0 h 2988"/>
                <a:gd name="T52" fmla="*/ 0 w 3850"/>
                <a:gd name="T53" fmla="*/ 0 h 2988"/>
                <a:gd name="T54" fmla="*/ 0 w 3850"/>
                <a:gd name="T55" fmla="*/ 0 h 2988"/>
                <a:gd name="T56" fmla="*/ 0 w 3850"/>
                <a:gd name="T57" fmla="*/ 0 h 2988"/>
                <a:gd name="T58" fmla="*/ 0 w 3850"/>
                <a:gd name="T59" fmla="*/ 0 h 2988"/>
                <a:gd name="T60" fmla="*/ 0 w 3850"/>
                <a:gd name="T61" fmla="*/ 0 h 2988"/>
                <a:gd name="T62" fmla="*/ 0 w 3850"/>
                <a:gd name="T63" fmla="*/ 0 h 2988"/>
                <a:gd name="T64" fmla="*/ 0 w 3850"/>
                <a:gd name="T65" fmla="*/ 0 h 2988"/>
                <a:gd name="T66" fmla="*/ 0 w 3850"/>
                <a:gd name="T67" fmla="*/ 0 h 2988"/>
                <a:gd name="T68" fmla="*/ 0 w 3850"/>
                <a:gd name="T69" fmla="*/ 0 h 2988"/>
                <a:gd name="T70" fmla="*/ 0 w 3850"/>
                <a:gd name="T71" fmla="*/ 0 h 2988"/>
                <a:gd name="T72" fmla="*/ 0 w 3850"/>
                <a:gd name="T73" fmla="*/ 0 h 2988"/>
                <a:gd name="T74" fmla="*/ 0 w 3850"/>
                <a:gd name="T75" fmla="*/ 0 h 2988"/>
                <a:gd name="T76" fmla="*/ 0 w 3850"/>
                <a:gd name="T77" fmla="*/ 0 h 2988"/>
                <a:gd name="T78" fmla="*/ 0 w 3850"/>
                <a:gd name="T79" fmla="*/ 0 h 2988"/>
                <a:gd name="T80" fmla="*/ 0 w 3850"/>
                <a:gd name="T81" fmla="*/ 0 h 2988"/>
                <a:gd name="T82" fmla="*/ 0 w 3850"/>
                <a:gd name="T83" fmla="*/ 0 h 2988"/>
                <a:gd name="T84" fmla="*/ 0 w 3850"/>
                <a:gd name="T85" fmla="*/ 0 h 2988"/>
                <a:gd name="T86" fmla="*/ 0 w 3850"/>
                <a:gd name="T87" fmla="*/ 0 h 2988"/>
                <a:gd name="T88" fmla="*/ 0 w 3850"/>
                <a:gd name="T89" fmla="*/ 0 h 2988"/>
                <a:gd name="T90" fmla="*/ 0 w 3850"/>
                <a:gd name="T91" fmla="*/ 0 h 2988"/>
                <a:gd name="T92" fmla="*/ 0 w 3850"/>
                <a:gd name="T93" fmla="*/ 0 h 2988"/>
                <a:gd name="T94" fmla="*/ 0 w 3850"/>
                <a:gd name="T95" fmla="*/ 0 h 2988"/>
                <a:gd name="T96" fmla="*/ 0 w 3850"/>
                <a:gd name="T97" fmla="*/ 0 h 29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50" h="2988">
                  <a:moveTo>
                    <a:pt x="1832" y="0"/>
                  </a:moveTo>
                  <a:lnTo>
                    <a:pt x="2231" y="0"/>
                  </a:lnTo>
                  <a:lnTo>
                    <a:pt x="2223" y="233"/>
                  </a:lnTo>
                  <a:lnTo>
                    <a:pt x="2238" y="393"/>
                  </a:lnTo>
                  <a:lnTo>
                    <a:pt x="2269" y="487"/>
                  </a:lnTo>
                  <a:lnTo>
                    <a:pt x="2290" y="513"/>
                  </a:lnTo>
                  <a:lnTo>
                    <a:pt x="2313" y="560"/>
                  </a:lnTo>
                  <a:lnTo>
                    <a:pt x="2359" y="606"/>
                  </a:lnTo>
                  <a:lnTo>
                    <a:pt x="2396" y="626"/>
                  </a:lnTo>
                  <a:lnTo>
                    <a:pt x="2434" y="639"/>
                  </a:lnTo>
                  <a:lnTo>
                    <a:pt x="2501" y="646"/>
                  </a:lnTo>
                  <a:lnTo>
                    <a:pt x="2509" y="646"/>
                  </a:lnTo>
                  <a:lnTo>
                    <a:pt x="2555" y="593"/>
                  </a:lnTo>
                  <a:lnTo>
                    <a:pt x="2593" y="520"/>
                  </a:lnTo>
                  <a:lnTo>
                    <a:pt x="2637" y="466"/>
                  </a:lnTo>
                  <a:lnTo>
                    <a:pt x="2683" y="420"/>
                  </a:lnTo>
                  <a:lnTo>
                    <a:pt x="2729" y="367"/>
                  </a:lnTo>
                  <a:lnTo>
                    <a:pt x="2811" y="307"/>
                  </a:lnTo>
                  <a:lnTo>
                    <a:pt x="2863" y="267"/>
                  </a:lnTo>
                  <a:lnTo>
                    <a:pt x="2932" y="240"/>
                  </a:lnTo>
                  <a:lnTo>
                    <a:pt x="2991" y="207"/>
                  </a:lnTo>
                  <a:lnTo>
                    <a:pt x="3045" y="200"/>
                  </a:lnTo>
                  <a:lnTo>
                    <a:pt x="3105" y="194"/>
                  </a:lnTo>
                  <a:lnTo>
                    <a:pt x="3158" y="194"/>
                  </a:lnTo>
                  <a:lnTo>
                    <a:pt x="3263" y="200"/>
                  </a:lnTo>
                  <a:lnTo>
                    <a:pt x="3331" y="221"/>
                  </a:lnTo>
                  <a:lnTo>
                    <a:pt x="3384" y="233"/>
                  </a:lnTo>
                  <a:lnTo>
                    <a:pt x="3474" y="261"/>
                  </a:lnTo>
                  <a:lnTo>
                    <a:pt x="3511" y="280"/>
                  </a:lnTo>
                  <a:lnTo>
                    <a:pt x="3549" y="307"/>
                  </a:lnTo>
                  <a:lnTo>
                    <a:pt x="3587" y="334"/>
                  </a:lnTo>
                  <a:lnTo>
                    <a:pt x="3624" y="374"/>
                  </a:lnTo>
                  <a:lnTo>
                    <a:pt x="3662" y="407"/>
                  </a:lnTo>
                  <a:lnTo>
                    <a:pt x="3700" y="460"/>
                  </a:lnTo>
                  <a:lnTo>
                    <a:pt x="3730" y="513"/>
                  </a:lnTo>
                  <a:lnTo>
                    <a:pt x="3768" y="593"/>
                  </a:lnTo>
                  <a:lnTo>
                    <a:pt x="3791" y="660"/>
                  </a:lnTo>
                  <a:lnTo>
                    <a:pt x="3827" y="846"/>
                  </a:lnTo>
                  <a:lnTo>
                    <a:pt x="3850" y="1072"/>
                  </a:lnTo>
                  <a:lnTo>
                    <a:pt x="3835" y="1244"/>
                  </a:lnTo>
                  <a:lnTo>
                    <a:pt x="3813" y="1365"/>
                  </a:lnTo>
                  <a:lnTo>
                    <a:pt x="3775" y="1537"/>
                  </a:lnTo>
                  <a:lnTo>
                    <a:pt x="3722" y="1657"/>
                  </a:lnTo>
                  <a:lnTo>
                    <a:pt x="3662" y="1777"/>
                  </a:lnTo>
                  <a:lnTo>
                    <a:pt x="3595" y="1890"/>
                  </a:lnTo>
                  <a:lnTo>
                    <a:pt x="3459" y="2070"/>
                  </a:lnTo>
                  <a:lnTo>
                    <a:pt x="3323" y="2216"/>
                  </a:lnTo>
                  <a:lnTo>
                    <a:pt x="3203" y="2336"/>
                  </a:lnTo>
                  <a:lnTo>
                    <a:pt x="3074" y="2449"/>
                  </a:lnTo>
                  <a:lnTo>
                    <a:pt x="2894" y="2609"/>
                  </a:lnTo>
                  <a:lnTo>
                    <a:pt x="2765" y="2715"/>
                  </a:lnTo>
                  <a:lnTo>
                    <a:pt x="2698" y="2762"/>
                  </a:lnTo>
                  <a:lnTo>
                    <a:pt x="2600" y="2821"/>
                  </a:lnTo>
                  <a:lnTo>
                    <a:pt x="2516" y="2868"/>
                  </a:lnTo>
                  <a:lnTo>
                    <a:pt x="2442" y="2908"/>
                  </a:lnTo>
                  <a:lnTo>
                    <a:pt x="2328" y="2948"/>
                  </a:lnTo>
                  <a:lnTo>
                    <a:pt x="2246" y="2968"/>
                  </a:lnTo>
                  <a:lnTo>
                    <a:pt x="2140" y="2988"/>
                  </a:lnTo>
                  <a:lnTo>
                    <a:pt x="2027" y="2988"/>
                  </a:lnTo>
                  <a:lnTo>
                    <a:pt x="1945" y="2981"/>
                  </a:lnTo>
                  <a:lnTo>
                    <a:pt x="1816" y="2961"/>
                  </a:lnTo>
                  <a:lnTo>
                    <a:pt x="1748" y="2941"/>
                  </a:lnTo>
                  <a:lnTo>
                    <a:pt x="1650" y="2895"/>
                  </a:lnTo>
                  <a:lnTo>
                    <a:pt x="1537" y="2848"/>
                  </a:lnTo>
                  <a:lnTo>
                    <a:pt x="1454" y="2788"/>
                  </a:lnTo>
                  <a:lnTo>
                    <a:pt x="1319" y="2701"/>
                  </a:lnTo>
                  <a:lnTo>
                    <a:pt x="1236" y="2621"/>
                  </a:lnTo>
                  <a:lnTo>
                    <a:pt x="1146" y="2562"/>
                  </a:lnTo>
                  <a:lnTo>
                    <a:pt x="1085" y="2522"/>
                  </a:lnTo>
                  <a:lnTo>
                    <a:pt x="1033" y="2482"/>
                  </a:lnTo>
                  <a:lnTo>
                    <a:pt x="964" y="2442"/>
                  </a:lnTo>
                  <a:lnTo>
                    <a:pt x="912" y="2389"/>
                  </a:lnTo>
                  <a:lnTo>
                    <a:pt x="859" y="2322"/>
                  </a:lnTo>
                  <a:lnTo>
                    <a:pt x="837" y="2249"/>
                  </a:lnTo>
                  <a:lnTo>
                    <a:pt x="822" y="2183"/>
                  </a:lnTo>
                  <a:lnTo>
                    <a:pt x="814" y="2156"/>
                  </a:lnTo>
                  <a:lnTo>
                    <a:pt x="807" y="2156"/>
                  </a:lnTo>
                  <a:lnTo>
                    <a:pt x="791" y="2156"/>
                  </a:lnTo>
                  <a:lnTo>
                    <a:pt x="738" y="2163"/>
                  </a:lnTo>
                  <a:lnTo>
                    <a:pt x="694" y="2163"/>
                  </a:lnTo>
                  <a:lnTo>
                    <a:pt x="633" y="2169"/>
                  </a:lnTo>
                  <a:lnTo>
                    <a:pt x="573" y="2163"/>
                  </a:lnTo>
                  <a:lnTo>
                    <a:pt x="535" y="2156"/>
                  </a:lnTo>
                  <a:lnTo>
                    <a:pt x="460" y="2149"/>
                  </a:lnTo>
                  <a:lnTo>
                    <a:pt x="422" y="2136"/>
                  </a:lnTo>
                  <a:lnTo>
                    <a:pt x="369" y="2143"/>
                  </a:lnTo>
                  <a:lnTo>
                    <a:pt x="324" y="2169"/>
                  </a:lnTo>
                  <a:lnTo>
                    <a:pt x="256" y="2209"/>
                  </a:lnTo>
                  <a:lnTo>
                    <a:pt x="196" y="2269"/>
                  </a:lnTo>
                  <a:lnTo>
                    <a:pt x="136" y="2310"/>
                  </a:lnTo>
                  <a:lnTo>
                    <a:pt x="90" y="2355"/>
                  </a:lnTo>
                  <a:lnTo>
                    <a:pt x="46" y="2409"/>
                  </a:lnTo>
                  <a:lnTo>
                    <a:pt x="7" y="2456"/>
                  </a:lnTo>
                  <a:lnTo>
                    <a:pt x="0" y="2023"/>
                  </a:lnTo>
                  <a:lnTo>
                    <a:pt x="128" y="1930"/>
                  </a:lnTo>
                  <a:lnTo>
                    <a:pt x="196" y="1890"/>
                  </a:lnTo>
                  <a:lnTo>
                    <a:pt x="295" y="1837"/>
                  </a:lnTo>
                  <a:lnTo>
                    <a:pt x="385" y="1803"/>
                  </a:lnTo>
                  <a:lnTo>
                    <a:pt x="437" y="1777"/>
                  </a:lnTo>
                  <a:lnTo>
                    <a:pt x="505" y="1763"/>
                  </a:lnTo>
                  <a:lnTo>
                    <a:pt x="550" y="1751"/>
                  </a:lnTo>
                  <a:lnTo>
                    <a:pt x="626" y="1744"/>
                  </a:lnTo>
                  <a:lnTo>
                    <a:pt x="694" y="1758"/>
                  </a:lnTo>
                  <a:lnTo>
                    <a:pt x="753" y="1777"/>
                  </a:lnTo>
                  <a:lnTo>
                    <a:pt x="837" y="1831"/>
                  </a:lnTo>
                  <a:lnTo>
                    <a:pt x="897" y="1857"/>
                  </a:lnTo>
                  <a:lnTo>
                    <a:pt x="935" y="1864"/>
                  </a:lnTo>
                  <a:lnTo>
                    <a:pt x="972" y="1871"/>
                  </a:lnTo>
                  <a:lnTo>
                    <a:pt x="1010" y="1850"/>
                  </a:lnTo>
                  <a:lnTo>
                    <a:pt x="1063" y="1831"/>
                  </a:lnTo>
                  <a:lnTo>
                    <a:pt x="1115" y="1803"/>
                  </a:lnTo>
                  <a:lnTo>
                    <a:pt x="1146" y="1791"/>
                  </a:lnTo>
                  <a:lnTo>
                    <a:pt x="1205" y="1784"/>
                  </a:lnTo>
                  <a:lnTo>
                    <a:pt x="1251" y="1784"/>
                  </a:lnTo>
                  <a:lnTo>
                    <a:pt x="1326" y="1796"/>
                  </a:lnTo>
                  <a:lnTo>
                    <a:pt x="1380" y="1824"/>
                  </a:lnTo>
                  <a:lnTo>
                    <a:pt x="1439" y="1843"/>
                  </a:lnTo>
                  <a:lnTo>
                    <a:pt x="1493" y="1871"/>
                  </a:lnTo>
                  <a:lnTo>
                    <a:pt x="1567" y="1904"/>
                  </a:lnTo>
                  <a:lnTo>
                    <a:pt x="1627" y="1930"/>
                  </a:lnTo>
                  <a:lnTo>
                    <a:pt x="1680" y="1944"/>
                  </a:lnTo>
                  <a:lnTo>
                    <a:pt x="1740" y="1949"/>
                  </a:lnTo>
                  <a:lnTo>
                    <a:pt x="1838" y="1949"/>
                  </a:lnTo>
                  <a:lnTo>
                    <a:pt x="1892" y="1916"/>
                  </a:lnTo>
                  <a:lnTo>
                    <a:pt x="1951" y="1876"/>
                  </a:lnTo>
                  <a:lnTo>
                    <a:pt x="1997" y="1831"/>
                  </a:lnTo>
                  <a:lnTo>
                    <a:pt x="2042" y="1777"/>
                  </a:lnTo>
                  <a:lnTo>
                    <a:pt x="2080" y="1711"/>
                  </a:lnTo>
                  <a:lnTo>
                    <a:pt x="2133" y="1591"/>
                  </a:lnTo>
                  <a:lnTo>
                    <a:pt x="2171" y="1491"/>
                  </a:lnTo>
                  <a:lnTo>
                    <a:pt x="2185" y="1398"/>
                  </a:lnTo>
                  <a:lnTo>
                    <a:pt x="2208" y="1298"/>
                  </a:lnTo>
                  <a:lnTo>
                    <a:pt x="2215" y="1192"/>
                  </a:lnTo>
                  <a:lnTo>
                    <a:pt x="2223" y="1058"/>
                  </a:lnTo>
                  <a:lnTo>
                    <a:pt x="2208" y="1006"/>
                  </a:lnTo>
                  <a:lnTo>
                    <a:pt x="2193" y="959"/>
                  </a:lnTo>
                  <a:lnTo>
                    <a:pt x="2171" y="912"/>
                  </a:lnTo>
                  <a:lnTo>
                    <a:pt x="2125" y="839"/>
                  </a:lnTo>
                  <a:lnTo>
                    <a:pt x="2064" y="746"/>
                  </a:lnTo>
                  <a:lnTo>
                    <a:pt x="1982" y="620"/>
                  </a:lnTo>
                  <a:lnTo>
                    <a:pt x="1914" y="513"/>
                  </a:lnTo>
                  <a:lnTo>
                    <a:pt x="1869" y="420"/>
                  </a:lnTo>
                  <a:lnTo>
                    <a:pt x="1832" y="320"/>
                  </a:lnTo>
                  <a:lnTo>
                    <a:pt x="1824" y="261"/>
                  </a:lnTo>
                  <a:lnTo>
                    <a:pt x="1816" y="200"/>
                  </a:lnTo>
                  <a:lnTo>
                    <a:pt x="1816" y="120"/>
                  </a:lnTo>
                  <a:lnTo>
                    <a:pt x="183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459" name="Freeform 21"/>
            <p:cNvSpPr>
              <a:spLocks/>
            </p:cNvSpPr>
            <p:nvPr/>
          </p:nvSpPr>
          <p:spPr bwMode="auto">
            <a:xfrm>
              <a:off x="3443" y="1162"/>
              <a:ext cx="1283" cy="996"/>
            </a:xfrm>
            <a:custGeom>
              <a:avLst/>
              <a:gdLst>
                <a:gd name="T0" fmla="*/ 0 w 3850"/>
                <a:gd name="T1" fmla="*/ 0 h 2988"/>
                <a:gd name="T2" fmla="*/ 0 w 3850"/>
                <a:gd name="T3" fmla="*/ 0 h 2988"/>
                <a:gd name="T4" fmla="*/ 0 w 3850"/>
                <a:gd name="T5" fmla="*/ 0 h 2988"/>
                <a:gd name="T6" fmla="*/ 0 w 3850"/>
                <a:gd name="T7" fmla="*/ 0 h 2988"/>
                <a:gd name="T8" fmla="*/ 0 w 3850"/>
                <a:gd name="T9" fmla="*/ 0 h 2988"/>
                <a:gd name="T10" fmla="*/ 0 w 3850"/>
                <a:gd name="T11" fmla="*/ 0 h 2988"/>
                <a:gd name="T12" fmla="*/ 0 w 3850"/>
                <a:gd name="T13" fmla="*/ 0 h 2988"/>
                <a:gd name="T14" fmla="*/ 0 w 3850"/>
                <a:gd name="T15" fmla="*/ 0 h 2988"/>
                <a:gd name="T16" fmla="*/ 1 w 3850"/>
                <a:gd name="T17" fmla="*/ 0 h 2988"/>
                <a:gd name="T18" fmla="*/ 1 w 3850"/>
                <a:gd name="T19" fmla="*/ 0 h 2988"/>
                <a:gd name="T20" fmla="*/ 1 w 3850"/>
                <a:gd name="T21" fmla="*/ 0 h 2988"/>
                <a:gd name="T22" fmla="*/ 1 w 3850"/>
                <a:gd name="T23" fmla="*/ 0 h 2988"/>
                <a:gd name="T24" fmla="*/ 1 w 3850"/>
                <a:gd name="T25" fmla="*/ 0 h 2988"/>
                <a:gd name="T26" fmla="*/ 1 w 3850"/>
                <a:gd name="T27" fmla="*/ 0 h 2988"/>
                <a:gd name="T28" fmla="*/ 1 w 3850"/>
                <a:gd name="T29" fmla="*/ 0 h 2988"/>
                <a:gd name="T30" fmla="*/ 0 w 3850"/>
                <a:gd name="T31" fmla="*/ 0 h 2988"/>
                <a:gd name="T32" fmla="*/ 0 w 3850"/>
                <a:gd name="T33" fmla="*/ 0 h 2988"/>
                <a:gd name="T34" fmla="*/ 0 w 3850"/>
                <a:gd name="T35" fmla="*/ 0 h 2988"/>
                <a:gd name="T36" fmla="*/ 0 w 3850"/>
                <a:gd name="T37" fmla="*/ 0 h 2988"/>
                <a:gd name="T38" fmla="*/ 0 w 3850"/>
                <a:gd name="T39" fmla="*/ 0 h 2988"/>
                <a:gd name="T40" fmla="*/ 0 w 3850"/>
                <a:gd name="T41" fmla="*/ 0 h 2988"/>
                <a:gd name="T42" fmla="*/ 0 w 3850"/>
                <a:gd name="T43" fmla="*/ 0 h 2988"/>
                <a:gd name="T44" fmla="*/ 0 w 3850"/>
                <a:gd name="T45" fmla="*/ 0 h 2988"/>
                <a:gd name="T46" fmla="*/ 0 w 3850"/>
                <a:gd name="T47" fmla="*/ 0 h 2988"/>
                <a:gd name="T48" fmla="*/ 0 w 3850"/>
                <a:gd name="T49" fmla="*/ 0 h 2988"/>
                <a:gd name="T50" fmla="*/ 0 w 3850"/>
                <a:gd name="T51" fmla="*/ 0 h 2988"/>
                <a:gd name="T52" fmla="*/ 0 w 3850"/>
                <a:gd name="T53" fmla="*/ 0 h 2988"/>
                <a:gd name="T54" fmla="*/ 0 w 3850"/>
                <a:gd name="T55" fmla="*/ 0 h 2988"/>
                <a:gd name="T56" fmla="*/ 0 w 3850"/>
                <a:gd name="T57" fmla="*/ 0 h 2988"/>
                <a:gd name="T58" fmla="*/ 0 w 3850"/>
                <a:gd name="T59" fmla="*/ 0 h 2988"/>
                <a:gd name="T60" fmla="*/ 0 w 3850"/>
                <a:gd name="T61" fmla="*/ 0 h 2988"/>
                <a:gd name="T62" fmla="*/ 0 w 3850"/>
                <a:gd name="T63" fmla="*/ 0 h 2988"/>
                <a:gd name="T64" fmla="*/ 0 w 3850"/>
                <a:gd name="T65" fmla="*/ 0 h 2988"/>
                <a:gd name="T66" fmla="*/ 0 w 3850"/>
                <a:gd name="T67" fmla="*/ 0 h 2988"/>
                <a:gd name="T68" fmla="*/ 0 w 3850"/>
                <a:gd name="T69" fmla="*/ 0 h 2988"/>
                <a:gd name="T70" fmla="*/ 0 w 3850"/>
                <a:gd name="T71" fmla="*/ 0 h 2988"/>
                <a:gd name="T72" fmla="*/ 0 w 3850"/>
                <a:gd name="T73" fmla="*/ 0 h 2988"/>
                <a:gd name="T74" fmla="*/ 0 w 3850"/>
                <a:gd name="T75" fmla="*/ 0 h 2988"/>
                <a:gd name="T76" fmla="*/ 0 w 3850"/>
                <a:gd name="T77" fmla="*/ 0 h 2988"/>
                <a:gd name="T78" fmla="*/ 0 w 3850"/>
                <a:gd name="T79" fmla="*/ 0 h 2988"/>
                <a:gd name="T80" fmla="*/ 0 w 3850"/>
                <a:gd name="T81" fmla="*/ 0 h 2988"/>
                <a:gd name="T82" fmla="*/ 0 w 3850"/>
                <a:gd name="T83" fmla="*/ 0 h 2988"/>
                <a:gd name="T84" fmla="*/ 0 w 3850"/>
                <a:gd name="T85" fmla="*/ 0 h 2988"/>
                <a:gd name="T86" fmla="*/ 0 w 3850"/>
                <a:gd name="T87" fmla="*/ 0 h 2988"/>
                <a:gd name="T88" fmla="*/ 0 w 3850"/>
                <a:gd name="T89" fmla="*/ 0 h 2988"/>
                <a:gd name="T90" fmla="*/ 0 w 3850"/>
                <a:gd name="T91" fmla="*/ 0 h 2988"/>
                <a:gd name="T92" fmla="*/ 0 w 3850"/>
                <a:gd name="T93" fmla="*/ 0 h 2988"/>
                <a:gd name="T94" fmla="*/ 0 w 3850"/>
                <a:gd name="T95" fmla="*/ 0 h 2988"/>
                <a:gd name="T96" fmla="*/ 0 w 3850"/>
                <a:gd name="T97" fmla="*/ 0 h 29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50" h="2988">
                  <a:moveTo>
                    <a:pt x="1832" y="0"/>
                  </a:moveTo>
                  <a:lnTo>
                    <a:pt x="2231" y="0"/>
                  </a:lnTo>
                  <a:lnTo>
                    <a:pt x="2223" y="233"/>
                  </a:lnTo>
                  <a:lnTo>
                    <a:pt x="2238" y="393"/>
                  </a:lnTo>
                  <a:lnTo>
                    <a:pt x="2269" y="487"/>
                  </a:lnTo>
                  <a:lnTo>
                    <a:pt x="2290" y="513"/>
                  </a:lnTo>
                  <a:lnTo>
                    <a:pt x="2313" y="560"/>
                  </a:lnTo>
                  <a:lnTo>
                    <a:pt x="2359" y="606"/>
                  </a:lnTo>
                  <a:lnTo>
                    <a:pt x="2396" y="626"/>
                  </a:lnTo>
                  <a:lnTo>
                    <a:pt x="2434" y="639"/>
                  </a:lnTo>
                  <a:lnTo>
                    <a:pt x="2501" y="646"/>
                  </a:lnTo>
                  <a:lnTo>
                    <a:pt x="2509" y="646"/>
                  </a:lnTo>
                  <a:lnTo>
                    <a:pt x="2555" y="593"/>
                  </a:lnTo>
                  <a:lnTo>
                    <a:pt x="2593" y="520"/>
                  </a:lnTo>
                  <a:lnTo>
                    <a:pt x="2637" y="466"/>
                  </a:lnTo>
                  <a:lnTo>
                    <a:pt x="2683" y="420"/>
                  </a:lnTo>
                  <a:lnTo>
                    <a:pt x="2729" y="367"/>
                  </a:lnTo>
                  <a:lnTo>
                    <a:pt x="2811" y="307"/>
                  </a:lnTo>
                  <a:lnTo>
                    <a:pt x="2863" y="267"/>
                  </a:lnTo>
                  <a:lnTo>
                    <a:pt x="2932" y="240"/>
                  </a:lnTo>
                  <a:lnTo>
                    <a:pt x="2991" y="207"/>
                  </a:lnTo>
                  <a:lnTo>
                    <a:pt x="3045" y="200"/>
                  </a:lnTo>
                  <a:lnTo>
                    <a:pt x="3105" y="194"/>
                  </a:lnTo>
                  <a:lnTo>
                    <a:pt x="3158" y="194"/>
                  </a:lnTo>
                  <a:lnTo>
                    <a:pt x="3263" y="200"/>
                  </a:lnTo>
                  <a:lnTo>
                    <a:pt x="3331" y="221"/>
                  </a:lnTo>
                  <a:lnTo>
                    <a:pt x="3384" y="233"/>
                  </a:lnTo>
                  <a:lnTo>
                    <a:pt x="3474" y="261"/>
                  </a:lnTo>
                  <a:lnTo>
                    <a:pt x="3511" y="280"/>
                  </a:lnTo>
                  <a:lnTo>
                    <a:pt x="3549" y="307"/>
                  </a:lnTo>
                  <a:lnTo>
                    <a:pt x="3587" y="334"/>
                  </a:lnTo>
                  <a:lnTo>
                    <a:pt x="3624" y="374"/>
                  </a:lnTo>
                  <a:lnTo>
                    <a:pt x="3662" y="407"/>
                  </a:lnTo>
                  <a:lnTo>
                    <a:pt x="3700" y="460"/>
                  </a:lnTo>
                  <a:lnTo>
                    <a:pt x="3730" y="513"/>
                  </a:lnTo>
                  <a:lnTo>
                    <a:pt x="3768" y="593"/>
                  </a:lnTo>
                  <a:lnTo>
                    <a:pt x="3791" y="660"/>
                  </a:lnTo>
                  <a:lnTo>
                    <a:pt x="3827" y="846"/>
                  </a:lnTo>
                  <a:lnTo>
                    <a:pt x="3850" y="1072"/>
                  </a:lnTo>
                  <a:lnTo>
                    <a:pt x="3835" y="1244"/>
                  </a:lnTo>
                  <a:lnTo>
                    <a:pt x="3813" y="1365"/>
                  </a:lnTo>
                  <a:lnTo>
                    <a:pt x="3775" y="1537"/>
                  </a:lnTo>
                  <a:lnTo>
                    <a:pt x="3722" y="1657"/>
                  </a:lnTo>
                  <a:lnTo>
                    <a:pt x="3662" y="1777"/>
                  </a:lnTo>
                  <a:lnTo>
                    <a:pt x="3595" y="1890"/>
                  </a:lnTo>
                  <a:lnTo>
                    <a:pt x="3459" y="2070"/>
                  </a:lnTo>
                  <a:lnTo>
                    <a:pt x="3323" y="2216"/>
                  </a:lnTo>
                  <a:lnTo>
                    <a:pt x="3203" y="2336"/>
                  </a:lnTo>
                  <a:lnTo>
                    <a:pt x="3074" y="2449"/>
                  </a:lnTo>
                  <a:lnTo>
                    <a:pt x="2894" y="2609"/>
                  </a:lnTo>
                  <a:lnTo>
                    <a:pt x="2765" y="2715"/>
                  </a:lnTo>
                  <a:lnTo>
                    <a:pt x="2698" y="2762"/>
                  </a:lnTo>
                  <a:lnTo>
                    <a:pt x="2600" y="2821"/>
                  </a:lnTo>
                  <a:lnTo>
                    <a:pt x="2516" y="2868"/>
                  </a:lnTo>
                  <a:lnTo>
                    <a:pt x="2442" y="2908"/>
                  </a:lnTo>
                  <a:lnTo>
                    <a:pt x="2328" y="2948"/>
                  </a:lnTo>
                  <a:lnTo>
                    <a:pt x="2246" y="2968"/>
                  </a:lnTo>
                  <a:lnTo>
                    <a:pt x="2140" y="2988"/>
                  </a:lnTo>
                  <a:lnTo>
                    <a:pt x="2027" y="2988"/>
                  </a:lnTo>
                  <a:lnTo>
                    <a:pt x="1945" y="2981"/>
                  </a:lnTo>
                  <a:lnTo>
                    <a:pt x="1816" y="2961"/>
                  </a:lnTo>
                  <a:lnTo>
                    <a:pt x="1748" y="2941"/>
                  </a:lnTo>
                  <a:lnTo>
                    <a:pt x="1650" y="2895"/>
                  </a:lnTo>
                  <a:lnTo>
                    <a:pt x="1537" y="2848"/>
                  </a:lnTo>
                  <a:lnTo>
                    <a:pt x="1454" y="2788"/>
                  </a:lnTo>
                  <a:lnTo>
                    <a:pt x="1319" y="2701"/>
                  </a:lnTo>
                  <a:lnTo>
                    <a:pt x="1236" y="2621"/>
                  </a:lnTo>
                  <a:lnTo>
                    <a:pt x="1146" y="2562"/>
                  </a:lnTo>
                  <a:lnTo>
                    <a:pt x="1085" y="2522"/>
                  </a:lnTo>
                  <a:lnTo>
                    <a:pt x="1033" y="2482"/>
                  </a:lnTo>
                  <a:lnTo>
                    <a:pt x="964" y="2442"/>
                  </a:lnTo>
                  <a:lnTo>
                    <a:pt x="912" y="2389"/>
                  </a:lnTo>
                  <a:lnTo>
                    <a:pt x="859" y="2322"/>
                  </a:lnTo>
                  <a:lnTo>
                    <a:pt x="837" y="2249"/>
                  </a:lnTo>
                  <a:lnTo>
                    <a:pt x="822" y="2183"/>
                  </a:lnTo>
                  <a:lnTo>
                    <a:pt x="814" y="2156"/>
                  </a:lnTo>
                  <a:lnTo>
                    <a:pt x="807" y="2156"/>
                  </a:lnTo>
                  <a:lnTo>
                    <a:pt x="791" y="2156"/>
                  </a:lnTo>
                  <a:lnTo>
                    <a:pt x="738" y="2163"/>
                  </a:lnTo>
                  <a:lnTo>
                    <a:pt x="694" y="2163"/>
                  </a:lnTo>
                  <a:lnTo>
                    <a:pt x="633" y="2169"/>
                  </a:lnTo>
                  <a:lnTo>
                    <a:pt x="573" y="2163"/>
                  </a:lnTo>
                  <a:lnTo>
                    <a:pt x="535" y="2156"/>
                  </a:lnTo>
                  <a:lnTo>
                    <a:pt x="460" y="2149"/>
                  </a:lnTo>
                  <a:lnTo>
                    <a:pt x="422" y="2136"/>
                  </a:lnTo>
                  <a:lnTo>
                    <a:pt x="369" y="2143"/>
                  </a:lnTo>
                  <a:lnTo>
                    <a:pt x="324" y="2169"/>
                  </a:lnTo>
                  <a:lnTo>
                    <a:pt x="256" y="2209"/>
                  </a:lnTo>
                  <a:lnTo>
                    <a:pt x="196" y="2269"/>
                  </a:lnTo>
                  <a:lnTo>
                    <a:pt x="136" y="2310"/>
                  </a:lnTo>
                  <a:lnTo>
                    <a:pt x="90" y="2355"/>
                  </a:lnTo>
                  <a:lnTo>
                    <a:pt x="46" y="2409"/>
                  </a:lnTo>
                  <a:lnTo>
                    <a:pt x="7" y="2456"/>
                  </a:lnTo>
                  <a:lnTo>
                    <a:pt x="0" y="2023"/>
                  </a:lnTo>
                  <a:lnTo>
                    <a:pt x="128" y="1930"/>
                  </a:lnTo>
                  <a:lnTo>
                    <a:pt x="196" y="1890"/>
                  </a:lnTo>
                  <a:lnTo>
                    <a:pt x="295" y="1837"/>
                  </a:lnTo>
                  <a:lnTo>
                    <a:pt x="385" y="1803"/>
                  </a:lnTo>
                  <a:lnTo>
                    <a:pt x="437" y="1777"/>
                  </a:lnTo>
                  <a:lnTo>
                    <a:pt x="505" y="1763"/>
                  </a:lnTo>
                  <a:lnTo>
                    <a:pt x="550" y="1751"/>
                  </a:lnTo>
                  <a:lnTo>
                    <a:pt x="626" y="1744"/>
                  </a:lnTo>
                  <a:lnTo>
                    <a:pt x="694" y="1758"/>
                  </a:lnTo>
                  <a:lnTo>
                    <a:pt x="753" y="1777"/>
                  </a:lnTo>
                  <a:lnTo>
                    <a:pt x="837" y="1831"/>
                  </a:lnTo>
                  <a:lnTo>
                    <a:pt x="897" y="1857"/>
                  </a:lnTo>
                  <a:lnTo>
                    <a:pt x="935" y="1864"/>
                  </a:lnTo>
                  <a:lnTo>
                    <a:pt x="972" y="1871"/>
                  </a:lnTo>
                  <a:lnTo>
                    <a:pt x="1010" y="1850"/>
                  </a:lnTo>
                  <a:lnTo>
                    <a:pt x="1063" y="1831"/>
                  </a:lnTo>
                  <a:lnTo>
                    <a:pt x="1115" y="1803"/>
                  </a:lnTo>
                  <a:lnTo>
                    <a:pt x="1146" y="1791"/>
                  </a:lnTo>
                  <a:lnTo>
                    <a:pt x="1205" y="1784"/>
                  </a:lnTo>
                  <a:lnTo>
                    <a:pt x="1251" y="1784"/>
                  </a:lnTo>
                  <a:lnTo>
                    <a:pt x="1326" y="1796"/>
                  </a:lnTo>
                  <a:lnTo>
                    <a:pt x="1380" y="1824"/>
                  </a:lnTo>
                  <a:lnTo>
                    <a:pt x="1439" y="1843"/>
                  </a:lnTo>
                  <a:lnTo>
                    <a:pt x="1493" y="1871"/>
                  </a:lnTo>
                  <a:lnTo>
                    <a:pt x="1567" y="1904"/>
                  </a:lnTo>
                  <a:lnTo>
                    <a:pt x="1627" y="1930"/>
                  </a:lnTo>
                  <a:lnTo>
                    <a:pt x="1680" y="1944"/>
                  </a:lnTo>
                  <a:lnTo>
                    <a:pt x="1740" y="1949"/>
                  </a:lnTo>
                  <a:lnTo>
                    <a:pt x="1838" y="1949"/>
                  </a:lnTo>
                  <a:lnTo>
                    <a:pt x="1892" y="1916"/>
                  </a:lnTo>
                  <a:lnTo>
                    <a:pt x="1951" y="1876"/>
                  </a:lnTo>
                  <a:lnTo>
                    <a:pt x="1997" y="1831"/>
                  </a:lnTo>
                  <a:lnTo>
                    <a:pt x="2042" y="1777"/>
                  </a:lnTo>
                  <a:lnTo>
                    <a:pt x="2080" y="1711"/>
                  </a:lnTo>
                  <a:lnTo>
                    <a:pt x="2133" y="1591"/>
                  </a:lnTo>
                  <a:lnTo>
                    <a:pt x="2171" y="1491"/>
                  </a:lnTo>
                  <a:lnTo>
                    <a:pt x="2185" y="1398"/>
                  </a:lnTo>
                  <a:lnTo>
                    <a:pt x="2208" y="1298"/>
                  </a:lnTo>
                  <a:lnTo>
                    <a:pt x="2215" y="1192"/>
                  </a:lnTo>
                  <a:lnTo>
                    <a:pt x="2223" y="1058"/>
                  </a:lnTo>
                  <a:lnTo>
                    <a:pt x="2208" y="1006"/>
                  </a:lnTo>
                  <a:lnTo>
                    <a:pt x="2193" y="959"/>
                  </a:lnTo>
                  <a:lnTo>
                    <a:pt x="2171" y="912"/>
                  </a:lnTo>
                  <a:lnTo>
                    <a:pt x="2125" y="839"/>
                  </a:lnTo>
                  <a:lnTo>
                    <a:pt x="2064" y="746"/>
                  </a:lnTo>
                  <a:lnTo>
                    <a:pt x="1982" y="620"/>
                  </a:lnTo>
                  <a:lnTo>
                    <a:pt x="1914" y="513"/>
                  </a:lnTo>
                  <a:lnTo>
                    <a:pt x="1869" y="420"/>
                  </a:lnTo>
                  <a:lnTo>
                    <a:pt x="1832" y="320"/>
                  </a:lnTo>
                  <a:lnTo>
                    <a:pt x="1824" y="261"/>
                  </a:lnTo>
                  <a:lnTo>
                    <a:pt x="1816" y="200"/>
                  </a:lnTo>
                  <a:lnTo>
                    <a:pt x="1816" y="120"/>
                  </a:lnTo>
                  <a:lnTo>
                    <a:pt x="1832" y="0"/>
                  </a:lnTo>
                  <a:close/>
                </a:path>
              </a:pathLst>
            </a:custGeom>
            <a:solidFill>
              <a:srgbClr val="E797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460" name="Freeform 22"/>
            <p:cNvSpPr>
              <a:spLocks/>
            </p:cNvSpPr>
            <p:nvPr/>
          </p:nvSpPr>
          <p:spPr bwMode="auto">
            <a:xfrm>
              <a:off x="3250" y="1811"/>
              <a:ext cx="1313" cy="694"/>
            </a:xfrm>
            <a:custGeom>
              <a:avLst/>
              <a:gdLst>
                <a:gd name="T0" fmla="*/ 0 w 3937"/>
                <a:gd name="T1" fmla="*/ 0 h 2082"/>
                <a:gd name="T2" fmla="*/ 0 w 3937"/>
                <a:gd name="T3" fmla="*/ 0 h 2082"/>
                <a:gd name="T4" fmla="*/ 0 w 3937"/>
                <a:gd name="T5" fmla="*/ 0 h 2082"/>
                <a:gd name="T6" fmla="*/ 0 w 3937"/>
                <a:gd name="T7" fmla="*/ 0 h 2082"/>
                <a:gd name="T8" fmla="*/ 0 w 3937"/>
                <a:gd name="T9" fmla="*/ 0 h 2082"/>
                <a:gd name="T10" fmla="*/ 0 w 3937"/>
                <a:gd name="T11" fmla="*/ 0 h 2082"/>
                <a:gd name="T12" fmla="*/ 0 w 3937"/>
                <a:gd name="T13" fmla="*/ 0 h 2082"/>
                <a:gd name="T14" fmla="*/ 0 w 3937"/>
                <a:gd name="T15" fmla="*/ 0 h 2082"/>
                <a:gd name="T16" fmla="*/ 0 w 3937"/>
                <a:gd name="T17" fmla="*/ 0 h 2082"/>
                <a:gd name="T18" fmla="*/ 0 w 3937"/>
                <a:gd name="T19" fmla="*/ 0 h 2082"/>
                <a:gd name="T20" fmla="*/ 0 w 3937"/>
                <a:gd name="T21" fmla="*/ 0 h 2082"/>
                <a:gd name="T22" fmla="*/ 0 w 3937"/>
                <a:gd name="T23" fmla="*/ 0 h 2082"/>
                <a:gd name="T24" fmla="*/ 0 w 3937"/>
                <a:gd name="T25" fmla="*/ 0 h 2082"/>
                <a:gd name="T26" fmla="*/ 0 w 3937"/>
                <a:gd name="T27" fmla="*/ 0 h 2082"/>
                <a:gd name="T28" fmla="*/ 0 w 3937"/>
                <a:gd name="T29" fmla="*/ 0 h 2082"/>
                <a:gd name="T30" fmla="*/ 0 w 3937"/>
                <a:gd name="T31" fmla="*/ 0 h 2082"/>
                <a:gd name="T32" fmla="*/ 0 w 3937"/>
                <a:gd name="T33" fmla="*/ 0 h 2082"/>
                <a:gd name="T34" fmla="*/ 0 w 3937"/>
                <a:gd name="T35" fmla="*/ 0 h 2082"/>
                <a:gd name="T36" fmla="*/ 0 w 3937"/>
                <a:gd name="T37" fmla="*/ 0 h 2082"/>
                <a:gd name="T38" fmla="*/ 0 w 3937"/>
                <a:gd name="T39" fmla="*/ 0 h 2082"/>
                <a:gd name="T40" fmla="*/ 1 w 3937"/>
                <a:gd name="T41" fmla="*/ 0 h 2082"/>
                <a:gd name="T42" fmla="*/ 1 w 3937"/>
                <a:gd name="T43" fmla="*/ 0 h 2082"/>
                <a:gd name="T44" fmla="*/ 1 w 3937"/>
                <a:gd name="T45" fmla="*/ 0 h 2082"/>
                <a:gd name="T46" fmla="*/ 1 w 3937"/>
                <a:gd name="T47" fmla="*/ 0 h 2082"/>
                <a:gd name="T48" fmla="*/ 1 w 3937"/>
                <a:gd name="T49" fmla="*/ 0 h 2082"/>
                <a:gd name="T50" fmla="*/ 1 w 3937"/>
                <a:gd name="T51" fmla="*/ 0 h 2082"/>
                <a:gd name="T52" fmla="*/ 1 w 3937"/>
                <a:gd name="T53" fmla="*/ 0 h 2082"/>
                <a:gd name="T54" fmla="*/ 1 w 3937"/>
                <a:gd name="T55" fmla="*/ 0 h 2082"/>
                <a:gd name="T56" fmla="*/ 1 w 3937"/>
                <a:gd name="T57" fmla="*/ 0 h 2082"/>
                <a:gd name="T58" fmla="*/ 1 w 3937"/>
                <a:gd name="T59" fmla="*/ 0 h 2082"/>
                <a:gd name="T60" fmla="*/ 1 w 3937"/>
                <a:gd name="T61" fmla="*/ 0 h 2082"/>
                <a:gd name="T62" fmla="*/ 1 w 3937"/>
                <a:gd name="T63" fmla="*/ 0 h 2082"/>
                <a:gd name="T64" fmla="*/ 0 w 3937"/>
                <a:gd name="T65" fmla="*/ 0 h 2082"/>
                <a:gd name="T66" fmla="*/ 0 w 3937"/>
                <a:gd name="T67" fmla="*/ 0 h 2082"/>
                <a:gd name="T68" fmla="*/ 0 w 3937"/>
                <a:gd name="T69" fmla="*/ 0 h 2082"/>
                <a:gd name="T70" fmla="*/ 0 w 3937"/>
                <a:gd name="T71" fmla="*/ 0 h 2082"/>
                <a:gd name="T72" fmla="*/ 0 w 3937"/>
                <a:gd name="T73" fmla="*/ 0 h 2082"/>
                <a:gd name="T74" fmla="*/ 0 w 3937"/>
                <a:gd name="T75" fmla="*/ 0 h 2082"/>
                <a:gd name="T76" fmla="*/ 0 w 3937"/>
                <a:gd name="T77" fmla="*/ 0 h 2082"/>
                <a:gd name="T78" fmla="*/ 0 w 3937"/>
                <a:gd name="T79" fmla="*/ 0 h 2082"/>
                <a:gd name="T80" fmla="*/ 0 w 3937"/>
                <a:gd name="T81" fmla="*/ 0 h 2082"/>
                <a:gd name="T82" fmla="*/ 0 w 3937"/>
                <a:gd name="T83" fmla="*/ 0 h 2082"/>
                <a:gd name="T84" fmla="*/ 0 w 3937"/>
                <a:gd name="T85" fmla="*/ 0 h 2082"/>
                <a:gd name="T86" fmla="*/ 0 w 3937"/>
                <a:gd name="T87" fmla="*/ 0 h 2082"/>
                <a:gd name="T88" fmla="*/ 0 w 3937"/>
                <a:gd name="T89" fmla="*/ 0 h 2082"/>
                <a:gd name="T90" fmla="*/ 0 w 3937"/>
                <a:gd name="T91" fmla="*/ 0 h 2082"/>
                <a:gd name="T92" fmla="*/ 0 w 3937"/>
                <a:gd name="T93" fmla="*/ 0 h 2082"/>
                <a:gd name="T94" fmla="*/ 0 w 3937"/>
                <a:gd name="T95" fmla="*/ 0 h 2082"/>
                <a:gd name="T96" fmla="*/ 0 w 3937"/>
                <a:gd name="T97" fmla="*/ 0 h 2082"/>
                <a:gd name="T98" fmla="*/ 0 w 3937"/>
                <a:gd name="T99" fmla="*/ 0 h 2082"/>
                <a:gd name="T100" fmla="*/ 0 w 3937"/>
                <a:gd name="T101" fmla="*/ 0 h 2082"/>
                <a:gd name="T102" fmla="*/ 0 w 3937"/>
                <a:gd name="T103" fmla="*/ 0 h 2082"/>
                <a:gd name="T104" fmla="*/ 0 w 3937"/>
                <a:gd name="T105" fmla="*/ 0 h 2082"/>
                <a:gd name="T106" fmla="*/ 0 w 3937"/>
                <a:gd name="T107" fmla="*/ 0 h 2082"/>
                <a:gd name="T108" fmla="*/ 0 w 3937"/>
                <a:gd name="T109" fmla="*/ 0 h 2082"/>
                <a:gd name="T110" fmla="*/ 0 w 3937"/>
                <a:gd name="T111" fmla="*/ 0 h 2082"/>
                <a:gd name="T112" fmla="*/ 0 w 3937"/>
                <a:gd name="T113" fmla="*/ 0 h 20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37" h="2082">
                  <a:moveTo>
                    <a:pt x="725" y="445"/>
                  </a:moveTo>
                  <a:lnTo>
                    <a:pt x="706" y="457"/>
                  </a:lnTo>
                  <a:lnTo>
                    <a:pt x="694" y="478"/>
                  </a:lnTo>
                  <a:lnTo>
                    <a:pt x="676" y="490"/>
                  </a:lnTo>
                  <a:lnTo>
                    <a:pt x="650" y="512"/>
                  </a:lnTo>
                  <a:lnTo>
                    <a:pt x="645" y="530"/>
                  </a:lnTo>
                  <a:lnTo>
                    <a:pt x="620" y="547"/>
                  </a:lnTo>
                  <a:lnTo>
                    <a:pt x="620" y="563"/>
                  </a:lnTo>
                  <a:lnTo>
                    <a:pt x="595" y="574"/>
                  </a:lnTo>
                  <a:lnTo>
                    <a:pt x="589" y="597"/>
                  </a:lnTo>
                  <a:lnTo>
                    <a:pt x="569" y="625"/>
                  </a:lnTo>
                  <a:lnTo>
                    <a:pt x="545" y="653"/>
                  </a:lnTo>
                  <a:lnTo>
                    <a:pt x="527" y="693"/>
                  </a:lnTo>
                  <a:lnTo>
                    <a:pt x="515" y="726"/>
                  </a:lnTo>
                  <a:lnTo>
                    <a:pt x="496" y="771"/>
                  </a:lnTo>
                  <a:lnTo>
                    <a:pt x="477" y="810"/>
                  </a:lnTo>
                  <a:lnTo>
                    <a:pt x="471" y="889"/>
                  </a:lnTo>
                  <a:lnTo>
                    <a:pt x="459" y="929"/>
                  </a:lnTo>
                  <a:lnTo>
                    <a:pt x="459" y="969"/>
                  </a:lnTo>
                  <a:lnTo>
                    <a:pt x="459" y="1030"/>
                  </a:lnTo>
                  <a:lnTo>
                    <a:pt x="459" y="1069"/>
                  </a:lnTo>
                  <a:lnTo>
                    <a:pt x="466" y="1103"/>
                  </a:lnTo>
                  <a:lnTo>
                    <a:pt x="459" y="1137"/>
                  </a:lnTo>
                  <a:lnTo>
                    <a:pt x="459" y="1171"/>
                  </a:lnTo>
                  <a:lnTo>
                    <a:pt x="466" y="1199"/>
                  </a:lnTo>
                  <a:lnTo>
                    <a:pt x="477" y="1244"/>
                  </a:lnTo>
                  <a:lnTo>
                    <a:pt x="484" y="1272"/>
                  </a:lnTo>
                  <a:lnTo>
                    <a:pt x="508" y="1305"/>
                  </a:lnTo>
                  <a:lnTo>
                    <a:pt x="527" y="1334"/>
                  </a:lnTo>
                  <a:lnTo>
                    <a:pt x="552" y="1361"/>
                  </a:lnTo>
                  <a:lnTo>
                    <a:pt x="576" y="1373"/>
                  </a:lnTo>
                  <a:lnTo>
                    <a:pt x="595" y="1390"/>
                  </a:lnTo>
                  <a:lnTo>
                    <a:pt x="607" y="1407"/>
                  </a:lnTo>
                  <a:lnTo>
                    <a:pt x="632" y="1430"/>
                  </a:lnTo>
                  <a:lnTo>
                    <a:pt x="657" y="1434"/>
                  </a:lnTo>
                  <a:lnTo>
                    <a:pt x="688" y="1451"/>
                  </a:lnTo>
                  <a:lnTo>
                    <a:pt x="706" y="1464"/>
                  </a:lnTo>
                  <a:lnTo>
                    <a:pt x="731" y="1486"/>
                  </a:lnTo>
                  <a:lnTo>
                    <a:pt x="775" y="1503"/>
                  </a:lnTo>
                  <a:lnTo>
                    <a:pt x="806" y="1509"/>
                  </a:lnTo>
                  <a:lnTo>
                    <a:pt x="862" y="1526"/>
                  </a:lnTo>
                  <a:lnTo>
                    <a:pt x="887" y="1530"/>
                  </a:lnTo>
                  <a:lnTo>
                    <a:pt x="923" y="1537"/>
                  </a:lnTo>
                  <a:lnTo>
                    <a:pt x="980" y="1559"/>
                  </a:lnTo>
                  <a:lnTo>
                    <a:pt x="1011" y="1559"/>
                  </a:lnTo>
                  <a:lnTo>
                    <a:pt x="1048" y="1559"/>
                  </a:lnTo>
                  <a:lnTo>
                    <a:pt x="1103" y="1564"/>
                  </a:lnTo>
                  <a:lnTo>
                    <a:pt x="1147" y="1564"/>
                  </a:lnTo>
                  <a:lnTo>
                    <a:pt x="1184" y="1570"/>
                  </a:lnTo>
                  <a:lnTo>
                    <a:pt x="1320" y="1570"/>
                  </a:lnTo>
                  <a:lnTo>
                    <a:pt x="1389" y="1570"/>
                  </a:lnTo>
                  <a:lnTo>
                    <a:pt x="1432" y="1576"/>
                  </a:lnTo>
                  <a:lnTo>
                    <a:pt x="1488" y="1576"/>
                  </a:lnTo>
                  <a:lnTo>
                    <a:pt x="1526" y="1582"/>
                  </a:lnTo>
                  <a:lnTo>
                    <a:pt x="1593" y="1576"/>
                  </a:lnTo>
                  <a:lnTo>
                    <a:pt x="1606" y="1570"/>
                  </a:lnTo>
                  <a:lnTo>
                    <a:pt x="1680" y="1570"/>
                  </a:lnTo>
                  <a:lnTo>
                    <a:pt x="1705" y="1564"/>
                  </a:lnTo>
                  <a:lnTo>
                    <a:pt x="1723" y="1564"/>
                  </a:lnTo>
                  <a:lnTo>
                    <a:pt x="1779" y="1559"/>
                  </a:lnTo>
                  <a:lnTo>
                    <a:pt x="1822" y="1553"/>
                  </a:lnTo>
                  <a:lnTo>
                    <a:pt x="1891" y="1542"/>
                  </a:lnTo>
                  <a:lnTo>
                    <a:pt x="1952" y="1530"/>
                  </a:lnTo>
                  <a:lnTo>
                    <a:pt x="1990" y="1520"/>
                  </a:lnTo>
                  <a:lnTo>
                    <a:pt x="2046" y="1520"/>
                  </a:lnTo>
                  <a:lnTo>
                    <a:pt x="2182" y="1491"/>
                  </a:lnTo>
                  <a:lnTo>
                    <a:pt x="2232" y="1480"/>
                  </a:lnTo>
                  <a:lnTo>
                    <a:pt x="2288" y="1474"/>
                  </a:lnTo>
                  <a:lnTo>
                    <a:pt x="2344" y="1457"/>
                  </a:lnTo>
                  <a:lnTo>
                    <a:pt x="2436" y="1434"/>
                  </a:lnTo>
                  <a:lnTo>
                    <a:pt x="2572" y="1418"/>
                  </a:lnTo>
                  <a:lnTo>
                    <a:pt x="2666" y="1396"/>
                  </a:lnTo>
                  <a:lnTo>
                    <a:pt x="2727" y="1384"/>
                  </a:lnTo>
                  <a:lnTo>
                    <a:pt x="2828" y="1361"/>
                  </a:lnTo>
                  <a:lnTo>
                    <a:pt x="2882" y="1340"/>
                  </a:lnTo>
                  <a:lnTo>
                    <a:pt x="2951" y="1323"/>
                  </a:lnTo>
                  <a:lnTo>
                    <a:pt x="3025" y="1300"/>
                  </a:lnTo>
                  <a:lnTo>
                    <a:pt x="3094" y="1272"/>
                  </a:lnTo>
                  <a:lnTo>
                    <a:pt x="3149" y="1255"/>
                  </a:lnTo>
                  <a:lnTo>
                    <a:pt x="3211" y="1232"/>
                  </a:lnTo>
                  <a:lnTo>
                    <a:pt x="3273" y="1210"/>
                  </a:lnTo>
                  <a:lnTo>
                    <a:pt x="3329" y="1194"/>
                  </a:lnTo>
                  <a:lnTo>
                    <a:pt x="3385" y="1177"/>
                  </a:lnTo>
                  <a:lnTo>
                    <a:pt x="3435" y="1165"/>
                  </a:lnTo>
                  <a:lnTo>
                    <a:pt x="3528" y="1148"/>
                  </a:lnTo>
                  <a:lnTo>
                    <a:pt x="3583" y="1148"/>
                  </a:lnTo>
                  <a:lnTo>
                    <a:pt x="3632" y="1154"/>
                  </a:lnTo>
                  <a:lnTo>
                    <a:pt x="3701" y="1165"/>
                  </a:lnTo>
                  <a:lnTo>
                    <a:pt x="3745" y="1177"/>
                  </a:lnTo>
                  <a:lnTo>
                    <a:pt x="3787" y="1187"/>
                  </a:lnTo>
                  <a:lnTo>
                    <a:pt x="3819" y="1204"/>
                  </a:lnTo>
                  <a:lnTo>
                    <a:pt x="3850" y="1221"/>
                  </a:lnTo>
                  <a:lnTo>
                    <a:pt x="3881" y="1250"/>
                  </a:lnTo>
                  <a:lnTo>
                    <a:pt x="3906" y="1278"/>
                  </a:lnTo>
                  <a:lnTo>
                    <a:pt x="3912" y="1300"/>
                  </a:lnTo>
                  <a:lnTo>
                    <a:pt x="3924" y="1334"/>
                  </a:lnTo>
                  <a:lnTo>
                    <a:pt x="3930" y="1361"/>
                  </a:lnTo>
                  <a:lnTo>
                    <a:pt x="3937" y="1418"/>
                  </a:lnTo>
                  <a:lnTo>
                    <a:pt x="3937" y="1457"/>
                  </a:lnTo>
                  <a:lnTo>
                    <a:pt x="3930" y="1514"/>
                  </a:lnTo>
                  <a:lnTo>
                    <a:pt x="3937" y="1587"/>
                  </a:lnTo>
                  <a:lnTo>
                    <a:pt x="3930" y="1655"/>
                  </a:lnTo>
                  <a:lnTo>
                    <a:pt x="3912" y="1733"/>
                  </a:lnTo>
                  <a:lnTo>
                    <a:pt x="3912" y="1789"/>
                  </a:lnTo>
                  <a:lnTo>
                    <a:pt x="3893" y="1841"/>
                  </a:lnTo>
                  <a:lnTo>
                    <a:pt x="3893" y="1908"/>
                  </a:lnTo>
                  <a:lnTo>
                    <a:pt x="3881" y="1952"/>
                  </a:lnTo>
                  <a:lnTo>
                    <a:pt x="3881" y="1992"/>
                  </a:lnTo>
                  <a:lnTo>
                    <a:pt x="3863" y="2037"/>
                  </a:lnTo>
                  <a:lnTo>
                    <a:pt x="3863" y="2065"/>
                  </a:lnTo>
                  <a:lnTo>
                    <a:pt x="3863" y="2077"/>
                  </a:lnTo>
                  <a:lnTo>
                    <a:pt x="3366" y="2082"/>
                  </a:lnTo>
                  <a:lnTo>
                    <a:pt x="3379" y="1970"/>
                  </a:lnTo>
                  <a:lnTo>
                    <a:pt x="3385" y="1919"/>
                  </a:lnTo>
                  <a:lnTo>
                    <a:pt x="3391" y="1874"/>
                  </a:lnTo>
                  <a:lnTo>
                    <a:pt x="3397" y="1823"/>
                  </a:lnTo>
                  <a:lnTo>
                    <a:pt x="3404" y="1768"/>
                  </a:lnTo>
                  <a:lnTo>
                    <a:pt x="3404" y="1733"/>
                  </a:lnTo>
                  <a:lnTo>
                    <a:pt x="3410" y="1705"/>
                  </a:lnTo>
                  <a:lnTo>
                    <a:pt x="3415" y="1660"/>
                  </a:lnTo>
                  <a:lnTo>
                    <a:pt x="3415" y="1616"/>
                  </a:lnTo>
                  <a:lnTo>
                    <a:pt x="3428" y="1576"/>
                  </a:lnTo>
                  <a:lnTo>
                    <a:pt x="3428" y="1559"/>
                  </a:lnTo>
                  <a:lnTo>
                    <a:pt x="3415" y="1553"/>
                  </a:lnTo>
                  <a:lnTo>
                    <a:pt x="3404" y="1542"/>
                  </a:lnTo>
                  <a:lnTo>
                    <a:pt x="3379" y="1537"/>
                  </a:lnTo>
                  <a:lnTo>
                    <a:pt x="3366" y="1542"/>
                  </a:lnTo>
                  <a:lnTo>
                    <a:pt x="3348" y="1542"/>
                  </a:lnTo>
                  <a:lnTo>
                    <a:pt x="3329" y="1542"/>
                  </a:lnTo>
                  <a:lnTo>
                    <a:pt x="3305" y="1553"/>
                  </a:lnTo>
                  <a:lnTo>
                    <a:pt x="3280" y="1564"/>
                  </a:lnTo>
                  <a:lnTo>
                    <a:pt x="3249" y="1570"/>
                  </a:lnTo>
                  <a:lnTo>
                    <a:pt x="3224" y="1582"/>
                  </a:lnTo>
                  <a:lnTo>
                    <a:pt x="3199" y="1599"/>
                  </a:lnTo>
                  <a:lnTo>
                    <a:pt x="3173" y="1616"/>
                  </a:lnTo>
                  <a:lnTo>
                    <a:pt x="3149" y="1616"/>
                  </a:lnTo>
                  <a:lnTo>
                    <a:pt x="3124" y="1626"/>
                  </a:lnTo>
                  <a:lnTo>
                    <a:pt x="3100" y="1637"/>
                  </a:lnTo>
                  <a:lnTo>
                    <a:pt x="3075" y="1637"/>
                  </a:lnTo>
                  <a:lnTo>
                    <a:pt x="3032" y="1649"/>
                  </a:lnTo>
                  <a:lnTo>
                    <a:pt x="3007" y="1666"/>
                  </a:lnTo>
                  <a:lnTo>
                    <a:pt x="2969" y="1677"/>
                  </a:lnTo>
                  <a:lnTo>
                    <a:pt x="2914" y="1689"/>
                  </a:lnTo>
                  <a:lnTo>
                    <a:pt x="2833" y="1710"/>
                  </a:lnTo>
                  <a:lnTo>
                    <a:pt x="2796" y="1716"/>
                  </a:lnTo>
                  <a:lnTo>
                    <a:pt x="2741" y="1728"/>
                  </a:lnTo>
                  <a:lnTo>
                    <a:pt x="2696" y="1739"/>
                  </a:lnTo>
                  <a:lnTo>
                    <a:pt x="2617" y="1756"/>
                  </a:lnTo>
                  <a:lnTo>
                    <a:pt x="2555" y="1768"/>
                  </a:lnTo>
                  <a:lnTo>
                    <a:pt x="2492" y="1784"/>
                  </a:lnTo>
                  <a:lnTo>
                    <a:pt x="2436" y="1784"/>
                  </a:lnTo>
                  <a:lnTo>
                    <a:pt x="2386" y="1795"/>
                  </a:lnTo>
                  <a:lnTo>
                    <a:pt x="2344" y="1806"/>
                  </a:lnTo>
                  <a:lnTo>
                    <a:pt x="2306" y="1806"/>
                  </a:lnTo>
                  <a:lnTo>
                    <a:pt x="2257" y="1812"/>
                  </a:lnTo>
                  <a:lnTo>
                    <a:pt x="2226" y="1818"/>
                  </a:lnTo>
                  <a:lnTo>
                    <a:pt x="2164" y="1829"/>
                  </a:lnTo>
                  <a:lnTo>
                    <a:pt x="2120" y="1841"/>
                  </a:lnTo>
                  <a:lnTo>
                    <a:pt x="2083" y="1841"/>
                  </a:lnTo>
                  <a:lnTo>
                    <a:pt x="2040" y="1841"/>
                  </a:lnTo>
                  <a:lnTo>
                    <a:pt x="1990" y="1851"/>
                  </a:lnTo>
                  <a:lnTo>
                    <a:pt x="1947" y="1851"/>
                  </a:lnTo>
                  <a:lnTo>
                    <a:pt x="1934" y="1857"/>
                  </a:lnTo>
                  <a:lnTo>
                    <a:pt x="1885" y="1857"/>
                  </a:lnTo>
                  <a:lnTo>
                    <a:pt x="1841" y="1863"/>
                  </a:lnTo>
                  <a:lnTo>
                    <a:pt x="1785" y="1874"/>
                  </a:lnTo>
                  <a:lnTo>
                    <a:pt x="1730" y="1879"/>
                  </a:lnTo>
                  <a:lnTo>
                    <a:pt x="1680" y="1885"/>
                  </a:lnTo>
                  <a:lnTo>
                    <a:pt x="1636" y="1885"/>
                  </a:lnTo>
                  <a:lnTo>
                    <a:pt x="1612" y="1896"/>
                  </a:lnTo>
                  <a:lnTo>
                    <a:pt x="1575" y="1896"/>
                  </a:lnTo>
                  <a:lnTo>
                    <a:pt x="1531" y="1896"/>
                  </a:lnTo>
                  <a:lnTo>
                    <a:pt x="1488" y="1902"/>
                  </a:lnTo>
                  <a:lnTo>
                    <a:pt x="1438" y="1902"/>
                  </a:lnTo>
                  <a:lnTo>
                    <a:pt x="1401" y="1902"/>
                  </a:lnTo>
                  <a:lnTo>
                    <a:pt x="1351" y="1908"/>
                  </a:lnTo>
                  <a:lnTo>
                    <a:pt x="1326" y="1908"/>
                  </a:lnTo>
                  <a:lnTo>
                    <a:pt x="1271" y="1902"/>
                  </a:lnTo>
                  <a:lnTo>
                    <a:pt x="1208" y="1902"/>
                  </a:lnTo>
                  <a:lnTo>
                    <a:pt x="1153" y="1896"/>
                  </a:lnTo>
                  <a:lnTo>
                    <a:pt x="1073" y="1891"/>
                  </a:lnTo>
                  <a:lnTo>
                    <a:pt x="1042" y="1885"/>
                  </a:lnTo>
                  <a:lnTo>
                    <a:pt x="917" y="1868"/>
                  </a:lnTo>
                  <a:lnTo>
                    <a:pt x="849" y="1857"/>
                  </a:lnTo>
                  <a:lnTo>
                    <a:pt x="806" y="1846"/>
                  </a:lnTo>
                  <a:lnTo>
                    <a:pt x="757" y="1835"/>
                  </a:lnTo>
                  <a:lnTo>
                    <a:pt x="701" y="1823"/>
                  </a:lnTo>
                  <a:lnTo>
                    <a:pt x="645" y="1801"/>
                  </a:lnTo>
                  <a:lnTo>
                    <a:pt x="595" y="1789"/>
                  </a:lnTo>
                  <a:lnTo>
                    <a:pt x="466" y="1745"/>
                  </a:lnTo>
                  <a:lnTo>
                    <a:pt x="403" y="1716"/>
                  </a:lnTo>
                  <a:lnTo>
                    <a:pt x="372" y="1689"/>
                  </a:lnTo>
                  <a:lnTo>
                    <a:pt x="334" y="1666"/>
                  </a:lnTo>
                  <a:lnTo>
                    <a:pt x="304" y="1637"/>
                  </a:lnTo>
                  <a:lnTo>
                    <a:pt x="266" y="1609"/>
                  </a:lnTo>
                  <a:lnTo>
                    <a:pt x="173" y="1520"/>
                  </a:lnTo>
                  <a:lnTo>
                    <a:pt x="136" y="1469"/>
                  </a:lnTo>
                  <a:lnTo>
                    <a:pt x="105" y="1413"/>
                  </a:lnTo>
                  <a:lnTo>
                    <a:pt x="80" y="1356"/>
                  </a:lnTo>
                  <a:lnTo>
                    <a:pt x="62" y="1300"/>
                  </a:lnTo>
                  <a:lnTo>
                    <a:pt x="43" y="1232"/>
                  </a:lnTo>
                  <a:lnTo>
                    <a:pt x="31" y="1182"/>
                  </a:lnTo>
                  <a:lnTo>
                    <a:pt x="31" y="1137"/>
                  </a:lnTo>
                  <a:lnTo>
                    <a:pt x="6" y="1064"/>
                  </a:lnTo>
                  <a:lnTo>
                    <a:pt x="0" y="935"/>
                  </a:lnTo>
                  <a:lnTo>
                    <a:pt x="18" y="883"/>
                  </a:lnTo>
                  <a:lnTo>
                    <a:pt x="31" y="827"/>
                  </a:lnTo>
                  <a:lnTo>
                    <a:pt x="31" y="787"/>
                  </a:lnTo>
                  <a:lnTo>
                    <a:pt x="43" y="726"/>
                  </a:lnTo>
                  <a:lnTo>
                    <a:pt x="56" y="687"/>
                  </a:lnTo>
                  <a:lnTo>
                    <a:pt x="99" y="585"/>
                  </a:lnTo>
                  <a:lnTo>
                    <a:pt x="143" y="518"/>
                  </a:lnTo>
                  <a:lnTo>
                    <a:pt x="186" y="457"/>
                  </a:lnTo>
                  <a:lnTo>
                    <a:pt x="235" y="394"/>
                  </a:lnTo>
                  <a:lnTo>
                    <a:pt x="266" y="355"/>
                  </a:lnTo>
                  <a:lnTo>
                    <a:pt x="310" y="305"/>
                  </a:lnTo>
                  <a:lnTo>
                    <a:pt x="341" y="271"/>
                  </a:lnTo>
                  <a:lnTo>
                    <a:pt x="383" y="226"/>
                  </a:lnTo>
                  <a:lnTo>
                    <a:pt x="434" y="186"/>
                  </a:lnTo>
                  <a:lnTo>
                    <a:pt x="471" y="153"/>
                  </a:lnTo>
                  <a:lnTo>
                    <a:pt x="502" y="130"/>
                  </a:lnTo>
                  <a:lnTo>
                    <a:pt x="533" y="107"/>
                  </a:lnTo>
                  <a:lnTo>
                    <a:pt x="569" y="85"/>
                  </a:lnTo>
                  <a:lnTo>
                    <a:pt x="607" y="51"/>
                  </a:lnTo>
                  <a:lnTo>
                    <a:pt x="650" y="29"/>
                  </a:lnTo>
                  <a:lnTo>
                    <a:pt x="681" y="17"/>
                  </a:lnTo>
                  <a:lnTo>
                    <a:pt x="706" y="0"/>
                  </a:lnTo>
                  <a:lnTo>
                    <a:pt x="719" y="0"/>
                  </a:lnTo>
                  <a:lnTo>
                    <a:pt x="725" y="445"/>
                  </a:lnTo>
                  <a:close/>
                </a:path>
              </a:pathLst>
            </a:custGeom>
            <a:solidFill>
              <a:srgbClr val="E797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61447" name="TextBox 1"/>
          <p:cNvSpPr txBox="1">
            <a:spLocks noChangeArrowheads="1"/>
          </p:cNvSpPr>
          <p:nvPr/>
        </p:nvSpPr>
        <p:spPr bwMode="auto">
          <a:xfrm>
            <a:off x="174625" y="6529388"/>
            <a:ext cx="7162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spcBef>
                <a:spcPct val="0"/>
              </a:spcBef>
              <a:buClrTx/>
              <a:buSzTx/>
              <a:buFontTx/>
              <a:buNone/>
            </a:pPr>
            <a:r>
              <a:rPr lang="ru-RU" altLang="ru-RU" sz="800">
                <a:solidFill>
                  <a:srgbClr val="000000"/>
                </a:solidFill>
                <a:latin typeface="Arial" pitchFamily="34" charset="0"/>
              </a:rPr>
              <a:t>Маев И.В., Кучерявый Ю.А. Болезни поджелудочной железы: практическое руководство. – М.: ГЭОТАР- -Медиа, 2009. – С. 49</a:t>
            </a:r>
          </a:p>
        </p:txBody>
      </p:sp>
      <p:sp>
        <p:nvSpPr>
          <p:cNvPr id="61448" name="Rectangle 23"/>
          <p:cNvSpPr>
            <a:spLocks noChangeArrowheads="1"/>
          </p:cNvSpPr>
          <p:nvPr/>
        </p:nvSpPr>
        <p:spPr bwMode="auto">
          <a:xfrm rot="-5400000">
            <a:off x="8396288" y="5473700"/>
            <a:ext cx="1120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en-US" altLang="ru-RU" sz="900">
                <a:latin typeface="Arial" pitchFamily="34" charset="0"/>
              </a:rPr>
              <a:t>RUCRE140206(1)</a:t>
            </a:r>
            <a:endParaRPr lang="ru-RU" altLang="ru-RU" sz="900">
              <a:latin typeface="Arial" pitchFamily="34" charset="0"/>
            </a:endParaRPr>
          </a:p>
        </p:txBody>
      </p:sp>
    </p:spTree>
    <p:extLst>
      <p:ext uri="{BB962C8B-B14F-4D97-AF65-F5344CB8AC3E}">
        <p14:creationId xmlns:p14="http://schemas.microsoft.com/office/powerpoint/2010/main" val="1660870593"/>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331913" y="2071688"/>
            <a:ext cx="7812087"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kumimoji="1" lang="ru-RU" altLang="ru-RU" u="sng">
                <a:solidFill>
                  <a:srgbClr val="FF0000"/>
                </a:solidFill>
                <a:latin typeface="Arial" pitchFamily="34" charset="0"/>
                <a:cs typeface="Arial" pitchFamily="34" charset="0"/>
              </a:rPr>
              <a:t>Боли</a:t>
            </a:r>
          </a:p>
          <a:p>
            <a:pPr eaLnBrk="1" hangingPunct="1">
              <a:spcBef>
                <a:spcPct val="0"/>
              </a:spcBef>
              <a:buClrTx/>
              <a:buSzTx/>
              <a:buFontTx/>
              <a:buNone/>
            </a:pPr>
            <a:endParaRPr kumimoji="1" lang="ru-RU" altLang="ru-RU" b="1" u="sng">
              <a:solidFill>
                <a:srgbClr val="FF0000"/>
              </a:solidFill>
              <a:latin typeface="Arial" pitchFamily="34" charset="0"/>
              <a:cs typeface="Arial" pitchFamily="34" charset="0"/>
            </a:endParaRPr>
          </a:p>
          <a:p>
            <a:pPr eaLnBrk="1" hangingPunct="1">
              <a:spcBef>
                <a:spcPct val="0"/>
              </a:spcBef>
              <a:buClrTx/>
              <a:buSzTx/>
              <a:buFontTx/>
              <a:buNone/>
            </a:pPr>
            <a:endParaRPr kumimoji="1" lang="ru-RU" altLang="ru-RU" b="1">
              <a:latin typeface="Arial" pitchFamily="34" charset="0"/>
              <a:cs typeface="Arial" pitchFamily="34" charset="0"/>
            </a:endParaRPr>
          </a:p>
          <a:p>
            <a:pPr eaLnBrk="1" hangingPunct="1">
              <a:spcBef>
                <a:spcPct val="0"/>
              </a:spcBef>
              <a:buClrTx/>
              <a:buSzTx/>
              <a:buFontTx/>
              <a:buNone/>
            </a:pPr>
            <a:r>
              <a:rPr kumimoji="1" lang="ru-RU" altLang="ru-RU">
                <a:solidFill>
                  <a:schemeClr val="hlink"/>
                </a:solidFill>
                <a:latin typeface="Arial" pitchFamily="34" charset="0"/>
                <a:cs typeface="Arial" pitchFamily="34" charset="0"/>
              </a:rPr>
              <a:t>Внешнесекреторной        недостаточности</a:t>
            </a:r>
          </a:p>
          <a:p>
            <a:pPr eaLnBrk="1" hangingPunct="1">
              <a:spcBef>
                <a:spcPct val="0"/>
              </a:spcBef>
              <a:buClrTx/>
              <a:buSzTx/>
              <a:buFontTx/>
              <a:buNone/>
            </a:pPr>
            <a:endParaRPr kumimoji="1" lang="ru-RU" altLang="ru-RU" b="1">
              <a:latin typeface="Arial" pitchFamily="34" charset="0"/>
              <a:cs typeface="Arial" pitchFamily="34" charset="0"/>
            </a:endParaRPr>
          </a:p>
          <a:p>
            <a:pPr eaLnBrk="1" hangingPunct="1">
              <a:spcBef>
                <a:spcPct val="0"/>
              </a:spcBef>
              <a:buClrTx/>
              <a:buSzTx/>
              <a:buFontTx/>
              <a:buNone/>
            </a:pPr>
            <a:endParaRPr kumimoji="1" lang="ru-RU" altLang="ru-RU" b="1">
              <a:latin typeface="Arial" pitchFamily="34" charset="0"/>
              <a:cs typeface="Arial" pitchFamily="34" charset="0"/>
            </a:endParaRPr>
          </a:p>
          <a:p>
            <a:pPr eaLnBrk="1" hangingPunct="1">
              <a:spcBef>
                <a:spcPct val="0"/>
              </a:spcBef>
              <a:buClrTx/>
              <a:buSzTx/>
              <a:buFontTx/>
              <a:buNone/>
            </a:pPr>
            <a:r>
              <a:rPr kumimoji="1" lang="ru-RU" altLang="ru-RU">
                <a:solidFill>
                  <a:schemeClr val="hlink"/>
                </a:solidFill>
                <a:latin typeface="Arial" pitchFamily="34" charset="0"/>
                <a:cs typeface="Arial" pitchFamily="34" charset="0"/>
              </a:rPr>
              <a:t>Стеатогепатита</a:t>
            </a:r>
            <a:endParaRPr lang="ru-RU" altLang="ru-RU">
              <a:solidFill>
                <a:schemeClr val="hlink"/>
              </a:solidFill>
              <a:latin typeface="Arial" pitchFamily="34" charset="0"/>
              <a:cs typeface="Arial" pitchFamily="34" charset="0"/>
            </a:endParaRPr>
          </a:p>
        </p:txBody>
      </p:sp>
      <p:sp>
        <p:nvSpPr>
          <p:cNvPr id="923651" name="Rectangle 3"/>
          <p:cNvSpPr>
            <a:spLocks noChangeArrowheads="1"/>
          </p:cNvSpPr>
          <p:nvPr/>
        </p:nvSpPr>
        <p:spPr bwMode="auto">
          <a:xfrm>
            <a:off x="285750" y="2143125"/>
            <a:ext cx="1008063" cy="792163"/>
          </a:xfrm>
          <a:prstGeom prst="rect">
            <a:avLst/>
          </a:prstGeom>
          <a:solidFill>
            <a:srgbClr val="CC0000"/>
          </a:solidFill>
          <a:ln w="9525">
            <a:solidFill>
              <a:srgbClr val="FF3300"/>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923652" name="Rectangle 4"/>
          <p:cNvSpPr>
            <a:spLocks noChangeArrowheads="1"/>
          </p:cNvSpPr>
          <p:nvPr/>
        </p:nvSpPr>
        <p:spPr bwMode="auto">
          <a:xfrm>
            <a:off x="285750" y="3786188"/>
            <a:ext cx="1008063" cy="790575"/>
          </a:xfrm>
          <a:prstGeom prst="rect">
            <a:avLst/>
          </a:prstGeom>
          <a:solidFill>
            <a:srgbClr val="0000FF"/>
          </a:solidFill>
          <a:ln w="9525">
            <a:solidFill>
              <a:srgbClr val="0000FF"/>
            </a:solidFill>
            <a:miter lim="800000"/>
            <a:headEnd/>
            <a:tailEnd/>
          </a:ln>
          <a:effectLst/>
        </p:spPr>
        <p:txBody>
          <a:bodyPr wrap="none" anchor="ctr"/>
          <a:lstStyle/>
          <a:p>
            <a:pPr>
              <a:defRPr/>
            </a:pPr>
            <a:endParaRPr lang="ru-RU">
              <a:solidFill>
                <a:srgbClr val="0000FF"/>
              </a:solidFill>
              <a:effectLst>
                <a:outerShdw blurRad="38100" dist="38100" dir="2700000" algn="tl">
                  <a:srgbClr val="000000">
                    <a:alpha val="43137"/>
                  </a:srgbClr>
                </a:outerShdw>
              </a:effectLst>
            </a:endParaRPr>
          </a:p>
        </p:txBody>
      </p:sp>
      <p:sp>
        <p:nvSpPr>
          <p:cNvPr id="923653" name="Rectangle 5"/>
          <p:cNvSpPr>
            <a:spLocks noChangeArrowheads="1"/>
          </p:cNvSpPr>
          <p:nvPr/>
        </p:nvSpPr>
        <p:spPr bwMode="auto">
          <a:xfrm>
            <a:off x="285750" y="5429250"/>
            <a:ext cx="1009650" cy="792163"/>
          </a:xfrm>
          <a:prstGeom prst="rect">
            <a:avLst/>
          </a:prstGeom>
          <a:solidFill>
            <a:srgbClr val="FFFF00"/>
          </a:solidFill>
          <a:ln w="9525">
            <a:solidFill>
              <a:srgbClr val="FF3300"/>
            </a:solidFill>
            <a:miter lim="800000"/>
            <a:headEnd/>
            <a:tailEnd/>
          </a:ln>
          <a:effectLst/>
        </p:spPr>
        <p:txBody>
          <a:bodyPr wrap="none" anchor="ctr"/>
          <a:lstStyle/>
          <a:p>
            <a:pPr>
              <a:defRPr/>
            </a:pPr>
            <a:endParaRPr lang="ru-RU">
              <a:solidFill>
                <a:srgbClr val="FFFF00"/>
              </a:solidFill>
              <a:effectLst>
                <a:outerShdw blurRad="38100" dist="38100" dir="2700000" algn="tl">
                  <a:srgbClr val="000000">
                    <a:alpha val="43137"/>
                  </a:srgbClr>
                </a:outerShdw>
              </a:effectLst>
            </a:endParaRPr>
          </a:p>
        </p:txBody>
      </p:sp>
      <p:sp>
        <p:nvSpPr>
          <p:cNvPr id="66566" name="Rectangle 2"/>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endParaRPr lang="ru-RU" altLang="ru-RU" sz="3600">
              <a:latin typeface="Arial" pitchFamily="34" charset="0"/>
            </a:endParaRPr>
          </a:p>
        </p:txBody>
      </p:sp>
      <p:sp>
        <p:nvSpPr>
          <p:cNvPr id="66567" name="Rectangle 4"/>
          <p:cNvSpPr>
            <a:spLocks noChangeArrowheads="1"/>
          </p:cNvSpPr>
          <p:nvPr/>
        </p:nvSpPr>
        <p:spPr bwMode="auto">
          <a:xfrm>
            <a:off x="0" y="26035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3600" u="sng">
                <a:solidFill>
                  <a:schemeClr val="folHlink"/>
                </a:solidFill>
                <a:latin typeface="Arial" pitchFamily="34" charset="0"/>
                <a:cs typeface="Arial" pitchFamily="34" charset="0"/>
              </a:rPr>
              <a:t>С чего начнем терапию, с лечения…?</a:t>
            </a:r>
          </a:p>
        </p:txBody>
      </p:sp>
      <p:graphicFrame>
        <p:nvGraphicFramePr>
          <p:cNvPr id="66568" name="Object 3"/>
          <p:cNvGraphicFramePr>
            <a:graphicFrameLocks noChangeAspect="1"/>
          </p:cNvGraphicFramePr>
          <p:nvPr/>
        </p:nvGraphicFramePr>
        <p:xfrm>
          <a:off x="5278438" y="1341438"/>
          <a:ext cx="3865562" cy="5121275"/>
        </p:xfrm>
        <a:graphic>
          <a:graphicData uri="http://schemas.openxmlformats.org/presentationml/2006/ole">
            <mc:AlternateContent xmlns:mc="http://schemas.openxmlformats.org/markup-compatibility/2006">
              <mc:Choice xmlns:v="urn:schemas-microsoft-com:vml" Requires="v">
                <p:oleObj spid="_x0000_s8212" name="Clip" r:id="rId3" imgW="3848100" imgH="5478463" progId="MS_ClipArt_Gallery.2">
                  <p:embed/>
                </p:oleObj>
              </mc:Choice>
              <mc:Fallback>
                <p:oleObj name="Clip" r:id="rId3" imgW="3848100" imgH="54784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438" y="1341438"/>
                        <a:ext cx="3865562" cy="512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4770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0_30b3_930d95c_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10000"/>
            <a:ext cx="3276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0_30b3_930d95c_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10000"/>
            <a:ext cx="4648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0_30b3_930d95c_X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8453" name="Rectangle 5"/>
          <p:cNvSpPr>
            <a:spLocks noChangeArrowheads="1"/>
          </p:cNvSpPr>
          <p:nvPr/>
        </p:nvSpPr>
        <p:spPr bwMode="auto">
          <a:xfrm>
            <a:off x="0" y="104775"/>
            <a:ext cx="9144000" cy="1016000"/>
          </a:xfrm>
          <a:prstGeom prst="rect">
            <a:avLst/>
          </a:prstGeom>
          <a:noFill/>
          <a:ln>
            <a:noFill/>
          </a:ln>
          <a:effectLst/>
          <a:extLst/>
        </p:spPr>
        <p:txBody>
          <a:bodyPr>
            <a:spAutoFit/>
          </a:bodyPr>
          <a:lstStyle/>
          <a:p>
            <a:pPr algn="ctr">
              <a:defRPr/>
            </a:pPr>
            <a:r>
              <a:rPr lang="ru-RU" sz="2000" b="1" dirty="0">
                <a:solidFill>
                  <a:srgbClr val="FF0000"/>
                </a:solidFill>
                <a:effectLst>
                  <a:outerShdw blurRad="38100" dist="38100" dir="2700000" algn="tl">
                    <a:srgbClr val="C0C0C0"/>
                  </a:outerShdw>
                </a:effectLst>
                <a:latin typeface="Arial" charset="0"/>
                <a:cs typeface="Arial" charset="0"/>
              </a:rPr>
              <a:t>УСПЕХ ЛЕЧЕНИЯ </a:t>
            </a:r>
            <a:r>
              <a:rPr lang="ru-RU" sz="2000" b="1" u="sng" dirty="0">
                <a:solidFill>
                  <a:srgbClr val="FF0000"/>
                </a:solidFill>
                <a:effectLst>
                  <a:outerShdw blurRad="38100" dist="38100" dir="2700000" algn="tl">
                    <a:srgbClr val="C0C0C0"/>
                  </a:outerShdw>
                </a:effectLst>
                <a:latin typeface="Arial" charset="0"/>
                <a:cs typeface="Arial" charset="0"/>
              </a:rPr>
              <a:t>ОБОСТРЕНИЯ И КОНСОЛИДАЦИИ РЕМИССИИ  ПРИ</a:t>
            </a:r>
            <a:r>
              <a:rPr lang="ru-RU" sz="2000" b="1" dirty="0">
                <a:solidFill>
                  <a:srgbClr val="FF0000"/>
                </a:solidFill>
                <a:effectLst>
                  <a:outerShdw blurRad="38100" dist="38100" dir="2700000" algn="tl">
                    <a:srgbClr val="C0C0C0"/>
                  </a:outerShdw>
                </a:effectLst>
                <a:latin typeface="Arial" charset="0"/>
                <a:cs typeface="Arial" charset="0"/>
              </a:rPr>
              <a:t> ХРОНИЧЕСКОМ ПАНКРЕАТИТЕ </a:t>
            </a:r>
            <a:r>
              <a:rPr lang="ru-RU" sz="2000" b="1" dirty="0">
                <a:solidFill>
                  <a:srgbClr val="11088A"/>
                </a:solidFill>
                <a:effectLst>
                  <a:outerShdw blurRad="38100" dist="38100" dir="2700000" algn="tl">
                    <a:srgbClr val="C0C0C0"/>
                  </a:outerShdw>
                </a:effectLst>
                <a:latin typeface="Arial" charset="0"/>
                <a:cs typeface="Arial" charset="0"/>
              </a:rPr>
              <a:t>БАЗИРУЕТСЯ НА РЕШЕНИИ ДВУХ ОСНОВНЫХ ЗАДАЧ</a:t>
            </a:r>
          </a:p>
        </p:txBody>
      </p:sp>
      <p:sp>
        <p:nvSpPr>
          <p:cNvPr id="488454" name="AutoShape 6"/>
          <p:cNvSpPr>
            <a:spLocks noChangeArrowheads="1"/>
          </p:cNvSpPr>
          <p:nvPr/>
        </p:nvSpPr>
        <p:spPr bwMode="auto">
          <a:xfrm rot="7554584">
            <a:off x="76200" y="1600200"/>
            <a:ext cx="990600" cy="533400"/>
          </a:xfrm>
          <a:prstGeom prst="rightArrow">
            <a:avLst>
              <a:gd name="adj1" fmla="val 50000"/>
              <a:gd name="adj2" fmla="val 46429"/>
            </a:avLst>
          </a:prstGeom>
          <a:solidFill>
            <a:srgbClr val="FFFF00"/>
          </a:solidFill>
          <a:ln w="31750">
            <a:solidFill>
              <a:srgbClr val="FF0000"/>
            </a:solidFill>
            <a:miter lim="800000"/>
            <a:headEnd/>
            <a:tailEnd/>
          </a:ln>
        </p:spPr>
        <p:txBody>
          <a:bodyPr rot="10800000" vert="eaVert"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sp>
        <p:nvSpPr>
          <p:cNvPr id="488455" name="AutoShape 7"/>
          <p:cNvSpPr>
            <a:spLocks noChangeArrowheads="1"/>
          </p:cNvSpPr>
          <p:nvPr/>
        </p:nvSpPr>
        <p:spPr bwMode="auto">
          <a:xfrm rot="3858165">
            <a:off x="8077200" y="1676400"/>
            <a:ext cx="990600" cy="533400"/>
          </a:xfrm>
          <a:prstGeom prst="rightArrow">
            <a:avLst>
              <a:gd name="adj1" fmla="val 50000"/>
              <a:gd name="adj2" fmla="val 46429"/>
            </a:avLst>
          </a:prstGeom>
          <a:solidFill>
            <a:srgbClr val="FFFF00"/>
          </a:solidFill>
          <a:ln w="31750">
            <a:solidFill>
              <a:srgbClr val="FF0000"/>
            </a:solidFill>
            <a:miter lim="800000"/>
            <a:headEnd/>
            <a:tailEnd/>
          </a:ln>
        </p:spPr>
        <p:txBody>
          <a:bodyPr rot="10800000" vert="eaVert"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grpSp>
        <p:nvGrpSpPr>
          <p:cNvPr id="2" name="Group 8"/>
          <p:cNvGrpSpPr>
            <a:grpSpLocks/>
          </p:cNvGrpSpPr>
          <p:nvPr/>
        </p:nvGrpSpPr>
        <p:grpSpPr bwMode="auto">
          <a:xfrm>
            <a:off x="76200" y="2057400"/>
            <a:ext cx="3962400" cy="1600200"/>
            <a:chOff x="96" y="1296"/>
            <a:chExt cx="2496" cy="1008"/>
          </a:xfrm>
        </p:grpSpPr>
        <p:sp>
          <p:nvSpPr>
            <p:cNvPr id="488457" name="Rectangle 9"/>
            <p:cNvSpPr>
              <a:spLocks noChangeArrowheads="1"/>
            </p:cNvSpPr>
            <p:nvPr/>
          </p:nvSpPr>
          <p:spPr bwMode="auto">
            <a:xfrm>
              <a:off x="96" y="1824"/>
              <a:ext cx="2400" cy="442"/>
            </a:xfrm>
            <a:prstGeom prst="rect">
              <a:avLst/>
            </a:prstGeom>
            <a:noFill/>
            <a:ln>
              <a:noFill/>
            </a:ln>
            <a:effectLst/>
            <a:extLst/>
          </p:spPr>
          <p:txBody>
            <a:bodyPr>
              <a:spAutoFit/>
            </a:bodyPr>
            <a:lstStyle/>
            <a:p>
              <a:pPr algn="ctr">
                <a:defRPr/>
              </a:pPr>
              <a:r>
                <a:rPr lang="ru-RU" sz="2000" b="1" i="1">
                  <a:solidFill>
                    <a:srgbClr val="000066"/>
                  </a:solidFill>
                  <a:effectLst>
                    <a:outerShdw blurRad="38100" dist="38100" dir="2700000" algn="tl">
                      <a:srgbClr val="C0C0C0"/>
                    </a:outerShdw>
                  </a:effectLst>
                  <a:latin typeface="Arial" charset="0"/>
                  <a:cs typeface="Arial" charset="0"/>
                </a:rPr>
                <a:t>Обеспечение функционального покоя</a:t>
              </a:r>
            </a:p>
          </p:txBody>
        </p:sp>
        <p:sp>
          <p:nvSpPr>
            <p:cNvPr id="488458" name="Rectangle 10"/>
            <p:cNvSpPr>
              <a:spLocks noChangeArrowheads="1"/>
            </p:cNvSpPr>
            <p:nvPr/>
          </p:nvSpPr>
          <p:spPr bwMode="auto">
            <a:xfrm>
              <a:off x="528" y="1296"/>
              <a:ext cx="1593" cy="518"/>
            </a:xfrm>
            <a:prstGeom prst="rect">
              <a:avLst/>
            </a:prstGeom>
            <a:noFill/>
            <a:ln>
              <a:noFill/>
            </a:ln>
            <a:effectLst/>
            <a:extLst/>
          </p:spPr>
          <p:txBody>
            <a:bodyPr wrap="none">
              <a:spAutoFit/>
            </a:bodyPr>
            <a:lstStyle/>
            <a:p>
              <a:pPr algn="ctr">
                <a:defRPr/>
              </a:pPr>
              <a:r>
                <a:rPr lang="ru-RU" b="1">
                  <a:solidFill>
                    <a:srgbClr val="FF0000"/>
                  </a:solidFill>
                  <a:effectLst>
                    <a:outerShdw blurRad="38100" dist="38100" dir="2700000" algn="tl">
                      <a:srgbClr val="C0C0C0"/>
                    </a:outerShdw>
                  </a:effectLst>
                  <a:latin typeface="Arial" charset="0"/>
                  <a:cs typeface="Arial" charset="0"/>
                </a:rPr>
                <a:t>ТАКТИЧЕСКАЯ </a:t>
              </a:r>
            </a:p>
            <a:p>
              <a:pPr algn="ctr">
                <a:defRPr/>
              </a:pPr>
              <a:r>
                <a:rPr lang="ru-RU" b="1">
                  <a:solidFill>
                    <a:srgbClr val="FF0000"/>
                  </a:solidFill>
                  <a:effectLst>
                    <a:outerShdw blurRad="38100" dist="38100" dir="2700000" algn="tl">
                      <a:srgbClr val="C0C0C0"/>
                    </a:outerShdw>
                  </a:effectLst>
                  <a:latin typeface="Arial" charset="0"/>
                  <a:cs typeface="Arial" charset="0"/>
                </a:rPr>
                <a:t>ЗАДАЧА</a:t>
              </a:r>
            </a:p>
          </p:txBody>
        </p:sp>
        <p:sp>
          <p:nvSpPr>
            <p:cNvPr id="67606" name="Rectangle 11"/>
            <p:cNvSpPr>
              <a:spLocks noChangeArrowheads="1"/>
            </p:cNvSpPr>
            <p:nvPr/>
          </p:nvSpPr>
          <p:spPr bwMode="auto">
            <a:xfrm>
              <a:off x="144" y="1296"/>
              <a:ext cx="2448" cy="1008"/>
            </a:xfrm>
            <a:prstGeom prst="rect">
              <a:avLst/>
            </a:prstGeom>
            <a:noFill/>
            <a:ln w="508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grpSp>
      <p:grpSp>
        <p:nvGrpSpPr>
          <p:cNvPr id="3" name="Group 12"/>
          <p:cNvGrpSpPr>
            <a:grpSpLocks/>
          </p:cNvGrpSpPr>
          <p:nvPr/>
        </p:nvGrpSpPr>
        <p:grpSpPr bwMode="auto">
          <a:xfrm>
            <a:off x="5029200" y="2057400"/>
            <a:ext cx="3886200" cy="1600200"/>
            <a:chOff x="3168" y="1296"/>
            <a:chExt cx="2448" cy="1008"/>
          </a:xfrm>
        </p:grpSpPr>
        <p:sp>
          <p:nvSpPr>
            <p:cNvPr id="488461" name="Rectangle 13"/>
            <p:cNvSpPr>
              <a:spLocks noChangeArrowheads="1"/>
            </p:cNvSpPr>
            <p:nvPr/>
          </p:nvSpPr>
          <p:spPr bwMode="auto">
            <a:xfrm>
              <a:off x="3360" y="1776"/>
              <a:ext cx="2016" cy="442"/>
            </a:xfrm>
            <a:prstGeom prst="rect">
              <a:avLst/>
            </a:prstGeom>
            <a:noFill/>
            <a:ln>
              <a:noFill/>
            </a:ln>
            <a:effectLst/>
            <a:extLst/>
          </p:spPr>
          <p:txBody>
            <a:bodyPr>
              <a:spAutoFit/>
            </a:bodyPr>
            <a:lstStyle/>
            <a:p>
              <a:pPr algn="ctr">
                <a:defRPr/>
              </a:pPr>
              <a:r>
                <a:rPr lang="ru-RU" sz="2000" b="1" i="1">
                  <a:solidFill>
                    <a:srgbClr val="000066"/>
                  </a:solidFill>
                  <a:effectLst>
                    <a:outerShdw blurRad="38100" dist="38100" dir="2700000" algn="tl">
                      <a:srgbClr val="C0C0C0"/>
                    </a:outerShdw>
                  </a:effectLst>
                  <a:latin typeface="Arial" charset="0"/>
                  <a:cs typeface="Arial" charset="0"/>
                </a:rPr>
                <a:t>Нивелирование цитокиновой агрессии</a:t>
              </a:r>
            </a:p>
          </p:txBody>
        </p:sp>
        <p:sp>
          <p:nvSpPr>
            <p:cNvPr id="488462" name="Rectangle 14"/>
            <p:cNvSpPr>
              <a:spLocks noChangeArrowheads="1"/>
            </p:cNvSpPr>
            <p:nvPr/>
          </p:nvSpPr>
          <p:spPr bwMode="auto">
            <a:xfrm>
              <a:off x="3216" y="1296"/>
              <a:ext cx="2352" cy="518"/>
            </a:xfrm>
            <a:prstGeom prst="rect">
              <a:avLst/>
            </a:prstGeom>
            <a:noFill/>
            <a:ln>
              <a:noFill/>
            </a:ln>
            <a:effectLst/>
            <a:extLst/>
          </p:spPr>
          <p:txBody>
            <a:bodyPr>
              <a:spAutoFit/>
            </a:bodyPr>
            <a:lstStyle/>
            <a:p>
              <a:pPr algn="ctr">
                <a:defRPr/>
              </a:pPr>
              <a:r>
                <a:rPr lang="ru-RU" b="1">
                  <a:solidFill>
                    <a:srgbClr val="FF0000"/>
                  </a:solidFill>
                  <a:effectLst>
                    <a:outerShdw blurRad="38100" dist="38100" dir="2700000" algn="tl">
                      <a:srgbClr val="C0C0C0"/>
                    </a:outerShdw>
                  </a:effectLst>
                  <a:latin typeface="Arial" charset="0"/>
                  <a:cs typeface="Arial" charset="0"/>
                </a:rPr>
                <a:t>СТРАТЕГИЧЕСКАЯ </a:t>
              </a:r>
            </a:p>
            <a:p>
              <a:pPr algn="ctr">
                <a:defRPr/>
              </a:pPr>
              <a:r>
                <a:rPr lang="ru-RU" b="1">
                  <a:solidFill>
                    <a:srgbClr val="FF0000"/>
                  </a:solidFill>
                  <a:effectLst>
                    <a:outerShdw blurRad="38100" dist="38100" dir="2700000" algn="tl">
                      <a:srgbClr val="C0C0C0"/>
                    </a:outerShdw>
                  </a:effectLst>
                  <a:latin typeface="Arial" charset="0"/>
                  <a:cs typeface="Arial" charset="0"/>
                </a:rPr>
                <a:t>ЗАДАЧА</a:t>
              </a:r>
            </a:p>
          </p:txBody>
        </p:sp>
        <p:sp>
          <p:nvSpPr>
            <p:cNvPr id="67603" name="Rectangle 15"/>
            <p:cNvSpPr>
              <a:spLocks noChangeArrowheads="1"/>
            </p:cNvSpPr>
            <p:nvPr/>
          </p:nvSpPr>
          <p:spPr bwMode="auto">
            <a:xfrm>
              <a:off x="3168" y="1296"/>
              <a:ext cx="2448" cy="1008"/>
            </a:xfrm>
            <a:prstGeom prst="rect">
              <a:avLst/>
            </a:prstGeom>
            <a:noFill/>
            <a:ln w="508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grpSp>
      <p:pic>
        <p:nvPicPr>
          <p:cNvPr id="488464" name="Picture 16" descr="Без имени-1копирова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6975"/>
            <a:ext cx="91440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8465" name="AutoShape 17"/>
          <p:cNvSpPr>
            <a:spLocks noChangeArrowheads="1"/>
          </p:cNvSpPr>
          <p:nvPr/>
        </p:nvSpPr>
        <p:spPr bwMode="auto">
          <a:xfrm>
            <a:off x="3962400" y="2286000"/>
            <a:ext cx="1143000" cy="533400"/>
          </a:xfrm>
          <a:prstGeom prst="curvedDownArrow">
            <a:avLst>
              <a:gd name="adj1" fmla="val 42857"/>
              <a:gd name="adj2" fmla="val 85714"/>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sp>
        <p:nvSpPr>
          <p:cNvPr id="488466" name="AutoShape 18"/>
          <p:cNvSpPr>
            <a:spLocks noChangeArrowheads="1"/>
          </p:cNvSpPr>
          <p:nvPr/>
        </p:nvSpPr>
        <p:spPr bwMode="auto">
          <a:xfrm flipH="1">
            <a:off x="3810000" y="3048000"/>
            <a:ext cx="1219200" cy="381000"/>
          </a:xfrm>
          <a:prstGeom prst="curvedUpArrow">
            <a:avLst>
              <a:gd name="adj1" fmla="val 64000"/>
              <a:gd name="adj2" fmla="val 128000"/>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grpSp>
        <p:nvGrpSpPr>
          <p:cNvPr id="4" name="Group 19"/>
          <p:cNvGrpSpPr>
            <a:grpSpLocks/>
          </p:cNvGrpSpPr>
          <p:nvPr/>
        </p:nvGrpSpPr>
        <p:grpSpPr bwMode="auto">
          <a:xfrm>
            <a:off x="5029200" y="2057400"/>
            <a:ext cx="3886200" cy="1600200"/>
            <a:chOff x="3168" y="1296"/>
            <a:chExt cx="2448" cy="1008"/>
          </a:xfrm>
        </p:grpSpPr>
        <p:sp>
          <p:nvSpPr>
            <p:cNvPr id="488468" name="Rectangle 20"/>
            <p:cNvSpPr>
              <a:spLocks noChangeArrowheads="1"/>
            </p:cNvSpPr>
            <p:nvPr/>
          </p:nvSpPr>
          <p:spPr bwMode="auto">
            <a:xfrm>
              <a:off x="3360" y="1776"/>
              <a:ext cx="2016" cy="442"/>
            </a:xfrm>
            <a:prstGeom prst="rect">
              <a:avLst/>
            </a:prstGeom>
            <a:noFill/>
            <a:ln>
              <a:noFill/>
            </a:ln>
            <a:effectLst/>
            <a:extLst/>
          </p:spPr>
          <p:txBody>
            <a:bodyPr>
              <a:spAutoFit/>
            </a:bodyPr>
            <a:lstStyle/>
            <a:p>
              <a:pPr algn="ctr">
                <a:defRPr/>
              </a:pPr>
              <a:r>
                <a:rPr lang="ru-RU" sz="2000" b="1" i="1">
                  <a:solidFill>
                    <a:srgbClr val="000066"/>
                  </a:solidFill>
                  <a:effectLst>
                    <a:outerShdw blurRad="38100" dist="38100" dir="2700000" algn="tl">
                      <a:srgbClr val="C0C0C0"/>
                    </a:outerShdw>
                  </a:effectLst>
                  <a:latin typeface="Arial" charset="0"/>
                  <a:cs typeface="Arial" charset="0"/>
                </a:rPr>
                <a:t>Нивелирование цитокиновой агрессии</a:t>
              </a:r>
            </a:p>
          </p:txBody>
        </p:sp>
        <p:sp>
          <p:nvSpPr>
            <p:cNvPr id="488469" name="Rectangle 21"/>
            <p:cNvSpPr>
              <a:spLocks noChangeArrowheads="1"/>
            </p:cNvSpPr>
            <p:nvPr/>
          </p:nvSpPr>
          <p:spPr bwMode="auto">
            <a:xfrm>
              <a:off x="3216" y="1296"/>
              <a:ext cx="2352" cy="518"/>
            </a:xfrm>
            <a:prstGeom prst="rect">
              <a:avLst/>
            </a:prstGeom>
            <a:noFill/>
            <a:ln>
              <a:noFill/>
            </a:ln>
            <a:effectLst/>
            <a:extLst/>
          </p:spPr>
          <p:txBody>
            <a:bodyPr>
              <a:spAutoFit/>
            </a:bodyPr>
            <a:lstStyle/>
            <a:p>
              <a:pPr algn="ctr">
                <a:defRPr/>
              </a:pPr>
              <a:r>
                <a:rPr lang="ru-RU" b="1">
                  <a:solidFill>
                    <a:srgbClr val="FF0000"/>
                  </a:solidFill>
                  <a:effectLst>
                    <a:outerShdw blurRad="38100" dist="38100" dir="2700000" algn="tl">
                      <a:srgbClr val="C0C0C0"/>
                    </a:outerShdw>
                  </a:effectLst>
                  <a:latin typeface="Arial" charset="0"/>
                  <a:cs typeface="Arial" charset="0"/>
                </a:rPr>
                <a:t>СТРАТЕГИЧЕСКАЯ </a:t>
              </a:r>
            </a:p>
            <a:p>
              <a:pPr algn="ctr">
                <a:defRPr/>
              </a:pPr>
              <a:r>
                <a:rPr lang="ru-RU" b="1">
                  <a:solidFill>
                    <a:srgbClr val="FF0000"/>
                  </a:solidFill>
                  <a:effectLst>
                    <a:outerShdw blurRad="38100" dist="38100" dir="2700000" algn="tl">
                      <a:srgbClr val="C0C0C0"/>
                    </a:outerShdw>
                  </a:effectLst>
                  <a:latin typeface="Arial" charset="0"/>
                  <a:cs typeface="Arial" charset="0"/>
                </a:rPr>
                <a:t>ЗАДАЧА</a:t>
              </a:r>
            </a:p>
          </p:txBody>
        </p:sp>
        <p:sp>
          <p:nvSpPr>
            <p:cNvPr id="67600" name="Rectangle 22"/>
            <p:cNvSpPr>
              <a:spLocks noChangeArrowheads="1"/>
            </p:cNvSpPr>
            <p:nvPr/>
          </p:nvSpPr>
          <p:spPr bwMode="auto">
            <a:xfrm>
              <a:off x="3168" y="1296"/>
              <a:ext cx="2448" cy="1008"/>
            </a:xfrm>
            <a:prstGeom prst="rect">
              <a:avLst/>
            </a:prstGeom>
            <a:noFill/>
            <a:ln w="508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grpSp>
    </p:spTree>
    <p:extLst>
      <p:ext uri="{BB962C8B-B14F-4D97-AF65-F5344CB8AC3E}">
        <p14:creationId xmlns:p14="http://schemas.microsoft.com/office/powerpoint/2010/main" val="2963817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84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84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84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84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22" presetClass="entr" presetSubtype="8" repeatCount="2000" fill="hold" grpId="1" nodeType="withEffect">
                                  <p:stCondLst>
                                    <p:cond delay="0"/>
                                  </p:stCondLst>
                                  <p:childTnLst>
                                    <p:set>
                                      <p:cBhvr>
                                        <p:cTn id="20" dur="1" fill="hold">
                                          <p:stCondLst>
                                            <p:cond delay="0"/>
                                          </p:stCondLst>
                                        </p:cTn>
                                        <p:tgtEl>
                                          <p:spTgt spid="488465"/>
                                        </p:tgtEl>
                                        <p:attrNameLst>
                                          <p:attrName>style.visibility</p:attrName>
                                        </p:attrNameLst>
                                      </p:cBhvr>
                                      <p:to>
                                        <p:strVal val="visible"/>
                                      </p:to>
                                    </p:set>
                                    <p:animEffect transition="in" filter="wipe(left)">
                                      <p:cBhvr>
                                        <p:cTn id="21" dur="2000"/>
                                        <p:tgtEl>
                                          <p:spTgt spid="488465"/>
                                        </p:tgtEl>
                                      </p:cBhvr>
                                    </p:animEffect>
                                  </p:childTnLst>
                                </p:cTn>
                              </p:par>
                              <p:par>
                                <p:cTn id="22" presetID="22" presetClass="entr" presetSubtype="2" repeatCount="2000" fill="hold" grpId="1" nodeType="withEffect">
                                  <p:stCondLst>
                                    <p:cond delay="0"/>
                                  </p:stCondLst>
                                  <p:childTnLst>
                                    <p:set>
                                      <p:cBhvr>
                                        <p:cTn id="23" dur="1" fill="hold">
                                          <p:stCondLst>
                                            <p:cond delay="0"/>
                                          </p:stCondLst>
                                        </p:cTn>
                                        <p:tgtEl>
                                          <p:spTgt spid="488466"/>
                                        </p:tgtEl>
                                        <p:attrNameLst>
                                          <p:attrName>style.visibility</p:attrName>
                                        </p:attrNameLst>
                                      </p:cBhvr>
                                      <p:to>
                                        <p:strVal val="visible"/>
                                      </p:to>
                                    </p:set>
                                    <p:animEffect transition="in" filter="wipe(right)">
                                      <p:cBhvr>
                                        <p:cTn id="24" dur="2000"/>
                                        <p:tgtEl>
                                          <p:spTgt spid="488466"/>
                                        </p:tgtEl>
                                      </p:cBhvr>
                                    </p:animEffect>
                                  </p:childTnLst>
                                </p:cTn>
                              </p:par>
                            </p:childTnLst>
                          </p:cTn>
                        </p:par>
                        <p:par>
                          <p:cTn id="25" fill="hold" nodeType="afterGroup">
                            <p:stCondLst>
                              <p:cond delay="4000"/>
                            </p:stCondLst>
                            <p:childTnLst>
                              <p:par>
                                <p:cTn id="26" presetID="22" presetClass="entr" presetSubtype="8" fill="hold" nodeType="afterEffect">
                                  <p:stCondLst>
                                    <p:cond delay="0"/>
                                  </p:stCondLst>
                                  <p:childTnLst>
                                    <p:set>
                                      <p:cBhvr>
                                        <p:cTn id="27" dur="1" fill="hold">
                                          <p:stCondLst>
                                            <p:cond delay="0"/>
                                          </p:stCondLst>
                                        </p:cTn>
                                        <p:tgtEl>
                                          <p:spTgt spid="488464"/>
                                        </p:tgtEl>
                                        <p:attrNameLst>
                                          <p:attrName>style.visibility</p:attrName>
                                        </p:attrNameLst>
                                      </p:cBhvr>
                                      <p:to>
                                        <p:strVal val="visible"/>
                                      </p:to>
                                    </p:set>
                                    <p:animEffect transition="in" filter="wipe(left)">
                                      <p:cBhvr>
                                        <p:cTn id="28" dur="3000"/>
                                        <p:tgtEl>
                                          <p:spTgt spid="48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4" grpId="0" animBg="1"/>
      <p:bldP spid="488455" grpId="0" animBg="1"/>
      <p:bldP spid="488465" grpId="0" animBg="1"/>
      <p:bldP spid="488465" grpId="1" animBg="1"/>
      <p:bldP spid="488466" grpId="0" animBg="1"/>
      <p:bldP spid="48846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331913" y="1989138"/>
            <a:ext cx="7812087"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kumimoji="1" lang="ru-RU" altLang="ru-RU" sz="2800">
              <a:solidFill>
                <a:schemeClr val="hlink"/>
              </a:solidFill>
              <a:latin typeface="Arial" pitchFamily="34" charset="0"/>
              <a:cs typeface="Arial" pitchFamily="34" charset="0"/>
            </a:endParaRPr>
          </a:p>
          <a:p>
            <a:pPr eaLnBrk="1" hangingPunct="1">
              <a:spcBef>
                <a:spcPct val="0"/>
              </a:spcBef>
              <a:buClrTx/>
              <a:buSzTx/>
              <a:buFontTx/>
              <a:buNone/>
            </a:pPr>
            <a:r>
              <a:rPr kumimoji="1" lang="ru-RU" altLang="ru-RU" sz="2800">
                <a:solidFill>
                  <a:schemeClr val="hlink"/>
                </a:solidFill>
                <a:latin typeface="Arial" pitchFamily="34" charset="0"/>
                <a:cs typeface="Arial" pitchFamily="34" charset="0"/>
              </a:rPr>
              <a:t>Внутрипротоковая гипертензия, отек, воспаление, некроз ацинусов ПЖ</a:t>
            </a:r>
          </a:p>
          <a:p>
            <a:pPr eaLnBrk="1" hangingPunct="1">
              <a:spcBef>
                <a:spcPct val="0"/>
              </a:spcBef>
              <a:buClrTx/>
              <a:buSzTx/>
              <a:buFontTx/>
              <a:buNone/>
            </a:pPr>
            <a:endParaRPr kumimoji="1" lang="ru-RU" altLang="ru-RU" sz="2800" b="1">
              <a:solidFill>
                <a:schemeClr val="hlink"/>
              </a:solidFill>
              <a:latin typeface="Arial" pitchFamily="34" charset="0"/>
              <a:cs typeface="Arial" pitchFamily="34" charset="0"/>
            </a:endParaRPr>
          </a:p>
          <a:p>
            <a:pPr eaLnBrk="1" hangingPunct="1">
              <a:spcBef>
                <a:spcPct val="0"/>
              </a:spcBef>
              <a:buClrTx/>
              <a:buSzTx/>
              <a:buFontTx/>
              <a:buNone/>
            </a:pPr>
            <a:endParaRPr kumimoji="1" lang="ru-RU" altLang="ru-RU" sz="2800">
              <a:solidFill>
                <a:schemeClr val="hlink"/>
              </a:solidFill>
              <a:latin typeface="Arial" pitchFamily="34" charset="0"/>
              <a:cs typeface="Arial" pitchFamily="34" charset="0"/>
            </a:endParaRPr>
          </a:p>
          <a:p>
            <a:pPr eaLnBrk="1" hangingPunct="1">
              <a:spcBef>
                <a:spcPct val="0"/>
              </a:spcBef>
              <a:buClrTx/>
              <a:buSzTx/>
              <a:buFontTx/>
              <a:buNone/>
            </a:pPr>
            <a:r>
              <a:rPr kumimoji="1" lang="ru-RU" altLang="ru-RU" sz="2800">
                <a:solidFill>
                  <a:schemeClr val="hlink"/>
                </a:solidFill>
                <a:latin typeface="Arial" pitchFamily="34" charset="0"/>
                <a:cs typeface="Arial" pitchFamily="34" charset="0"/>
              </a:rPr>
              <a:t>На фоне внешнесекреторной        недостаточности (моторика, вздутие)</a:t>
            </a:r>
          </a:p>
          <a:p>
            <a:pPr eaLnBrk="1" hangingPunct="1">
              <a:spcBef>
                <a:spcPct val="0"/>
              </a:spcBef>
              <a:buClrTx/>
              <a:buSzTx/>
              <a:buFontTx/>
              <a:buNone/>
            </a:pPr>
            <a:endParaRPr kumimoji="1" lang="ru-RU" altLang="ru-RU" sz="2800" b="1">
              <a:solidFill>
                <a:schemeClr val="hlink"/>
              </a:solidFill>
              <a:latin typeface="Arial" pitchFamily="34" charset="0"/>
              <a:cs typeface="Arial" pitchFamily="34" charset="0"/>
            </a:endParaRPr>
          </a:p>
          <a:p>
            <a:pPr eaLnBrk="1" hangingPunct="1">
              <a:spcBef>
                <a:spcPct val="0"/>
              </a:spcBef>
              <a:buClrTx/>
              <a:buSzTx/>
              <a:buFontTx/>
              <a:buNone/>
            </a:pPr>
            <a:endParaRPr kumimoji="1" lang="ru-RU" altLang="ru-RU" sz="2800">
              <a:solidFill>
                <a:schemeClr val="hlink"/>
              </a:solidFill>
              <a:latin typeface="Arial" pitchFamily="34" charset="0"/>
              <a:cs typeface="Arial" pitchFamily="34" charset="0"/>
            </a:endParaRPr>
          </a:p>
          <a:p>
            <a:pPr eaLnBrk="1" hangingPunct="1">
              <a:spcBef>
                <a:spcPct val="0"/>
              </a:spcBef>
              <a:buClrTx/>
              <a:buSzTx/>
              <a:buFontTx/>
              <a:buNone/>
            </a:pPr>
            <a:r>
              <a:rPr kumimoji="1" lang="ru-RU" altLang="ru-RU" sz="2800">
                <a:solidFill>
                  <a:schemeClr val="hlink"/>
                </a:solidFill>
                <a:latin typeface="Arial" pitchFamily="34" charset="0"/>
                <a:cs typeface="Arial" pitchFamily="34" charset="0"/>
              </a:rPr>
              <a:t>Вовлечение билиарной системы (расширение холедоха)</a:t>
            </a:r>
            <a:endParaRPr lang="ru-RU" altLang="ru-RU" sz="2800">
              <a:solidFill>
                <a:schemeClr val="hlink"/>
              </a:solidFill>
              <a:latin typeface="Arial" pitchFamily="34" charset="0"/>
              <a:cs typeface="Arial" pitchFamily="34" charset="0"/>
            </a:endParaRPr>
          </a:p>
        </p:txBody>
      </p:sp>
      <p:sp>
        <p:nvSpPr>
          <p:cNvPr id="923651" name="Rectangle 3"/>
          <p:cNvSpPr>
            <a:spLocks noChangeArrowheads="1"/>
          </p:cNvSpPr>
          <p:nvPr/>
        </p:nvSpPr>
        <p:spPr bwMode="auto">
          <a:xfrm>
            <a:off x="285750" y="2357438"/>
            <a:ext cx="1008063" cy="792162"/>
          </a:xfrm>
          <a:prstGeom prst="rect">
            <a:avLst/>
          </a:prstGeom>
          <a:solidFill>
            <a:srgbClr val="CC0000"/>
          </a:solidFill>
          <a:ln w="9525">
            <a:solidFill>
              <a:srgbClr val="FF3300"/>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923652" name="Rectangle 4"/>
          <p:cNvSpPr>
            <a:spLocks noChangeArrowheads="1"/>
          </p:cNvSpPr>
          <p:nvPr/>
        </p:nvSpPr>
        <p:spPr bwMode="auto">
          <a:xfrm>
            <a:off x="285750" y="3857625"/>
            <a:ext cx="1008063" cy="790575"/>
          </a:xfrm>
          <a:prstGeom prst="rect">
            <a:avLst/>
          </a:prstGeom>
          <a:solidFill>
            <a:srgbClr val="0000FF"/>
          </a:solidFill>
          <a:ln w="9525">
            <a:solidFill>
              <a:srgbClr val="0000FF"/>
            </a:solidFill>
            <a:miter lim="800000"/>
            <a:headEnd/>
            <a:tailEnd/>
          </a:ln>
          <a:effectLst/>
        </p:spPr>
        <p:txBody>
          <a:bodyPr wrap="none" anchor="ctr"/>
          <a:lstStyle/>
          <a:p>
            <a:pPr>
              <a:defRPr/>
            </a:pPr>
            <a:endParaRPr lang="ru-RU">
              <a:solidFill>
                <a:srgbClr val="0000FF"/>
              </a:solidFill>
              <a:effectLst>
                <a:outerShdw blurRad="38100" dist="38100" dir="2700000" algn="tl">
                  <a:srgbClr val="000000">
                    <a:alpha val="43137"/>
                  </a:srgbClr>
                </a:outerShdw>
              </a:effectLst>
            </a:endParaRPr>
          </a:p>
        </p:txBody>
      </p:sp>
      <p:sp>
        <p:nvSpPr>
          <p:cNvPr id="923653" name="Rectangle 5"/>
          <p:cNvSpPr>
            <a:spLocks noChangeArrowheads="1"/>
          </p:cNvSpPr>
          <p:nvPr/>
        </p:nvSpPr>
        <p:spPr bwMode="auto">
          <a:xfrm>
            <a:off x="285750" y="5357813"/>
            <a:ext cx="1009650" cy="792162"/>
          </a:xfrm>
          <a:prstGeom prst="rect">
            <a:avLst/>
          </a:prstGeom>
          <a:solidFill>
            <a:srgbClr val="FFFF00"/>
          </a:solidFill>
          <a:ln w="9525">
            <a:solidFill>
              <a:srgbClr val="FF3300"/>
            </a:solidFill>
            <a:miter lim="800000"/>
            <a:headEnd/>
            <a:tailEnd/>
          </a:ln>
          <a:effectLst/>
        </p:spPr>
        <p:txBody>
          <a:bodyPr wrap="none" anchor="ctr"/>
          <a:lstStyle/>
          <a:p>
            <a:pPr>
              <a:defRPr/>
            </a:pPr>
            <a:endParaRPr lang="ru-RU">
              <a:solidFill>
                <a:srgbClr val="FFFF00"/>
              </a:solidFill>
              <a:effectLst>
                <a:outerShdw blurRad="38100" dist="38100" dir="2700000" algn="tl">
                  <a:srgbClr val="000000">
                    <a:alpha val="43137"/>
                  </a:srgbClr>
                </a:outerShdw>
              </a:effectLst>
            </a:endParaRPr>
          </a:p>
        </p:txBody>
      </p:sp>
      <p:sp>
        <p:nvSpPr>
          <p:cNvPr id="68614" name="Rectangle 2"/>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endParaRPr lang="ru-RU" altLang="ru-RU" sz="3600">
              <a:latin typeface="Arial" pitchFamily="34" charset="0"/>
            </a:endParaRPr>
          </a:p>
        </p:txBody>
      </p:sp>
      <p:sp>
        <p:nvSpPr>
          <p:cNvPr id="68615" name="Rectangle 4"/>
          <p:cNvSpPr>
            <a:spLocks noChangeArrowheads="1"/>
          </p:cNvSpPr>
          <p:nvPr/>
        </p:nvSpPr>
        <p:spPr bwMode="auto">
          <a:xfrm>
            <a:off x="0" y="26035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b="1">
                <a:solidFill>
                  <a:schemeClr val="folHlink"/>
                </a:solidFill>
                <a:latin typeface="Arial" pitchFamily="34" charset="0"/>
                <a:cs typeface="Arial" pitchFamily="34" charset="0"/>
              </a:rPr>
              <a:t>Каков механизм боли у наших пациентов?</a:t>
            </a:r>
          </a:p>
        </p:txBody>
      </p:sp>
    </p:spTree>
    <p:extLst>
      <p:ext uri="{BB962C8B-B14F-4D97-AF65-F5344CB8AC3E}">
        <p14:creationId xmlns:p14="http://schemas.microsoft.com/office/powerpoint/2010/main" val="2450979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4294967295"/>
          </p:nvPr>
        </p:nvSpPr>
        <p:spPr>
          <a:xfrm>
            <a:off x="0" y="1484313"/>
            <a:ext cx="9144000" cy="4724400"/>
          </a:xfrm>
        </p:spPr>
        <p:txBody>
          <a:bodyPr/>
          <a:lstStyle/>
          <a:p>
            <a:pPr eaLnBrk="1" hangingPunct="1">
              <a:lnSpc>
                <a:spcPct val="90000"/>
              </a:lnSpc>
              <a:buFont typeface="Wingdings" pitchFamily="2" charset="2"/>
              <a:buNone/>
            </a:pPr>
            <a:r>
              <a:rPr lang="ru-RU" altLang="ru-RU" sz="2800" smtClean="0">
                <a:solidFill>
                  <a:schemeClr val="hlink"/>
                </a:solidFill>
                <a:latin typeface="Arial" pitchFamily="34" charset="0"/>
              </a:rPr>
              <a:t>1.Общие мероприятия: </a:t>
            </a:r>
            <a:r>
              <a:rPr lang="ru-RU" altLang="ru-RU" sz="2000" smtClean="0">
                <a:solidFill>
                  <a:schemeClr val="hlink"/>
                </a:solidFill>
                <a:latin typeface="Arial" pitchFamily="34" charset="0"/>
              </a:rPr>
              <a:t>Воздержание от алкоголя, пожизненное!</a:t>
            </a:r>
          </a:p>
          <a:p>
            <a:pPr eaLnBrk="1" hangingPunct="1">
              <a:lnSpc>
                <a:spcPct val="90000"/>
              </a:lnSpc>
              <a:buClr>
                <a:srgbClr val="FF0066"/>
              </a:buClr>
              <a:buFontTx/>
              <a:buNone/>
            </a:pPr>
            <a:r>
              <a:rPr lang="ru-RU" altLang="ru-RU" sz="2000" smtClean="0">
                <a:solidFill>
                  <a:schemeClr val="hlink"/>
                </a:solidFill>
                <a:latin typeface="Arial" pitchFamily="34" charset="0"/>
              </a:rPr>
              <a:t>-Лечение билиарной (ЖКБ; ДСО) и другой патологии</a:t>
            </a:r>
          </a:p>
          <a:p>
            <a:pPr eaLnBrk="1" hangingPunct="1">
              <a:lnSpc>
                <a:spcPct val="90000"/>
              </a:lnSpc>
              <a:buFont typeface="Wingdings" pitchFamily="2" charset="2"/>
              <a:buNone/>
            </a:pPr>
            <a:r>
              <a:rPr lang="ru-RU" altLang="ru-RU" sz="2800" smtClean="0">
                <a:solidFill>
                  <a:srgbClr val="FF0000"/>
                </a:solidFill>
                <a:latin typeface="Arial" pitchFamily="34" charset="0"/>
              </a:rPr>
              <a:t>2.Анальгетики (как надо):</a:t>
            </a:r>
          </a:p>
          <a:p>
            <a:pPr eaLnBrk="1" hangingPunct="1">
              <a:lnSpc>
                <a:spcPct val="90000"/>
              </a:lnSpc>
              <a:buFont typeface="Wingdings" pitchFamily="2" charset="2"/>
              <a:buNone/>
            </a:pPr>
            <a:r>
              <a:rPr lang="ru-RU" altLang="ru-RU" sz="2400" smtClean="0">
                <a:solidFill>
                  <a:schemeClr val="hlink"/>
                </a:solidFill>
                <a:latin typeface="Arial" pitchFamily="34" charset="0"/>
              </a:rPr>
              <a:t>-Слабая и умеренная боль (неопиатные анальгетики: парацетамол, анальгин, баралгин; нестероидные противовоспалительные препараты: диклофенак, ибупрофен)</a:t>
            </a:r>
          </a:p>
          <a:p>
            <a:pPr eaLnBrk="1" hangingPunct="1">
              <a:lnSpc>
                <a:spcPct val="90000"/>
              </a:lnSpc>
              <a:buFont typeface="Wingdings" pitchFamily="2" charset="2"/>
              <a:buNone/>
            </a:pPr>
            <a:r>
              <a:rPr lang="ru-RU" altLang="ru-RU" sz="2400" smtClean="0">
                <a:solidFill>
                  <a:schemeClr val="hlink"/>
                </a:solidFill>
                <a:latin typeface="Arial" pitchFamily="34" charset="0"/>
              </a:rPr>
              <a:t>-Умеренная и сильная боль (комбинация неопиатных анальгетиков и слабых опиатных анальгетиков (трамадол, даларгин)</a:t>
            </a:r>
          </a:p>
          <a:p>
            <a:pPr eaLnBrk="1" hangingPunct="1">
              <a:lnSpc>
                <a:spcPct val="90000"/>
              </a:lnSpc>
              <a:buFont typeface="Wingdings" pitchFamily="2" charset="2"/>
              <a:buNone/>
            </a:pPr>
            <a:r>
              <a:rPr lang="ru-RU" altLang="ru-RU" sz="2400" smtClean="0">
                <a:solidFill>
                  <a:schemeClr val="hlink"/>
                </a:solidFill>
                <a:latin typeface="Arial" pitchFamily="34" charset="0"/>
              </a:rPr>
              <a:t>-Сильная боль (опиаты: промедол; фентанил, дроперидол)</a:t>
            </a:r>
          </a:p>
          <a:p>
            <a:pPr eaLnBrk="1" hangingPunct="1">
              <a:lnSpc>
                <a:spcPct val="90000"/>
              </a:lnSpc>
              <a:buFont typeface="Wingdings" pitchFamily="2" charset="2"/>
              <a:buNone/>
            </a:pPr>
            <a:r>
              <a:rPr lang="ru-RU" altLang="ru-RU" sz="2800" smtClean="0">
                <a:solidFill>
                  <a:srgbClr val="FF0000"/>
                </a:solidFill>
                <a:latin typeface="Arial" pitchFamily="34" charset="0"/>
              </a:rPr>
              <a:t>3.Спазмолитики: какие? На что действуют?</a:t>
            </a:r>
          </a:p>
        </p:txBody>
      </p:sp>
      <p:sp>
        <p:nvSpPr>
          <p:cNvPr id="69635" name="Rectangle 5"/>
          <p:cNvSpPr>
            <a:spLocks noGrp="1" noChangeArrowheads="1"/>
          </p:cNvSpPr>
          <p:nvPr>
            <p:ph type="title" idx="4294967295"/>
          </p:nvPr>
        </p:nvSpPr>
        <p:spPr>
          <a:xfrm>
            <a:off x="1979613" y="395288"/>
            <a:ext cx="4929187" cy="579437"/>
          </a:xfrm>
          <a:noFill/>
        </p:spPr>
        <p:txBody>
          <a:bodyPr/>
          <a:lstStyle/>
          <a:p>
            <a:pPr algn="ctr" eaLnBrk="1" hangingPunct="1"/>
            <a:r>
              <a:rPr lang="ru-RU" altLang="ru-RU" sz="3200" b="1" u="sng" smtClean="0">
                <a:solidFill>
                  <a:schemeClr val="folHlink"/>
                </a:solidFill>
              </a:rPr>
              <a:t>Купирование БАС</a:t>
            </a:r>
          </a:p>
        </p:txBody>
      </p:sp>
    </p:spTree>
    <p:extLst>
      <p:ext uri="{BB962C8B-B14F-4D97-AF65-F5344CB8AC3E}">
        <p14:creationId xmlns:p14="http://schemas.microsoft.com/office/powerpoint/2010/main" val="23489224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900113" y="0"/>
            <a:ext cx="8243887" cy="885825"/>
          </a:xfrm>
          <a:noFill/>
        </p:spPr>
        <p:txBody>
          <a:bodyPr/>
          <a:lstStyle/>
          <a:p>
            <a:pPr algn="ctr" eaLnBrk="1" hangingPunct="1"/>
            <a:r>
              <a:rPr lang="ru-RU" altLang="ru-RU" sz="2600" b="1" smtClean="0">
                <a:solidFill>
                  <a:srgbClr val="FF0000"/>
                </a:solidFill>
                <a:latin typeface="Arial" pitchFamily="34" charset="0"/>
              </a:rPr>
              <a:t>1.Купирование спазма сфинктера Одди и внутрипротоковой гипертензии</a:t>
            </a:r>
          </a:p>
        </p:txBody>
      </p:sp>
      <p:sp>
        <p:nvSpPr>
          <p:cNvPr id="70659" name="Rectangle 3"/>
          <p:cNvSpPr>
            <a:spLocks noGrp="1" noChangeArrowheads="1"/>
          </p:cNvSpPr>
          <p:nvPr>
            <p:ph type="body" sz="half" idx="4294967295"/>
          </p:nvPr>
        </p:nvSpPr>
        <p:spPr>
          <a:xfrm>
            <a:off x="0" y="6210300"/>
            <a:ext cx="9144000" cy="647700"/>
          </a:xfrm>
        </p:spPr>
        <p:txBody>
          <a:bodyPr>
            <a:normAutofit lnSpcReduction="10000"/>
          </a:bodyPr>
          <a:lstStyle/>
          <a:p>
            <a:pPr algn="ctr" eaLnBrk="1" hangingPunct="1">
              <a:lnSpc>
                <a:spcPct val="80000"/>
              </a:lnSpc>
              <a:buFont typeface="Wingdings" pitchFamily="2" charset="2"/>
              <a:buNone/>
            </a:pPr>
            <a:r>
              <a:rPr lang="ru-RU" altLang="ru-RU" sz="2400" smtClean="0">
                <a:solidFill>
                  <a:schemeClr val="folHlink"/>
                </a:solidFill>
                <a:latin typeface="Arial" pitchFamily="34" charset="0"/>
              </a:rPr>
              <a:t>Активация ферментов под действием лизосомальных гидролаз с аутолизом ткани ПЖ</a:t>
            </a:r>
          </a:p>
        </p:txBody>
      </p:sp>
      <p:sp>
        <p:nvSpPr>
          <p:cNvPr id="70660" name="Rectangle 4"/>
          <p:cNvSpPr>
            <a:spLocks noChangeArrowheads="1"/>
          </p:cNvSpPr>
          <p:nvPr/>
        </p:nvSpPr>
        <p:spPr bwMode="auto">
          <a:xfrm>
            <a:off x="3995738" y="1412875"/>
            <a:ext cx="514826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2000"/>
              <a:t>   </a:t>
            </a:r>
            <a:r>
              <a:rPr lang="ru-RU" altLang="ru-RU" sz="2000" b="1">
                <a:solidFill>
                  <a:schemeClr val="hlink"/>
                </a:solidFill>
                <a:latin typeface="Arial" pitchFamily="34" charset="0"/>
              </a:rPr>
              <a:t>Изменение панкреатического сока      (много белка, мало бикарбонатов)</a:t>
            </a:r>
          </a:p>
        </p:txBody>
      </p:sp>
      <p:sp>
        <p:nvSpPr>
          <p:cNvPr id="70661" name="Rectangle 5"/>
          <p:cNvSpPr>
            <a:spLocks noChangeArrowheads="1"/>
          </p:cNvSpPr>
          <p:nvPr/>
        </p:nvSpPr>
        <p:spPr bwMode="auto">
          <a:xfrm>
            <a:off x="1908175" y="1773238"/>
            <a:ext cx="25209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buFont typeface="Wingdings" pitchFamily="2" charset="2"/>
              <a:buNone/>
            </a:pPr>
            <a:r>
              <a:rPr lang="ru-RU" altLang="ru-RU" sz="2800" b="1">
                <a:solidFill>
                  <a:schemeClr val="folHlink"/>
                </a:solidFill>
                <a:latin typeface="Arial" pitchFamily="34" charset="0"/>
              </a:rPr>
              <a:t>Спазм сфинктера Одди</a:t>
            </a:r>
          </a:p>
        </p:txBody>
      </p:sp>
      <p:sp>
        <p:nvSpPr>
          <p:cNvPr id="70662" name="Rectangle 6"/>
          <p:cNvSpPr>
            <a:spLocks noChangeArrowheads="1"/>
          </p:cNvSpPr>
          <p:nvPr/>
        </p:nvSpPr>
        <p:spPr bwMode="auto">
          <a:xfrm>
            <a:off x="3851275" y="2492375"/>
            <a:ext cx="52927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1800">
                <a:solidFill>
                  <a:schemeClr val="hlink"/>
                </a:solidFill>
                <a:latin typeface="Arial" pitchFamily="34" charset="0"/>
              </a:rPr>
              <a:t>Выпадение белковых преципитатов в виде пробок (ферменты, гликопротеины, мукополисахариды, литостатин)</a:t>
            </a:r>
          </a:p>
        </p:txBody>
      </p:sp>
      <p:sp>
        <p:nvSpPr>
          <p:cNvPr id="70663" name="Rectangle 7"/>
          <p:cNvSpPr>
            <a:spLocks noChangeArrowheads="1"/>
          </p:cNvSpPr>
          <p:nvPr/>
        </p:nvSpPr>
        <p:spPr bwMode="auto">
          <a:xfrm>
            <a:off x="4716463" y="3789363"/>
            <a:ext cx="442753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2000">
                <a:solidFill>
                  <a:schemeClr val="hlink"/>
                </a:solidFill>
                <a:latin typeface="Arial" pitchFamily="34" charset="0"/>
              </a:rPr>
              <a:t>Кальцификация и обтурация панкреатических протоков</a:t>
            </a:r>
          </a:p>
          <a:p>
            <a:pPr algn="ctr" eaLnBrk="1" hangingPunct="1">
              <a:spcBef>
                <a:spcPct val="0"/>
              </a:spcBef>
              <a:buClrTx/>
              <a:buSzTx/>
              <a:buFontTx/>
              <a:buNone/>
            </a:pPr>
            <a:r>
              <a:rPr lang="ru-RU" altLang="ru-RU" sz="2000">
                <a:solidFill>
                  <a:schemeClr val="hlink"/>
                </a:solidFill>
                <a:latin typeface="Arial" pitchFamily="34" charset="0"/>
              </a:rPr>
              <a:t>(псевдокисты, панкреонекроз)</a:t>
            </a:r>
          </a:p>
        </p:txBody>
      </p:sp>
      <p:sp>
        <p:nvSpPr>
          <p:cNvPr id="70664" name="Rectangle 8"/>
          <p:cNvSpPr>
            <a:spLocks noChangeArrowheads="1"/>
          </p:cNvSpPr>
          <p:nvPr/>
        </p:nvSpPr>
        <p:spPr bwMode="auto">
          <a:xfrm>
            <a:off x="900113" y="5157788"/>
            <a:ext cx="82438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lnSpc>
                <a:spcPct val="90000"/>
              </a:lnSpc>
              <a:buFont typeface="Wingdings" pitchFamily="2" charset="2"/>
              <a:buNone/>
            </a:pPr>
            <a:r>
              <a:rPr lang="ru-RU" altLang="ru-RU" sz="2400">
                <a:solidFill>
                  <a:schemeClr val="folHlink"/>
                </a:solidFill>
                <a:latin typeface="Arial" pitchFamily="34" charset="0"/>
              </a:rPr>
              <a:t>Внутрипротоковая гипертензия с повышением проницаемости стенок протоков для ферментов</a:t>
            </a:r>
          </a:p>
        </p:txBody>
      </p:sp>
      <p:pic>
        <p:nvPicPr>
          <p:cNvPr id="70665" name="Picture 10" descr="алкоголь"/>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900113" cy="1700213"/>
          </a:xfrm>
          <a:noFill/>
        </p:spPr>
      </p:pic>
      <p:sp>
        <p:nvSpPr>
          <p:cNvPr id="442379" name="AutoShape 11"/>
          <p:cNvSpPr>
            <a:spLocks noChangeArrowheads="1"/>
          </p:cNvSpPr>
          <p:nvPr/>
        </p:nvSpPr>
        <p:spPr bwMode="auto">
          <a:xfrm>
            <a:off x="3203575" y="3068638"/>
            <a:ext cx="360363" cy="1800225"/>
          </a:xfrm>
          <a:prstGeom prst="downArrow">
            <a:avLst>
              <a:gd name="adj1" fmla="val 50000"/>
              <a:gd name="adj2" fmla="val 124890"/>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442380" name="AutoShape 12"/>
          <p:cNvSpPr>
            <a:spLocks noChangeArrowheads="1"/>
          </p:cNvSpPr>
          <p:nvPr/>
        </p:nvSpPr>
        <p:spPr bwMode="auto">
          <a:xfrm flipV="1">
            <a:off x="5940425" y="1052513"/>
            <a:ext cx="863600" cy="5048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442381" name="AutoShape 13"/>
          <p:cNvSpPr>
            <a:spLocks noChangeArrowheads="1"/>
          </p:cNvSpPr>
          <p:nvPr/>
        </p:nvSpPr>
        <p:spPr bwMode="auto">
          <a:xfrm flipH="1" flipV="1">
            <a:off x="2987675" y="1125538"/>
            <a:ext cx="790575" cy="6477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442382" name="AutoShape 14"/>
          <p:cNvSpPr>
            <a:spLocks noChangeArrowheads="1"/>
          </p:cNvSpPr>
          <p:nvPr/>
        </p:nvSpPr>
        <p:spPr bwMode="auto">
          <a:xfrm>
            <a:off x="6372225" y="2060575"/>
            <a:ext cx="360363" cy="504825"/>
          </a:xfrm>
          <a:prstGeom prst="downArrow">
            <a:avLst>
              <a:gd name="adj1" fmla="val 50000"/>
              <a:gd name="adj2" fmla="val 35022"/>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442383" name="AutoShape 15"/>
          <p:cNvSpPr>
            <a:spLocks noChangeArrowheads="1"/>
          </p:cNvSpPr>
          <p:nvPr/>
        </p:nvSpPr>
        <p:spPr bwMode="auto">
          <a:xfrm>
            <a:off x="6372225" y="3500438"/>
            <a:ext cx="431800" cy="431800"/>
          </a:xfrm>
          <a:prstGeom prst="downArrow">
            <a:avLst>
              <a:gd name="adj1" fmla="val 50000"/>
              <a:gd name="adj2" fmla="val 25000"/>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442384" name="AutoShape 16"/>
          <p:cNvSpPr>
            <a:spLocks noChangeArrowheads="1"/>
          </p:cNvSpPr>
          <p:nvPr/>
        </p:nvSpPr>
        <p:spPr bwMode="auto">
          <a:xfrm>
            <a:off x="6443663" y="4797425"/>
            <a:ext cx="433387" cy="431800"/>
          </a:xfrm>
          <a:prstGeom prst="downArrow">
            <a:avLst>
              <a:gd name="adj1" fmla="val 50000"/>
              <a:gd name="adj2" fmla="val 25000"/>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442385" name="AutoShape 17"/>
          <p:cNvSpPr>
            <a:spLocks noChangeArrowheads="1"/>
          </p:cNvSpPr>
          <p:nvPr/>
        </p:nvSpPr>
        <p:spPr bwMode="auto">
          <a:xfrm>
            <a:off x="4067175" y="5876925"/>
            <a:ext cx="504825" cy="360363"/>
          </a:xfrm>
          <a:prstGeom prst="downArrow">
            <a:avLst>
              <a:gd name="adj1" fmla="val 50000"/>
              <a:gd name="adj2" fmla="val 25000"/>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442386" name="AutoShape 18"/>
          <p:cNvSpPr>
            <a:spLocks noChangeArrowheads="1"/>
          </p:cNvSpPr>
          <p:nvPr/>
        </p:nvSpPr>
        <p:spPr bwMode="auto">
          <a:xfrm flipH="1" flipV="1">
            <a:off x="971550" y="1125538"/>
            <a:ext cx="719138" cy="6477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442387" name="AutoShape 19"/>
          <p:cNvSpPr>
            <a:spLocks noChangeArrowheads="1"/>
          </p:cNvSpPr>
          <p:nvPr/>
        </p:nvSpPr>
        <p:spPr bwMode="auto">
          <a:xfrm>
            <a:off x="1403350" y="1125538"/>
            <a:ext cx="1944688" cy="233362"/>
          </a:xfrm>
          <a:prstGeom prst="flowChartTerminator">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70675" name="Rectangle 20"/>
          <p:cNvSpPr>
            <a:spLocks noChangeArrowheads="1"/>
          </p:cNvSpPr>
          <p:nvPr/>
        </p:nvSpPr>
        <p:spPr bwMode="auto">
          <a:xfrm>
            <a:off x="0" y="1700213"/>
            <a:ext cx="25558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buFont typeface="Wingdings" pitchFamily="2" charset="2"/>
              <a:buNone/>
            </a:pPr>
            <a:r>
              <a:rPr lang="ru-RU" altLang="ru-RU" sz="1800" b="1">
                <a:solidFill>
                  <a:schemeClr val="hlink"/>
                </a:solidFill>
                <a:latin typeface="Arial" pitchFamily="34" charset="0"/>
              </a:rPr>
              <a:t>нарушает баланс между протеазами и их ингибиторами в соке ПЖ</a:t>
            </a:r>
          </a:p>
        </p:txBody>
      </p:sp>
      <p:sp>
        <p:nvSpPr>
          <p:cNvPr id="70676" name="Rectangle 21"/>
          <p:cNvSpPr>
            <a:spLocks noChangeArrowheads="1"/>
          </p:cNvSpPr>
          <p:nvPr/>
        </p:nvSpPr>
        <p:spPr bwMode="auto">
          <a:xfrm>
            <a:off x="0" y="3789363"/>
            <a:ext cx="27717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buFont typeface="Wingdings" pitchFamily="2" charset="2"/>
              <a:buNone/>
            </a:pPr>
            <a:r>
              <a:rPr lang="ru-RU" altLang="ru-RU" sz="1800">
                <a:solidFill>
                  <a:schemeClr val="hlink"/>
                </a:solidFill>
                <a:latin typeface="Arial" pitchFamily="34" charset="0"/>
              </a:rPr>
              <a:t>стимулирует секрецию активированных ферментов</a:t>
            </a:r>
          </a:p>
        </p:txBody>
      </p:sp>
      <p:sp>
        <p:nvSpPr>
          <p:cNvPr id="442390" name="AutoShape 22"/>
          <p:cNvSpPr>
            <a:spLocks noChangeArrowheads="1"/>
          </p:cNvSpPr>
          <p:nvPr/>
        </p:nvSpPr>
        <p:spPr bwMode="auto">
          <a:xfrm>
            <a:off x="827088" y="3284538"/>
            <a:ext cx="431800" cy="504825"/>
          </a:xfrm>
          <a:prstGeom prst="downArrow">
            <a:avLst>
              <a:gd name="adj1" fmla="val 50000"/>
              <a:gd name="adj2" fmla="val 29228"/>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442391" name="AutoShape 23"/>
          <p:cNvSpPr>
            <a:spLocks noChangeArrowheads="1"/>
          </p:cNvSpPr>
          <p:nvPr/>
        </p:nvSpPr>
        <p:spPr bwMode="auto">
          <a:xfrm>
            <a:off x="755650" y="4941888"/>
            <a:ext cx="431800" cy="1223962"/>
          </a:xfrm>
          <a:prstGeom prst="downArrow">
            <a:avLst>
              <a:gd name="adj1" fmla="val 50000"/>
              <a:gd name="adj2" fmla="val 70864"/>
            </a:avLst>
          </a:prstGeom>
          <a:solidFill>
            <a:srgbClr val="008000"/>
          </a:solidFill>
          <a:ln w="9525">
            <a:solidFill>
              <a:schemeClr val="tx1"/>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70679" name="Rectangle 24"/>
          <p:cNvSpPr>
            <a:spLocks noChangeArrowheads="1"/>
          </p:cNvSpPr>
          <p:nvPr/>
        </p:nvSpPr>
        <p:spPr bwMode="auto">
          <a:xfrm rot="-5400000">
            <a:off x="2988469" y="3140869"/>
            <a:ext cx="9350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buFont typeface="Wingdings" pitchFamily="2" charset="2"/>
              <a:buNone/>
            </a:pPr>
            <a:r>
              <a:rPr lang="ru-RU" altLang="ru-RU" sz="4400" b="1">
                <a:solidFill>
                  <a:srgbClr val="FF0000"/>
                </a:solidFill>
                <a:latin typeface="Arial" pitchFamily="34" charset="0"/>
              </a:rPr>
              <a:t>Х</a:t>
            </a:r>
          </a:p>
        </p:txBody>
      </p:sp>
      <p:sp>
        <p:nvSpPr>
          <p:cNvPr id="70680" name="Rectangle 25"/>
          <p:cNvSpPr>
            <a:spLocks noChangeArrowheads="1"/>
          </p:cNvSpPr>
          <p:nvPr/>
        </p:nvSpPr>
        <p:spPr bwMode="auto">
          <a:xfrm rot="-5400000">
            <a:off x="3925094" y="5588794"/>
            <a:ext cx="9350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buFont typeface="Wingdings" pitchFamily="2" charset="2"/>
              <a:buNone/>
            </a:pPr>
            <a:r>
              <a:rPr lang="ru-RU" altLang="ru-RU" sz="4400" b="1">
                <a:solidFill>
                  <a:srgbClr val="FF0000"/>
                </a:solidFill>
                <a:latin typeface="Arial" pitchFamily="34" charset="0"/>
              </a:rPr>
              <a:t>Х</a:t>
            </a:r>
          </a:p>
        </p:txBody>
      </p:sp>
      <p:sp>
        <p:nvSpPr>
          <p:cNvPr id="70681" name="Rectangle 10"/>
          <p:cNvSpPr>
            <a:spLocks noChangeArrowheads="1"/>
          </p:cNvSpPr>
          <p:nvPr/>
        </p:nvSpPr>
        <p:spPr bwMode="auto">
          <a:xfrm>
            <a:off x="3500438" y="857250"/>
            <a:ext cx="27717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buFont typeface="Wingdings" pitchFamily="2" charset="2"/>
              <a:buNone/>
            </a:pPr>
            <a:r>
              <a:rPr lang="ru-RU" altLang="ru-RU" sz="1600" b="1">
                <a:solidFill>
                  <a:schemeClr val="folHlink"/>
                </a:solidFill>
                <a:latin typeface="Arial" pitchFamily="34" charset="0"/>
              </a:rPr>
              <a:t>ЭТИОЛОГИЧЕСКИЕ ФАКТОРЫ</a:t>
            </a:r>
            <a:r>
              <a:rPr lang="ru-RU" altLang="ru-RU" sz="2000" b="1">
                <a:latin typeface="Arial" pitchFamily="34" charset="0"/>
              </a:rPr>
              <a:t>  </a:t>
            </a:r>
          </a:p>
          <a:p>
            <a:pPr algn="ctr" eaLnBrk="1" hangingPunct="1">
              <a:buFont typeface="Wingdings" pitchFamily="2" charset="2"/>
              <a:buNone/>
            </a:pPr>
            <a:endParaRPr lang="ru-RU" altLang="ru-RU" sz="2400" b="1">
              <a:solidFill>
                <a:srgbClr val="FF0000"/>
              </a:solidFill>
              <a:latin typeface="Arial" pitchFamily="34" charset="0"/>
            </a:endParaRPr>
          </a:p>
        </p:txBody>
      </p:sp>
    </p:spTree>
    <p:extLst>
      <p:ext uri="{BB962C8B-B14F-4D97-AF65-F5344CB8AC3E}">
        <p14:creationId xmlns:p14="http://schemas.microsoft.com/office/powerpoint/2010/main" val="624196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457200" y="273050"/>
            <a:ext cx="8229600" cy="641350"/>
          </a:xfrm>
        </p:spPr>
        <p:txBody>
          <a:bodyPr/>
          <a:lstStyle/>
          <a:p>
            <a:r>
              <a:rPr lang="ru-RU" altLang="ru-RU" sz="3600" b="1" dirty="0" smtClean="0">
                <a:solidFill>
                  <a:srgbClr val="3366CC"/>
                </a:solidFill>
              </a:rPr>
              <a:t>Спазмолитики</a:t>
            </a:r>
          </a:p>
        </p:txBody>
      </p:sp>
      <p:sp>
        <p:nvSpPr>
          <p:cNvPr id="71683" name="Line 3"/>
          <p:cNvSpPr>
            <a:spLocks noChangeShapeType="1"/>
          </p:cNvSpPr>
          <p:nvPr/>
        </p:nvSpPr>
        <p:spPr bwMode="auto">
          <a:xfrm>
            <a:off x="2895600" y="1905000"/>
            <a:ext cx="431800" cy="0"/>
          </a:xfrm>
          <a:prstGeom prst="line">
            <a:avLst/>
          </a:prstGeom>
          <a:noFill/>
          <a:ln w="25400">
            <a:solidFill>
              <a:schemeClr val="hlink"/>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684" name="Rectangle 4"/>
          <p:cNvSpPr>
            <a:spLocks noChangeArrowheads="1"/>
          </p:cNvSpPr>
          <p:nvPr/>
        </p:nvSpPr>
        <p:spPr bwMode="auto">
          <a:xfrm>
            <a:off x="684213" y="1052513"/>
            <a:ext cx="30480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endParaRPr lang="ru-RU" altLang="ru-RU" sz="1800" dirty="0">
              <a:solidFill>
                <a:srgbClr val="000000"/>
              </a:solidFill>
              <a:latin typeface="Arial Black" pitchFamily="34" charset="0"/>
              <a:cs typeface="Arial" pitchFamily="34" charset="0"/>
            </a:endParaRPr>
          </a:p>
          <a:p>
            <a:pPr algn="ctr" eaLnBrk="1" hangingPunct="1">
              <a:spcBef>
                <a:spcPct val="0"/>
              </a:spcBef>
              <a:buClrTx/>
              <a:buSzTx/>
              <a:buFontTx/>
              <a:buNone/>
            </a:pPr>
            <a:r>
              <a:rPr lang="ru-RU" altLang="ru-RU" sz="1800" b="1" dirty="0">
                <a:solidFill>
                  <a:schemeClr val="bg1"/>
                </a:solidFill>
                <a:latin typeface="Arial Black" pitchFamily="34" charset="0"/>
                <a:cs typeface="Arial" pitchFamily="34" charset="0"/>
              </a:rPr>
              <a:t>Воздействующие на</a:t>
            </a:r>
          </a:p>
          <a:p>
            <a:pPr algn="ctr" eaLnBrk="1" hangingPunct="1">
              <a:spcBef>
                <a:spcPct val="0"/>
              </a:spcBef>
              <a:buClrTx/>
              <a:buSzTx/>
              <a:buFontTx/>
              <a:buNone/>
            </a:pPr>
            <a:r>
              <a:rPr lang="ru-RU" altLang="ru-RU" sz="1800" b="1" dirty="0">
                <a:solidFill>
                  <a:schemeClr val="bg1"/>
                </a:solidFill>
                <a:latin typeface="Arial Black" pitchFamily="34" charset="0"/>
                <a:cs typeface="Arial" pitchFamily="34" charset="0"/>
              </a:rPr>
              <a:t>этапе проведения</a:t>
            </a:r>
          </a:p>
          <a:p>
            <a:pPr algn="ctr" eaLnBrk="1" hangingPunct="1">
              <a:spcBef>
                <a:spcPct val="0"/>
              </a:spcBef>
              <a:buClrTx/>
              <a:buSzTx/>
              <a:buFontTx/>
              <a:buNone/>
            </a:pPr>
            <a:r>
              <a:rPr lang="ru-RU" altLang="ru-RU" sz="1800" b="1" dirty="0">
                <a:solidFill>
                  <a:schemeClr val="bg1"/>
                </a:solidFill>
                <a:latin typeface="Arial Black" pitchFamily="34" charset="0"/>
                <a:cs typeface="Arial" pitchFamily="34" charset="0"/>
              </a:rPr>
              <a:t>нервного импульса-</a:t>
            </a:r>
          </a:p>
          <a:p>
            <a:pPr algn="ctr" eaLnBrk="1" hangingPunct="1">
              <a:spcBef>
                <a:spcPct val="0"/>
              </a:spcBef>
              <a:buClrTx/>
              <a:buSzTx/>
              <a:buFontTx/>
              <a:buNone/>
            </a:pPr>
            <a:r>
              <a:rPr lang="ru-RU" altLang="ru-RU" sz="1800" b="1" dirty="0" err="1">
                <a:solidFill>
                  <a:srgbClr val="FFFF00"/>
                </a:solidFill>
                <a:latin typeface="Arial Black" pitchFamily="34" charset="0"/>
                <a:cs typeface="Arial" pitchFamily="34" charset="0"/>
              </a:rPr>
              <a:t>нейротропные</a:t>
            </a:r>
            <a:endParaRPr lang="ru-RU" altLang="ru-RU" sz="1800" b="1" dirty="0">
              <a:solidFill>
                <a:srgbClr val="FFFF00"/>
              </a:solidFill>
              <a:latin typeface="Arial Black" pitchFamily="34" charset="0"/>
              <a:cs typeface="Arial" pitchFamily="34" charset="0"/>
            </a:endParaRPr>
          </a:p>
          <a:p>
            <a:pPr algn="ctr" eaLnBrk="1" hangingPunct="1">
              <a:spcBef>
                <a:spcPct val="0"/>
              </a:spcBef>
              <a:buClrTx/>
              <a:buSzTx/>
              <a:buFontTx/>
              <a:buNone/>
            </a:pPr>
            <a:endParaRPr lang="ru-RU" altLang="ru-RU" sz="1800" b="1" dirty="0">
              <a:solidFill>
                <a:srgbClr val="990000"/>
              </a:solidFill>
              <a:latin typeface="Arial Black" pitchFamily="34" charset="0"/>
              <a:cs typeface="Arial" pitchFamily="34" charset="0"/>
            </a:endParaRPr>
          </a:p>
        </p:txBody>
      </p:sp>
      <p:sp>
        <p:nvSpPr>
          <p:cNvPr id="71685" name="Rectangle 5"/>
          <p:cNvSpPr>
            <a:spLocks noChangeArrowheads="1"/>
          </p:cNvSpPr>
          <p:nvPr/>
        </p:nvSpPr>
        <p:spPr bwMode="auto">
          <a:xfrm>
            <a:off x="251520" y="3650312"/>
            <a:ext cx="348228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endParaRPr lang="ru-RU" altLang="ru-RU" sz="1800" dirty="0">
              <a:solidFill>
                <a:srgbClr val="000000"/>
              </a:solidFill>
              <a:latin typeface="Arial Black" pitchFamily="34" charset="0"/>
              <a:cs typeface="Arial" pitchFamily="34" charset="0"/>
            </a:endParaRPr>
          </a:p>
          <a:p>
            <a:pPr algn="ctr" eaLnBrk="1" hangingPunct="1">
              <a:spcBef>
                <a:spcPct val="0"/>
              </a:spcBef>
              <a:buClrTx/>
              <a:buSzTx/>
              <a:buFontTx/>
              <a:buNone/>
            </a:pPr>
            <a:r>
              <a:rPr lang="ru-RU" altLang="ru-RU" sz="1800" b="1" dirty="0">
                <a:solidFill>
                  <a:schemeClr val="bg1"/>
                </a:solidFill>
                <a:latin typeface="Arial Black" pitchFamily="34" charset="0"/>
                <a:cs typeface="Arial" pitchFamily="34" charset="0"/>
              </a:rPr>
              <a:t>Воздействующие на </a:t>
            </a:r>
          </a:p>
          <a:p>
            <a:pPr algn="ctr" eaLnBrk="1" hangingPunct="1">
              <a:spcBef>
                <a:spcPct val="0"/>
              </a:spcBef>
              <a:buClrTx/>
              <a:buSzTx/>
              <a:buFontTx/>
              <a:buNone/>
            </a:pPr>
            <a:r>
              <a:rPr lang="ru-RU" altLang="ru-RU" sz="1800" b="1" dirty="0">
                <a:solidFill>
                  <a:schemeClr val="bg1"/>
                </a:solidFill>
                <a:latin typeface="Arial Black" pitchFamily="34" charset="0"/>
                <a:cs typeface="Arial" pitchFamily="34" charset="0"/>
              </a:rPr>
              <a:t>гладкомышечные клетки -</a:t>
            </a:r>
          </a:p>
          <a:p>
            <a:pPr algn="ctr" eaLnBrk="1" hangingPunct="1">
              <a:spcBef>
                <a:spcPct val="0"/>
              </a:spcBef>
              <a:buClrTx/>
              <a:buSzTx/>
              <a:buFontTx/>
              <a:buNone/>
            </a:pPr>
            <a:r>
              <a:rPr lang="ru-RU" altLang="ru-RU" sz="1800" b="1" dirty="0" err="1">
                <a:solidFill>
                  <a:srgbClr val="FFFF00"/>
                </a:solidFill>
                <a:latin typeface="Arial Black" pitchFamily="34" charset="0"/>
                <a:cs typeface="Arial" pitchFamily="34" charset="0"/>
              </a:rPr>
              <a:t>миотропные</a:t>
            </a:r>
            <a:endParaRPr lang="ru-RU" altLang="ru-RU" sz="1800" b="1" dirty="0">
              <a:solidFill>
                <a:srgbClr val="FFFF00"/>
              </a:solidFill>
              <a:latin typeface="Arial Black" pitchFamily="34" charset="0"/>
              <a:cs typeface="Arial" pitchFamily="34" charset="0"/>
            </a:endParaRPr>
          </a:p>
          <a:p>
            <a:pPr algn="ctr" eaLnBrk="1" hangingPunct="1">
              <a:spcBef>
                <a:spcPct val="0"/>
              </a:spcBef>
              <a:buClrTx/>
              <a:buSzTx/>
              <a:buFontTx/>
              <a:buNone/>
            </a:pPr>
            <a:endParaRPr lang="ru-RU" altLang="ru-RU" sz="1800" b="1" dirty="0">
              <a:solidFill>
                <a:srgbClr val="3366CC"/>
              </a:solidFill>
              <a:latin typeface="Arial Black" pitchFamily="34" charset="0"/>
              <a:cs typeface="Arial" pitchFamily="34" charset="0"/>
            </a:endParaRPr>
          </a:p>
        </p:txBody>
      </p:sp>
      <p:sp>
        <p:nvSpPr>
          <p:cNvPr id="71686" name="Rectangle 6"/>
          <p:cNvSpPr>
            <a:spLocks noChangeArrowheads="1"/>
          </p:cNvSpPr>
          <p:nvPr/>
        </p:nvSpPr>
        <p:spPr bwMode="auto">
          <a:xfrm>
            <a:off x="4876800" y="990600"/>
            <a:ext cx="38100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800" b="1" dirty="0" err="1">
                <a:solidFill>
                  <a:schemeClr val="bg1"/>
                </a:solidFill>
                <a:latin typeface="Arial Black" pitchFamily="34" charset="0"/>
                <a:cs typeface="Arial" pitchFamily="34" charset="0"/>
              </a:rPr>
              <a:t>Холинолитики</a:t>
            </a:r>
            <a:r>
              <a:rPr lang="en-US" altLang="ru-RU" sz="1800" b="1" dirty="0" smtClean="0">
                <a:solidFill>
                  <a:schemeClr val="bg1"/>
                </a:solidFill>
                <a:latin typeface="Arial Black" pitchFamily="34" charset="0"/>
                <a:cs typeface="Arial" pitchFamily="34" charset="0"/>
              </a:rPr>
              <a:t>:</a:t>
            </a:r>
            <a:r>
              <a:rPr lang="ru-RU" altLang="ru-RU" sz="1800" b="1" dirty="0" smtClean="0">
                <a:solidFill>
                  <a:schemeClr val="bg1"/>
                </a:solidFill>
                <a:latin typeface="Arial Black" pitchFamily="34" charset="0"/>
                <a:cs typeface="Arial" pitchFamily="34" charset="0"/>
              </a:rPr>
              <a:t> блокаторы </a:t>
            </a:r>
          </a:p>
          <a:p>
            <a:pPr eaLnBrk="1" hangingPunct="1">
              <a:spcBef>
                <a:spcPct val="0"/>
              </a:spcBef>
              <a:buClrTx/>
              <a:buSzTx/>
              <a:buFontTx/>
              <a:buNone/>
            </a:pPr>
            <a:r>
              <a:rPr lang="ru-RU" altLang="ru-RU" sz="1800" b="1" dirty="0" smtClean="0">
                <a:solidFill>
                  <a:schemeClr val="bg1"/>
                </a:solidFill>
                <a:latin typeface="Arial Black" pitchFamily="34" charset="0"/>
                <a:cs typeface="Arial" pitchFamily="34" charset="0"/>
              </a:rPr>
              <a:t>М-</a:t>
            </a:r>
            <a:r>
              <a:rPr lang="ru-RU" altLang="ru-RU" sz="1800" b="1" dirty="0" err="1" smtClean="0">
                <a:solidFill>
                  <a:schemeClr val="bg1"/>
                </a:solidFill>
                <a:latin typeface="Arial Black" pitchFamily="34" charset="0"/>
                <a:cs typeface="Arial" pitchFamily="34" charset="0"/>
              </a:rPr>
              <a:t>холинорецепторов</a:t>
            </a:r>
            <a:r>
              <a:rPr lang="ru-RU" altLang="ru-RU" sz="1800" b="1" dirty="0" smtClean="0">
                <a:solidFill>
                  <a:schemeClr val="bg1"/>
                </a:solidFill>
                <a:latin typeface="Arial Black" pitchFamily="34" charset="0"/>
                <a:cs typeface="Arial" pitchFamily="34" charset="0"/>
              </a:rPr>
              <a:t> -</a:t>
            </a:r>
            <a:endParaRPr lang="ru-RU" altLang="ru-RU" sz="1800" b="1" dirty="0">
              <a:solidFill>
                <a:schemeClr val="bg1"/>
              </a:solidFill>
              <a:latin typeface="Arial Black" pitchFamily="34" charset="0"/>
              <a:cs typeface="Arial" pitchFamily="34" charset="0"/>
            </a:endParaRPr>
          </a:p>
          <a:p>
            <a:pPr eaLnBrk="1" hangingPunct="1">
              <a:spcBef>
                <a:spcPct val="0"/>
              </a:spcBef>
              <a:buClrTx/>
              <a:buSzTx/>
              <a:buFontTx/>
              <a:buNone/>
            </a:pPr>
            <a:r>
              <a:rPr lang="ru-RU" altLang="ru-RU" sz="1800" b="1" dirty="0">
                <a:solidFill>
                  <a:srgbClr val="FFFF00"/>
                </a:solidFill>
                <a:latin typeface="Arial Black" pitchFamily="34" charset="0"/>
                <a:cs typeface="Arial" pitchFamily="34" charset="0"/>
              </a:rPr>
              <a:t>атропин, </a:t>
            </a:r>
            <a:r>
              <a:rPr lang="ru-RU" altLang="ru-RU" sz="1800" b="1" dirty="0" err="1">
                <a:solidFill>
                  <a:srgbClr val="FFFF00"/>
                </a:solidFill>
                <a:latin typeface="Arial Black" pitchFamily="34" charset="0"/>
                <a:cs typeface="Arial" pitchFamily="34" charset="0"/>
              </a:rPr>
              <a:t>беладонна</a:t>
            </a:r>
            <a:r>
              <a:rPr lang="ru-RU" altLang="ru-RU" sz="1800" b="1" dirty="0">
                <a:solidFill>
                  <a:srgbClr val="FFFF00"/>
                </a:solidFill>
                <a:latin typeface="Arial Black" pitchFamily="34" charset="0"/>
                <a:cs typeface="Arial" pitchFamily="34" charset="0"/>
              </a:rPr>
              <a:t>, </a:t>
            </a:r>
          </a:p>
          <a:p>
            <a:pPr eaLnBrk="1" hangingPunct="1">
              <a:spcBef>
                <a:spcPct val="0"/>
              </a:spcBef>
              <a:buClrTx/>
              <a:buSzTx/>
              <a:buFontTx/>
              <a:buNone/>
            </a:pPr>
            <a:r>
              <a:rPr lang="ru-RU" altLang="ru-RU" sz="1800" b="1" dirty="0" err="1">
                <a:solidFill>
                  <a:srgbClr val="FFFF00"/>
                </a:solidFill>
                <a:latin typeface="Arial Black" pitchFamily="34" charset="0"/>
                <a:cs typeface="Arial" pitchFamily="34" charset="0"/>
              </a:rPr>
              <a:t>бускопан</a:t>
            </a:r>
            <a:r>
              <a:rPr lang="ru-RU" altLang="ru-RU" sz="1800" b="1" dirty="0">
                <a:solidFill>
                  <a:srgbClr val="FFFF00"/>
                </a:solidFill>
                <a:latin typeface="Arial Black" pitchFamily="34" charset="0"/>
                <a:cs typeface="Arial" pitchFamily="34" charset="0"/>
              </a:rPr>
              <a:t>, </a:t>
            </a:r>
            <a:r>
              <a:rPr lang="ru-RU" altLang="ru-RU" sz="1800" b="1" dirty="0" err="1">
                <a:solidFill>
                  <a:srgbClr val="FFFF00"/>
                </a:solidFill>
                <a:latin typeface="Arial Black" pitchFamily="34" charset="0"/>
                <a:cs typeface="Arial" pitchFamily="34" charset="0"/>
              </a:rPr>
              <a:t>платифиллин</a:t>
            </a:r>
            <a:endParaRPr lang="ru-RU" altLang="ru-RU" sz="1800" b="1" dirty="0">
              <a:solidFill>
                <a:srgbClr val="FFFF00"/>
              </a:solidFill>
              <a:latin typeface="Arial Black" pitchFamily="34" charset="0"/>
              <a:cs typeface="Arial" pitchFamily="34" charset="0"/>
            </a:endParaRPr>
          </a:p>
        </p:txBody>
      </p:sp>
      <p:sp>
        <p:nvSpPr>
          <p:cNvPr id="71687" name="Rectangle 7"/>
          <p:cNvSpPr>
            <a:spLocks noChangeArrowheads="1"/>
          </p:cNvSpPr>
          <p:nvPr/>
        </p:nvSpPr>
        <p:spPr bwMode="auto">
          <a:xfrm>
            <a:off x="4800600" y="2819400"/>
            <a:ext cx="43434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800" b="1" u="sng" dirty="0">
                <a:solidFill>
                  <a:schemeClr val="bg1"/>
                </a:solidFill>
                <a:latin typeface="Arial Black" pitchFamily="34" charset="0"/>
                <a:cs typeface="Arial" pitchFamily="34" charset="0"/>
              </a:rPr>
              <a:t>Неселективные:</a:t>
            </a:r>
            <a:r>
              <a:rPr lang="ru-RU" altLang="ru-RU" sz="1800" u="sng" dirty="0">
                <a:solidFill>
                  <a:schemeClr val="bg1"/>
                </a:solidFill>
                <a:latin typeface="Arial Black" pitchFamily="34" charset="0"/>
                <a:cs typeface="Arial" pitchFamily="34" charset="0"/>
              </a:rPr>
              <a:t> </a:t>
            </a:r>
          </a:p>
          <a:p>
            <a:pPr eaLnBrk="1" hangingPunct="1">
              <a:spcBef>
                <a:spcPct val="0"/>
              </a:spcBef>
              <a:buClrTx/>
              <a:buSzTx/>
              <a:buFontTx/>
              <a:buNone/>
            </a:pPr>
            <a:r>
              <a:rPr lang="ru-RU" altLang="ru-RU" sz="1800" b="1" dirty="0">
                <a:solidFill>
                  <a:schemeClr val="bg1"/>
                </a:solidFill>
                <a:latin typeface="Arial Black" pitchFamily="34" charset="0"/>
                <a:cs typeface="Arial" pitchFamily="34" charset="0"/>
              </a:rPr>
              <a:t>ингибиторы </a:t>
            </a:r>
            <a:r>
              <a:rPr lang="ru-RU" altLang="ru-RU" sz="1800" b="1" dirty="0" err="1">
                <a:solidFill>
                  <a:schemeClr val="bg1"/>
                </a:solidFill>
                <a:latin typeface="Arial Black" pitchFamily="34" charset="0"/>
                <a:cs typeface="Arial" pitchFamily="34" charset="0"/>
              </a:rPr>
              <a:t>фосфодиэстеразы</a:t>
            </a:r>
            <a:r>
              <a:rPr lang="ru-RU" altLang="ru-RU" sz="1800" b="1" dirty="0">
                <a:solidFill>
                  <a:schemeClr val="bg1"/>
                </a:solidFill>
                <a:latin typeface="Arial Black" pitchFamily="34" charset="0"/>
                <a:cs typeface="Arial" pitchFamily="34" charset="0"/>
              </a:rPr>
              <a:t> -</a:t>
            </a:r>
          </a:p>
          <a:p>
            <a:pPr eaLnBrk="1" hangingPunct="1">
              <a:spcBef>
                <a:spcPct val="0"/>
              </a:spcBef>
              <a:buClrTx/>
              <a:buSzTx/>
              <a:buFontTx/>
              <a:buNone/>
            </a:pPr>
            <a:r>
              <a:rPr lang="ru-RU" altLang="ru-RU" sz="1800" b="1" dirty="0" err="1">
                <a:solidFill>
                  <a:srgbClr val="FFFF00"/>
                </a:solidFill>
                <a:latin typeface="Arial Black" pitchFamily="34" charset="0"/>
                <a:cs typeface="Arial" pitchFamily="34" charset="0"/>
              </a:rPr>
              <a:t>дротаверин</a:t>
            </a:r>
            <a:r>
              <a:rPr lang="ru-RU" altLang="ru-RU" sz="1800" b="1" dirty="0">
                <a:solidFill>
                  <a:srgbClr val="FFFF00"/>
                </a:solidFill>
                <a:latin typeface="Arial Black" pitchFamily="34" charset="0"/>
                <a:cs typeface="Arial" pitchFamily="34" charset="0"/>
              </a:rPr>
              <a:t>, папаверин, </a:t>
            </a:r>
            <a:endParaRPr lang="ru-RU" altLang="ru-RU" sz="1800" b="1" dirty="0" smtClean="0">
              <a:solidFill>
                <a:srgbClr val="FFFF00"/>
              </a:solidFill>
              <a:latin typeface="Arial Black" pitchFamily="34" charset="0"/>
              <a:cs typeface="Arial" pitchFamily="34" charset="0"/>
            </a:endParaRPr>
          </a:p>
          <a:p>
            <a:pPr eaLnBrk="1" hangingPunct="1">
              <a:spcBef>
                <a:spcPct val="0"/>
              </a:spcBef>
              <a:buClrTx/>
              <a:buSzTx/>
              <a:buFontTx/>
              <a:buNone/>
            </a:pPr>
            <a:r>
              <a:rPr lang="ru-RU" altLang="ru-RU" sz="1800" b="1" dirty="0" err="1" smtClean="0">
                <a:solidFill>
                  <a:srgbClr val="FFFF00"/>
                </a:solidFill>
                <a:latin typeface="Arial Black" pitchFamily="34" charset="0"/>
                <a:cs typeface="Arial" pitchFamily="34" charset="0"/>
              </a:rPr>
              <a:t>альверин</a:t>
            </a:r>
            <a:r>
              <a:rPr lang="ru-RU" altLang="ru-RU" sz="1800" b="1" dirty="0" smtClean="0">
                <a:solidFill>
                  <a:srgbClr val="FFFF00"/>
                </a:solidFill>
                <a:latin typeface="Arial Black" pitchFamily="34" charset="0"/>
                <a:cs typeface="Arial" pitchFamily="34" charset="0"/>
              </a:rPr>
              <a:t>, </a:t>
            </a:r>
            <a:r>
              <a:rPr lang="ru-RU" altLang="ru-RU" sz="1800" b="1" dirty="0" err="1" smtClean="0">
                <a:solidFill>
                  <a:srgbClr val="FFFF00"/>
                </a:solidFill>
                <a:latin typeface="Arial Black" pitchFamily="34" charset="0"/>
                <a:cs typeface="Arial" pitchFamily="34" charset="0"/>
              </a:rPr>
              <a:t>галидор</a:t>
            </a:r>
            <a:r>
              <a:rPr lang="ru-RU" altLang="ru-RU" sz="1800" b="1" dirty="0">
                <a:solidFill>
                  <a:srgbClr val="FFFF00"/>
                </a:solidFill>
                <a:latin typeface="Arial Black" pitchFamily="34" charset="0"/>
                <a:cs typeface="Arial" pitchFamily="34" charset="0"/>
              </a:rPr>
              <a:t>.</a:t>
            </a:r>
          </a:p>
          <a:p>
            <a:pPr eaLnBrk="1" hangingPunct="1">
              <a:spcBef>
                <a:spcPct val="0"/>
              </a:spcBef>
              <a:buClrTx/>
              <a:buSzTx/>
              <a:buFontTx/>
              <a:buNone/>
            </a:pPr>
            <a:endParaRPr lang="ru-RU" altLang="ru-RU" sz="1800" b="1" dirty="0">
              <a:solidFill>
                <a:srgbClr val="990000"/>
              </a:solidFill>
              <a:latin typeface="Arial Black" pitchFamily="34" charset="0"/>
              <a:cs typeface="Arial" pitchFamily="34" charset="0"/>
            </a:endParaRPr>
          </a:p>
        </p:txBody>
      </p:sp>
      <p:sp>
        <p:nvSpPr>
          <p:cNvPr id="71688" name="Rectangle 8"/>
          <p:cNvSpPr>
            <a:spLocks noChangeArrowheads="1"/>
          </p:cNvSpPr>
          <p:nvPr/>
        </p:nvSpPr>
        <p:spPr bwMode="auto">
          <a:xfrm>
            <a:off x="4751388" y="4450412"/>
            <a:ext cx="4164012" cy="19309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800" b="1" u="sng" dirty="0">
                <a:solidFill>
                  <a:schemeClr val="bg1"/>
                </a:solidFill>
                <a:latin typeface="Arial Black" pitchFamily="34" charset="0"/>
                <a:cs typeface="Arial" pitchFamily="34" charset="0"/>
              </a:rPr>
              <a:t>Селективные:</a:t>
            </a:r>
          </a:p>
          <a:p>
            <a:pPr eaLnBrk="1" hangingPunct="1">
              <a:spcBef>
                <a:spcPct val="0"/>
              </a:spcBef>
              <a:buClrTx/>
              <a:buSzTx/>
              <a:buFontTx/>
              <a:buNone/>
            </a:pPr>
            <a:r>
              <a:rPr lang="ru-RU" altLang="ru-RU" sz="1800" b="1" dirty="0">
                <a:solidFill>
                  <a:schemeClr val="bg1"/>
                </a:solidFill>
                <a:latin typeface="Arial Black" pitchFamily="34" charset="0"/>
                <a:cs typeface="Arial" pitchFamily="34" charset="0"/>
              </a:rPr>
              <a:t>блокаторы </a:t>
            </a:r>
            <a:r>
              <a:rPr lang="en-US" altLang="ru-RU" sz="1800" b="1" dirty="0">
                <a:solidFill>
                  <a:schemeClr val="bg1"/>
                </a:solidFill>
                <a:latin typeface="Arial Black" pitchFamily="34" charset="0"/>
                <a:cs typeface="Arial" pitchFamily="34" charset="0"/>
              </a:rPr>
              <a:t>Na+</a:t>
            </a:r>
            <a:r>
              <a:rPr lang="ru-RU" altLang="ru-RU" sz="1800" b="1" dirty="0" smtClean="0">
                <a:solidFill>
                  <a:schemeClr val="bg1"/>
                </a:solidFill>
                <a:latin typeface="Arial Black" pitchFamily="34" charset="0"/>
                <a:cs typeface="Arial" pitchFamily="34" charset="0"/>
              </a:rPr>
              <a:t>каналов</a:t>
            </a:r>
            <a:r>
              <a:rPr lang="ru-RU" altLang="ru-RU" sz="1800" b="1" dirty="0" smtClean="0">
                <a:solidFill>
                  <a:srgbClr val="FFFF00"/>
                </a:solidFill>
                <a:latin typeface="Arial Black" pitchFamily="34" charset="0"/>
                <a:cs typeface="Arial" pitchFamily="34" charset="0"/>
              </a:rPr>
              <a:t>-</a:t>
            </a:r>
          </a:p>
          <a:p>
            <a:pPr eaLnBrk="1" hangingPunct="1">
              <a:spcBef>
                <a:spcPct val="0"/>
              </a:spcBef>
              <a:buClrTx/>
              <a:buSzTx/>
              <a:buFontTx/>
              <a:buNone/>
            </a:pPr>
            <a:r>
              <a:rPr lang="ru-RU" altLang="ru-RU" sz="1800" b="1" dirty="0" err="1" smtClean="0">
                <a:solidFill>
                  <a:srgbClr val="FFFF00"/>
                </a:solidFill>
                <a:latin typeface="Arial Black" pitchFamily="34" charset="0"/>
                <a:cs typeface="Arial" pitchFamily="34" charset="0"/>
              </a:rPr>
              <a:t>Дюспаталин</a:t>
            </a:r>
            <a:endParaRPr lang="ru-RU" altLang="ru-RU" sz="1800" b="1" dirty="0">
              <a:solidFill>
                <a:srgbClr val="FFFF00"/>
              </a:solidFill>
              <a:latin typeface="Arial Black" pitchFamily="34" charset="0"/>
              <a:cs typeface="Arial" pitchFamily="34" charset="0"/>
            </a:endParaRPr>
          </a:p>
          <a:p>
            <a:pPr eaLnBrk="1" hangingPunct="1">
              <a:spcBef>
                <a:spcPct val="0"/>
              </a:spcBef>
              <a:buClrTx/>
              <a:buSzTx/>
              <a:buFontTx/>
              <a:buNone/>
            </a:pPr>
            <a:r>
              <a:rPr lang="ru-RU" altLang="ru-RU" sz="1800" b="1" dirty="0">
                <a:solidFill>
                  <a:schemeClr val="bg1"/>
                </a:solidFill>
                <a:latin typeface="Arial Black" pitchFamily="34" charset="0"/>
                <a:cs typeface="Arial" pitchFamily="34" charset="0"/>
              </a:rPr>
              <a:t>блокаторы </a:t>
            </a:r>
            <a:r>
              <a:rPr lang="en-US" altLang="ru-RU" sz="1800" b="1" dirty="0">
                <a:solidFill>
                  <a:schemeClr val="bg1"/>
                </a:solidFill>
                <a:latin typeface="Arial Black" pitchFamily="34" charset="0"/>
                <a:cs typeface="Arial" pitchFamily="34" charset="0"/>
              </a:rPr>
              <a:t>Ca ++</a:t>
            </a:r>
            <a:r>
              <a:rPr lang="ru-RU" altLang="ru-RU" sz="1800" b="1" dirty="0">
                <a:solidFill>
                  <a:schemeClr val="bg1"/>
                </a:solidFill>
                <a:latin typeface="Arial Black" pitchFamily="34" charset="0"/>
                <a:cs typeface="Arial" pitchFamily="34" charset="0"/>
              </a:rPr>
              <a:t> каналов</a:t>
            </a:r>
            <a:r>
              <a:rPr lang="en-US" altLang="ru-RU" sz="1800" b="1" dirty="0">
                <a:solidFill>
                  <a:schemeClr val="bg1"/>
                </a:solidFill>
                <a:latin typeface="Arial Black" pitchFamily="34" charset="0"/>
                <a:cs typeface="Arial" pitchFamily="34" charset="0"/>
              </a:rPr>
              <a:t>:</a:t>
            </a:r>
            <a:endParaRPr lang="ru-RU" altLang="ru-RU" sz="1800" b="1" dirty="0">
              <a:solidFill>
                <a:schemeClr val="bg1"/>
              </a:solidFill>
              <a:latin typeface="Arial Black" pitchFamily="34" charset="0"/>
              <a:cs typeface="Arial" pitchFamily="34" charset="0"/>
            </a:endParaRPr>
          </a:p>
          <a:p>
            <a:pPr eaLnBrk="1" hangingPunct="1">
              <a:spcBef>
                <a:spcPct val="0"/>
              </a:spcBef>
              <a:buClrTx/>
              <a:buSzTx/>
              <a:buFontTx/>
              <a:buNone/>
            </a:pPr>
            <a:r>
              <a:rPr lang="ru-RU" altLang="ru-RU" sz="1800" b="1" dirty="0" err="1">
                <a:solidFill>
                  <a:srgbClr val="FFFF00"/>
                </a:solidFill>
                <a:latin typeface="Arial Black" pitchFamily="34" charset="0"/>
                <a:cs typeface="Arial" pitchFamily="34" charset="0"/>
              </a:rPr>
              <a:t>отилония</a:t>
            </a:r>
            <a:r>
              <a:rPr lang="ru-RU" altLang="ru-RU" sz="1800" b="1" dirty="0">
                <a:solidFill>
                  <a:srgbClr val="FFFF00"/>
                </a:solidFill>
                <a:latin typeface="Arial Black" pitchFamily="34" charset="0"/>
                <a:cs typeface="Arial" pitchFamily="34" charset="0"/>
              </a:rPr>
              <a:t> бромид- </a:t>
            </a:r>
            <a:r>
              <a:rPr lang="ru-RU" altLang="ru-RU" sz="1800" b="1" dirty="0" err="1">
                <a:solidFill>
                  <a:srgbClr val="FFFF00"/>
                </a:solidFill>
                <a:latin typeface="Arial" pitchFamily="34" charset="0"/>
              </a:rPr>
              <a:t>спазмомен</a:t>
            </a:r>
            <a:endParaRPr lang="ru-RU" altLang="ru-RU" sz="1800" b="1" dirty="0">
              <a:solidFill>
                <a:srgbClr val="FFFF00"/>
              </a:solidFill>
              <a:latin typeface="Arial Black" pitchFamily="34" charset="0"/>
              <a:cs typeface="Arial" pitchFamily="34" charset="0"/>
            </a:endParaRPr>
          </a:p>
          <a:p>
            <a:pPr eaLnBrk="1" hangingPunct="1">
              <a:spcBef>
                <a:spcPct val="0"/>
              </a:spcBef>
              <a:buClrTx/>
              <a:buSzTx/>
              <a:buFontTx/>
              <a:buNone/>
            </a:pPr>
            <a:r>
              <a:rPr lang="ru-RU" altLang="ru-RU" sz="1800" b="1" dirty="0" err="1">
                <a:solidFill>
                  <a:srgbClr val="FFFF00"/>
                </a:solidFill>
                <a:latin typeface="Arial Black" pitchFamily="34" charset="0"/>
                <a:cs typeface="Arial" pitchFamily="34" charset="0"/>
              </a:rPr>
              <a:t>пинаверия</a:t>
            </a:r>
            <a:r>
              <a:rPr lang="ru-RU" altLang="ru-RU" sz="1800" b="1" dirty="0">
                <a:solidFill>
                  <a:srgbClr val="FFFF00"/>
                </a:solidFill>
                <a:latin typeface="Arial Black" pitchFamily="34" charset="0"/>
                <a:cs typeface="Arial" pitchFamily="34" charset="0"/>
              </a:rPr>
              <a:t> бромид – </a:t>
            </a:r>
            <a:r>
              <a:rPr lang="ru-RU" altLang="ru-RU" sz="1800" b="1" dirty="0" err="1">
                <a:solidFill>
                  <a:srgbClr val="FFFF00"/>
                </a:solidFill>
                <a:latin typeface="Arial Black" pitchFamily="34" charset="0"/>
                <a:cs typeface="Arial" pitchFamily="34" charset="0"/>
              </a:rPr>
              <a:t>Дицетел</a:t>
            </a:r>
            <a:endParaRPr lang="ru-RU" altLang="ru-RU" sz="1800" b="1" dirty="0">
              <a:solidFill>
                <a:srgbClr val="FFFF00"/>
              </a:solidFill>
              <a:latin typeface="Arial Black" pitchFamily="34" charset="0"/>
              <a:cs typeface="Arial" pitchFamily="34" charset="0"/>
            </a:endParaRPr>
          </a:p>
          <a:p>
            <a:pPr eaLnBrk="1" hangingPunct="1">
              <a:spcBef>
                <a:spcPct val="0"/>
              </a:spcBef>
              <a:buClrTx/>
              <a:buSzTx/>
              <a:buFontTx/>
              <a:buNone/>
            </a:pPr>
            <a:endParaRPr lang="ru-RU" altLang="ru-RU" sz="1800" b="1" dirty="0">
              <a:solidFill>
                <a:srgbClr val="990000"/>
              </a:solidFill>
              <a:latin typeface="Arial Black" pitchFamily="34" charset="0"/>
              <a:cs typeface="Arial" pitchFamily="34" charset="0"/>
            </a:endParaRPr>
          </a:p>
        </p:txBody>
      </p:sp>
      <p:sp>
        <p:nvSpPr>
          <p:cNvPr id="71689" name="Line 9"/>
          <p:cNvSpPr>
            <a:spLocks noChangeShapeType="1"/>
          </p:cNvSpPr>
          <p:nvPr/>
        </p:nvSpPr>
        <p:spPr bwMode="auto">
          <a:xfrm flipV="1">
            <a:off x="3810000" y="3581400"/>
            <a:ext cx="838200" cy="3810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690" name="Line 10"/>
          <p:cNvSpPr>
            <a:spLocks noChangeShapeType="1"/>
          </p:cNvSpPr>
          <p:nvPr/>
        </p:nvSpPr>
        <p:spPr bwMode="auto">
          <a:xfrm>
            <a:off x="3810000" y="4953000"/>
            <a:ext cx="990600" cy="3048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691" name="Line 11"/>
          <p:cNvSpPr>
            <a:spLocks noChangeShapeType="1"/>
          </p:cNvSpPr>
          <p:nvPr/>
        </p:nvSpPr>
        <p:spPr bwMode="auto">
          <a:xfrm>
            <a:off x="4114800" y="1676400"/>
            <a:ext cx="431800" cy="0"/>
          </a:xfrm>
          <a:prstGeom prst="line">
            <a:avLst/>
          </a:prstGeom>
          <a:noFill/>
          <a:ln w="3175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586370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0" y="333375"/>
            <a:ext cx="9144000" cy="946150"/>
          </a:xfrm>
        </p:spPr>
        <p:txBody>
          <a:bodyPr/>
          <a:lstStyle/>
          <a:p>
            <a:pPr algn="ctr" eaLnBrk="1" hangingPunct="1"/>
            <a:r>
              <a:rPr lang="ru-RU" altLang="ru-RU" sz="2800" b="1" smtClean="0">
                <a:solidFill>
                  <a:schemeClr val="folHlink"/>
                </a:solidFill>
                <a:latin typeface="Arial" pitchFamily="34" charset="0"/>
              </a:rPr>
              <a:t>Подавление секреции железы - Создание функционального покоя!!!</a:t>
            </a:r>
          </a:p>
        </p:txBody>
      </p:sp>
      <p:sp>
        <p:nvSpPr>
          <p:cNvPr id="72707" name="Rectangle 3"/>
          <p:cNvSpPr>
            <a:spLocks noGrp="1" noChangeArrowheads="1"/>
          </p:cNvSpPr>
          <p:nvPr>
            <p:ph type="body" idx="4294967295"/>
          </p:nvPr>
        </p:nvSpPr>
        <p:spPr>
          <a:xfrm>
            <a:off x="0" y="2205038"/>
            <a:ext cx="5292725" cy="3938587"/>
          </a:xfrm>
        </p:spPr>
        <p:txBody>
          <a:bodyPr/>
          <a:lstStyle/>
          <a:p>
            <a:pPr marL="673100" indent="-673100" eaLnBrk="1" hangingPunct="1">
              <a:lnSpc>
                <a:spcPct val="90000"/>
              </a:lnSpc>
              <a:spcBef>
                <a:spcPct val="30000"/>
              </a:spcBef>
              <a:spcAft>
                <a:spcPct val="20000"/>
              </a:spcAft>
              <a:buClr>
                <a:srgbClr val="FF3300"/>
              </a:buClr>
              <a:buSzPct val="200000"/>
              <a:buFont typeface="Wingdings" pitchFamily="2" charset="2"/>
              <a:buChar char="ü"/>
            </a:pPr>
            <a:r>
              <a:rPr lang="ru-RU" altLang="ru-RU" sz="2800" smtClean="0">
                <a:solidFill>
                  <a:schemeClr val="hlink"/>
                </a:solidFill>
                <a:latin typeface="Arial" pitchFamily="34" charset="0"/>
              </a:rPr>
              <a:t>Соблюдение диеты, не усиливающей секреторную функцию ПЖ </a:t>
            </a:r>
            <a:r>
              <a:rPr lang="ru-RU" altLang="ru-RU" sz="2800" b="1" smtClean="0">
                <a:solidFill>
                  <a:srgbClr val="FF0000"/>
                </a:solidFill>
                <a:latin typeface="Arial" pitchFamily="34" charset="0"/>
              </a:rPr>
              <a:t>пожизненная абстиненция</a:t>
            </a:r>
            <a:endParaRPr lang="ru-RU" altLang="ru-RU" sz="2800" smtClean="0">
              <a:solidFill>
                <a:schemeClr val="hlink"/>
              </a:solidFill>
              <a:latin typeface="Arial" pitchFamily="34" charset="0"/>
            </a:endParaRPr>
          </a:p>
          <a:p>
            <a:pPr marL="673100" indent="-673100" eaLnBrk="1" hangingPunct="1">
              <a:lnSpc>
                <a:spcPct val="90000"/>
              </a:lnSpc>
              <a:spcBef>
                <a:spcPct val="30000"/>
              </a:spcBef>
              <a:spcAft>
                <a:spcPct val="20000"/>
              </a:spcAft>
              <a:buClr>
                <a:srgbClr val="FF3300"/>
              </a:buClr>
              <a:buSzPct val="200000"/>
              <a:buFont typeface="Wingdings" pitchFamily="2" charset="2"/>
              <a:buChar char="ü"/>
            </a:pPr>
            <a:r>
              <a:rPr lang="ru-RU" altLang="ru-RU" sz="2800" smtClean="0">
                <a:solidFill>
                  <a:schemeClr val="hlink"/>
                </a:solidFill>
                <a:latin typeface="Arial" pitchFamily="34" charset="0"/>
              </a:rPr>
              <a:t>Фармакологическое подавление секреции ПЖ</a:t>
            </a:r>
          </a:p>
        </p:txBody>
      </p:sp>
    </p:spTree>
    <p:extLst>
      <p:ext uri="{BB962C8B-B14F-4D97-AF65-F5344CB8AC3E}">
        <p14:creationId xmlns:p14="http://schemas.microsoft.com/office/powerpoint/2010/main" val="38572429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subTitle" idx="4294967295"/>
          </p:nvPr>
        </p:nvSpPr>
        <p:spPr>
          <a:xfrm>
            <a:off x="0" y="1628775"/>
            <a:ext cx="9144000" cy="5229225"/>
          </a:xfrm>
        </p:spPr>
        <p:txBody>
          <a:bodyPr>
            <a:normAutofit/>
          </a:bodyPr>
          <a:lstStyle/>
          <a:p>
            <a:pPr marL="0" indent="0" eaLnBrk="1" hangingPunct="1">
              <a:lnSpc>
                <a:spcPct val="90000"/>
              </a:lnSpc>
              <a:buFont typeface="Wingdings" pitchFamily="2" charset="2"/>
              <a:buNone/>
            </a:pPr>
            <a:r>
              <a:rPr lang="ru-RU" altLang="ko-KR" sz="2400" dirty="0" smtClean="0">
                <a:latin typeface="Arial" pitchFamily="34" charset="0"/>
              </a:rPr>
              <a:t> </a:t>
            </a:r>
            <a:r>
              <a:rPr lang="ru-RU" altLang="ko-KR" sz="2400" b="1" dirty="0" smtClean="0">
                <a:solidFill>
                  <a:schemeClr val="hlink"/>
                </a:solidFill>
                <a:latin typeface="Arial" pitchFamily="34" charset="0"/>
              </a:rPr>
              <a:t>-</a:t>
            </a:r>
            <a:r>
              <a:rPr lang="en-US" altLang="ko-KR" sz="2400" b="1" dirty="0" smtClean="0">
                <a:solidFill>
                  <a:schemeClr val="hlink"/>
                </a:solidFill>
                <a:latin typeface="Arial" pitchFamily="34" charset="0"/>
              </a:rPr>
              <a:t> </a:t>
            </a:r>
            <a:r>
              <a:rPr lang="ru-RU" altLang="ko-KR" sz="2400" b="1" dirty="0" smtClean="0">
                <a:solidFill>
                  <a:schemeClr val="hlink"/>
                </a:solidFill>
                <a:latin typeface="Arial" pitchFamily="34" charset="0"/>
              </a:rPr>
              <a:t>прогрессирующее течение</a:t>
            </a:r>
          </a:p>
          <a:p>
            <a:pPr marL="0" indent="0" eaLnBrk="1" hangingPunct="1">
              <a:lnSpc>
                <a:spcPct val="90000"/>
              </a:lnSpc>
              <a:buFont typeface="Wingdings" pitchFamily="2" charset="2"/>
              <a:buNone/>
            </a:pPr>
            <a:endParaRPr lang="ru-RU" altLang="ko-KR" sz="2400" b="1" dirty="0" smtClean="0">
              <a:solidFill>
                <a:schemeClr val="hlink"/>
              </a:solidFill>
              <a:latin typeface="Arial" pitchFamily="34" charset="0"/>
            </a:endParaRPr>
          </a:p>
          <a:p>
            <a:pPr marL="0" indent="0">
              <a:lnSpc>
                <a:spcPct val="90000"/>
              </a:lnSpc>
              <a:buNone/>
            </a:pPr>
            <a:r>
              <a:rPr lang="ru-RU" altLang="ko-KR" sz="2400" b="1" dirty="0" smtClean="0">
                <a:solidFill>
                  <a:schemeClr val="hlink"/>
                </a:solidFill>
                <a:latin typeface="Arial" pitchFamily="34" charset="0"/>
              </a:rPr>
              <a:t> -</a:t>
            </a:r>
            <a:r>
              <a:rPr lang="en-US" altLang="ko-KR" sz="2400" b="1" dirty="0" smtClean="0">
                <a:solidFill>
                  <a:schemeClr val="hlink"/>
                </a:solidFill>
                <a:latin typeface="Arial" pitchFamily="34" charset="0"/>
              </a:rPr>
              <a:t> </a:t>
            </a:r>
            <a:r>
              <a:rPr lang="ru-RU" altLang="ko-KR" sz="2400" b="1" dirty="0" smtClean="0">
                <a:solidFill>
                  <a:schemeClr val="hlink"/>
                </a:solidFill>
                <a:latin typeface="Arial" pitchFamily="34" charset="0"/>
              </a:rPr>
              <a:t>значительное нарушение качества жизни постоянная боль и диспепсия</a:t>
            </a:r>
            <a:r>
              <a:rPr lang="en-US" altLang="ko-KR" sz="2400" b="1" dirty="0" smtClean="0">
                <a:solidFill>
                  <a:schemeClr val="hlink"/>
                </a:solidFill>
                <a:latin typeface="Arial" pitchFamily="34" charset="0"/>
              </a:rPr>
              <a:t>, </a:t>
            </a:r>
            <a:r>
              <a:rPr lang="ru-RU" altLang="ko-KR" sz="2400" b="1" dirty="0" smtClean="0">
                <a:solidFill>
                  <a:schemeClr val="hlink"/>
                </a:solidFill>
                <a:latin typeface="Arial" pitchFamily="34" charset="0"/>
              </a:rPr>
              <a:t>необходимость постоянного соблюдения диеты</a:t>
            </a:r>
            <a:r>
              <a:rPr lang="en-US" altLang="ko-KR" sz="2400" b="1" dirty="0" smtClean="0">
                <a:solidFill>
                  <a:schemeClr val="hlink"/>
                </a:solidFill>
                <a:latin typeface="Arial" pitchFamily="34" charset="0"/>
              </a:rPr>
              <a:t> </a:t>
            </a:r>
            <a:r>
              <a:rPr lang="ru-RU" altLang="ko-KR" sz="2400" b="1" dirty="0" smtClean="0">
                <a:solidFill>
                  <a:schemeClr val="hlink"/>
                </a:solidFill>
                <a:latin typeface="Arial" pitchFamily="34" charset="0"/>
              </a:rPr>
              <a:t>и (пожизненного) приема ферментных препаратов</a:t>
            </a:r>
          </a:p>
          <a:p>
            <a:pPr marL="0" indent="0" eaLnBrk="1" hangingPunct="1">
              <a:lnSpc>
                <a:spcPct val="90000"/>
              </a:lnSpc>
              <a:buFontTx/>
              <a:buNone/>
            </a:pPr>
            <a:r>
              <a:rPr lang="ru-RU" altLang="ko-KR" sz="2400" b="1" dirty="0" smtClean="0">
                <a:solidFill>
                  <a:schemeClr val="hlink"/>
                </a:solidFill>
                <a:latin typeface="Arial" pitchFamily="34" charset="0"/>
              </a:rPr>
              <a:t>    </a:t>
            </a:r>
          </a:p>
          <a:p>
            <a:pPr marL="0" indent="0" eaLnBrk="1" hangingPunct="1">
              <a:lnSpc>
                <a:spcPct val="90000"/>
              </a:lnSpc>
              <a:buFontTx/>
              <a:buNone/>
            </a:pPr>
            <a:r>
              <a:rPr lang="ru-RU" altLang="ko-KR" sz="2400" b="1" dirty="0" smtClean="0">
                <a:solidFill>
                  <a:schemeClr val="hlink"/>
                </a:solidFill>
                <a:latin typeface="Arial" pitchFamily="34" charset="0"/>
              </a:rPr>
              <a:t>-</a:t>
            </a:r>
            <a:r>
              <a:rPr lang="en-US" altLang="ko-KR" sz="2400" b="1" dirty="0" smtClean="0">
                <a:solidFill>
                  <a:schemeClr val="hlink"/>
                </a:solidFill>
                <a:latin typeface="Arial" pitchFamily="34" charset="0"/>
              </a:rPr>
              <a:t> </a:t>
            </a:r>
            <a:r>
              <a:rPr lang="ru-RU" altLang="ko-KR" sz="2400" b="1" dirty="0" smtClean="0">
                <a:solidFill>
                  <a:schemeClr val="hlink"/>
                </a:solidFill>
                <a:latin typeface="Arial" pitchFamily="34" charset="0"/>
              </a:rPr>
              <a:t>высокая (до 30%) частота осложнений, л</a:t>
            </a:r>
            <a:r>
              <a:rPr lang="ru-RU" altLang="ru-RU" sz="2400" b="1" dirty="0" smtClean="0">
                <a:solidFill>
                  <a:schemeClr val="hlink"/>
                </a:solidFill>
                <a:latin typeface="Arial" pitchFamily="34" charset="0"/>
              </a:rPr>
              <a:t>етальность при которых достигает 11,9%</a:t>
            </a:r>
          </a:p>
          <a:p>
            <a:pPr marL="0" indent="0" eaLnBrk="1" hangingPunct="1">
              <a:lnSpc>
                <a:spcPct val="90000"/>
              </a:lnSpc>
              <a:buFont typeface="Wingdings" pitchFamily="2" charset="2"/>
              <a:buNone/>
            </a:pPr>
            <a:endParaRPr lang="ru-RU" altLang="ru-RU" sz="2400" b="1" dirty="0" smtClean="0">
              <a:solidFill>
                <a:schemeClr val="hlink"/>
              </a:solidFill>
              <a:latin typeface="Arial" pitchFamily="34" charset="0"/>
            </a:endParaRPr>
          </a:p>
          <a:p>
            <a:pPr marL="0" indent="0" eaLnBrk="1" hangingPunct="1">
              <a:lnSpc>
                <a:spcPct val="90000"/>
              </a:lnSpc>
              <a:buFont typeface="Wingdings" pitchFamily="2" charset="2"/>
              <a:buNone/>
            </a:pPr>
            <a:r>
              <a:rPr lang="ru-RU" altLang="ru-RU" sz="2400" b="1" dirty="0" smtClean="0">
                <a:solidFill>
                  <a:schemeClr val="hlink"/>
                </a:solidFill>
                <a:latin typeface="Arial" pitchFamily="34" charset="0"/>
              </a:rPr>
              <a:t>-</a:t>
            </a:r>
            <a:r>
              <a:rPr lang="en-US" altLang="ru-RU" sz="2400" b="1" dirty="0" smtClean="0">
                <a:solidFill>
                  <a:schemeClr val="hlink"/>
                </a:solidFill>
                <a:latin typeface="Arial" pitchFamily="34" charset="0"/>
              </a:rPr>
              <a:t> </a:t>
            </a:r>
            <a:r>
              <a:rPr lang="ru-RU" altLang="ru-RU" sz="2400" b="1" dirty="0" smtClean="0">
                <a:solidFill>
                  <a:schemeClr val="hlink"/>
                </a:solidFill>
                <a:latin typeface="Arial" pitchFamily="34" charset="0"/>
              </a:rPr>
              <a:t>риск развития карциномы поджелудочной железы</a:t>
            </a:r>
          </a:p>
          <a:p>
            <a:pPr marL="0" indent="0" eaLnBrk="1" hangingPunct="1">
              <a:lnSpc>
                <a:spcPct val="90000"/>
              </a:lnSpc>
              <a:buFont typeface="Wingdings" pitchFamily="2" charset="2"/>
              <a:buNone/>
            </a:pPr>
            <a:endParaRPr lang="ru-RU" altLang="ko-KR" sz="2400" b="1" dirty="0" smtClean="0">
              <a:solidFill>
                <a:schemeClr val="hlink"/>
              </a:solidFill>
              <a:latin typeface="Arial" pitchFamily="34" charset="0"/>
            </a:endParaRPr>
          </a:p>
        </p:txBody>
      </p:sp>
      <p:sp>
        <p:nvSpPr>
          <p:cNvPr id="21507" name="Rectangle 0"/>
          <p:cNvSpPr>
            <a:spLocks noChangeArrowheads="1"/>
          </p:cNvSpPr>
          <p:nvPr/>
        </p:nvSpPr>
        <p:spPr bwMode="auto">
          <a:xfrm>
            <a:off x="2195513" y="185738"/>
            <a:ext cx="69484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2400" b="1" u="sng">
                <a:solidFill>
                  <a:schemeClr val="folHlink"/>
                </a:solidFill>
                <a:latin typeface="Arial" pitchFamily="34" charset="0"/>
              </a:rPr>
              <a:t>СОЦИАЛЬНО-МЕДИЦИНСКАЯ ЗНАЧИМОСТЬ ХРОНИЧЕСКОГО ПАНКРЕАТИТА</a:t>
            </a:r>
            <a:r>
              <a:rPr lang="ru-RU" altLang="ru-RU" sz="2400" b="1">
                <a:solidFill>
                  <a:schemeClr val="folHlink"/>
                </a:solidFill>
                <a:latin typeface="Arial" pitchFamily="34" charset="0"/>
              </a:rPr>
              <a:t> </a:t>
            </a:r>
          </a:p>
        </p:txBody>
      </p:sp>
      <p:pic>
        <p:nvPicPr>
          <p:cNvPr id="21508" name="Picture 1" descr="watr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226853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69343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61913"/>
            <a:ext cx="9144000" cy="822325"/>
          </a:xfrm>
        </p:spPr>
        <p:txBody>
          <a:bodyPr>
            <a:normAutofit fontScale="90000"/>
          </a:bodyPr>
          <a:lstStyle/>
          <a:p>
            <a:pPr algn="ctr" eaLnBrk="1" hangingPunct="1"/>
            <a:r>
              <a:rPr lang="ru-RU" altLang="ru-RU" sz="2400" b="1" smtClean="0">
                <a:solidFill>
                  <a:schemeClr val="folHlink"/>
                </a:solidFill>
                <a:latin typeface="Arial" pitchFamily="34" charset="0"/>
              </a:rPr>
              <a:t>Подавление секреции железы- </a:t>
            </a:r>
            <a:br>
              <a:rPr lang="ru-RU" altLang="ru-RU" sz="2400" b="1" smtClean="0">
                <a:solidFill>
                  <a:schemeClr val="folHlink"/>
                </a:solidFill>
                <a:latin typeface="Arial" pitchFamily="34" charset="0"/>
              </a:rPr>
            </a:br>
            <a:r>
              <a:rPr lang="ru-RU" altLang="ru-RU" sz="2400" b="1" smtClean="0">
                <a:solidFill>
                  <a:schemeClr val="folHlink"/>
                </a:solidFill>
                <a:latin typeface="Arial" pitchFamily="34" charset="0"/>
              </a:rPr>
              <a:t>Создание функционального покоя- Диетотерапия</a:t>
            </a:r>
          </a:p>
        </p:txBody>
      </p:sp>
      <p:sp>
        <p:nvSpPr>
          <p:cNvPr id="73731" name="Rectangle 3"/>
          <p:cNvSpPr>
            <a:spLocks noGrp="1" noChangeArrowheads="1"/>
          </p:cNvSpPr>
          <p:nvPr>
            <p:ph type="body" idx="4294967295"/>
          </p:nvPr>
        </p:nvSpPr>
        <p:spPr>
          <a:xfrm>
            <a:off x="0" y="981075"/>
            <a:ext cx="9144000" cy="3960813"/>
          </a:xfrm>
        </p:spPr>
        <p:txBody>
          <a:bodyPr/>
          <a:lstStyle/>
          <a:p>
            <a:pPr eaLnBrk="1" hangingPunct="1">
              <a:lnSpc>
                <a:spcPct val="90000"/>
              </a:lnSpc>
              <a:buFont typeface="Wingdings" pitchFamily="2" charset="2"/>
              <a:buNone/>
            </a:pPr>
            <a:r>
              <a:rPr lang="ru-RU" altLang="ko-KR" sz="2200" smtClean="0">
                <a:latin typeface="Arial" pitchFamily="34" charset="0"/>
              </a:rPr>
              <a:t>-</a:t>
            </a:r>
            <a:r>
              <a:rPr lang="ru-RU" altLang="ko-KR" sz="2000" smtClean="0">
                <a:solidFill>
                  <a:schemeClr val="hlink"/>
                </a:solidFill>
                <a:latin typeface="Arial" pitchFamily="34" charset="0"/>
              </a:rPr>
              <a:t>полное прекращение приема пищи с переводом на ограниченное пероральное питание (механически и химически щадящее, малокалорийное). Затем - слизистые супы, протертые каши, овощные пюре и кисели. Пища вареная, на пару, жидкая.</a:t>
            </a:r>
            <a:endParaRPr lang="ru-RU" altLang="ru-RU" sz="2000" smtClean="0">
              <a:solidFill>
                <a:schemeClr val="hlink"/>
              </a:solidFill>
              <a:latin typeface="Arial" pitchFamily="34" charset="0"/>
            </a:endParaRPr>
          </a:p>
          <a:p>
            <a:pPr eaLnBrk="1" hangingPunct="1">
              <a:lnSpc>
                <a:spcPct val="90000"/>
              </a:lnSpc>
              <a:spcBef>
                <a:spcPct val="30000"/>
              </a:spcBef>
              <a:buClr>
                <a:srgbClr val="FF0066"/>
              </a:buClr>
              <a:buFont typeface="Wingdings" pitchFamily="2" charset="2"/>
              <a:buNone/>
            </a:pPr>
            <a:r>
              <a:rPr lang="ru-RU" altLang="ru-RU" sz="2000" smtClean="0">
                <a:solidFill>
                  <a:schemeClr val="hlink"/>
                </a:solidFill>
                <a:latin typeface="Arial" pitchFamily="34" charset="0"/>
              </a:rPr>
              <a:t>-дробно в небольших количествах </a:t>
            </a:r>
            <a:r>
              <a:rPr lang="ru-RU" altLang="ru-RU" sz="2000" smtClean="0">
                <a:solidFill>
                  <a:srgbClr val="FF0000"/>
                </a:solidFill>
                <a:latin typeface="Arial" pitchFamily="34" charset="0"/>
              </a:rPr>
              <a:t>6 раз в сутки</a:t>
            </a:r>
            <a:r>
              <a:rPr lang="ru-RU" altLang="ru-RU" sz="2000" smtClean="0">
                <a:solidFill>
                  <a:schemeClr val="hlink"/>
                </a:solidFill>
                <a:latin typeface="Arial" pitchFamily="34" charset="0"/>
              </a:rPr>
              <a:t> (3 основных приема, 3 перекуса), </a:t>
            </a:r>
            <a:r>
              <a:rPr lang="ru-RU" altLang="ko-KR" sz="2000" smtClean="0">
                <a:solidFill>
                  <a:schemeClr val="hlink"/>
                </a:solidFill>
                <a:latin typeface="Arial" pitchFamily="34" charset="0"/>
              </a:rPr>
              <a:t>общий калораж 2500-2800 ккал/сут.</a:t>
            </a:r>
            <a:endParaRPr lang="ru-RU" altLang="ru-RU" sz="2000" smtClean="0">
              <a:solidFill>
                <a:schemeClr val="hlink"/>
              </a:solidFill>
              <a:latin typeface="Arial" pitchFamily="34" charset="0"/>
            </a:endParaRPr>
          </a:p>
          <a:p>
            <a:pPr eaLnBrk="1" hangingPunct="1">
              <a:lnSpc>
                <a:spcPct val="90000"/>
              </a:lnSpc>
              <a:spcBef>
                <a:spcPct val="30000"/>
              </a:spcBef>
              <a:buClr>
                <a:srgbClr val="FF0066"/>
              </a:buClr>
              <a:buFont typeface="Wingdings" pitchFamily="2" charset="2"/>
              <a:buNone/>
            </a:pPr>
            <a:r>
              <a:rPr lang="ru-RU" altLang="ru-RU" sz="2000" smtClean="0">
                <a:solidFill>
                  <a:schemeClr val="hlink"/>
                </a:solidFill>
                <a:latin typeface="Arial" pitchFamily="34" charset="0"/>
              </a:rPr>
              <a:t>-низкое содержание животных жиров или с заменой их на растительные жиры </a:t>
            </a:r>
            <a:r>
              <a:rPr lang="ru-RU" altLang="ko-KR" sz="2000" smtClean="0">
                <a:solidFill>
                  <a:schemeClr val="hlink"/>
                </a:solidFill>
                <a:latin typeface="Arial" pitchFamily="34" charset="0"/>
              </a:rPr>
              <a:t>(60-80 г/сут.)</a:t>
            </a:r>
            <a:endParaRPr lang="ru-RU" altLang="ru-RU" sz="2000" smtClean="0">
              <a:solidFill>
                <a:schemeClr val="hlink"/>
              </a:solidFill>
              <a:latin typeface="Arial" pitchFamily="34" charset="0"/>
            </a:endParaRPr>
          </a:p>
          <a:p>
            <a:pPr eaLnBrk="1" hangingPunct="1">
              <a:lnSpc>
                <a:spcPct val="90000"/>
              </a:lnSpc>
              <a:spcBef>
                <a:spcPct val="30000"/>
              </a:spcBef>
              <a:buClr>
                <a:srgbClr val="FF0066"/>
              </a:buClr>
              <a:buFont typeface="Wingdings" pitchFamily="2" charset="2"/>
              <a:buNone/>
            </a:pPr>
            <a:r>
              <a:rPr lang="ru-RU" altLang="ru-RU" sz="2000" smtClean="0">
                <a:solidFill>
                  <a:schemeClr val="hlink"/>
                </a:solidFill>
                <a:latin typeface="Arial" pitchFamily="34" charset="0"/>
              </a:rPr>
              <a:t>-белки (соевый) </a:t>
            </a:r>
            <a:r>
              <a:rPr lang="ru-RU" altLang="ko-KR" sz="2000" smtClean="0">
                <a:solidFill>
                  <a:schemeClr val="hlink"/>
                </a:solidFill>
                <a:latin typeface="Arial" pitchFamily="34" charset="0"/>
              </a:rPr>
              <a:t>(120-140 г/сут.)</a:t>
            </a:r>
          </a:p>
          <a:p>
            <a:pPr eaLnBrk="1" hangingPunct="1">
              <a:lnSpc>
                <a:spcPct val="90000"/>
              </a:lnSpc>
              <a:spcBef>
                <a:spcPct val="30000"/>
              </a:spcBef>
              <a:buClr>
                <a:srgbClr val="FF0066"/>
              </a:buClr>
              <a:buFont typeface="Wingdings" pitchFamily="2" charset="2"/>
              <a:buNone/>
            </a:pPr>
            <a:r>
              <a:rPr lang="ru-RU" altLang="ko-KR" sz="2000" smtClean="0">
                <a:solidFill>
                  <a:schemeClr val="hlink"/>
                </a:solidFill>
                <a:latin typeface="Arial" pitchFamily="34" charset="0"/>
              </a:rPr>
              <a:t>-углеводы до 350 г/сут., за счет простых легкоусвояемых</a:t>
            </a:r>
            <a:endParaRPr lang="ru-RU" altLang="ru-RU" sz="2000" smtClean="0">
              <a:solidFill>
                <a:schemeClr val="hlink"/>
              </a:solidFill>
              <a:latin typeface="Arial" pitchFamily="34" charset="0"/>
            </a:endParaRPr>
          </a:p>
          <a:p>
            <a:pPr eaLnBrk="1" hangingPunct="1">
              <a:lnSpc>
                <a:spcPct val="90000"/>
              </a:lnSpc>
              <a:spcBef>
                <a:spcPct val="30000"/>
              </a:spcBef>
              <a:buClr>
                <a:srgbClr val="FF0066"/>
              </a:buClr>
              <a:buFont typeface="Wingdings" pitchFamily="2" charset="2"/>
              <a:buNone/>
            </a:pPr>
            <a:r>
              <a:rPr lang="ru-RU" altLang="ru-RU" sz="2000" smtClean="0">
                <a:solidFill>
                  <a:schemeClr val="hlink"/>
                </a:solidFill>
                <a:latin typeface="Arial" pitchFamily="34" charset="0"/>
              </a:rPr>
              <a:t>-смеси для перорального или энтерального питания</a:t>
            </a:r>
          </a:p>
        </p:txBody>
      </p:sp>
      <p:pic>
        <p:nvPicPr>
          <p:cNvPr id="7373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786313"/>
            <a:ext cx="3059112"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2"/>
          <p:cNvSpPr>
            <a:spLocks noChangeArrowheads="1"/>
          </p:cNvSpPr>
          <p:nvPr/>
        </p:nvSpPr>
        <p:spPr bwMode="auto">
          <a:xfrm>
            <a:off x="0" y="4929188"/>
            <a:ext cx="621506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lnSpc>
                <a:spcPct val="80000"/>
              </a:lnSpc>
              <a:spcBef>
                <a:spcPct val="30000"/>
              </a:spcBef>
              <a:buClr>
                <a:srgbClr val="FF0066"/>
              </a:buClr>
              <a:buFont typeface="Wingdings" pitchFamily="2" charset="2"/>
              <a:buNone/>
            </a:pPr>
            <a:r>
              <a:rPr lang="ru-RU" altLang="ru-RU" sz="2400">
                <a:solidFill>
                  <a:schemeClr val="folHlink"/>
                </a:solidFill>
                <a:latin typeface="Arial" pitchFamily="34" charset="0"/>
              </a:rPr>
              <a:t>-</a:t>
            </a:r>
            <a:r>
              <a:rPr lang="ru-RU" altLang="ru-RU" sz="1800">
                <a:solidFill>
                  <a:schemeClr val="folHlink"/>
                </a:solidFill>
                <a:latin typeface="Arial" pitchFamily="34" charset="0"/>
              </a:rPr>
              <a:t>запрещение употребления натощак кислого, жаренного, копченого, соленого, экстрактивных веществ</a:t>
            </a:r>
          </a:p>
          <a:p>
            <a:pPr eaLnBrk="1" hangingPunct="1">
              <a:lnSpc>
                <a:spcPct val="80000"/>
              </a:lnSpc>
              <a:buFont typeface="Wingdings" pitchFamily="2" charset="2"/>
              <a:buNone/>
            </a:pPr>
            <a:r>
              <a:rPr lang="ru-RU" altLang="ru-RU" sz="1800">
                <a:solidFill>
                  <a:schemeClr val="folHlink"/>
                </a:solidFill>
                <a:latin typeface="Arial" pitchFamily="34" charset="0"/>
              </a:rPr>
              <a:t>-избегать пищи, богатой клетчаткой</a:t>
            </a:r>
          </a:p>
        </p:txBody>
      </p:sp>
    </p:spTree>
    <p:extLst>
      <p:ext uri="{BB962C8B-B14F-4D97-AF65-F5344CB8AC3E}">
        <p14:creationId xmlns:p14="http://schemas.microsoft.com/office/powerpoint/2010/main" val="420548676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ChangeAspect="1"/>
          </p:cNvGraphicFramePr>
          <p:nvPr/>
        </p:nvGraphicFramePr>
        <p:xfrm>
          <a:off x="2857500" y="1714500"/>
          <a:ext cx="3322638" cy="4402138"/>
        </p:xfrm>
        <a:graphic>
          <a:graphicData uri="http://schemas.openxmlformats.org/presentationml/2006/ole">
            <mc:AlternateContent xmlns:mc="http://schemas.openxmlformats.org/markup-compatibility/2006">
              <mc:Choice xmlns:v="urn:schemas-microsoft-com:vml" Requires="v">
                <p:oleObj spid="_x0000_s9236" name="Clip" r:id="rId3" imgW="3848100" imgH="5478463" progId="MS_ClipArt_Gallery.2">
                  <p:embed/>
                </p:oleObj>
              </mc:Choice>
              <mc:Fallback>
                <p:oleObj name="Clip" r:id="rId3" imgW="3848100" imgH="54784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1714500"/>
                        <a:ext cx="3322638" cy="440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55" name="Rectangle 2"/>
          <p:cNvSpPr txBox="1">
            <a:spLocks noChangeArrowheads="1"/>
          </p:cNvSpPr>
          <p:nvPr/>
        </p:nvSpPr>
        <p:spPr bwMode="auto">
          <a:xfrm>
            <a:off x="0" y="7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2800" b="1">
                <a:solidFill>
                  <a:schemeClr val="folHlink"/>
                </a:solidFill>
                <a:latin typeface="Arial" pitchFamily="34" charset="0"/>
              </a:rPr>
              <a:t>Чем производим фармакологическое подавление секреции ПЖ?</a:t>
            </a:r>
            <a:endParaRPr lang="ru-RU" altLang="ru-RU" sz="3600">
              <a:solidFill>
                <a:schemeClr val="folHlink"/>
              </a:solidFill>
              <a:latin typeface="Arial" pitchFamily="34" charset="0"/>
            </a:endParaRPr>
          </a:p>
        </p:txBody>
      </p:sp>
    </p:spTree>
    <p:extLst>
      <p:ext uri="{BB962C8B-B14F-4D97-AF65-F5344CB8AC3E}">
        <p14:creationId xmlns:p14="http://schemas.microsoft.com/office/powerpoint/2010/main" val="27023589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0" y="0"/>
            <a:ext cx="9144000" cy="1552575"/>
          </a:xfrm>
        </p:spPr>
        <p:txBody>
          <a:bodyPr>
            <a:normAutofit fontScale="90000"/>
          </a:bodyPr>
          <a:lstStyle/>
          <a:p>
            <a:pPr algn="ctr" eaLnBrk="1" hangingPunct="1"/>
            <a:r>
              <a:rPr lang="ru-RU" altLang="ru-RU" sz="2400" b="1" smtClean="0">
                <a:solidFill>
                  <a:schemeClr val="folHlink"/>
                </a:solidFill>
                <a:latin typeface="Arial" pitchFamily="34" charset="0"/>
              </a:rPr>
              <a:t>Подавление секреции железы </a:t>
            </a:r>
            <a:br>
              <a:rPr lang="ru-RU" altLang="ru-RU" sz="2400" b="1" smtClean="0">
                <a:solidFill>
                  <a:schemeClr val="folHlink"/>
                </a:solidFill>
                <a:latin typeface="Arial" pitchFamily="34" charset="0"/>
              </a:rPr>
            </a:br>
            <a:r>
              <a:rPr lang="ru-RU" altLang="ru-RU" sz="2400" b="1" smtClean="0">
                <a:solidFill>
                  <a:schemeClr val="folHlink"/>
                </a:solidFill>
                <a:latin typeface="Arial" pitchFamily="34" charset="0"/>
              </a:rPr>
              <a:t>Создание функционального покоя ПЖ </a:t>
            </a:r>
            <a:br>
              <a:rPr lang="ru-RU" altLang="ru-RU" sz="2400" b="1" smtClean="0">
                <a:solidFill>
                  <a:schemeClr val="folHlink"/>
                </a:solidFill>
                <a:latin typeface="Arial" pitchFamily="34" charset="0"/>
              </a:rPr>
            </a:br>
            <a:r>
              <a:rPr lang="ru-RU" altLang="ru-RU" sz="2400" smtClean="0">
                <a:solidFill>
                  <a:schemeClr val="folHlink"/>
                </a:solidFill>
                <a:latin typeface="Arial" pitchFamily="34" charset="0"/>
              </a:rPr>
              <a:t>Угнетение желудочной секреции и повышение интрадуоденального рН:</a:t>
            </a:r>
          </a:p>
        </p:txBody>
      </p:sp>
      <p:sp>
        <p:nvSpPr>
          <p:cNvPr id="75779" name="Rectangle 3"/>
          <p:cNvSpPr>
            <a:spLocks noGrp="1" noChangeArrowheads="1"/>
          </p:cNvSpPr>
          <p:nvPr>
            <p:ph type="body" idx="4294967295"/>
          </p:nvPr>
        </p:nvSpPr>
        <p:spPr>
          <a:xfrm>
            <a:off x="0" y="1785938"/>
            <a:ext cx="9144000" cy="4572000"/>
          </a:xfrm>
        </p:spPr>
        <p:txBody>
          <a:bodyPr/>
          <a:lstStyle/>
          <a:p>
            <a:pPr eaLnBrk="1" hangingPunct="1">
              <a:lnSpc>
                <a:spcPct val="90000"/>
              </a:lnSpc>
              <a:buClr>
                <a:srgbClr val="FF3300"/>
              </a:buClr>
              <a:buFont typeface="Monotype Sorts" pitchFamily="2" charset="2"/>
              <a:buChar char="4"/>
            </a:pPr>
            <a:r>
              <a:rPr lang="ru-RU" altLang="ru-RU" sz="2400" b="1" smtClean="0">
                <a:solidFill>
                  <a:schemeClr val="tx2"/>
                </a:solidFill>
                <a:latin typeface="Arial" pitchFamily="34" charset="0"/>
              </a:rPr>
              <a:t>ингибиторы протонной помпы (</a:t>
            </a:r>
            <a:r>
              <a:rPr lang="en-US" altLang="ru-RU" sz="2400" b="1" smtClean="0">
                <a:solidFill>
                  <a:schemeClr val="tx2"/>
                </a:solidFill>
                <a:latin typeface="Arial" pitchFamily="34" charset="0"/>
              </a:rPr>
              <a:t>PPI</a:t>
            </a:r>
            <a:r>
              <a:rPr lang="ru-RU" altLang="ru-RU" sz="2400" b="1" smtClean="0">
                <a:solidFill>
                  <a:schemeClr val="tx2"/>
                </a:solidFill>
                <a:latin typeface="Arial" pitchFamily="34" charset="0"/>
              </a:rPr>
              <a:t>)</a:t>
            </a:r>
          </a:p>
          <a:p>
            <a:pPr marL="857250" lvl="1" eaLnBrk="1" hangingPunct="1">
              <a:lnSpc>
                <a:spcPct val="90000"/>
              </a:lnSpc>
              <a:buClr>
                <a:srgbClr val="FF3300"/>
              </a:buClr>
              <a:buFont typeface="Monotype Sorts" pitchFamily="2" charset="2"/>
              <a:buNone/>
            </a:pPr>
            <a:r>
              <a:rPr lang="ru-RU" altLang="ru-RU" sz="2400" smtClean="0">
                <a:solidFill>
                  <a:srgbClr val="FF0000"/>
                </a:solidFill>
                <a:latin typeface="Arial" pitchFamily="34" charset="0"/>
              </a:rPr>
              <a:t>РАБЕПРАЗОЛ</a:t>
            </a:r>
            <a:r>
              <a:rPr lang="ru-RU" altLang="ru-RU" sz="2400" smtClean="0">
                <a:solidFill>
                  <a:srgbClr val="FF3300"/>
                </a:solidFill>
                <a:latin typeface="Arial" pitchFamily="34" charset="0"/>
              </a:rPr>
              <a:t> </a:t>
            </a:r>
            <a:r>
              <a:rPr lang="ru-RU" altLang="ru-RU" sz="2400" smtClean="0">
                <a:solidFill>
                  <a:schemeClr val="hlink"/>
                </a:solidFill>
                <a:latin typeface="Arial" pitchFamily="34" charset="0"/>
              </a:rPr>
              <a:t>(20 мг - 1 капсула – утром и вечером) </a:t>
            </a:r>
          </a:p>
          <a:p>
            <a:pPr marL="857250" lvl="1" eaLnBrk="1" hangingPunct="1">
              <a:lnSpc>
                <a:spcPct val="90000"/>
              </a:lnSpc>
              <a:buClr>
                <a:srgbClr val="FF3300"/>
              </a:buClr>
              <a:buFont typeface="Monotype Sorts" pitchFamily="2" charset="2"/>
              <a:buNone/>
            </a:pPr>
            <a:r>
              <a:rPr lang="ru-RU" altLang="ru-RU" sz="2400" smtClean="0">
                <a:solidFill>
                  <a:srgbClr val="FF3300"/>
                </a:solidFill>
                <a:latin typeface="Arial" pitchFamily="34" charset="0"/>
              </a:rPr>
              <a:t>ЭЗОМЕПРАЗОЛ </a:t>
            </a:r>
            <a:r>
              <a:rPr lang="ru-RU" altLang="ru-RU" sz="2400" smtClean="0">
                <a:solidFill>
                  <a:schemeClr val="hlink"/>
                </a:solidFill>
                <a:latin typeface="Arial" pitchFamily="34" charset="0"/>
              </a:rPr>
              <a:t>(20 мг - 1 капсула – утром и вечером)</a:t>
            </a:r>
            <a:endParaRPr lang="en-US" altLang="ru-RU" sz="2400" smtClean="0">
              <a:solidFill>
                <a:schemeClr val="hlink"/>
              </a:solidFill>
              <a:latin typeface="Arial" pitchFamily="34" charset="0"/>
            </a:endParaRPr>
          </a:p>
          <a:p>
            <a:pPr marL="857250" lvl="1" eaLnBrk="1" hangingPunct="1">
              <a:lnSpc>
                <a:spcPct val="90000"/>
              </a:lnSpc>
              <a:buClr>
                <a:srgbClr val="FF3300"/>
              </a:buClr>
              <a:buFont typeface="Monotype Sorts" pitchFamily="2" charset="2"/>
              <a:buNone/>
            </a:pPr>
            <a:r>
              <a:rPr lang="ru-RU" altLang="ru-RU" sz="2400" smtClean="0">
                <a:solidFill>
                  <a:srgbClr val="FF0000"/>
                </a:solidFill>
                <a:latin typeface="Arial" pitchFamily="34" charset="0"/>
              </a:rPr>
              <a:t>Хайрабезол</a:t>
            </a:r>
            <a:r>
              <a:rPr lang="ru-RU" altLang="ru-RU" sz="2400" smtClean="0">
                <a:solidFill>
                  <a:schemeClr val="hlink"/>
                </a:solidFill>
                <a:latin typeface="Arial" pitchFamily="34" charset="0"/>
              </a:rPr>
              <a:t> (20 мг – 1 таблетка в сутки)</a:t>
            </a:r>
          </a:p>
          <a:p>
            <a:pPr marL="857250" lvl="1" eaLnBrk="1" hangingPunct="1">
              <a:lnSpc>
                <a:spcPct val="90000"/>
              </a:lnSpc>
              <a:buClr>
                <a:srgbClr val="FF3300"/>
              </a:buClr>
              <a:buFont typeface="Monotype Sorts" pitchFamily="2" charset="2"/>
              <a:buNone/>
            </a:pPr>
            <a:r>
              <a:rPr lang="ru-RU" altLang="ru-RU" sz="2400" smtClean="0">
                <a:solidFill>
                  <a:schemeClr val="hlink"/>
                </a:solidFill>
                <a:latin typeface="Arial" pitchFamily="34" charset="0"/>
              </a:rPr>
              <a:t>ЛОСЕК - </a:t>
            </a:r>
            <a:r>
              <a:rPr lang="ru-RU" altLang="ru-RU" sz="2400" smtClean="0">
                <a:solidFill>
                  <a:srgbClr val="3366CC"/>
                </a:solidFill>
                <a:latin typeface="Arial" pitchFamily="34" charset="0"/>
              </a:rPr>
              <a:t>парентеральная форма </a:t>
            </a:r>
            <a:r>
              <a:rPr lang="ru-RU" altLang="ru-RU" sz="2000" b="1" smtClean="0">
                <a:solidFill>
                  <a:srgbClr val="3366CC"/>
                </a:solidFill>
                <a:latin typeface="Arial" pitchFamily="34" charset="0"/>
              </a:rPr>
              <a:t>(</a:t>
            </a:r>
            <a:r>
              <a:rPr lang="en-US" altLang="ru-RU" sz="2000" b="1" smtClean="0">
                <a:solidFill>
                  <a:srgbClr val="3366CC"/>
                </a:solidFill>
                <a:latin typeface="Arial" pitchFamily="34" charset="0"/>
              </a:rPr>
              <a:t>PPI</a:t>
            </a:r>
            <a:r>
              <a:rPr lang="ru-RU" altLang="ru-RU" sz="2000" b="1" smtClean="0">
                <a:solidFill>
                  <a:srgbClr val="3366CC"/>
                </a:solidFill>
                <a:latin typeface="Arial" pitchFamily="34" charset="0"/>
              </a:rPr>
              <a:t>)</a:t>
            </a:r>
            <a:endParaRPr lang="en-US" altLang="ru-RU" sz="2000" b="1" smtClean="0">
              <a:solidFill>
                <a:srgbClr val="3366CC"/>
              </a:solidFill>
              <a:latin typeface="Arial" pitchFamily="34" charset="0"/>
            </a:endParaRPr>
          </a:p>
          <a:p>
            <a:pPr marL="857250" lvl="1" eaLnBrk="1" hangingPunct="1">
              <a:lnSpc>
                <a:spcPct val="90000"/>
              </a:lnSpc>
              <a:buClr>
                <a:srgbClr val="FF3300"/>
              </a:buClr>
              <a:buFont typeface="Monotype Sorts" pitchFamily="2" charset="2"/>
              <a:buNone/>
            </a:pPr>
            <a:r>
              <a:rPr lang="ru-RU" altLang="ru-RU" sz="2000" b="1" smtClean="0">
                <a:solidFill>
                  <a:srgbClr val="3366CC"/>
                </a:solidFill>
                <a:latin typeface="Arial" pitchFamily="34" charset="0"/>
              </a:rPr>
              <a:t>РАБЕЛОК – парентеральная  форма</a:t>
            </a:r>
          </a:p>
          <a:p>
            <a:pPr marL="857250" lvl="1" eaLnBrk="1" hangingPunct="1">
              <a:lnSpc>
                <a:spcPct val="90000"/>
              </a:lnSpc>
              <a:buClr>
                <a:srgbClr val="FF3300"/>
              </a:buClr>
              <a:buFont typeface="Monotype Sorts" pitchFamily="2" charset="2"/>
              <a:buNone/>
            </a:pPr>
            <a:endParaRPr lang="ru-RU" altLang="ru-RU" sz="2400" smtClean="0">
              <a:solidFill>
                <a:schemeClr val="hlink"/>
              </a:solidFill>
              <a:latin typeface="Arial" pitchFamily="34" charset="0"/>
            </a:endParaRPr>
          </a:p>
          <a:p>
            <a:pPr eaLnBrk="1" hangingPunct="1">
              <a:lnSpc>
                <a:spcPct val="90000"/>
              </a:lnSpc>
              <a:buClr>
                <a:srgbClr val="FF3300"/>
              </a:buClr>
              <a:buFont typeface="Monotype Sorts" pitchFamily="2" charset="2"/>
              <a:buChar char="4"/>
            </a:pPr>
            <a:r>
              <a:rPr lang="ru-RU" altLang="ru-RU" sz="2400" b="1" smtClean="0">
                <a:solidFill>
                  <a:schemeClr val="hlink"/>
                </a:solidFill>
                <a:latin typeface="Arial" pitchFamily="34" charset="0"/>
              </a:rPr>
              <a:t>блокатор Н</a:t>
            </a:r>
            <a:r>
              <a:rPr lang="ru-RU" altLang="ru-RU" sz="2400" b="1" baseline="-25000" smtClean="0">
                <a:solidFill>
                  <a:schemeClr val="hlink"/>
                </a:solidFill>
                <a:latin typeface="Arial" pitchFamily="34" charset="0"/>
              </a:rPr>
              <a:t>2</a:t>
            </a:r>
            <a:r>
              <a:rPr lang="ru-RU" altLang="ru-RU" sz="2400" b="1" smtClean="0">
                <a:solidFill>
                  <a:schemeClr val="hlink"/>
                </a:solidFill>
                <a:latin typeface="Arial" pitchFamily="34" charset="0"/>
              </a:rPr>
              <a:t> гистаминовых рецепторов</a:t>
            </a:r>
            <a:endParaRPr lang="ru-RU" altLang="ru-RU" sz="2400" smtClean="0">
              <a:solidFill>
                <a:schemeClr val="hlink"/>
              </a:solidFill>
              <a:latin typeface="Arial" pitchFamily="34" charset="0"/>
            </a:endParaRPr>
          </a:p>
          <a:p>
            <a:pPr marL="857250" lvl="1" eaLnBrk="1" hangingPunct="1">
              <a:lnSpc>
                <a:spcPct val="90000"/>
              </a:lnSpc>
              <a:buClr>
                <a:srgbClr val="FF3300"/>
              </a:buClr>
              <a:buFont typeface="Monotype Sorts" pitchFamily="2" charset="2"/>
              <a:buNone/>
            </a:pPr>
            <a:r>
              <a:rPr lang="ru-RU" altLang="ru-RU" sz="2400" smtClean="0">
                <a:solidFill>
                  <a:srgbClr val="FF0000"/>
                </a:solidFill>
                <a:latin typeface="Arial" pitchFamily="34" charset="0"/>
              </a:rPr>
              <a:t>КВАМАТЕЛ</a:t>
            </a:r>
            <a:r>
              <a:rPr lang="ru-RU" altLang="ru-RU" sz="2400" smtClean="0">
                <a:latin typeface="Arial" pitchFamily="34" charset="0"/>
              </a:rPr>
              <a:t> (40 мг - в 20.00, либо в 8.00 и 20.00)</a:t>
            </a:r>
            <a:r>
              <a:rPr lang="ru-RU" altLang="ru-RU" sz="2400" smtClean="0">
                <a:solidFill>
                  <a:srgbClr val="FF3300"/>
                </a:solidFill>
                <a:latin typeface="Arial" pitchFamily="34" charset="0"/>
              </a:rPr>
              <a:t> </a:t>
            </a:r>
            <a:r>
              <a:rPr lang="ru-RU" altLang="ru-RU" sz="2400" smtClean="0">
                <a:latin typeface="Arial" pitchFamily="34" charset="0"/>
              </a:rPr>
              <a:t>(пероральная и парентеральная формы)</a:t>
            </a:r>
          </a:p>
        </p:txBody>
      </p:sp>
      <p:sp>
        <p:nvSpPr>
          <p:cNvPr id="75780" name="Rectangle 21"/>
          <p:cNvSpPr>
            <a:spLocks noChangeArrowheads="1"/>
          </p:cNvSpPr>
          <p:nvPr/>
        </p:nvSpPr>
        <p:spPr bwMode="auto">
          <a:xfrm>
            <a:off x="0" y="63341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2800" b="1">
                <a:solidFill>
                  <a:srgbClr val="C00000"/>
                </a:solidFill>
                <a:latin typeface="Arial" pitchFamily="34" charset="0"/>
              </a:rPr>
              <a:t>Чем еще?</a:t>
            </a:r>
          </a:p>
        </p:txBody>
      </p:sp>
    </p:spTree>
    <p:extLst>
      <p:ext uri="{BB962C8B-B14F-4D97-AF65-F5344CB8AC3E}">
        <p14:creationId xmlns:p14="http://schemas.microsoft.com/office/powerpoint/2010/main" val="370476146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0" y="258763"/>
            <a:ext cx="9144000" cy="1187450"/>
          </a:xfrm>
        </p:spPr>
        <p:txBody>
          <a:bodyPr>
            <a:normAutofit fontScale="90000"/>
          </a:bodyPr>
          <a:lstStyle/>
          <a:p>
            <a:pPr algn="ctr" eaLnBrk="1" hangingPunct="1"/>
            <a:r>
              <a:rPr lang="ru-RU" altLang="ru-RU" sz="2400" smtClean="0">
                <a:solidFill>
                  <a:schemeClr val="folHlink"/>
                </a:solidFill>
                <a:latin typeface="Arial" pitchFamily="34" charset="0"/>
              </a:rPr>
              <a:t>Подавление секреции железы </a:t>
            </a:r>
            <a:br>
              <a:rPr lang="ru-RU" altLang="ru-RU" sz="2400" smtClean="0">
                <a:solidFill>
                  <a:schemeClr val="folHlink"/>
                </a:solidFill>
                <a:latin typeface="Arial" pitchFamily="34" charset="0"/>
              </a:rPr>
            </a:br>
            <a:r>
              <a:rPr lang="ru-RU" altLang="ru-RU" sz="2400" smtClean="0">
                <a:solidFill>
                  <a:schemeClr val="folHlink"/>
                </a:solidFill>
                <a:latin typeface="Arial" pitchFamily="34" charset="0"/>
              </a:rPr>
              <a:t>Создание функционального покоя</a:t>
            </a:r>
            <a:br>
              <a:rPr lang="ru-RU" altLang="ru-RU" sz="2400" smtClean="0">
                <a:solidFill>
                  <a:schemeClr val="folHlink"/>
                </a:solidFill>
                <a:latin typeface="Arial" pitchFamily="34" charset="0"/>
              </a:rPr>
            </a:br>
            <a:r>
              <a:rPr lang="ru-RU" altLang="ru-RU" sz="2400" b="1" u="sng" smtClean="0">
                <a:solidFill>
                  <a:schemeClr val="folHlink"/>
                </a:solidFill>
                <a:latin typeface="Arial" pitchFamily="34" charset="0"/>
              </a:rPr>
              <a:t>Группа резерва:</a:t>
            </a:r>
          </a:p>
        </p:txBody>
      </p:sp>
      <p:sp>
        <p:nvSpPr>
          <p:cNvPr id="93187" name="Rectangle 3"/>
          <p:cNvSpPr>
            <a:spLocks noGrp="1" noChangeArrowheads="1"/>
          </p:cNvSpPr>
          <p:nvPr>
            <p:ph type="body" idx="4294967295"/>
          </p:nvPr>
        </p:nvSpPr>
        <p:spPr>
          <a:xfrm>
            <a:off x="107504" y="2071688"/>
            <a:ext cx="9036496" cy="2293416"/>
          </a:xfrm>
        </p:spPr>
        <p:txBody>
          <a:bodyPr>
            <a:normAutofit/>
          </a:bodyPr>
          <a:lstStyle/>
          <a:p>
            <a:pPr eaLnBrk="1" hangingPunct="1">
              <a:lnSpc>
                <a:spcPct val="130000"/>
              </a:lnSpc>
              <a:buClr>
                <a:srgbClr val="CC0000"/>
              </a:buClr>
            </a:pPr>
            <a:r>
              <a:rPr lang="ru-RU" altLang="ru-RU" dirty="0" err="1" smtClean="0">
                <a:solidFill>
                  <a:srgbClr val="000099"/>
                </a:solidFill>
                <a:latin typeface="Arial" pitchFamily="34" charset="0"/>
              </a:rPr>
              <a:t>Сандостатин</a:t>
            </a:r>
            <a:r>
              <a:rPr lang="ru-RU" altLang="ru-RU" dirty="0" smtClean="0">
                <a:solidFill>
                  <a:srgbClr val="000099"/>
                </a:solidFill>
                <a:latin typeface="Arial" pitchFamily="34" charset="0"/>
              </a:rPr>
              <a:t> (</a:t>
            </a:r>
            <a:r>
              <a:rPr lang="ru-RU" altLang="ru-RU" sz="2400" dirty="0" smtClean="0">
                <a:solidFill>
                  <a:srgbClr val="000099"/>
                </a:solidFill>
                <a:latin typeface="Arial" pitchFamily="34" charset="0"/>
              </a:rPr>
              <a:t>по 50 мкг 1-2 раза в сутки) </a:t>
            </a:r>
          </a:p>
          <a:p>
            <a:pPr eaLnBrk="1" hangingPunct="1">
              <a:lnSpc>
                <a:spcPct val="130000"/>
              </a:lnSpc>
              <a:buClr>
                <a:srgbClr val="CC0000"/>
              </a:buClr>
            </a:pPr>
            <a:r>
              <a:rPr lang="ru-RU" altLang="ru-RU" dirty="0" err="1" smtClean="0">
                <a:solidFill>
                  <a:srgbClr val="000099"/>
                </a:solidFill>
                <a:latin typeface="Arial" pitchFamily="34" charset="0"/>
              </a:rPr>
              <a:t>Октреотид</a:t>
            </a:r>
            <a:r>
              <a:rPr lang="ru-RU" altLang="ru-RU" sz="2400" dirty="0" smtClean="0">
                <a:solidFill>
                  <a:srgbClr val="000099"/>
                </a:solidFill>
                <a:latin typeface="Arial" pitchFamily="34" charset="0"/>
              </a:rPr>
              <a:t> (п</a:t>
            </a:r>
            <a:r>
              <a:rPr lang="en-US" altLang="ru-RU" sz="2400" dirty="0" smtClean="0">
                <a:solidFill>
                  <a:srgbClr val="000099"/>
                </a:solidFill>
                <a:latin typeface="Arial" pitchFamily="34" charset="0"/>
              </a:rPr>
              <a:t>/</a:t>
            </a:r>
            <a:r>
              <a:rPr lang="ru-RU" altLang="ru-RU" sz="2400" dirty="0" smtClean="0">
                <a:solidFill>
                  <a:srgbClr val="000099"/>
                </a:solidFill>
                <a:latin typeface="Arial" pitchFamily="34" charset="0"/>
              </a:rPr>
              <a:t>к 100-300 мкг 3 раза в сутки) </a:t>
            </a:r>
          </a:p>
          <a:p>
            <a:pPr eaLnBrk="1" hangingPunct="1">
              <a:lnSpc>
                <a:spcPct val="130000"/>
              </a:lnSpc>
              <a:buClr>
                <a:srgbClr val="CC0000"/>
              </a:buClr>
              <a:buFont typeface="Wingdings" pitchFamily="2" charset="2"/>
              <a:buNone/>
            </a:pPr>
            <a:r>
              <a:rPr lang="ru-RU" altLang="ru-RU" sz="2800" dirty="0" smtClean="0">
                <a:solidFill>
                  <a:srgbClr val="000099"/>
                </a:solidFill>
                <a:latin typeface="Arial" pitchFamily="34" charset="0"/>
              </a:rPr>
              <a:t>    </a:t>
            </a:r>
          </a:p>
        </p:txBody>
      </p:sp>
      <p:sp>
        <p:nvSpPr>
          <p:cNvPr id="93189" name="Rectangle 1"/>
          <p:cNvSpPr>
            <a:spLocks noChangeArrowheads="1"/>
          </p:cNvSpPr>
          <p:nvPr/>
        </p:nvSpPr>
        <p:spPr bwMode="auto">
          <a:xfrm>
            <a:off x="0" y="4214813"/>
            <a:ext cx="891540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lnSpc>
                <a:spcPct val="130000"/>
              </a:lnSpc>
              <a:buClr>
                <a:srgbClr val="CC0000"/>
              </a:buClr>
            </a:pPr>
            <a:endParaRPr lang="ru-RU" altLang="ru-RU" sz="3600" dirty="0">
              <a:solidFill>
                <a:srgbClr val="000099"/>
              </a:solidFill>
              <a:latin typeface="Arial" pitchFamily="34" charset="0"/>
            </a:endParaRPr>
          </a:p>
        </p:txBody>
      </p:sp>
      <p:sp>
        <p:nvSpPr>
          <p:cNvPr id="93190" name="Прямоугольник 6"/>
          <p:cNvSpPr>
            <a:spLocks noChangeArrowheads="1"/>
          </p:cNvSpPr>
          <p:nvPr/>
        </p:nvSpPr>
        <p:spPr bwMode="auto">
          <a:xfrm>
            <a:off x="0" y="1500188"/>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2800" b="1" u="sng">
                <a:solidFill>
                  <a:srgbClr val="FF3300"/>
                </a:solidFill>
                <a:latin typeface="Arial" pitchFamily="34" charset="0"/>
              </a:rPr>
              <a:t>АНАЛОГИ СОМАТОСТАТИНА</a:t>
            </a:r>
            <a:r>
              <a:rPr lang="ru-RU" altLang="ru-RU" b="1" u="sng">
                <a:solidFill>
                  <a:srgbClr val="FF3300"/>
                </a:solidFill>
                <a:latin typeface="Arial" pitchFamily="34" charset="0"/>
              </a:rPr>
              <a:t>:</a:t>
            </a:r>
          </a:p>
        </p:txBody>
      </p:sp>
    </p:spTree>
    <p:extLst>
      <p:ext uri="{BB962C8B-B14F-4D97-AF65-F5344CB8AC3E}">
        <p14:creationId xmlns:p14="http://schemas.microsoft.com/office/powerpoint/2010/main" val="395897911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ChangeArrowheads="1"/>
          </p:cNvSpPr>
          <p:nvPr/>
        </p:nvSpPr>
        <p:spPr bwMode="auto">
          <a:xfrm>
            <a:off x="0" y="109538"/>
            <a:ext cx="9144000" cy="942975"/>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hangingPunct="1">
              <a:lnSpc>
                <a:spcPct val="90000"/>
              </a:lnSpc>
              <a:defRPr/>
            </a:pPr>
            <a:r>
              <a:rPr lang="ru-RU" altLang="ru-RU" sz="1800" b="1" smtClean="0">
                <a:solidFill>
                  <a:srgbClr val="FF0000"/>
                </a:solidFill>
                <a:effectLst>
                  <a:outerShdw blurRad="38100" dist="38100" dir="2700000" algn="tl">
                    <a:srgbClr val="000000"/>
                  </a:outerShdw>
                </a:effectLst>
                <a:latin typeface="Arial" pitchFamily="34" charset="0"/>
              </a:rPr>
              <a:t> </a:t>
            </a:r>
            <a:r>
              <a:rPr lang="ru-RU" altLang="ru-RU" sz="2800" smtClean="0">
                <a:solidFill>
                  <a:schemeClr val="folHlink"/>
                </a:solidFill>
                <a:latin typeface="Arial" pitchFamily="34" charset="0"/>
              </a:rPr>
              <a:t>Требования к идеальному </a:t>
            </a:r>
            <a:r>
              <a:rPr lang="ru-RU" altLang="ru-RU" sz="2800" b="1" smtClean="0">
                <a:solidFill>
                  <a:schemeClr val="folHlink"/>
                </a:solidFill>
                <a:latin typeface="Arial" pitchFamily="34" charset="0"/>
              </a:rPr>
              <a:t>противоболевому</a:t>
            </a:r>
            <a:r>
              <a:rPr lang="ru-RU" altLang="ru-RU" sz="2800" smtClean="0">
                <a:solidFill>
                  <a:schemeClr val="folHlink"/>
                </a:solidFill>
                <a:latin typeface="Arial" pitchFamily="34" charset="0"/>
              </a:rPr>
              <a:t> ферментному препарату</a:t>
            </a:r>
          </a:p>
        </p:txBody>
      </p:sp>
      <p:sp>
        <p:nvSpPr>
          <p:cNvPr id="95235" name="Rectangle 3"/>
          <p:cNvSpPr>
            <a:spLocks noChangeArrowheads="1"/>
          </p:cNvSpPr>
          <p:nvPr/>
        </p:nvSpPr>
        <p:spPr bwMode="auto">
          <a:xfrm>
            <a:off x="0" y="1428750"/>
            <a:ext cx="56515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09600" indent="-6096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lnSpc>
                <a:spcPct val="120000"/>
              </a:lnSpc>
              <a:buClr>
                <a:schemeClr val="hlink"/>
              </a:buClr>
              <a:buSzPct val="70000"/>
            </a:pPr>
            <a:r>
              <a:rPr lang="ru-RU" altLang="ru-RU" sz="1800" b="1" dirty="0">
                <a:latin typeface="Arial" pitchFamily="34" charset="0"/>
              </a:rPr>
              <a:t>Оптимальный состав ферментов в физиологической пропорции - </a:t>
            </a:r>
            <a:r>
              <a:rPr lang="ru-RU" altLang="ru-RU" sz="1800" dirty="0" smtClean="0">
                <a:solidFill>
                  <a:schemeClr val="tx2"/>
                </a:solidFill>
                <a:latin typeface="Arial" pitchFamily="34" charset="0"/>
              </a:rPr>
              <a:t>Высокое </a:t>
            </a:r>
            <a:r>
              <a:rPr lang="ru-RU" altLang="ru-RU" sz="1800" dirty="0">
                <a:solidFill>
                  <a:schemeClr val="tx2"/>
                </a:solidFill>
                <a:latin typeface="Arial" pitchFamily="34" charset="0"/>
              </a:rPr>
              <a:t>содержание протеаз и липазы в препарате</a:t>
            </a:r>
            <a:endParaRPr lang="ru-RU" altLang="ru-RU" sz="1800" b="1" dirty="0">
              <a:solidFill>
                <a:schemeClr val="folHlink"/>
              </a:solidFill>
              <a:latin typeface="Arial" pitchFamily="34" charset="0"/>
            </a:endParaRPr>
          </a:p>
          <a:p>
            <a:pPr eaLnBrk="1" hangingPunct="1">
              <a:lnSpc>
                <a:spcPct val="120000"/>
              </a:lnSpc>
              <a:buClr>
                <a:schemeClr val="hlink"/>
              </a:buClr>
              <a:buSzPct val="70000"/>
            </a:pPr>
            <a:r>
              <a:rPr lang="ru-RU" altLang="ru-RU" sz="1800" b="1" dirty="0">
                <a:latin typeface="Arial" pitchFamily="34" charset="0"/>
              </a:rPr>
              <a:t>Кислотоустойчивость - </a:t>
            </a:r>
            <a:r>
              <a:rPr lang="ru-RU" altLang="ru-RU" sz="1800" dirty="0" smtClean="0">
                <a:solidFill>
                  <a:schemeClr val="tx2"/>
                </a:solidFill>
                <a:latin typeface="Arial" pitchFamily="34" charset="0"/>
              </a:rPr>
              <a:t>Равномерное </a:t>
            </a:r>
            <a:r>
              <a:rPr lang="ru-RU" altLang="ru-RU" sz="1800" dirty="0">
                <a:solidFill>
                  <a:schemeClr val="tx2"/>
                </a:solidFill>
                <a:latin typeface="Arial" pitchFamily="34" charset="0"/>
              </a:rPr>
              <a:t>перемешивание с пищей:</a:t>
            </a:r>
          </a:p>
          <a:p>
            <a:pPr eaLnBrk="1" hangingPunct="1">
              <a:lnSpc>
                <a:spcPct val="120000"/>
              </a:lnSpc>
              <a:buClr>
                <a:schemeClr val="hlink"/>
              </a:buClr>
              <a:buSzPct val="70000"/>
            </a:pPr>
            <a:r>
              <a:rPr lang="ru-RU" altLang="ru-RU" sz="1800" b="1" dirty="0">
                <a:latin typeface="Arial" pitchFamily="34" charset="0"/>
              </a:rPr>
              <a:t>Одновременный пассаж с пищей через привратник и </a:t>
            </a:r>
            <a:r>
              <a:rPr lang="ru-RU" altLang="ru-RU" sz="1800" b="1" dirty="0" err="1">
                <a:latin typeface="Arial" pitchFamily="34" charset="0"/>
              </a:rPr>
              <a:t>пилорус</a:t>
            </a:r>
            <a:r>
              <a:rPr lang="ru-RU" altLang="ru-RU" sz="1800" b="1" dirty="0">
                <a:latin typeface="Arial" pitchFamily="34" charset="0"/>
              </a:rPr>
              <a:t> - </a:t>
            </a:r>
            <a:r>
              <a:rPr lang="ru-RU" altLang="ru-RU" sz="1800" dirty="0" smtClean="0">
                <a:solidFill>
                  <a:schemeClr val="tx2"/>
                </a:solidFill>
                <a:latin typeface="Arial" pitchFamily="34" charset="0"/>
              </a:rPr>
              <a:t>Быстрое </a:t>
            </a:r>
            <a:r>
              <a:rPr lang="ru-RU" altLang="ru-RU" sz="1800" dirty="0">
                <a:solidFill>
                  <a:schemeClr val="tx2"/>
                </a:solidFill>
                <a:latin typeface="Arial" pitchFamily="34" charset="0"/>
              </a:rPr>
              <a:t>и 100 % высвобождение в ДПК</a:t>
            </a:r>
          </a:p>
          <a:p>
            <a:pPr eaLnBrk="1" hangingPunct="1">
              <a:lnSpc>
                <a:spcPct val="120000"/>
              </a:lnSpc>
              <a:buClr>
                <a:schemeClr val="hlink"/>
              </a:buClr>
              <a:buSzPct val="70000"/>
            </a:pPr>
            <a:r>
              <a:rPr lang="ru-RU" altLang="ru-RU" sz="1800" b="1" dirty="0">
                <a:latin typeface="Arial" pitchFamily="34" charset="0"/>
              </a:rPr>
              <a:t>Безопасность - </a:t>
            </a:r>
            <a:r>
              <a:rPr lang="ru-RU" altLang="ru-RU" sz="1800" dirty="0" smtClean="0">
                <a:solidFill>
                  <a:schemeClr val="tx2"/>
                </a:solidFill>
                <a:latin typeface="Arial" pitchFamily="34" charset="0"/>
              </a:rPr>
              <a:t>Отсутствие </a:t>
            </a:r>
            <a:r>
              <a:rPr lang="ru-RU" altLang="ru-RU" sz="1800" dirty="0">
                <a:solidFill>
                  <a:schemeClr val="tx2"/>
                </a:solidFill>
                <a:latin typeface="Arial" pitchFamily="34" charset="0"/>
              </a:rPr>
              <a:t>желчных кислот</a:t>
            </a:r>
          </a:p>
          <a:p>
            <a:pPr eaLnBrk="1" hangingPunct="1">
              <a:lnSpc>
                <a:spcPct val="120000"/>
              </a:lnSpc>
              <a:buClr>
                <a:schemeClr val="hlink"/>
              </a:buClr>
              <a:buSzPct val="70000"/>
              <a:buFont typeface="Wingdings" pitchFamily="2" charset="2"/>
              <a:buNone/>
            </a:pPr>
            <a:r>
              <a:rPr lang="ru-RU" altLang="ru-RU" sz="1800" dirty="0">
                <a:solidFill>
                  <a:srgbClr val="C00000"/>
                </a:solidFill>
                <a:latin typeface="Arial" pitchFamily="34" charset="0"/>
              </a:rPr>
              <a:t>         </a:t>
            </a:r>
            <a:endParaRPr lang="ru-RU" altLang="ru-RU" sz="1800" dirty="0">
              <a:solidFill>
                <a:srgbClr val="FF0000"/>
              </a:solidFill>
              <a:latin typeface="Arial" pitchFamily="34" charset="0"/>
            </a:endParaRPr>
          </a:p>
        </p:txBody>
      </p:sp>
      <p:sp>
        <p:nvSpPr>
          <p:cNvPr id="479236" name="Line 5"/>
          <p:cNvSpPr>
            <a:spLocks noChangeShapeType="1"/>
          </p:cNvSpPr>
          <p:nvPr/>
        </p:nvSpPr>
        <p:spPr bwMode="auto">
          <a:xfrm>
            <a:off x="5651500" y="1341438"/>
            <a:ext cx="0" cy="5111750"/>
          </a:xfrm>
          <a:prstGeom prst="line">
            <a:avLst/>
          </a:prstGeom>
          <a:noFill/>
          <a:ln w="9525">
            <a:solidFill>
              <a:schemeClr val="tx1"/>
            </a:solidFill>
            <a:round/>
            <a:headEnd/>
            <a:tailEnd/>
          </a:ln>
        </p:spPr>
        <p:txBody>
          <a:bodyPr/>
          <a:lstStyle/>
          <a:p>
            <a:pPr>
              <a:defRPr/>
            </a:pPr>
            <a:endParaRPr lang="ru-RU">
              <a:effectLst>
                <a:outerShdw blurRad="38100" dist="38100" dir="2700000" algn="tl">
                  <a:srgbClr val="000000">
                    <a:alpha val="43137"/>
                  </a:srgbClr>
                </a:outerShdw>
              </a:effectLst>
            </a:endParaRPr>
          </a:p>
        </p:txBody>
      </p:sp>
      <p:pic>
        <p:nvPicPr>
          <p:cNvPr id="9523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1714500"/>
            <a:ext cx="29908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724400"/>
            <a:ext cx="24860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52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4294967295"/>
          </p:nvPr>
        </p:nvSpPr>
        <p:spPr>
          <a:xfrm>
            <a:off x="0" y="620713"/>
            <a:ext cx="9144000" cy="6237287"/>
          </a:xfrm>
        </p:spPr>
        <p:txBody>
          <a:bodyPr/>
          <a:lstStyle/>
          <a:p>
            <a:pPr eaLnBrk="1" hangingPunct="1">
              <a:lnSpc>
                <a:spcPct val="80000"/>
              </a:lnSpc>
              <a:buClr>
                <a:srgbClr val="FF0066"/>
              </a:buClr>
              <a:buFontTx/>
              <a:buNone/>
            </a:pPr>
            <a:r>
              <a:rPr lang="ru-RU" altLang="ru-RU" sz="3100" b="1" smtClean="0">
                <a:solidFill>
                  <a:schemeClr val="hlink"/>
                </a:solidFill>
                <a:latin typeface="Arial" pitchFamily="34" charset="0"/>
              </a:rPr>
              <a:t>Купирование БАС</a:t>
            </a:r>
          </a:p>
          <a:p>
            <a:pPr eaLnBrk="1" hangingPunct="1">
              <a:lnSpc>
                <a:spcPct val="80000"/>
              </a:lnSpc>
              <a:buFont typeface="Wingdings" pitchFamily="2" charset="2"/>
              <a:buNone/>
            </a:pPr>
            <a:r>
              <a:rPr lang="ru-RU" altLang="ru-RU" sz="2900" smtClean="0">
                <a:latin typeface="Arial" pitchFamily="34" charset="0"/>
              </a:rPr>
              <a:t>-</a:t>
            </a:r>
            <a:r>
              <a:rPr lang="ru-RU" altLang="ru-RU" sz="2400" smtClean="0">
                <a:solidFill>
                  <a:schemeClr val="hlink"/>
                </a:solidFill>
                <a:latin typeface="Arial" pitchFamily="34" charset="0"/>
              </a:rPr>
              <a:t>Общие мероприятия</a:t>
            </a:r>
          </a:p>
          <a:p>
            <a:pPr eaLnBrk="1" hangingPunct="1">
              <a:lnSpc>
                <a:spcPct val="80000"/>
              </a:lnSpc>
              <a:buFont typeface="Wingdings" pitchFamily="2" charset="2"/>
              <a:buNone/>
            </a:pPr>
            <a:r>
              <a:rPr lang="ru-RU" altLang="ru-RU" sz="2400" smtClean="0">
                <a:solidFill>
                  <a:schemeClr val="hlink"/>
                </a:solidFill>
                <a:latin typeface="Arial" pitchFamily="34" charset="0"/>
              </a:rPr>
              <a:t>-Анальгетики</a:t>
            </a:r>
          </a:p>
          <a:p>
            <a:pPr eaLnBrk="1" hangingPunct="1">
              <a:lnSpc>
                <a:spcPct val="80000"/>
              </a:lnSpc>
              <a:buFont typeface="Wingdings" pitchFamily="2" charset="2"/>
              <a:buNone/>
            </a:pPr>
            <a:r>
              <a:rPr lang="ru-RU" altLang="ru-RU" sz="2400" smtClean="0">
                <a:solidFill>
                  <a:schemeClr val="hlink"/>
                </a:solidFill>
                <a:latin typeface="Arial" pitchFamily="34" charset="0"/>
              </a:rPr>
              <a:t>-Спазмолитики (Дюспаталин, Бускопан, Дицител, Тримедат, Метеоспазмил)</a:t>
            </a:r>
          </a:p>
          <a:p>
            <a:pPr eaLnBrk="1" hangingPunct="1">
              <a:lnSpc>
                <a:spcPct val="80000"/>
              </a:lnSpc>
              <a:buFont typeface="Wingdings" pitchFamily="2" charset="2"/>
              <a:buNone/>
            </a:pPr>
            <a:r>
              <a:rPr lang="ru-RU" altLang="ru-RU" sz="2800" b="1" smtClean="0">
                <a:solidFill>
                  <a:schemeClr val="hlink"/>
                </a:solidFill>
                <a:latin typeface="Arial" pitchFamily="34" charset="0"/>
              </a:rPr>
              <a:t>Подавление секреции железы, создание функционального покоя</a:t>
            </a:r>
          </a:p>
          <a:p>
            <a:pPr eaLnBrk="1" hangingPunct="1">
              <a:lnSpc>
                <a:spcPct val="80000"/>
              </a:lnSpc>
              <a:buClr>
                <a:srgbClr val="FF3300"/>
              </a:buClr>
              <a:buFont typeface="Monotype Sorts" pitchFamily="2" charset="2"/>
              <a:buNone/>
            </a:pPr>
            <a:r>
              <a:rPr lang="ru-RU" altLang="ru-RU" sz="2400" smtClean="0">
                <a:solidFill>
                  <a:schemeClr val="hlink"/>
                </a:solidFill>
                <a:latin typeface="Arial" pitchFamily="34" charset="0"/>
              </a:rPr>
              <a:t>-Диета-0</a:t>
            </a:r>
          </a:p>
          <a:p>
            <a:pPr eaLnBrk="1" hangingPunct="1">
              <a:lnSpc>
                <a:spcPct val="80000"/>
              </a:lnSpc>
              <a:buClr>
                <a:srgbClr val="FF3300"/>
              </a:buClr>
              <a:buFont typeface="Monotype Sorts" pitchFamily="2" charset="2"/>
              <a:buNone/>
            </a:pPr>
            <a:r>
              <a:rPr lang="ru-RU" altLang="ru-RU" sz="2400" smtClean="0">
                <a:solidFill>
                  <a:schemeClr val="hlink"/>
                </a:solidFill>
                <a:latin typeface="Arial" pitchFamily="34" charset="0"/>
              </a:rPr>
              <a:t>Ферменты (с высоким содержанием протеаз</a:t>
            </a:r>
            <a:r>
              <a:rPr lang="ru-RU" altLang="ru-RU" sz="2800" smtClean="0">
                <a:latin typeface="Arial" pitchFamily="34" charset="0"/>
              </a:rPr>
              <a:t> </a:t>
            </a:r>
            <a:r>
              <a:rPr lang="ru-RU" altLang="ru-RU" sz="2800" smtClean="0">
                <a:solidFill>
                  <a:srgbClr val="FF0000"/>
                </a:solidFill>
                <a:latin typeface="Arial" pitchFamily="34" charset="0"/>
              </a:rPr>
              <a:t>Креон 25 000-40 000</a:t>
            </a:r>
            <a:r>
              <a:rPr lang="ru-RU" altLang="ru-RU" sz="2400" smtClean="0">
                <a:solidFill>
                  <a:schemeClr val="hlink"/>
                </a:solidFill>
                <a:latin typeface="Arial" pitchFamily="34" charset="0"/>
              </a:rPr>
              <a:t>) сроком на 6-8 недель</a:t>
            </a:r>
          </a:p>
          <a:p>
            <a:pPr eaLnBrk="1" hangingPunct="1">
              <a:lnSpc>
                <a:spcPct val="80000"/>
              </a:lnSpc>
              <a:buClr>
                <a:srgbClr val="FF3300"/>
              </a:buClr>
              <a:buFont typeface="Monotype Sorts" pitchFamily="2" charset="2"/>
              <a:buChar char="4"/>
            </a:pPr>
            <a:r>
              <a:rPr lang="ru-RU" altLang="ru-RU" sz="2400" smtClean="0">
                <a:solidFill>
                  <a:schemeClr val="hlink"/>
                </a:solidFill>
                <a:latin typeface="Arial" pitchFamily="34" charset="0"/>
              </a:rPr>
              <a:t>Резерв: аналоги соматостатина, М-холинолитики</a:t>
            </a:r>
          </a:p>
          <a:p>
            <a:pPr eaLnBrk="1" hangingPunct="1">
              <a:lnSpc>
                <a:spcPct val="80000"/>
              </a:lnSpc>
              <a:buClr>
                <a:srgbClr val="FF3300"/>
              </a:buClr>
              <a:buFont typeface="Monotype Sorts" pitchFamily="2" charset="2"/>
              <a:buNone/>
            </a:pPr>
            <a:r>
              <a:rPr lang="ru-RU" altLang="ru-RU" sz="2900" smtClean="0">
                <a:solidFill>
                  <a:srgbClr val="000066"/>
                </a:solidFill>
                <a:latin typeface="Arial" pitchFamily="34" charset="0"/>
              </a:rPr>
              <a:t>-</a:t>
            </a:r>
            <a:r>
              <a:rPr lang="ru-RU" altLang="ru-RU" sz="2400" smtClean="0">
                <a:solidFill>
                  <a:schemeClr val="hlink"/>
                </a:solidFill>
                <a:latin typeface="Arial" pitchFamily="34" charset="0"/>
              </a:rPr>
              <a:t>Угнетение желудочной секреции и                            повышение интрагастрального рН</a:t>
            </a:r>
          </a:p>
          <a:p>
            <a:pPr eaLnBrk="1" hangingPunct="1">
              <a:lnSpc>
                <a:spcPct val="80000"/>
              </a:lnSpc>
              <a:buClr>
                <a:srgbClr val="FF3300"/>
              </a:buClr>
              <a:buFont typeface="Monotype Sorts" pitchFamily="2" charset="2"/>
              <a:buChar char="4"/>
            </a:pPr>
            <a:r>
              <a:rPr lang="en-US" altLang="ru-RU" sz="2400" smtClean="0">
                <a:solidFill>
                  <a:schemeClr val="hlink"/>
                </a:solidFill>
                <a:latin typeface="Arial" pitchFamily="34" charset="0"/>
              </a:rPr>
              <a:t>PPI</a:t>
            </a:r>
            <a:r>
              <a:rPr lang="ru-RU" altLang="ru-RU" sz="2400" smtClean="0">
                <a:solidFill>
                  <a:schemeClr val="hlink"/>
                </a:solidFill>
                <a:latin typeface="Arial" pitchFamily="34" charset="0"/>
              </a:rPr>
              <a:t> (омепразолы) </a:t>
            </a:r>
          </a:p>
          <a:p>
            <a:pPr eaLnBrk="1" hangingPunct="1">
              <a:lnSpc>
                <a:spcPct val="80000"/>
              </a:lnSpc>
              <a:buClr>
                <a:srgbClr val="FF3300"/>
              </a:buClr>
              <a:buFont typeface="Monotype Sorts" pitchFamily="2" charset="2"/>
              <a:buChar char="4"/>
            </a:pPr>
            <a:r>
              <a:rPr lang="ru-RU" altLang="ru-RU" sz="2400" smtClean="0">
                <a:solidFill>
                  <a:schemeClr val="hlink"/>
                </a:solidFill>
                <a:latin typeface="Arial" pitchFamily="34" charset="0"/>
              </a:rPr>
              <a:t>Н2-гистаминовые блокаторы (кваматель)</a:t>
            </a:r>
          </a:p>
          <a:p>
            <a:pPr eaLnBrk="1" hangingPunct="1">
              <a:lnSpc>
                <a:spcPct val="80000"/>
              </a:lnSpc>
              <a:buClr>
                <a:srgbClr val="FF3300"/>
              </a:buClr>
              <a:buFont typeface="Monotype Sorts" pitchFamily="2" charset="2"/>
              <a:buChar char="4"/>
            </a:pPr>
            <a:r>
              <a:rPr lang="ru-RU" altLang="ru-RU" sz="2400" smtClean="0">
                <a:solidFill>
                  <a:schemeClr val="hlink"/>
                </a:solidFill>
                <a:latin typeface="Arial" pitchFamily="34" charset="0"/>
              </a:rPr>
              <a:t>Антацидные препараты (маалокс, фосфолюгель)</a:t>
            </a:r>
          </a:p>
        </p:txBody>
      </p:sp>
      <p:sp>
        <p:nvSpPr>
          <p:cNvPr id="97283" name="Rectangle 4"/>
          <p:cNvSpPr>
            <a:spLocks noChangeArrowheads="1"/>
          </p:cNvSpPr>
          <p:nvPr/>
        </p:nvSpPr>
        <p:spPr bwMode="auto">
          <a:xfrm>
            <a:off x="0" y="47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2800" b="1">
                <a:solidFill>
                  <a:schemeClr val="folHlink"/>
                </a:solidFill>
                <a:latin typeface="Arial" pitchFamily="34" charset="0"/>
              </a:rPr>
              <a:t>Общий подход в купировании боли при ХП</a:t>
            </a:r>
          </a:p>
        </p:txBody>
      </p:sp>
    </p:spTree>
    <p:extLst>
      <p:ext uri="{BB962C8B-B14F-4D97-AF65-F5344CB8AC3E}">
        <p14:creationId xmlns:p14="http://schemas.microsoft.com/office/powerpoint/2010/main" val="7415621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583113" y="5070475"/>
            <a:ext cx="2060575" cy="334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p>
        </p:txBody>
      </p:sp>
      <p:sp>
        <p:nvSpPr>
          <p:cNvPr id="6" name="5 CuadroTexto"/>
          <p:cNvSpPr txBox="1"/>
          <p:nvPr/>
        </p:nvSpPr>
        <p:spPr>
          <a:xfrm>
            <a:off x="683568" y="1265367"/>
            <a:ext cx="7920880" cy="1200329"/>
          </a:xfrm>
          <a:prstGeom prst="rect">
            <a:avLst/>
          </a:prstGeom>
          <a:solidFill>
            <a:schemeClr val="accent6"/>
          </a:solidFill>
          <a:ln>
            <a:noFill/>
          </a:ln>
          <a:effectLst>
            <a:outerShdw blurRad="50800" dist="1524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spAutoFit/>
          </a:bodyPr>
          <a:lstStyle/>
          <a:p>
            <a:pPr algn="ctr">
              <a:defRPr/>
            </a:pPr>
            <a:r>
              <a:rPr lang="ru-RU" sz="2400" b="1" dirty="0">
                <a:solidFill>
                  <a:srgbClr val="990000"/>
                </a:solidFill>
              </a:rPr>
              <a:t>Первичное или вторичное нарушение экзокринной функции поджелудочной железы, </a:t>
            </a:r>
            <a:r>
              <a:rPr lang="ru-RU" sz="2400" b="1" u="sng" dirty="0">
                <a:solidFill>
                  <a:srgbClr val="990000"/>
                </a:solidFill>
              </a:rPr>
              <a:t>ведущее к расстройству пищеварения </a:t>
            </a:r>
            <a:endParaRPr lang="es-ES" sz="2400" b="1" u="sng" dirty="0">
              <a:solidFill>
                <a:srgbClr val="990000"/>
              </a:solidFill>
            </a:endParaRPr>
          </a:p>
        </p:txBody>
      </p:sp>
      <p:sp>
        <p:nvSpPr>
          <p:cNvPr id="7" name="6 CuadroTexto"/>
          <p:cNvSpPr txBox="1"/>
          <p:nvPr/>
        </p:nvSpPr>
        <p:spPr>
          <a:xfrm>
            <a:off x="193160" y="2981571"/>
            <a:ext cx="2063530" cy="2800767"/>
          </a:xfrm>
          <a:prstGeom prst="rect">
            <a:avLst/>
          </a:prstGeom>
          <a:solidFill>
            <a:schemeClr val="accent5"/>
          </a:solidFill>
          <a:ln>
            <a:noFill/>
          </a:ln>
          <a:effectLst>
            <a:outerShdw blurRad="50800" dist="1524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spAutoFit/>
          </a:bodyPr>
          <a:lstStyle/>
          <a:p>
            <a:pPr>
              <a:defRPr/>
            </a:pPr>
            <a:r>
              <a:rPr lang="ru-RU" sz="1600" b="1" dirty="0"/>
              <a:t>Расстройство пищеварения сопровождается нарушением всасывания питательных веществ и  развитием синдрома недостаточного питания</a:t>
            </a:r>
            <a:endParaRPr lang="es-ES" sz="1600" b="1" dirty="0"/>
          </a:p>
        </p:txBody>
      </p:sp>
      <p:sp>
        <p:nvSpPr>
          <p:cNvPr id="8" name="7 CuadroTexto"/>
          <p:cNvSpPr txBox="1"/>
          <p:nvPr/>
        </p:nvSpPr>
        <p:spPr>
          <a:xfrm>
            <a:off x="6804248" y="3777526"/>
            <a:ext cx="2221194" cy="923330"/>
          </a:xfrm>
          <a:prstGeom prst="rect">
            <a:avLst/>
          </a:prstGeom>
          <a:solidFill>
            <a:schemeClr val="accent5"/>
          </a:solidFill>
          <a:ln>
            <a:noFill/>
          </a:ln>
          <a:effectLst>
            <a:outerShdw blurRad="50800" dist="1524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spAutoFit/>
          </a:bodyPr>
          <a:lstStyle/>
          <a:p>
            <a:pPr>
              <a:defRPr/>
            </a:pPr>
            <a:r>
              <a:rPr lang="ru-RU" sz="1800" b="1" dirty="0">
                <a:solidFill>
                  <a:schemeClr val="tx2">
                    <a:lumMod val="75000"/>
                  </a:schemeClr>
                </a:solidFill>
              </a:rPr>
              <a:t>ВНПЖ требует обязательного лечения!!! </a:t>
            </a:r>
            <a:endParaRPr lang="es-ES" sz="1800" b="1" dirty="0">
              <a:solidFill>
                <a:schemeClr val="tx2">
                  <a:lumMod val="75000"/>
                </a:schemeClr>
              </a:solidFill>
            </a:endParaRPr>
          </a:p>
        </p:txBody>
      </p:sp>
      <p:sp>
        <p:nvSpPr>
          <p:cNvPr id="9" name="1 Título"/>
          <p:cNvSpPr>
            <a:spLocks noGrp="1"/>
          </p:cNvSpPr>
          <p:nvPr>
            <p:ph type="title"/>
          </p:nvPr>
        </p:nvSpPr>
        <p:spPr>
          <a:xfrm>
            <a:off x="374650" y="52388"/>
            <a:ext cx="8229600" cy="954087"/>
          </a:xfrm>
        </p:spPr>
        <p:txBody>
          <a:bodyPr/>
          <a:lstStyle/>
          <a:p>
            <a:pPr>
              <a:defRPr/>
            </a:pPr>
            <a:r>
              <a:rPr lang="ru-RU" sz="2800" b="1" dirty="0" smtClean="0"/>
              <a:t>Внешнесекреторная недостаточность поджелудочной железы (ВНПЖ)</a:t>
            </a:r>
            <a:endParaRPr lang="es-ES" sz="2800" b="1" dirty="0">
              <a:solidFill>
                <a:schemeClr val="accent1">
                  <a:lumMod val="50000"/>
                </a:schemeClr>
              </a:solidFill>
            </a:endParaRPr>
          </a:p>
        </p:txBody>
      </p:sp>
      <p:pic>
        <p:nvPicPr>
          <p:cNvPr id="4" name="3 Imagen"/>
          <p:cNvPicPr>
            <a:picLocks noChangeAspect="1"/>
          </p:cNvPicPr>
          <p:nvPr/>
        </p:nvPicPr>
        <p:blipFill>
          <a:blip r:embed="rId3"/>
          <a:stretch>
            <a:fillRect/>
          </a:stretch>
        </p:blipFill>
        <p:spPr>
          <a:xfrm>
            <a:off x="2709863" y="2717800"/>
            <a:ext cx="3933825" cy="3452813"/>
          </a:xfrm>
          <a:prstGeom prst="rect">
            <a:avLst/>
          </a:prstGeom>
          <a:ln>
            <a:noFill/>
          </a:ln>
          <a:effectLst>
            <a:outerShdw blurRad="292100" dist="139700" dir="2700000" algn="tl" rotWithShape="0">
              <a:srgbClr val="333333">
                <a:alpha val="65000"/>
              </a:srgbClr>
            </a:outerShdw>
          </a:effectLst>
        </p:spPr>
      </p:pic>
      <p:sp>
        <p:nvSpPr>
          <p:cNvPr id="98318" name="Rectangle 1"/>
          <p:cNvSpPr>
            <a:spLocks noChangeArrowheads="1"/>
          </p:cNvSpPr>
          <p:nvPr/>
        </p:nvSpPr>
        <p:spPr bwMode="auto">
          <a:xfrm>
            <a:off x="-22225" y="6375400"/>
            <a:ext cx="754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en-US" altLang="ru-RU" sz="1100">
                <a:solidFill>
                  <a:srgbClr val="000000"/>
                </a:solidFill>
                <a:latin typeface="Arial" pitchFamily="34" charset="0"/>
              </a:rPr>
              <a:t>Dominguez-Munoz JE</a:t>
            </a:r>
            <a:r>
              <a:rPr lang="ru-RU" altLang="ru-RU" sz="1100">
                <a:solidFill>
                  <a:srgbClr val="000000"/>
                </a:solidFill>
                <a:latin typeface="Arial" pitchFamily="34" charset="0"/>
              </a:rPr>
              <a:t> </a:t>
            </a:r>
            <a:r>
              <a:rPr lang="en-US" altLang="ru-RU" sz="1100">
                <a:solidFill>
                  <a:srgbClr val="000000"/>
                </a:solidFill>
                <a:latin typeface="Arial" pitchFamily="34" charset="0"/>
              </a:rPr>
              <a:t>et al. </a:t>
            </a:r>
            <a:r>
              <a:rPr lang="en-US" altLang="ru-RU" sz="1100">
                <a:latin typeface="Arial" pitchFamily="34" charset="0"/>
              </a:rPr>
              <a:t>13C-Mixed Triglyceride Breath Test to Assess Oral Enzyme Substitution</a:t>
            </a:r>
            <a:r>
              <a:rPr lang="ru-RU" altLang="ru-RU" sz="1100">
                <a:latin typeface="Arial" pitchFamily="34" charset="0"/>
              </a:rPr>
              <a:t> </a:t>
            </a:r>
            <a:r>
              <a:rPr lang="en-US" altLang="ru-RU" sz="1100">
                <a:latin typeface="Arial" pitchFamily="34" charset="0"/>
              </a:rPr>
              <a:t>Therapy in Patients With Chronic Pancreatitis</a:t>
            </a:r>
            <a:r>
              <a:rPr lang="ru-RU" altLang="ru-RU" sz="1100">
                <a:latin typeface="Arial" pitchFamily="34" charset="0"/>
              </a:rPr>
              <a:t>. С</a:t>
            </a:r>
            <a:r>
              <a:rPr lang="en-US" altLang="ru-RU" sz="1100">
                <a:latin typeface="Arial" pitchFamily="34" charset="0"/>
              </a:rPr>
              <a:t>linical gastroenterology and hepatology 2007;5:484–488</a:t>
            </a:r>
            <a:endParaRPr lang="ru-RU" altLang="ru-RU" sz="1100">
              <a:latin typeface="Arial" pitchFamily="34" charset="0"/>
            </a:endParaRPr>
          </a:p>
        </p:txBody>
      </p:sp>
      <p:sp>
        <p:nvSpPr>
          <p:cNvPr id="98319" name="Rectangle 23"/>
          <p:cNvSpPr>
            <a:spLocks noChangeArrowheads="1"/>
          </p:cNvSpPr>
          <p:nvPr/>
        </p:nvSpPr>
        <p:spPr bwMode="auto">
          <a:xfrm rot="-5400000">
            <a:off x="8417720" y="5485606"/>
            <a:ext cx="11223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en-US" altLang="ru-RU" sz="900">
                <a:latin typeface="Arial" pitchFamily="34" charset="0"/>
              </a:rPr>
              <a:t>RUCRE140206(1)</a:t>
            </a:r>
            <a:endParaRPr lang="ru-RU" altLang="ru-RU" sz="900">
              <a:latin typeface="Arial" pitchFamily="34" charset="0"/>
            </a:endParaRPr>
          </a:p>
        </p:txBody>
      </p:sp>
    </p:spTree>
    <p:extLst>
      <p:ext uri="{BB962C8B-B14F-4D97-AF65-F5344CB8AC3E}">
        <p14:creationId xmlns:p14="http://schemas.microsoft.com/office/powerpoint/2010/main" val="4213103576"/>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Título"/>
          <p:cNvSpPr>
            <a:spLocks noGrp="1"/>
          </p:cNvSpPr>
          <p:nvPr>
            <p:ph type="title"/>
          </p:nvPr>
        </p:nvSpPr>
        <p:spPr>
          <a:xfrm>
            <a:off x="0" y="0"/>
            <a:ext cx="8991600" cy="1200150"/>
          </a:xfrm>
        </p:spPr>
        <p:txBody>
          <a:bodyPr/>
          <a:lstStyle/>
          <a:p>
            <a:pPr algn="ctr"/>
            <a:r>
              <a:rPr lang="ru-RU" altLang="ru-RU" sz="2400" b="1" smtClean="0">
                <a:solidFill>
                  <a:srgbClr val="990000"/>
                </a:solidFill>
              </a:rPr>
              <a:t>Клинические последствия внешнесекреторной недостаточности поджелудочной железы (ВНПЖ)</a:t>
            </a:r>
            <a:endParaRPr lang="es-ES" altLang="ru-RU" sz="2400" b="1" smtClean="0">
              <a:solidFill>
                <a:srgbClr val="990000"/>
              </a:solidFill>
            </a:endParaRPr>
          </a:p>
        </p:txBody>
      </p:sp>
      <p:sp>
        <p:nvSpPr>
          <p:cNvPr id="3" name="2 Marcador de contenido"/>
          <p:cNvSpPr>
            <a:spLocks noGrp="1"/>
          </p:cNvSpPr>
          <p:nvPr>
            <p:ph idx="1"/>
          </p:nvPr>
        </p:nvSpPr>
        <p:spPr>
          <a:xfrm>
            <a:off x="304800" y="1295400"/>
            <a:ext cx="8686800" cy="4789512"/>
          </a:xfrm>
          <a:solidFill>
            <a:schemeClr val="bg1">
              <a:lumMod val="95000"/>
            </a:schemeClr>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a:extLst/>
        </p:spPr>
        <p:txBody>
          <a:bodyPr anchor="ctr">
            <a:normAutofit/>
          </a:bodyPr>
          <a:lstStyle/>
          <a:p>
            <a:pPr>
              <a:defRPr/>
            </a:pPr>
            <a:r>
              <a:rPr lang="ru-RU" sz="2400" dirty="0" smtClean="0">
                <a:solidFill>
                  <a:srgbClr val="002060"/>
                </a:solidFill>
              </a:rPr>
              <a:t>Развитие синдрома недостаточности питания, а не диарея как принято считать, является основ</a:t>
            </a:r>
            <a:r>
              <a:rPr lang="ru-RU" sz="2400" dirty="0">
                <a:solidFill>
                  <a:srgbClr val="002060"/>
                </a:solidFill>
              </a:rPr>
              <a:t>н</a:t>
            </a:r>
            <a:r>
              <a:rPr lang="ru-RU" sz="2400" dirty="0" smtClean="0">
                <a:solidFill>
                  <a:srgbClr val="002060"/>
                </a:solidFill>
              </a:rPr>
              <a:t>ым клиническим последствием ВНПЖ</a:t>
            </a:r>
            <a:endParaRPr lang="es-ES" sz="2400" dirty="0" smtClean="0">
              <a:solidFill>
                <a:srgbClr val="002060"/>
              </a:solidFill>
            </a:endParaRPr>
          </a:p>
          <a:p>
            <a:pPr>
              <a:defRPr/>
            </a:pPr>
            <a:endParaRPr lang="ru-RU" sz="2400" dirty="0" smtClean="0">
              <a:solidFill>
                <a:srgbClr val="002060"/>
              </a:solidFill>
            </a:endParaRPr>
          </a:p>
          <a:p>
            <a:pPr>
              <a:defRPr/>
            </a:pPr>
            <a:r>
              <a:rPr lang="ru-RU" sz="2400" dirty="0" smtClean="0">
                <a:solidFill>
                  <a:srgbClr val="002060"/>
                </a:solidFill>
              </a:rPr>
              <a:t>Дефицит питательных веществ при ВНПЖ сопровождается</a:t>
            </a:r>
            <a:r>
              <a:rPr lang="es-ES" sz="2400" dirty="0" smtClean="0">
                <a:solidFill>
                  <a:srgbClr val="002060"/>
                </a:solidFill>
              </a:rPr>
              <a:t>:</a:t>
            </a:r>
          </a:p>
          <a:p>
            <a:pPr lvl="1">
              <a:defRPr/>
            </a:pPr>
            <a:r>
              <a:rPr lang="ru-RU" sz="2400" dirty="0" smtClean="0">
                <a:solidFill>
                  <a:srgbClr val="002060"/>
                </a:solidFill>
              </a:rPr>
              <a:t>Сердечно-сосудистыми событиями </a:t>
            </a:r>
            <a:endParaRPr lang="es-ES" sz="2400" dirty="0" smtClean="0">
              <a:solidFill>
                <a:srgbClr val="002060"/>
              </a:solidFill>
            </a:endParaRPr>
          </a:p>
          <a:p>
            <a:pPr lvl="1">
              <a:defRPr/>
            </a:pPr>
            <a:r>
              <a:rPr lang="ru-RU" sz="2400" dirty="0" smtClean="0">
                <a:solidFill>
                  <a:srgbClr val="002060"/>
                </a:solidFill>
              </a:rPr>
              <a:t>Риском переломов </a:t>
            </a:r>
            <a:endParaRPr lang="es-ES" sz="2400" dirty="0" smtClean="0">
              <a:solidFill>
                <a:srgbClr val="002060"/>
              </a:solidFill>
            </a:endParaRPr>
          </a:p>
          <a:p>
            <a:pPr lvl="1">
              <a:defRPr/>
            </a:pPr>
            <a:r>
              <a:rPr lang="ru-RU" sz="2400" dirty="0" smtClean="0">
                <a:solidFill>
                  <a:srgbClr val="002060"/>
                </a:solidFill>
              </a:rPr>
              <a:t>Риском инфекций </a:t>
            </a:r>
            <a:endParaRPr lang="es-ES" sz="2400" dirty="0" smtClean="0">
              <a:solidFill>
                <a:srgbClr val="002060"/>
              </a:solidFill>
            </a:endParaRPr>
          </a:p>
          <a:p>
            <a:pPr lvl="1">
              <a:defRPr/>
            </a:pPr>
            <a:r>
              <a:rPr lang="ru-RU" sz="2400" dirty="0" smtClean="0">
                <a:solidFill>
                  <a:srgbClr val="002060"/>
                </a:solidFill>
              </a:rPr>
              <a:t>Большей частотой обострений заболевания </a:t>
            </a:r>
            <a:endParaRPr lang="es-ES" sz="2400" dirty="0">
              <a:solidFill>
                <a:srgbClr val="002060"/>
              </a:solidFill>
            </a:endParaRPr>
          </a:p>
          <a:p>
            <a:pPr lvl="1">
              <a:defRPr/>
            </a:pPr>
            <a:r>
              <a:rPr lang="ru-RU" sz="2400" dirty="0" smtClean="0">
                <a:solidFill>
                  <a:srgbClr val="002060"/>
                </a:solidFill>
              </a:rPr>
              <a:t>Большей частотой госпитализаций </a:t>
            </a:r>
            <a:endParaRPr lang="es-ES" sz="2400" dirty="0">
              <a:solidFill>
                <a:srgbClr val="002060"/>
              </a:solidFill>
            </a:endParaRPr>
          </a:p>
        </p:txBody>
      </p:sp>
      <p:sp>
        <p:nvSpPr>
          <p:cNvPr id="101382" name="Rectangle 4"/>
          <p:cNvSpPr>
            <a:spLocks noChangeArrowheads="1"/>
          </p:cNvSpPr>
          <p:nvPr/>
        </p:nvSpPr>
        <p:spPr bwMode="auto">
          <a:xfrm>
            <a:off x="152400" y="6324600"/>
            <a:ext cx="7543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en-US" altLang="ru-RU" sz="1100">
                <a:solidFill>
                  <a:srgbClr val="000000"/>
                </a:solidFill>
                <a:latin typeface="Arial" pitchFamily="34" charset="0"/>
              </a:rPr>
              <a:t>Dominguez-Munoz JE</a:t>
            </a:r>
            <a:r>
              <a:rPr lang="ru-RU" altLang="ru-RU" sz="1100">
                <a:solidFill>
                  <a:srgbClr val="000000"/>
                </a:solidFill>
                <a:latin typeface="Arial" pitchFamily="34" charset="0"/>
              </a:rPr>
              <a:t> </a:t>
            </a:r>
            <a:r>
              <a:rPr lang="en-US" altLang="ru-RU" sz="1100">
                <a:solidFill>
                  <a:srgbClr val="000000"/>
                </a:solidFill>
                <a:latin typeface="Arial" pitchFamily="34" charset="0"/>
              </a:rPr>
              <a:t>et al. </a:t>
            </a:r>
            <a:r>
              <a:rPr lang="en-US" altLang="ru-RU" sz="1100">
                <a:latin typeface="Arial" pitchFamily="34" charset="0"/>
              </a:rPr>
              <a:t>13C-Mixed Triglyceride Breath Test to Assess Oral Enzyme Substitution</a:t>
            </a:r>
            <a:r>
              <a:rPr lang="ru-RU" altLang="ru-RU" sz="1100">
                <a:latin typeface="Arial" pitchFamily="34" charset="0"/>
              </a:rPr>
              <a:t> </a:t>
            </a:r>
            <a:r>
              <a:rPr lang="en-US" altLang="ru-RU" sz="1100">
                <a:latin typeface="Arial" pitchFamily="34" charset="0"/>
              </a:rPr>
              <a:t>Therapy in Patients With Chronic Pancreatitis</a:t>
            </a:r>
            <a:r>
              <a:rPr lang="ru-RU" altLang="ru-RU" sz="1100">
                <a:latin typeface="Arial" pitchFamily="34" charset="0"/>
              </a:rPr>
              <a:t>. С</a:t>
            </a:r>
            <a:r>
              <a:rPr lang="en-US" altLang="ru-RU" sz="1100">
                <a:latin typeface="Arial" pitchFamily="34" charset="0"/>
              </a:rPr>
              <a:t>linical gastroenterology and hepatology 2007;5:484–488</a:t>
            </a:r>
            <a:endParaRPr lang="ru-RU" altLang="ru-RU" sz="1100">
              <a:latin typeface="Arial" pitchFamily="34" charset="0"/>
            </a:endParaRPr>
          </a:p>
        </p:txBody>
      </p:sp>
      <p:sp>
        <p:nvSpPr>
          <p:cNvPr id="101383" name="Rectangle 23"/>
          <p:cNvSpPr>
            <a:spLocks noChangeArrowheads="1"/>
          </p:cNvSpPr>
          <p:nvPr/>
        </p:nvSpPr>
        <p:spPr bwMode="auto">
          <a:xfrm rot="-5400000">
            <a:off x="8395494" y="5144294"/>
            <a:ext cx="1122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en-US" altLang="ru-RU" sz="900">
                <a:latin typeface="Arial" pitchFamily="34" charset="0"/>
              </a:rPr>
              <a:t>RUCRE140206(1)</a:t>
            </a:r>
            <a:endParaRPr lang="ru-RU" altLang="ru-RU" sz="900">
              <a:latin typeface="Arial" pitchFamily="34" charset="0"/>
            </a:endParaRPr>
          </a:p>
        </p:txBody>
      </p:sp>
    </p:spTree>
    <p:extLst>
      <p:ext uri="{BB962C8B-B14F-4D97-AF65-F5344CB8AC3E}">
        <p14:creationId xmlns:p14="http://schemas.microsoft.com/office/powerpoint/2010/main" val="40706904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4294967295"/>
          </p:nvPr>
        </p:nvSpPr>
        <p:spPr>
          <a:xfrm>
            <a:off x="674688" y="2564904"/>
            <a:ext cx="8281987" cy="3240088"/>
          </a:xfrm>
        </p:spPr>
        <p:txBody>
          <a:bodyPr>
            <a:normAutofit fontScale="92500" lnSpcReduction="20000"/>
          </a:bodyPr>
          <a:lstStyle/>
          <a:p>
            <a:pPr>
              <a:spcAft>
                <a:spcPct val="20000"/>
              </a:spcAft>
            </a:pPr>
            <a:r>
              <a:rPr lang="es-ES" altLang="ru-RU" sz="3600" dirty="0" smtClean="0"/>
              <a:t> </a:t>
            </a:r>
            <a:r>
              <a:rPr lang="ru-RU" altLang="ru-RU" sz="3600" dirty="0" smtClean="0">
                <a:solidFill>
                  <a:srgbClr val="FF0000"/>
                </a:solidFill>
              </a:rPr>
              <a:t>Избежать развития</a:t>
            </a:r>
            <a:r>
              <a:rPr lang="es-ES" altLang="ru-RU" sz="3600" dirty="0" smtClean="0">
                <a:solidFill>
                  <a:srgbClr val="FF0000"/>
                </a:solidFill>
              </a:rPr>
              <a:t>:</a:t>
            </a:r>
          </a:p>
          <a:p>
            <a:pPr lvl="1">
              <a:spcAft>
                <a:spcPct val="20000"/>
              </a:spcAft>
            </a:pPr>
            <a:r>
              <a:rPr lang="es-ES" altLang="ru-RU" sz="3200" dirty="0" smtClean="0"/>
              <a:t> </a:t>
            </a:r>
            <a:r>
              <a:rPr lang="ru-RU" altLang="ru-RU" sz="3200" dirty="0" err="1" smtClean="0"/>
              <a:t>Стеатореи</a:t>
            </a:r>
            <a:endParaRPr lang="es-ES" altLang="ru-RU" sz="3200" dirty="0" smtClean="0"/>
          </a:p>
          <a:p>
            <a:pPr lvl="1">
              <a:spcAft>
                <a:spcPct val="20000"/>
              </a:spcAft>
            </a:pPr>
            <a:r>
              <a:rPr lang="es-ES" altLang="ru-RU" sz="3200" dirty="0" smtClean="0"/>
              <a:t> </a:t>
            </a:r>
            <a:r>
              <a:rPr lang="ru-RU" altLang="ru-RU" sz="3200" dirty="0" smtClean="0"/>
              <a:t>Потери массы тела</a:t>
            </a:r>
            <a:endParaRPr lang="es-ES" altLang="ru-RU" sz="3200" dirty="0" smtClean="0"/>
          </a:p>
          <a:p>
            <a:pPr lvl="1">
              <a:spcAft>
                <a:spcPct val="20000"/>
              </a:spcAft>
            </a:pPr>
            <a:r>
              <a:rPr lang="es-ES" altLang="ru-RU" sz="3200" dirty="0" smtClean="0"/>
              <a:t> </a:t>
            </a:r>
            <a:r>
              <a:rPr lang="ru-RU" altLang="ru-RU" sz="3200" dirty="0" smtClean="0"/>
              <a:t>Симптомов нарушения пищеварения </a:t>
            </a:r>
            <a:endParaRPr lang="es-ES" altLang="ru-RU" sz="3200" dirty="0" smtClean="0"/>
          </a:p>
          <a:p>
            <a:pPr>
              <a:spcAft>
                <a:spcPct val="20000"/>
              </a:spcAft>
            </a:pPr>
            <a:r>
              <a:rPr lang="es-ES" altLang="ru-RU" sz="3600" dirty="0" smtClean="0"/>
              <a:t> </a:t>
            </a:r>
            <a:r>
              <a:rPr lang="ru-RU" altLang="ru-RU" sz="3600" dirty="0" smtClean="0">
                <a:solidFill>
                  <a:srgbClr val="FF0000"/>
                </a:solidFill>
              </a:rPr>
              <a:t>Добиться нормальных показателей </a:t>
            </a:r>
            <a:r>
              <a:rPr lang="ru-RU" altLang="ru-RU" sz="3600" dirty="0" err="1" smtClean="0">
                <a:solidFill>
                  <a:srgbClr val="FF0000"/>
                </a:solidFill>
              </a:rPr>
              <a:t>нутритивного</a:t>
            </a:r>
            <a:r>
              <a:rPr lang="ru-RU" altLang="ru-RU" sz="3600" dirty="0" smtClean="0">
                <a:solidFill>
                  <a:srgbClr val="FF0000"/>
                </a:solidFill>
              </a:rPr>
              <a:t> статуса </a:t>
            </a:r>
            <a:endParaRPr lang="es-ES" altLang="ru-RU" sz="3600" dirty="0" smtClean="0">
              <a:solidFill>
                <a:srgbClr val="FF0000"/>
              </a:solidFill>
            </a:endParaRPr>
          </a:p>
        </p:txBody>
      </p:sp>
      <p:sp>
        <p:nvSpPr>
          <p:cNvPr id="2" name="Rectangle 1"/>
          <p:cNvSpPr/>
          <p:nvPr/>
        </p:nvSpPr>
        <p:spPr>
          <a:xfrm>
            <a:off x="533400" y="1724025"/>
            <a:ext cx="5011738" cy="534987"/>
          </a:xfrm>
          <a:prstGeom prst="rect">
            <a:avLst/>
          </a:prstGeom>
        </p:spPr>
        <p:txBody>
          <a:bodyPr>
            <a:spAutoFit/>
          </a:bodyPr>
          <a:lstStyle/>
          <a:p>
            <a:pPr eaLnBrk="0" hangingPunct="0">
              <a:lnSpc>
                <a:spcPct val="90000"/>
              </a:lnSpc>
              <a:spcBef>
                <a:spcPct val="0"/>
              </a:spcBef>
              <a:spcAft>
                <a:spcPct val="0"/>
              </a:spcAft>
              <a:defRPr/>
            </a:pPr>
            <a:r>
              <a:rPr lang="ru-RU" sz="3200" b="1" kern="0" dirty="0">
                <a:solidFill>
                  <a:schemeClr val="tx2"/>
                </a:solidFill>
                <a:latin typeface="Arial"/>
              </a:rPr>
              <a:t>Цели терапии</a:t>
            </a:r>
            <a:endParaRPr lang="es-ES" sz="4400" b="1" kern="0" dirty="0">
              <a:solidFill>
                <a:schemeClr val="tx2"/>
              </a:solidFill>
              <a:latin typeface="Arial"/>
            </a:endParaRPr>
          </a:p>
        </p:txBody>
      </p:sp>
      <p:sp>
        <p:nvSpPr>
          <p:cNvPr id="5" name="1 Título"/>
          <p:cNvSpPr txBox="1">
            <a:spLocks/>
          </p:cNvSpPr>
          <p:nvPr/>
        </p:nvSpPr>
        <p:spPr>
          <a:xfrm>
            <a:off x="374650" y="9525"/>
            <a:ext cx="8229600" cy="996950"/>
          </a:xfrm>
          <a:prstGeom prst="rect">
            <a:avLst/>
          </a:prstGeom>
        </p:spPr>
        <p:txBody>
          <a:bodyPr/>
          <a:lst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pPr algn="ctr">
              <a:defRPr/>
            </a:pPr>
            <a:r>
              <a:rPr lang="ru-RU" sz="3000" b="1" dirty="0" smtClean="0"/>
              <a:t>Внешнесекреторная недостаточность поджелудочной железы (ВНПЖ)</a:t>
            </a:r>
            <a:endParaRPr lang="es-ES" sz="3600" b="1" dirty="0">
              <a:solidFill>
                <a:schemeClr val="accent1">
                  <a:lumMod val="50000"/>
                </a:schemeClr>
              </a:solidFill>
            </a:endParaRPr>
          </a:p>
        </p:txBody>
      </p:sp>
      <p:sp>
        <p:nvSpPr>
          <p:cNvPr id="100357" name="Rectangle 23"/>
          <p:cNvSpPr>
            <a:spLocks noChangeArrowheads="1"/>
          </p:cNvSpPr>
          <p:nvPr/>
        </p:nvSpPr>
        <p:spPr bwMode="auto">
          <a:xfrm rot="-5400000">
            <a:off x="8396288" y="5473700"/>
            <a:ext cx="1120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buChar char="•"/>
              <a:defRPr sz="2200">
                <a:solidFill>
                  <a:schemeClr val="tx1"/>
                </a:solidFill>
                <a:latin typeface="Arial" pitchFamily="34" charset="0"/>
              </a:defRPr>
            </a:lvl1pPr>
            <a:lvl2pPr marL="742950" indent="-285750" algn="l" eaLnBrk="0" hangingPunct="0">
              <a:spcBef>
                <a:spcPct val="0"/>
              </a:spcBef>
              <a:spcAft>
                <a:spcPct val="30000"/>
              </a:spcAft>
              <a:buChar char="–"/>
              <a:defRPr sz="2000">
                <a:solidFill>
                  <a:schemeClr val="tx1"/>
                </a:solidFill>
                <a:latin typeface="Arial" pitchFamily="34" charset="0"/>
              </a:defRPr>
            </a:lvl2pPr>
            <a:lvl3pPr marL="1143000" indent="-228600" algn="l" eaLnBrk="0" hangingPunct="0">
              <a:spcBef>
                <a:spcPct val="0"/>
              </a:spcBef>
              <a:spcAft>
                <a:spcPct val="30000"/>
              </a:spcAft>
              <a:buChar char="•"/>
              <a:defRPr sz="1600">
                <a:solidFill>
                  <a:schemeClr val="tx1"/>
                </a:solidFill>
                <a:latin typeface="Arial" pitchFamily="34" charset="0"/>
              </a:defRPr>
            </a:lvl3pPr>
            <a:lvl4pPr marL="1600200" indent="-228600" algn="l" eaLnBrk="0" hangingPunct="0">
              <a:spcBef>
                <a:spcPct val="0"/>
              </a:spcBef>
              <a:spcAft>
                <a:spcPct val="30000"/>
              </a:spcAft>
              <a:buChar char="–"/>
              <a:defRPr sz="1600">
                <a:solidFill>
                  <a:schemeClr val="tx1"/>
                </a:solidFill>
                <a:latin typeface="Arial" pitchFamily="34" charset="0"/>
              </a:defRPr>
            </a:lvl4pPr>
            <a:lvl5pPr marL="2057400" indent="-228600" algn="l" eaLnBrk="0" hangingPunct="0">
              <a:spcBef>
                <a:spcPct val="0"/>
              </a:spcBef>
              <a:spcAft>
                <a:spcPct val="30000"/>
              </a:spcAft>
              <a:buChar char="•"/>
              <a:defRPr sz="1600">
                <a:solidFill>
                  <a:schemeClr val="tx1"/>
                </a:solidFill>
                <a:latin typeface="Arial" pitchFamily="34" charset="0"/>
              </a:defRPr>
            </a:lvl5pPr>
            <a:lvl6pPr marL="2514600" indent="-228600" eaLnBrk="0" fontAlgn="base" hangingPunct="0">
              <a:spcBef>
                <a:spcPct val="0"/>
              </a:spcBef>
              <a:spcAft>
                <a:spcPct val="30000"/>
              </a:spcAft>
              <a:buChar char="•"/>
              <a:defRPr sz="1600">
                <a:solidFill>
                  <a:schemeClr val="tx1"/>
                </a:solidFill>
                <a:latin typeface="Arial" pitchFamily="34" charset="0"/>
              </a:defRPr>
            </a:lvl6pPr>
            <a:lvl7pPr marL="2971800" indent="-228600" eaLnBrk="0" fontAlgn="base" hangingPunct="0">
              <a:spcBef>
                <a:spcPct val="0"/>
              </a:spcBef>
              <a:spcAft>
                <a:spcPct val="30000"/>
              </a:spcAft>
              <a:buChar char="•"/>
              <a:defRPr sz="1600">
                <a:solidFill>
                  <a:schemeClr val="tx1"/>
                </a:solidFill>
                <a:latin typeface="Arial" pitchFamily="34" charset="0"/>
              </a:defRPr>
            </a:lvl7pPr>
            <a:lvl8pPr marL="3429000" indent="-228600" eaLnBrk="0" fontAlgn="base" hangingPunct="0">
              <a:spcBef>
                <a:spcPct val="0"/>
              </a:spcBef>
              <a:spcAft>
                <a:spcPct val="30000"/>
              </a:spcAft>
              <a:buChar char="•"/>
              <a:defRPr sz="1600">
                <a:solidFill>
                  <a:schemeClr val="tx1"/>
                </a:solidFill>
                <a:latin typeface="Arial" pitchFamily="34" charset="0"/>
              </a:defRPr>
            </a:lvl8pPr>
            <a:lvl9pPr marL="3886200" indent="-228600" eaLnBrk="0" fontAlgn="base" hangingPunct="0">
              <a:spcBef>
                <a:spcPct val="0"/>
              </a:spcBef>
              <a:spcAft>
                <a:spcPct val="30000"/>
              </a:spcAft>
              <a:buChar char="•"/>
              <a:defRPr sz="1600">
                <a:solidFill>
                  <a:schemeClr val="tx1"/>
                </a:solidFill>
                <a:latin typeface="Arial" pitchFamily="34" charset="0"/>
              </a:defRPr>
            </a:lvl9pPr>
          </a:lstStyle>
          <a:p>
            <a:pPr algn="ctr" eaLnBrk="1" hangingPunct="1">
              <a:spcBef>
                <a:spcPct val="50000"/>
              </a:spcBef>
              <a:buFontTx/>
              <a:buNone/>
            </a:pPr>
            <a:r>
              <a:rPr lang="en-US" altLang="ru-RU" sz="900"/>
              <a:t>RUCRE140206(1)</a:t>
            </a:r>
            <a:endParaRPr lang="ru-RU" altLang="ru-RU" sz="900"/>
          </a:p>
        </p:txBody>
      </p:sp>
    </p:spTree>
    <p:extLst>
      <p:ext uri="{BB962C8B-B14F-4D97-AF65-F5344CB8AC3E}">
        <p14:creationId xmlns:p14="http://schemas.microsoft.com/office/powerpoint/2010/main" val="196392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131763"/>
            <a:ext cx="9144000" cy="946150"/>
          </a:xfrm>
        </p:spPr>
        <p:txBody>
          <a:bodyPr/>
          <a:lstStyle/>
          <a:p>
            <a:pPr algn="ctr"/>
            <a:r>
              <a:rPr lang="ru-RU" altLang="ru-RU" sz="2800" smtClean="0">
                <a:solidFill>
                  <a:schemeClr val="folHlink"/>
                </a:solidFill>
                <a:latin typeface="Arial" pitchFamily="34" charset="0"/>
                <a:cs typeface="Arial" pitchFamily="34" charset="0"/>
              </a:rPr>
              <a:t>Клинические показания для высокодозовой заместительной ферментной при ХП</a:t>
            </a:r>
          </a:p>
        </p:txBody>
      </p:sp>
      <p:sp>
        <p:nvSpPr>
          <p:cNvPr id="104451" name="Rectangle 3"/>
          <p:cNvSpPr>
            <a:spLocks noGrp="1" noChangeArrowheads="1"/>
          </p:cNvSpPr>
          <p:nvPr>
            <p:ph type="body" sz="half" idx="4294967295"/>
          </p:nvPr>
        </p:nvSpPr>
        <p:spPr>
          <a:xfrm>
            <a:off x="0" y="1214438"/>
            <a:ext cx="9144000" cy="4857750"/>
          </a:xfrm>
        </p:spPr>
        <p:txBody>
          <a:bodyPr>
            <a:normAutofit lnSpcReduction="10000"/>
          </a:bodyPr>
          <a:lstStyle/>
          <a:p>
            <a:pPr>
              <a:lnSpc>
                <a:spcPct val="140000"/>
              </a:lnSpc>
            </a:pPr>
            <a:r>
              <a:rPr lang="ru-RU" altLang="ru-RU" sz="2600" smtClean="0">
                <a:solidFill>
                  <a:schemeClr val="hlink"/>
                </a:solidFill>
                <a:latin typeface="Arial" pitchFamily="34" charset="0"/>
                <a:cs typeface="Arial" pitchFamily="34" charset="0"/>
              </a:rPr>
              <a:t>стеаторея при потере с калом более 15 г жира в сутки;</a:t>
            </a:r>
          </a:p>
          <a:p>
            <a:pPr>
              <a:lnSpc>
                <a:spcPct val="140000"/>
              </a:lnSpc>
            </a:pPr>
            <a:r>
              <a:rPr lang="ru-RU" altLang="ru-RU" sz="2600" smtClean="0">
                <a:solidFill>
                  <a:schemeClr val="hlink"/>
                </a:solidFill>
                <a:latin typeface="Arial" pitchFamily="34" charset="0"/>
                <a:cs typeface="Arial" pitchFamily="34" charset="0"/>
              </a:rPr>
              <a:t>прогрессирующая трофологическая недостаточность;</a:t>
            </a:r>
          </a:p>
          <a:p>
            <a:pPr>
              <a:lnSpc>
                <a:spcPct val="140000"/>
              </a:lnSpc>
            </a:pPr>
            <a:r>
              <a:rPr lang="ru-RU" altLang="ru-RU" sz="2600" smtClean="0">
                <a:solidFill>
                  <a:schemeClr val="hlink"/>
                </a:solidFill>
                <a:latin typeface="Arial" pitchFamily="34" charset="0"/>
                <a:cs typeface="Arial" pitchFamily="34" charset="0"/>
              </a:rPr>
              <a:t>стойкая диспепсия (метеоризм, диарея);</a:t>
            </a:r>
          </a:p>
          <a:p>
            <a:pPr>
              <a:lnSpc>
                <a:spcPct val="140000"/>
              </a:lnSpc>
            </a:pPr>
            <a:r>
              <a:rPr lang="ru-RU" altLang="ru-RU" sz="2600" smtClean="0">
                <a:solidFill>
                  <a:schemeClr val="hlink"/>
                </a:solidFill>
                <a:latin typeface="Arial" pitchFamily="34" charset="0"/>
                <a:cs typeface="Arial" pitchFamily="34" charset="0"/>
              </a:rPr>
              <a:t>сочетание признаков экзокринной недостаточности с наличием болевого абдоминального синдрома</a:t>
            </a:r>
          </a:p>
          <a:p>
            <a:pPr>
              <a:lnSpc>
                <a:spcPct val="140000"/>
              </a:lnSpc>
            </a:pPr>
            <a:r>
              <a:rPr lang="ru-RU" altLang="ru-RU" sz="2600" smtClean="0">
                <a:solidFill>
                  <a:schemeClr val="hlink"/>
                </a:solidFill>
                <a:latin typeface="Arial" pitchFamily="34" charset="0"/>
                <a:cs typeface="Arial" pitchFamily="34" charset="0"/>
              </a:rPr>
              <a:t> сочетание признаков экзокринной недостаточности с признаками эндокринной недостаточности</a:t>
            </a:r>
          </a:p>
          <a:p>
            <a:pPr>
              <a:lnSpc>
                <a:spcPct val="140000"/>
              </a:lnSpc>
            </a:pPr>
            <a:r>
              <a:rPr lang="ru-RU" altLang="ru-RU" sz="2600" smtClean="0">
                <a:solidFill>
                  <a:schemeClr val="hlink"/>
                </a:solidFill>
                <a:latin typeface="Arial" pitchFamily="34" charset="0"/>
                <a:cs typeface="Arial" pitchFamily="34" charset="0"/>
              </a:rPr>
              <a:t>эластаза менее 100 мкг</a:t>
            </a:r>
          </a:p>
        </p:txBody>
      </p:sp>
    </p:spTree>
    <p:extLst>
      <p:ext uri="{BB962C8B-B14F-4D97-AF65-F5344CB8AC3E}">
        <p14:creationId xmlns:p14="http://schemas.microsoft.com/office/powerpoint/2010/main" val="4152892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descr="Lower-Right-Abdominal-Pain"/>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0" y="1828800"/>
            <a:ext cx="53340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946" name="Rectangle 2"/>
          <p:cNvSpPr>
            <a:spLocks noGrp="1" noChangeArrowheads="1"/>
          </p:cNvSpPr>
          <p:nvPr>
            <p:ph type="title" idx="4294967295"/>
          </p:nvPr>
        </p:nvSpPr>
        <p:spPr>
          <a:xfrm>
            <a:off x="0" y="76200"/>
            <a:ext cx="9144000" cy="1143000"/>
          </a:xfrm>
        </p:spPr>
        <p:txBody>
          <a:bodyPr/>
          <a:lstStyle/>
          <a:p>
            <a:pPr eaLnBrk="1" hangingPunct="1">
              <a:defRPr/>
            </a:pPr>
            <a:r>
              <a:rPr lang="ru-RU" altLang="ru-RU" sz="2800" b="1" smtClean="0">
                <a:solidFill>
                  <a:srgbClr val="000066"/>
                </a:solidFill>
                <a:effectLst>
                  <a:outerShdw blurRad="38100" dist="38100" dir="2700000" algn="tl">
                    <a:srgbClr val="C0C0C0"/>
                  </a:outerShdw>
                </a:effectLst>
              </a:rPr>
              <a:t>ЭПИДЕМИЯ ХРОНИЧЕСКОГО ПАНКРЕАТИТА</a:t>
            </a:r>
          </a:p>
        </p:txBody>
      </p:sp>
      <p:sp>
        <p:nvSpPr>
          <p:cNvPr id="466950" name="Rectangle 6"/>
          <p:cNvSpPr>
            <a:spLocks noChangeArrowheads="1"/>
          </p:cNvSpPr>
          <p:nvPr/>
        </p:nvSpPr>
        <p:spPr bwMode="auto">
          <a:xfrm>
            <a:off x="2362200" y="1727200"/>
            <a:ext cx="6705600" cy="1016000"/>
          </a:xfrm>
          <a:prstGeom prst="rect">
            <a:avLst/>
          </a:prstGeom>
          <a:noFill/>
          <a:ln>
            <a:noFill/>
          </a:ln>
          <a:effectLst/>
          <a:extLst/>
        </p:spPr>
        <p:txBody>
          <a:bodyPr>
            <a:spAutoFit/>
          </a:bodyPr>
          <a:lstStyle/>
          <a:p>
            <a:pPr algn="ctr">
              <a:defRPr/>
            </a:pPr>
            <a:r>
              <a:rPr lang="ru-RU" sz="2000" b="1" dirty="0">
                <a:solidFill>
                  <a:srgbClr val="FF0000"/>
                </a:solidFill>
                <a:effectLst>
                  <a:outerShdw blurRad="38100" dist="38100" dir="2700000" algn="tl">
                    <a:srgbClr val="C0C0C0"/>
                  </a:outerShdw>
                </a:effectLst>
                <a:latin typeface="Arial" charset="0"/>
                <a:cs typeface="Arial" charset="0"/>
              </a:rPr>
              <a:t>Во всем мире</a:t>
            </a:r>
            <a:r>
              <a:rPr lang="ru-RU" sz="2000" b="1" dirty="0">
                <a:solidFill>
                  <a:srgbClr val="000066"/>
                </a:solidFill>
                <a:effectLst>
                  <a:outerShdw blurRad="38100" dist="38100" dir="2700000" algn="tl">
                    <a:srgbClr val="C0C0C0"/>
                  </a:outerShdw>
                </a:effectLst>
                <a:latin typeface="Arial" charset="0"/>
                <a:cs typeface="Arial" charset="0"/>
              </a:rPr>
              <a:t> за последние 30 лет наблюдается </a:t>
            </a:r>
            <a:r>
              <a:rPr lang="ru-RU" sz="2000" b="1" dirty="0">
                <a:solidFill>
                  <a:srgbClr val="FF0000"/>
                </a:solidFill>
                <a:effectLst>
                  <a:outerShdw blurRad="38100" dist="38100" dir="2700000" algn="tl">
                    <a:srgbClr val="C0C0C0"/>
                  </a:outerShdw>
                </a:effectLst>
                <a:latin typeface="Arial" charset="0"/>
                <a:cs typeface="Arial" charset="0"/>
              </a:rPr>
              <a:t>увеличение заболеваемости</a:t>
            </a:r>
            <a:r>
              <a:rPr lang="ru-RU" sz="2000" b="1" dirty="0">
                <a:solidFill>
                  <a:srgbClr val="000066"/>
                </a:solidFill>
                <a:effectLst>
                  <a:outerShdw blurRad="38100" dist="38100" dir="2700000" algn="tl">
                    <a:srgbClr val="C0C0C0"/>
                  </a:outerShdw>
                </a:effectLst>
                <a:latin typeface="Arial" charset="0"/>
                <a:cs typeface="Arial" charset="0"/>
              </a:rPr>
              <a:t> острым и хроническим панкреатитом </a:t>
            </a:r>
            <a:r>
              <a:rPr lang="ru-RU" sz="2000" b="1" dirty="0">
                <a:solidFill>
                  <a:srgbClr val="FF0000"/>
                </a:solidFill>
                <a:effectLst>
                  <a:outerShdw blurRad="38100" dist="38100" dir="2700000" algn="tl">
                    <a:srgbClr val="C0C0C0"/>
                  </a:outerShdw>
                </a:effectLst>
                <a:latin typeface="Arial" charset="0"/>
                <a:cs typeface="Arial" charset="0"/>
              </a:rPr>
              <a:t>более чем в 2 раза.</a:t>
            </a:r>
          </a:p>
        </p:txBody>
      </p:sp>
      <p:sp>
        <p:nvSpPr>
          <p:cNvPr id="466951" name="Rectangle 7"/>
          <p:cNvSpPr>
            <a:spLocks noChangeArrowheads="1"/>
          </p:cNvSpPr>
          <p:nvPr/>
        </p:nvSpPr>
        <p:spPr bwMode="auto">
          <a:xfrm>
            <a:off x="2514600" y="3048000"/>
            <a:ext cx="6629400" cy="1323975"/>
          </a:xfrm>
          <a:prstGeom prst="rect">
            <a:avLst/>
          </a:prstGeom>
          <a:noFill/>
          <a:ln>
            <a:noFill/>
          </a:ln>
          <a:effectLst/>
          <a:extLst/>
        </p:spPr>
        <p:txBody>
          <a:bodyPr>
            <a:spAutoFit/>
          </a:bodyPr>
          <a:lstStyle/>
          <a:p>
            <a:pPr algn="ctr">
              <a:defRPr/>
            </a:pPr>
            <a:r>
              <a:rPr lang="ru-RU" sz="2000" b="1" dirty="0">
                <a:solidFill>
                  <a:srgbClr val="FF0000"/>
                </a:solidFill>
                <a:effectLst>
                  <a:outerShdw blurRad="38100" dist="38100" dir="2700000" algn="tl">
                    <a:srgbClr val="C0C0C0"/>
                  </a:outerShdw>
                </a:effectLst>
                <a:latin typeface="Arial" charset="0"/>
                <a:cs typeface="Arial" charset="0"/>
              </a:rPr>
              <a:t>В России</a:t>
            </a:r>
            <a:r>
              <a:rPr lang="ru-RU" sz="2000" b="1" dirty="0">
                <a:solidFill>
                  <a:srgbClr val="000066"/>
                </a:solidFill>
                <a:effectLst>
                  <a:outerShdw blurRad="38100" dist="38100" dir="2700000" algn="tl">
                    <a:srgbClr val="C0C0C0"/>
                  </a:outerShdw>
                </a:effectLst>
                <a:latin typeface="Arial" charset="0"/>
                <a:cs typeface="Arial" charset="0"/>
              </a:rPr>
              <a:t> распространенность хронического панкреатита среди взрослых за последние 10 лет </a:t>
            </a:r>
            <a:r>
              <a:rPr lang="ru-RU" sz="2000" b="1" dirty="0">
                <a:solidFill>
                  <a:srgbClr val="FF0000"/>
                </a:solidFill>
                <a:effectLst>
                  <a:outerShdw blurRad="38100" dist="38100" dir="2700000" algn="tl">
                    <a:srgbClr val="C0C0C0"/>
                  </a:outerShdw>
                </a:effectLst>
                <a:latin typeface="Arial" charset="0"/>
                <a:cs typeface="Arial" charset="0"/>
              </a:rPr>
              <a:t>увеличилась в 3 раза</a:t>
            </a:r>
            <a:r>
              <a:rPr lang="ru-RU" sz="2000" b="1" dirty="0">
                <a:solidFill>
                  <a:srgbClr val="000066"/>
                </a:solidFill>
                <a:effectLst>
                  <a:outerShdw blurRad="38100" dist="38100" dir="2700000" algn="tl">
                    <a:srgbClr val="C0C0C0"/>
                  </a:outerShdw>
                </a:effectLst>
                <a:latin typeface="Arial" charset="0"/>
                <a:cs typeface="Arial" charset="0"/>
              </a:rPr>
              <a:t>, </a:t>
            </a:r>
          </a:p>
          <a:p>
            <a:pPr algn="ctr">
              <a:defRPr/>
            </a:pPr>
            <a:r>
              <a:rPr lang="ru-RU" sz="2000" b="1" u="sng" dirty="0">
                <a:solidFill>
                  <a:srgbClr val="000066"/>
                </a:solidFill>
                <a:effectLst>
                  <a:outerShdw blurRad="38100" dist="38100" dir="2700000" algn="tl">
                    <a:srgbClr val="C0C0C0"/>
                  </a:outerShdw>
                </a:effectLst>
                <a:latin typeface="Arial" charset="0"/>
                <a:cs typeface="Arial" charset="0"/>
              </a:rPr>
              <a:t>а </a:t>
            </a:r>
            <a:r>
              <a:rPr lang="ru-RU" sz="2000" b="1" u="sng" dirty="0">
                <a:solidFill>
                  <a:srgbClr val="FF0000"/>
                </a:solidFill>
                <a:effectLst>
                  <a:outerShdw blurRad="38100" dist="38100" dir="2700000" algn="tl">
                    <a:srgbClr val="C0C0C0"/>
                  </a:outerShdw>
                </a:effectLst>
                <a:latin typeface="Arial" charset="0"/>
                <a:cs typeface="Arial" charset="0"/>
              </a:rPr>
              <a:t>среди подростков – более чем в 4 раза</a:t>
            </a:r>
            <a:r>
              <a:rPr lang="ru-RU" sz="2000" b="1" dirty="0">
                <a:solidFill>
                  <a:srgbClr val="FF0000"/>
                </a:solidFill>
                <a:effectLst>
                  <a:outerShdw blurRad="38100" dist="38100" dir="2700000" algn="tl">
                    <a:srgbClr val="C0C0C0"/>
                  </a:outerShdw>
                </a:effectLst>
                <a:latin typeface="Arial" charset="0"/>
                <a:cs typeface="Arial" charset="0"/>
              </a:rPr>
              <a:t>.</a:t>
            </a:r>
          </a:p>
        </p:txBody>
      </p:sp>
      <p:sp>
        <p:nvSpPr>
          <p:cNvPr id="466952" name="Rectangle 8"/>
          <p:cNvSpPr>
            <a:spLocks noChangeArrowheads="1"/>
          </p:cNvSpPr>
          <p:nvPr/>
        </p:nvSpPr>
        <p:spPr bwMode="auto">
          <a:xfrm>
            <a:off x="2743200" y="4724400"/>
            <a:ext cx="6248400" cy="2062103"/>
          </a:xfrm>
          <a:prstGeom prst="rect">
            <a:avLst/>
          </a:prstGeom>
          <a:noFill/>
          <a:ln>
            <a:noFill/>
          </a:ln>
          <a:effectLst/>
          <a:extLst/>
        </p:spPr>
        <p:txBody>
          <a:bodyPr>
            <a:spAutoFit/>
          </a:bodyPr>
          <a:lstStyle/>
          <a:p>
            <a:pPr algn="ctr">
              <a:defRPr/>
            </a:pPr>
            <a:r>
              <a:rPr lang="ru-RU" sz="2000" b="1" dirty="0">
                <a:solidFill>
                  <a:srgbClr val="000066"/>
                </a:solidFill>
                <a:effectLst>
                  <a:outerShdw blurRad="38100" dist="38100" dir="2700000" algn="tl">
                    <a:srgbClr val="C0C0C0"/>
                  </a:outerShdw>
                </a:effectLst>
                <a:latin typeface="Arial" charset="0"/>
                <a:cs typeface="Arial" charset="0"/>
              </a:rPr>
              <a:t>Среди заболевших </a:t>
            </a:r>
            <a:r>
              <a:rPr lang="ru-RU" sz="2000" b="1" dirty="0">
                <a:solidFill>
                  <a:srgbClr val="FF0000"/>
                </a:solidFill>
                <a:effectLst>
                  <a:outerShdw blurRad="38100" dist="38100" dir="2700000" algn="tl">
                    <a:srgbClr val="C0C0C0"/>
                  </a:outerShdw>
                </a:effectLst>
                <a:latin typeface="Arial" charset="0"/>
                <a:cs typeface="Arial" charset="0"/>
              </a:rPr>
              <a:t>на 30% увеличилась доля женщин</a:t>
            </a:r>
            <a:r>
              <a:rPr lang="ru-RU" sz="2000" b="1" dirty="0">
                <a:solidFill>
                  <a:srgbClr val="000066"/>
                </a:solidFill>
                <a:effectLst>
                  <a:outerShdw blurRad="38100" dist="38100" dir="2700000" algn="tl">
                    <a:srgbClr val="C0C0C0"/>
                  </a:outerShdw>
                </a:effectLst>
                <a:latin typeface="Arial" charset="0"/>
                <a:cs typeface="Arial" charset="0"/>
              </a:rPr>
              <a:t>, чаще в возрасте 35–50 лет</a:t>
            </a:r>
            <a:r>
              <a:rPr lang="ru-RU" sz="2000" b="1" dirty="0" smtClean="0">
                <a:solidFill>
                  <a:srgbClr val="000066"/>
                </a:solidFill>
                <a:effectLst>
                  <a:outerShdw blurRad="38100" dist="38100" dir="2700000" algn="tl">
                    <a:srgbClr val="C0C0C0"/>
                  </a:outerShdw>
                </a:effectLst>
                <a:latin typeface="Arial" charset="0"/>
                <a:cs typeface="Arial" charset="0"/>
              </a:rPr>
              <a:t>.</a:t>
            </a:r>
          </a:p>
          <a:p>
            <a:pPr algn="ctr">
              <a:defRPr/>
            </a:pPr>
            <a:endParaRPr lang="ru-RU" altLang="ru-RU" sz="2000" b="1" dirty="0" smtClean="0">
              <a:solidFill>
                <a:srgbClr val="FF0000"/>
              </a:solidFill>
              <a:latin typeface="Arial" pitchFamily="34" charset="0"/>
            </a:endParaRPr>
          </a:p>
          <a:p>
            <a:pPr algn="ctr">
              <a:defRPr/>
            </a:pPr>
            <a:endParaRPr lang="ru-RU" altLang="ru-RU" sz="2000" b="1" dirty="0">
              <a:solidFill>
                <a:srgbClr val="FF0000"/>
              </a:solidFill>
              <a:latin typeface="Arial" pitchFamily="34" charset="0"/>
            </a:endParaRPr>
          </a:p>
          <a:p>
            <a:pPr algn="ctr">
              <a:defRPr/>
            </a:pPr>
            <a:r>
              <a:rPr lang="ru-RU" altLang="ru-RU" sz="2400" b="1" dirty="0" smtClean="0">
                <a:solidFill>
                  <a:srgbClr val="FF0000"/>
                </a:solidFill>
                <a:latin typeface="Arial" pitchFamily="34" charset="0"/>
              </a:rPr>
              <a:t>За </a:t>
            </a:r>
            <a:r>
              <a:rPr lang="ru-RU" altLang="ru-RU" sz="2400" b="1" dirty="0">
                <a:solidFill>
                  <a:srgbClr val="FF0000"/>
                </a:solidFill>
                <a:latin typeface="Arial" pitchFamily="34" charset="0"/>
              </a:rPr>
              <a:t>счет каких факторов?</a:t>
            </a:r>
          </a:p>
          <a:p>
            <a:pPr algn="ctr">
              <a:defRPr/>
            </a:pPr>
            <a:endParaRPr lang="ru-RU" sz="2400" b="1" dirty="0">
              <a:solidFill>
                <a:srgbClr val="000066"/>
              </a:solidFill>
              <a:effectLst>
                <a:outerShdw blurRad="38100" dist="38100" dir="2700000" algn="tl">
                  <a:srgbClr val="C0C0C0"/>
                </a:outerShdw>
              </a:effectLst>
              <a:latin typeface="Arial" charset="0"/>
              <a:cs typeface="Arial" charset="0"/>
            </a:endParaRPr>
          </a:p>
        </p:txBody>
      </p:sp>
      <p:sp>
        <p:nvSpPr>
          <p:cNvPr id="466953" name="Rectangle 9"/>
          <p:cNvSpPr>
            <a:spLocks noChangeArrowheads="1"/>
          </p:cNvSpPr>
          <p:nvPr/>
        </p:nvSpPr>
        <p:spPr bwMode="auto">
          <a:xfrm>
            <a:off x="7548320" y="6400800"/>
            <a:ext cx="1443280" cy="276999"/>
          </a:xfrm>
          <a:prstGeom prst="rect">
            <a:avLst/>
          </a:prstGeom>
          <a:noFill/>
          <a:ln>
            <a:noFill/>
          </a:ln>
          <a:effectLst/>
          <a:extLst/>
        </p:spPr>
        <p:txBody>
          <a:bodyPr wrap="none">
            <a:spAutoFit/>
          </a:bodyPr>
          <a:lstStyle/>
          <a:p>
            <a:pPr algn="ctr">
              <a:defRPr/>
            </a:pPr>
            <a:r>
              <a:rPr lang="ru-RU" sz="1200" b="1" dirty="0" smtClean="0">
                <a:effectLst>
                  <a:outerShdw blurRad="38100" dist="38100" dir="2700000" algn="tl">
                    <a:srgbClr val="C0C0C0"/>
                  </a:outerShdw>
                </a:effectLst>
                <a:latin typeface="Arial" charset="0"/>
                <a:cs typeface="Arial" charset="0"/>
              </a:rPr>
              <a:t>  </a:t>
            </a:r>
            <a:r>
              <a:rPr lang="ru-RU" sz="1200" b="1" dirty="0" err="1" smtClean="0">
                <a:effectLst>
                  <a:outerShdw blurRad="38100" dist="38100" dir="2700000" algn="tl">
                    <a:srgbClr val="C0C0C0"/>
                  </a:outerShdw>
                </a:effectLst>
                <a:latin typeface="Arial" charset="0"/>
                <a:cs typeface="Arial" charset="0"/>
              </a:rPr>
              <a:t>Маев</a:t>
            </a:r>
            <a:r>
              <a:rPr lang="ru-RU" sz="1200" b="1" dirty="0" smtClean="0">
                <a:effectLst>
                  <a:outerShdw blurRad="38100" dist="38100" dir="2700000" algn="tl">
                    <a:srgbClr val="C0C0C0"/>
                  </a:outerShdw>
                </a:effectLst>
                <a:latin typeface="Arial" charset="0"/>
                <a:cs typeface="Arial" charset="0"/>
              </a:rPr>
              <a:t> </a:t>
            </a:r>
            <a:r>
              <a:rPr lang="ru-RU" sz="1200" b="1" dirty="0">
                <a:effectLst>
                  <a:outerShdw blurRad="38100" dist="38100" dir="2700000" algn="tl">
                    <a:srgbClr val="C0C0C0"/>
                  </a:outerShdw>
                </a:effectLst>
                <a:latin typeface="Arial" charset="0"/>
                <a:cs typeface="Arial" charset="0"/>
              </a:rPr>
              <a:t>И.В., 2009</a:t>
            </a:r>
          </a:p>
        </p:txBody>
      </p:sp>
    </p:spTree>
    <p:extLst>
      <p:ext uri="{BB962C8B-B14F-4D97-AF65-F5344CB8AC3E}">
        <p14:creationId xmlns:p14="http://schemas.microsoft.com/office/powerpoint/2010/main" val="23411380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3"/>
          <p:cNvGraphicFramePr>
            <a:graphicFrameLocks noChangeAspect="1"/>
          </p:cNvGraphicFramePr>
          <p:nvPr/>
        </p:nvGraphicFramePr>
        <p:xfrm>
          <a:off x="2928938" y="1857375"/>
          <a:ext cx="3322637" cy="4759325"/>
        </p:xfrm>
        <a:graphic>
          <a:graphicData uri="http://schemas.openxmlformats.org/presentationml/2006/ole">
            <mc:AlternateContent xmlns:mc="http://schemas.openxmlformats.org/markup-compatibility/2006">
              <mc:Choice xmlns:v="urn:schemas-microsoft-com:vml" Requires="v">
                <p:oleObj spid="_x0000_s10260" name="Clip" r:id="rId3" imgW="3848100" imgH="5478463" progId="MS_ClipArt_Gallery.2">
                  <p:embed/>
                </p:oleObj>
              </mc:Choice>
              <mc:Fallback>
                <p:oleObj name="Clip" r:id="rId3" imgW="3848100" imgH="54784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1857375"/>
                        <a:ext cx="3322637" cy="475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7523" name="Rectangle 6"/>
          <p:cNvSpPr>
            <a:spLocks noChangeArrowheads="1"/>
          </p:cNvSpPr>
          <p:nvPr/>
        </p:nvSpPr>
        <p:spPr bwMode="auto">
          <a:xfrm>
            <a:off x="0" y="214313"/>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kumimoji="1" lang="ru-RU" altLang="zh-CN">
                <a:solidFill>
                  <a:schemeClr val="folHlink"/>
                </a:solidFill>
                <a:latin typeface="Arial" pitchFamily="34" charset="0"/>
                <a:cs typeface="Arial" pitchFamily="34" charset="0"/>
              </a:rPr>
              <a:t>По какому ферменту мы подбираем дозу полиферментного препарата?</a:t>
            </a:r>
            <a:endParaRPr kumimoji="1" lang="ru-RU" altLang="ru-RU">
              <a:solidFill>
                <a:schemeClr val="folHlink"/>
              </a:solidFill>
              <a:latin typeface="Arial" pitchFamily="34" charset="0"/>
              <a:cs typeface="Arial" pitchFamily="34" charset="0"/>
            </a:endParaRPr>
          </a:p>
        </p:txBody>
      </p:sp>
    </p:spTree>
    <p:extLst>
      <p:ext uri="{BB962C8B-B14F-4D97-AF65-F5344CB8AC3E}">
        <p14:creationId xmlns:p14="http://schemas.microsoft.com/office/powerpoint/2010/main" val="19737982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1331913" y="1773238"/>
            <a:ext cx="7812087"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kumimoji="1" lang="ru-RU" altLang="ru-RU" sz="2800" b="1">
                <a:solidFill>
                  <a:srgbClr val="FF0000"/>
                </a:solidFill>
                <a:latin typeface="Arial" pitchFamily="34" charset="0"/>
                <a:cs typeface="Arial" pitchFamily="34" charset="0"/>
              </a:rPr>
              <a:t>липаза</a:t>
            </a:r>
          </a:p>
          <a:p>
            <a:pPr eaLnBrk="1" hangingPunct="1">
              <a:spcBef>
                <a:spcPct val="0"/>
              </a:spcBef>
              <a:buClrTx/>
              <a:buSzTx/>
              <a:buFontTx/>
              <a:buNone/>
            </a:pPr>
            <a:endParaRPr kumimoji="1" lang="ru-RU" altLang="ru-RU" sz="2800" b="1">
              <a:solidFill>
                <a:srgbClr val="000066"/>
              </a:solidFill>
              <a:latin typeface="Arial" pitchFamily="34" charset="0"/>
              <a:cs typeface="Arial" pitchFamily="34" charset="0"/>
            </a:endParaRPr>
          </a:p>
          <a:p>
            <a:pPr eaLnBrk="1" hangingPunct="1">
              <a:spcBef>
                <a:spcPct val="0"/>
              </a:spcBef>
              <a:buClrTx/>
              <a:buSzTx/>
              <a:buFontTx/>
              <a:buNone/>
            </a:pPr>
            <a:endParaRPr kumimoji="1" lang="ru-RU" altLang="ru-RU" sz="2800" b="1">
              <a:solidFill>
                <a:srgbClr val="000066"/>
              </a:solidFill>
              <a:latin typeface="Arial" pitchFamily="34" charset="0"/>
              <a:cs typeface="Arial" pitchFamily="34" charset="0"/>
            </a:endParaRPr>
          </a:p>
          <a:p>
            <a:pPr eaLnBrk="1" hangingPunct="1">
              <a:spcBef>
                <a:spcPct val="0"/>
              </a:spcBef>
              <a:buClrTx/>
              <a:buSzTx/>
              <a:buFontTx/>
              <a:buNone/>
            </a:pPr>
            <a:r>
              <a:rPr kumimoji="1" lang="ru-RU" altLang="ru-RU" sz="2800" b="1">
                <a:latin typeface="Arial" pitchFamily="34" charset="0"/>
                <a:cs typeface="Arial" pitchFamily="34" charset="0"/>
              </a:rPr>
              <a:t>амилаза</a:t>
            </a:r>
          </a:p>
          <a:p>
            <a:pPr eaLnBrk="1" hangingPunct="1">
              <a:spcBef>
                <a:spcPct val="0"/>
              </a:spcBef>
              <a:buClrTx/>
              <a:buSzTx/>
              <a:buFontTx/>
              <a:buNone/>
            </a:pPr>
            <a:endParaRPr kumimoji="1" lang="ru-RU" altLang="ru-RU" sz="2800" b="1">
              <a:latin typeface="Arial" pitchFamily="34" charset="0"/>
              <a:cs typeface="Arial" pitchFamily="34" charset="0"/>
            </a:endParaRPr>
          </a:p>
          <a:p>
            <a:pPr eaLnBrk="1" hangingPunct="1">
              <a:spcBef>
                <a:spcPct val="0"/>
              </a:spcBef>
              <a:buClrTx/>
              <a:buSzTx/>
              <a:buFontTx/>
              <a:buNone/>
            </a:pPr>
            <a:endParaRPr kumimoji="1" lang="ru-RU" altLang="ru-RU" sz="2800" b="1">
              <a:latin typeface="Arial" pitchFamily="34" charset="0"/>
              <a:cs typeface="Arial" pitchFamily="34" charset="0"/>
            </a:endParaRPr>
          </a:p>
          <a:p>
            <a:pPr eaLnBrk="1" hangingPunct="1">
              <a:spcBef>
                <a:spcPct val="0"/>
              </a:spcBef>
              <a:buClrTx/>
              <a:buSzTx/>
              <a:buFontTx/>
              <a:buNone/>
            </a:pPr>
            <a:r>
              <a:rPr kumimoji="1" lang="ru-RU" altLang="ru-RU" sz="2800" b="1">
                <a:latin typeface="Arial" pitchFamily="34" charset="0"/>
                <a:cs typeface="Arial" pitchFamily="34" charset="0"/>
              </a:rPr>
              <a:t>протеазы</a:t>
            </a:r>
            <a:endParaRPr lang="ru-RU" altLang="ru-RU" sz="2800" b="1">
              <a:solidFill>
                <a:srgbClr val="FF0000"/>
              </a:solidFill>
              <a:latin typeface="Arial" pitchFamily="34" charset="0"/>
              <a:cs typeface="Arial" pitchFamily="34" charset="0"/>
            </a:endParaRPr>
          </a:p>
        </p:txBody>
      </p:sp>
      <p:sp>
        <p:nvSpPr>
          <p:cNvPr id="923651" name="Rectangle 3"/>
          <p:cNvSpPr>
            <a:spLocks noChangeArrowheads="1"/>
          </p:cNvSpPr>
          <p:nvPr/>
        </p:nvSpPr>
        <p:spPr bwMode="auto">
          <a:xfrm>
            <a:off x="214313" y="2286000"/>
            <a:ext cx="1008062" cy="792163"/>
          </a:xfrm>
          <a:prstGeom prst="rect">
            <a:avLst/>
          </a:prstGeom>
          <a:solidFill>
            <a:srgbClr val="CC0000"/>
          </a:solidFill>
          <a:ln w="9525">
            <a:solidFill>
              <a:srgbClr val="FF3300"/>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923652" name="Rectangle 4"/>
          <p:cNvSpPr>
            <a:spLocks noChangeArrowheads="1"/>
          </p:cNvSpPr>
          <p:nvPr/>
        </p:nvSpPr>
        <p:spPr bwMode="auto">
          <a:xfrm>
            <a:off x="214313" y="3500438"/>
            <a:ext cx="1008062" cy="790575"/>
          </a:xfrm>
          <a:prstGeom prst="rect">
            <a:avLst/>
          </a:prstGeom>
          <a:solidFill>
            <a:srgbClr val="0000FF"/>
          </a:solidFill>
          <a:ln w="9525">
            <a:solidFill>
              <a:srgbClr val="0000FF"/>
            </a:solidFill>
            <a:miter lim="800000"/>
            <a:headEnd/>
            <a:tailEnd/>
          </a:ln>
          <a:effectLst/>
        </p:spPr>
        <p:txBody>
          <a:bodyPr wrap="none" anchor="ctr"/>
          <a:lstStyle/>
          <a:p>
            <a:pPr>
              <a:defRPr/>
            </a:pPr>
            <a:endParaRPr lang="ru-RU">
              <a:solidFill>
                <a:srgbClr val="0000FF"/>
              </a:solidFill>
              <a:effectLst>
                <a:outerShdw blurRad="38100" dist="38100" dir="2700000" algn="tl">
                  <a:srgbClr val="000000">
                    <a:alpha val="43137"/>
                  </a:srgbClr>
                </a:outerShdw>
              </a:effectLst>
            </a:endParaRPr>
          </a:p>
        </p:txBody>
      </p:sp>
      <p:sp>
        <p:nvSpPr>
          <p:cNvPr id="923653" name="Rectangle 5"/>
          <p:cNvSpPr>
            <a:spLocks noChangeArrowheads="1"/>
          </p:cNvSpPr>
          <p:nvPr/>
        </p:nvSpPr>
        <p:spPr bwMode="auto">
          <a:xfrm>
            <a:off x="285750" y="4929188"/>
            <a:ext cx="1009650" cy="792162"/>
          </a:xfrm>
          <a:prstGeom prst="rect">
            <a:avLst/>
          </a:prstGeom>
          <a:solidFill>
            <a:srgbClr val="FFFF00"/>
          </a:solidFill>
          <a:ln w="9525">
            <a:solidFill>
              <a:srgbClr val="FF3300"/>
            </a:solidFill>
            <a:miter lim="800000"/>
            <a:headEnd/>
            <a:tailEnd/>
          </a:ln>
          <a:effectLst/>
        </p:spPr>
        <p:txBody>
          <a:bodyPr wrap="none" anchor="ctr"/>
          <a:lstStyle/>
          <a:p>
            <a:pPr>
              <a:defRPr/>
            </a:pPr>
            <a:endParaRPr lang="ru-RU">
              <a:solidFill>
                <a:srgbClr val="FFFF00"/>
              </a:solidFill>
              <a:effectLst>
                <a:outerShdw blurRad="38100" dist="38100" dir="2700000" algn="tl">
                  <a:srgbClr val="000000">
                    <a:alpha val="43137"/>
                  </a:srgbClr>
                </a:outerShdw>
              </a:effectLst>
            </a:endParaRPr>
          </a:p>
        </p:txBody>
      </p:sp>
      <p:sp>
        <p:nvSpPr>
          <p:cNvPr id="108550" name="Rectangle 6"/>
          <p:cNvSpPr>
            <a:spLocks noChangeArrowheads="1"/>
          </p:cNvSpPr>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kumimoji="1" lang="ru-RU" altLang="zh-CN">
                <a:solidFill>
                  <a:schemeClr val="folHlink"/>
                </a:solidFill>
                <a:latin typeface="Arial" pitchFamily="34" charset="0"/>
                <a:cs typeface="Arial" pitchFamily="34" charset="0"/>
              </a:rPr>
              <a:t>По какому ферменту мы подбираем дозу полиферментного препарата?</a:t>
            </a:r>
            <a:endParaRPr kumimoji="1" lang="ru-RU" altLang="ru-RU">
              <a:solidFill>
                <a:schemeClr val="folHlink"/>
              </a:solidFill>
              <a:latin typeface="Arial" pitchFamily="34" charset="0"/>
              <a:cs typeface="Arial" pitchFamily="34" charset="0"/>
            </a:endParaRPr>
          </a:p>
        </p:txBody>
      </p:sp>
      <p:pic>
        <p:nvPicPr>
          <p:cNvPr id="10855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2214563"/>
            <a:ext cx="39608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2" name="Rectangle 8"/>
          <p:cNvSpPr>
            <a:spLocks noChangeArrowheads="1"/>
          </p:cNvSpPr>
          <p:nvPr/>
        </p:nvSpPr>
        <p:spPr bwMode="auto">
          <a:xfrm>
            <a:off x="0" y="6278563"/>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kumimoji="1" lang="ru-RU" altLang="zh-CN">
                <a:solidFill>
                  <a:srgbClr val="CC0000"/>
                </a:solidFill>
                <a:latin typeface="Arial" pitchFamily="34" charset="0"/>
                <a:cs typeface="Arial" pitchFamily="34" charset="0"/>
              </a:rPr>
              <a:t>Почему?</a:t>
            </a:r>
            <a:endParaRPr kumimoji="1" lang="ru-RU" altLang="ru-RU">
              <a:solidFill>
                <a:srgbClr val="CC0000"/>
              </a:solidFill>
              <a:latin typeface="Arial" pitchFamily="34" charset="0"/>
              <a:cs typeface="Arial" pitchFamily="34" charset="0"/>
            </a:endParaRPr>
          </a:p>
        </p:txBody>
      </p:sp>
    </p:spTree>
    <p:extLst>
      <p:ext uri="{BB962C8B-B14F-4D97-AF65-F5344CB8AC3E}">
        <p14:creationId xmlns:p14="http://schemas.microsoft.com/office/powerpoint/2010/main" val="38263116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7" descr="y"/>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1643063"/>
            <a:ext cx="3094037"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71" name="Line 13"/>
          <p:cNvSpPr>
            <a:spLocks noChangeShapeType="1"/>
          </p:cNvSpPr>
          <p:nvPr/>
        </p:nvSpPr>
        <p:spPr bwMode="auto">
          <a:xfrm>
            <a:off x="1065213" y="1828800"/>
            <a:ext cx="0" cy="2819400"/>
          </a:xfrm>
          <a:prstGeom prst="line">
            <a:avLst/>
          </a:prstGeom>
          <a:noFill/>
          <a:ln w="57150">
            <a:solidFill>
              <a:srgbClr val="FF0000"/>
            </a:solidFill>
            <a:round/>
            <a:headEnd/>
            <a:tailEnd type="triangle" w="med" len="med"/>
          </a:ln>
        </p:spPr>
        <p:txBody>
          <a:bodyPr wrap="none" anchor="ctr"/>
          <a:lstStyle/>
          <a:p>
            <a:pPr>
              <a:defRPr/>
            </a:pPr>
            <a:endParaRPr lang="ru-RU">
              <a:effectLst>
                <a:outerShdw blurRad="38100" dist="38100" dir="2700000" algn="tl">
                  <a:srgbClr val="000000">
                    <a:alpha val="43137"/>
                  </a:srgbClr>
                </a:outerShdw>
              </a:effectLst>
            </a:endParaRPr>
          </a:p>
        </p:txBody>
      </p:sp>
      <p:sp>
        <p:nvSpPr>
          <p:cNvPr id="7172" name="Line 15"/>
          <p:cNvSpPr>
            <a:spLocks noChangeShapeType="1"/>
          </p:cNvSpPr>
          <p:nvPr/>
        </p:nvSpPr>
        <p:spPr bwMode="auto">
          <a:xfrm>
            <a:off x="5265738" y="1828800"/>
            <a:ext cx="0" cy="2819400"/>
          </a:xfrm>
          <a:prstGeom prst="line">
            <a:avLst/>
          </a:prstGeom>
          <a:noFill/>
          <a:ln w="57150">
            <a:solidFill>
              <a:srgbClr val="FF0000"/>
            </a:solidFill>
            <a:round/>
            <a:headEnd/>
            <a:tailEnd type="triangle" w="med" len="med"/>
          </a:ln>
        </p:spPr>
        <p:txBody>
          <a:bodyPr wrap="none" anchor="ctr"/>
          <a:lstStyle/>
          <a:p>
            <a:pPr>
              <a:defRPr/>
            </a:pPr>
            <a:endParaRPr lang="ru-RU">
              <a:effectLst>
                <a:outerShdw blurRad="38100" dist="38100" dir="2700000" algn="tl">
                  <a:srgbClr val="000000">
                    <a:alpha val="43137"/>
                  </a:srgbClr>
                </a:outerShdw>
              </a:effectLst>
            </a:endParaRPr>
          </a:p>
        </p:txBody>
      </p:sp>
      <p:sp>
        <p:nvSpPr>
          <p:cNvPr id="7173" name="Line 14"/>
          <p:cNvSpPr>
            <a:spLocks noChangeShapeType="1"/>
          </p:cNvSpPr>
          <p:nvPr/>
        </p:nvSpPr>
        <p:spPr bwMode="auto">
          <a:xfrm>
            <a:off x="3189288" y="1828800"/>
            <a:ext cx="0" cy="2819400"/>
          </a:xfrm>
          <a:prstGeom prst="line">
            <a:avLst/>
          </a:prstGeom>
          <a:noFill/>
          <a:ln w="57150">
            <a:solidFill>
              <a:srgbClr val="FF0000"/>
            </a:solidFill>
            <a:round/>
            <a:headEnd/>
            <a:tailEnd type="triangle" w="med" len="med"/>
          </a:ln>
        </p:spPr>
        <p:txBody>
          <a:bodyPr wrap="none" anchor="ctr"/>
          <a:lstStyle/>
          <a:p>
            <a:pPr>
              <a:defRPr/>
            </a:pPr>
            <a:endParaRPr lang="ru-RU">
              <a:effectLst>
                <a:outerShdw blurRad="38100" dist="38100" dir="2700000" algn="tl">
                  <a:srgbClr val="000000">
                    <a:alpha val="43137"/>
                  </a:srgbClr>
                </a:outerShdw>
              </a:effectLst>
            </a:endParaRPr>
          </a:p>
        </p:txBody>
      </p:sp>
      <p:sp>
        <p:nvSpPr>
          <p:cNvPr id="109574" name="Rectangle 2"/>
          <p:cNvSpPr>
            <a:spLocks noGrp="1" noChangeArrowheads="1"/>
          </p:cNvSpPr>
          <p:nvPr>
            <p:ph type="title" idx="4294967295"/>
          </p:nvPr>
        </p:nvSpPr>
        <p:spPr>
          <a:xfrm>
            <a:off x="0" y="128588"/>
            <a:ext cx="9034463" cy="579437"/>
          </a:xfrm>
        </p:spPr>
        <p:txBody>
          <a:bodyPr/>
          <a:lstStyle/>
          <a:p>
            <a:pPr algn="ctr"/>
            <a:r>
              <a:rPr lang="ru-RU" altLang="ru-RU" sz="3200" smtClean="0">
                <a:solidFill>
                  <a:schemeClr val="folHlink"/>
                </a:solidFill>
                <a:latin typeface="Arial" pitchFamily="34" charset="0"/>
                <a:cs typeface="Arial" pitchFamily="34" charset="0"/>
              </a:rPr>
              <a:t>Экзокринная недостаточность ПЖ</a:t>
            </a:r>
            <a:endParaRPr lang="de-DE" altLang="ru-RU" sz="3200" smtClean="0">
              <a:solidFill>
                <a:schemeClr val="folHlink"/>
              </a:solidFill>
              <a:latin typeface="Arial" pitchFamily="34" charset="0"/>
              <a:cs typeface="Arial" pitchFamily="34" charset="0"/>
            </a:endParaRPr>
          </a:p>
        </p:txBody>
      </p:sp>
      <p:sp>
        <p:nvSpPr>
          <p:cNvPr id="7175" name="Rectangle 4"/>
          <p:cNvSpPr>
            <a:spLocks noChangeArrowheads="1"/>
          </p:cNvSpPr>
          <p:nvPr/>
        </p:nvSpPr>
        <p:spPr bwMode="auto">
          <a:xfrm>
            <a:off x="525463" y="1316038"/>
            <a:ext cx="1093787" cy="457200"/>
          </a:xfrm>
          <a:prstGeom prst="rect">
            <a:avLst/>
          </a:prstGeom>
          <a:noFill/>
          <a:ln w="12700">
            <a:noFill/>
            <a:miter lim="800000"/>
            <a:headEnd/>
            <a:tailEnd/>
          </a:ln>
        </p:spPr>
        <p:txBody>
          <a:bodyPr wrap="none">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defTabSz="762000" eaLnBrk="0" fontAlgn="base" hangingPunct="0">
              <a:spcBef>
                <a:spcPct val="0"/>
              </a:spcBef>
              <a:spcAft>
                <a:spcPct val="0"/>
              </a:spcAft>
              <a:defRPr sz="2400">
                <a:solidFill>
                  <a:schemeClr val="tx1"/>
                </a:solidFill>
                <a:latin typeface="Verdana" pitchFamily="34" charset="0"/>
              </a:defRPr>
            </a:lvl6pPr>
            <a:lvl7pPr marL="2971800" indent="-228600" defTabSz="762000" eaLnBrk="0" fontAlgn="base" hangingPunct="0">
              <a:spcBef>
                <a:spcPct val="0"/>
              </a:spcBef>
              <a:spcAft>
                <a:spcPct val="0"/>
              </a:spcAft>
              <a:defRPr sz="2400">
                <a:solidFill>
                  <a:schemeClr val="tx1"/>
                </a:solidFill>
                <a:latin typeface="Verdana" pitchFamily="34" charset="0"/>
              </a:defRPr>
            </a:lvl7pPr>
            <a:lvl8pPr marL="3429000" indent="-228600" defTabSz="762000" eaLnBrk="0" fontAlgn="base" hangingPunct="0">
              <a:spcBef>
                <a:spcPct val="0"/>
              </a:spcBef>
              <a:spcAft>
                <a:spcPct val="0"/>
              </a:spcAft>
              <a:defRPr sz="2400">
                <a:solidFill>
                  <a:schemeClr val="tx1"/>
                </a:solidFill>
                <a:latin typeface="Verdana" pitchFamily="34" charset="0"/>
              </a:defRPr>
            </a:lvl8pPr>
            <a:lvl9pPr marL="3886200" indent="-228600" defTabSz="762000" eaLnBrk="0" fontAlgn="base" hangingPunct="0">
              <a:spcBef>
                <a:spcPct val="0"/>
              </a:spcBef>
              <a:spcAft>
                <a:spcPct val="0"/>
              </a:spcAft>
              <a:defRPr sz="2400">
                <a:solidFill>
                  <a:schemeClr val="tx1"/>
                </a:solidFill>
                <a:latin typeface="Verdana" pitchFamily="34" charset="0"/>
              </a:defRPr>
            </a:lvl9pPr>
          </a:lstStyle>
          <a:p>
            <a:pPr eaLnBrk="1" hangingPunct="1">
              <a:defRPr/>
            </a:pPr>
            <a:r>
              <a:rPr lang="ru-RU" altLang="ru-RU" b="1" smtClean="0">
                <a:solidFill>
                  <a:schemeClr val="hlink"/>
                </a:solidFill>
                <a:effectLst>
                  <a:outerShdw blurRad="38100" dist="38100" dir="2700000" algn="tl">
                    <a:srgbClr val="000000"/>
                  </a:outerShdw>
                </a:effectLst>
                <a:latin typeface="Arial" pitchFamily="34" charset="0"/>
              </a:rPr>
              <a:t>Жиры</a:t>
            </a:r>
            <a:endParaRPr lang="de-DE" altLang="ru-RU" b="1" smtClean="0">
              <a:solidFill>
                <a:schemeClr val="hlink"/>
              </a:solidFill>
              <a:effectLst>
                <a:outerShdw blurRad="38100" dist="38100" dir="2700000" algn="tl">
                  <a:srgbClr val="000000"/>
                </a:outerShdw>
              </a:effectLst>
              <a:latin typeface="Arial" pitchFamily="34" charset="0"/>
            </a:endParaRPr>
          </a:p>
        </p:txBody>
      </p:sp>
      <p:sp>
        <p:nvSpPr>
          <p:cNvPr id="7176" name="Rectangle 5"/>
          <p:cNvSpPr>
            <a:spLocks noChangeArrowheads="1"/>
          </p:cNvSpPr>
          <p:nvPr/>
        </p:nvSpPr>
        <p:spPr bwMode="auto">
          <a:xfrm>
            <a:off x="2627313" y="1316038"/>
            <a:ext cx="1106487" cy="457200"/>
          </a:xfrm>
          <a:prstGeom prst="rect">
            <a:avLst/>
          </a:prstGeom>
          <a:noFill/>
          <a:ln w="12700">
            <a:noFill/>
            <a:miter lim="800000"/>
            <a:headEnd/>
            <a:tailEnd/>
          </a:ln>
        </p:spPr>
        <p:txBody>
          <a:bodyPr wrap="none">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defTabSz="762000" eaLnBrk="0" fontAlgn="base" hangingPunct="0">
              <a:spcBef>
                <a:spcPct val="0"/>
              </a:spcBef>
              <a:spcAft>
                <a:spcPct val="0"/>
              </a:spcAft>
              <a:defRPr sz="2400">
                <a:solidFill>
                  <a:schemeClr val="tx1"/>
                </a:solidFill>
                <a:latin typeface="Verdana" pitchFamily="34" charset="0"/>
              </a:defRPr>
            </a:lvl6pPr>
            <a:lvl7pPr marL="2971800" indent="-228600" defTabSz="762000" eaLnBrk="0" fontAlgn="base" hangingPunct="0">
              <a:spcBef>
                <a:spcPct val="0"/>
              </a:spcBef>
              <a:spcAft>
                <a:spcPct val="0"/>
              </a:spcAft>
              <a:defRPr sz="2400">
                <a:solidFill>
                  <a:schemeClr val="tx1"/>
                </a:solidFill>
                <a:latin typeface="Verdana" pitchFamily="34" charset="0"/>
              </a:defRPr>
            </a:lvl7pPr>
            <a:lvl8pPr marL="3429000" indent="-228600" defTabSz="762000" eaLnBrk="0" fontAlgn="base" hangingPunct="0">
              <a:spcBef>
                <a:spcPct val="0"/>
              </a:spcBef>
              <a:spcAft>
                <a:spcPct val="0"/>
              </a:spcAft>
              <a:defRPr sz="2400">
                <a:solidFill>
                  <a:schemeClr val="tx1"/>
                </a:solidFill>
                <a:latin typeface="Verdana" pitchFamily="34" charset="0"/>
              </a:defRPr>
            </a:lvl8pPr>
            <a:lvl9pPr marL="3886200" indent="-228600" defTabSz="762000" eaLnBrk="0" fontAlgn="base" hangingPunct="0">
              <a:spcBef>
                <a:spcPct val="0"/>
              </a:spcBef>
              <a:spcAft>
                <a:spcPct val="0"/>
              </a:spcAft>
              <a:defRPr sz="2400">
                <a:solidFill>
                  <a:schemeClr val="tx1"/>
                </a:solidFill>
                <a:latin typeface="Verdana" pitchFamily="34" charset="0"/>
              </a:defRPr>
            </a:lvl9pPr>
          </a:lstStyle>
          <a:p>
            <a:pPr eaLnBrk="1" hangingPunct="1">
              <a:defRPr/>
            </a:pPr>
            <a:r>
              <a:rPr lang="ru-RU" altLang="ru-RU" b="1" smtClean="0">
                <a:solidFill>
                  <a:schemeClr val="hlink"/>
                </a:solidFill>
                <a:effectLst>
                  <a:outerShdw blurRad="38100" dist="38100" dir="2700000" algn="tl">
                    <a:srgbClr val="000000"/>
                  </a:outerShdw>
                </a:effectLst>
                <a:latin typeface="Arial" pitchFamily="34" charset="0"/>
              </a:rPr>
              <a:t>Белки</a:t>
            </a:r>
            <a:endParaRPr lang="de-DE" altLang="ru-RU" b="1" smtClean="0">
              <a:solidFill>
                <a:schemeClr val="hlink"/>
              </a:solidFill>
              <a:effectLst>
                <a:outerShdw blurRad="38100" dist="38100" dir="2700000" algn="tl">
                  <a:srgbClr val="000000"/>
                </a:outerShdw>
              </a:effectLst>
              <a:latin typeface="Arial" pitchFamily="34" charset="0"/>
            </a:endParaRPr>
          </a:p>
        </p:txBody>
      </p:sp>
      <p:sp>
        <p:nvSpPr>
          <p:cNvPr id="7177" name="Rectangle 6"/>
          <p:cNvSpPr>
            <a:spLocks noChangeArrowheads="1"/>
          </p:cNvSpPr>
          <p:nvPr/>
        </p:nvSpPr>
        <p:spPr bwMode="auto">
          <a:xfrm>
            <a:off x="4427538" y="1316038"/>
            <a:ext cx="1690687" cy="457200"/>
          </a:xfrm>
          <a:prstGeom prst="rect">
            <a:avLst/>
          </a:prstGeom>
          <a:noFill/>
          <a:ln w="12700">
            <a:noFill/>
            <a:miter lim="800000"/>
            <a:headEnd/>
            <a:tailEnd/>
          </a:ln>
        </p:spPr>
        <p:txBody>
          <a:bodyPr wrap="none">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defTabSz="762000" eaLnBrk="0" fontAlgn="base" hangingPunct="0">
              <a:spcBef>
                <a:spcPct val="0"/>
              </a:spcBef>
              <a:spcAft>
                <a:spcPct val="0"/>
              </a:spcAft>
              <a:defRPr sz="2400">
                <a:solidFill>
                  <a:schemeClr val="tx1"/>
                </a:solidFill>
                <a:latin typeface="Verdana" pitchFamily="34" charset="0"/>
              </a:defRPr>
            </a:lvl6pPr>
            <a:lvl7pPr marL="2971800" indent="-228600" defTabSz="762000" eaLnBrk="0" fontAlgn="base" hangingPunct="0">
              <a:spcBef>
                <a:spcPct val="0"/>
              </a:spcBef>
              <a:spcAft>
                <a:spcPct val="0"/>
              </a:spcAft>
              <a:defRPr sz="2400">
                <a:solidFill>
                  <a:schemeClr val="tx1"/>
                </a:solidFill>
                <a:latin typeface="Verdana" pitchFamily="34" charset="0"/>
              </a:defRPr>
            </a:lvl7pPr>
            <a:lvl8pPr marL="3429000" indent="-228600" defTabSz="762000" eaLnBrk="0" fontAlgn="base" hangingPunct="0">
              <a:spcBef>
                <a:spcPct val="0"/>
              </a:spcBef>
              <a:spcAft>
                <a:spcPct val="0"/>
              </a:spcAft>
              <a:defRPr sz="2400">
                <a:solidFill>
                  <a:schemeClr val="tx1"/>
                </a:solidFill>
                <a:latin typeface="Verdana" pitchFamily="34" charset="0"/>
              </a:defRPr>
            </a:lvl8pPr>
            <a:lvl9pPr marL="3886200" indent="-228600" defTabSz="762000" eaLnBrk="0" fontAlgn="base" hangingPunct="0">
              <a:spcBef>
                <a:spcPct val="0"/>
              </a:spcBef>
              <a:spcAft>
                <a:spcPct val="0"/>
              </a:spcAft>
              <a:defRPr sz="2400">
                <a:solidFill>
                  <a:schemeClr val="tx1"/>
                </a:solidFill>
                <a:latin typeface="Verdana" pitchFamily="34" charset="0"/>
              </a:defRPr>
            </a:lvl9pPr>
          </a:lstStyle>
          <a:p>
            <a:pPr eaLnBrk="1" hangingPunct="1">
              <a:defRPr/>
            </a:pPr>
            <a:r>
              <a:rPr lang="ru-RU" altLang="ru-RU" b="1" smtClean="0">
                <a:solidFill>
                  <a:schemeClr val="hlink"/>
                </a:solidFill>
                <a:effectLst>
                  <a:outerShdw blurRad="38100" dist="38100" dir="2700000" algn="tl">
                    <a:srgbClr val="000000"/>
                  </a:outerShdw>
                </a:effectLst>
                <a:latin typeface="Arial" pitchFamily="34" charset="0"/>
              </a:rPr>
              <a:t>Углеводы</a:t>
            </a:r>
            <a:endParaRPr lang="de-DE" altLang="ru-RU" b="1" smtClean="0">
              <a:solidFill>
                <a:schemeClr val="hlink"/>
              </a:solidFill>
              <a:effectLst>
                <a:outerShdw blurRad="38100" dist="38100" dir="2700000" algn="tl">
                  <a:srgbClr val="000000"/>
                </a:outerShdw>
              </a:effectLst>
              <a:latin typeface="Arial" pitchFamily="34" charset="0"/>
            </a:endParaRPr>
          </a:p>
        </p:txBody>
      </p:sp>
      <p:sp>
        <p:nvSpPr>
          <p:cNvPr id="7178" name="Rectangle 7"/>
          <p:cNvSpPr>
            <a:spLocks noChangeArrowheads="1"/>
          </p:cNvSpPr>
          <p:nvPr/>
        </p:nvSpPr>
        <p:spPr bwMode="auto">
          <a:xfrm>
            <a:off x="344488" y="1989138"/>
            <a:ext cx="1425575" cy="1371600"/>
          </a:xfrm>
          <a:prstGeom prst="rect">
            <a:avLst/>
          </a:prstGeom>
          <a:solidFill>
            <a:schemeClr val="bg1"/>
          </a:solidFill>
          <a:ln w="12700">
            <a:noFill/>
            <a:miter lim="800000"/>
            <a:headEnd/>
            <a:tailEnd/>
          </a:ln>
        </p:spPr>
        <p:txBody>
          <a:bodyPr wrap="none">
            <a:spAutoFit/>
          </a:bodyPr>
          <a:lstStyle>
            <a:lvl1pPr marL="190500" indent="-190500"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defTabSz="762000" eaLnBrk="0" fontAlgn="base" hangingPunct="0">
              <a:spcBef>
                <a:spcPct val="0"/>
              </a:spcBef>
              <a:spcAft>
                <a:spcPct val="0"/>
              </a:spcAft>
              <a:defRPr sz="2400">
                <a:solidFill>
                  <a:schemeClr val="tx1"/>
                </a:solidFill>
                <a:latin typeface="Verdana" pitchFamily="34" charset="0"/>
              </a:defRPr>
            </a:lvl6pPr>
            <a:lvl7pPr marL="2971800" indent="-228600" defTabSz="762000" eaLnBrk="0" fontAlgn="base" hangingPunct="0">
              <a:spcBef>
                <a:spcPct val="0"/>
              </a:spcBef>
              <a:spcAft>
                <a:spcPct val="0"/>
              </a:spcAft>
              <a:defRPr sz="2400">
                <a:solidFill>
                  <a:schemeClr val="tx1"/>
                </a:solidFill>
                <a:latin typeface="Verdana" pitchFamily="34" charset="0"/>
              </a:defRPr>
            </a:lvl7pPr>
            <a:lvl8pPr marL="3429000" indent="-228600" defTabSz="762000" eaLnBrk="0" fontAlgn="base" hangingPunct="0">
              <a:spcBef>
                <a:spcPct val="0"/>
              </a:spcBef>
              <a:spcAft>
                <a:spcPct val="0"/>
              </a:spcAft>
              <a:defRPr sz="2400">
                <a:solidFill>
                  <a:schemeClr val="tx1"/>
                </a:solidFill>
                <a:latin typeface="Verdana" pitchFamily="34" charset="0"/>
              </a:defRPr>
            </a:lvl8pPr>
            <a:lvl9pPr marL="3886200" indent="-228600" defTabSz="762000" eaLnBrk="0" fontAlgn="base" hangingPunct="0">
              <a:spcBef>
                <a:spcPct val="0"/>
              </a:spcBef>
              <a:spcAft>
                <a:spcPct val="0"/>
              </a:spcAft>
              <a:defRPr sz="2400">
                <a:solidFill>
                  <a:schemeClr val="tx1"/>
                </a:solidFill>
                <a:latin typeface="Verdana" pitchFamily="34" charset="0"/>
              </a:defRPr>
            </a:lvl9pPr>
          </a:lstStyle>
          <a:p>
            <a:pPr eaLnBrk="1" hangingPunct="1">
              <a:defRPr/>
            </a:pPr>
            <a:r>
              <a:rPr lang="ru-RU" altLang="ru-RU" b="1" smtClean="0">
                <a:solidFill>
                  <a:schemeClr val="hlink"/>
                </a:solidFill>
                <a:effectLst>
                  <a:outerShdw blurRad="38100" dist="38100" dir="2700000" algn="tl">
                    <a:srgbClr val="000000"/>
                  </a:outerShdw>
                </a:effectLst>
                <a:latin typeface="Arial" pitchFamily="34" charset="0"/>
              </a:rPr>
              <a:t>Липаза</a:t>
            </a:r>
            <a:endParaRPr lang="de-DE" altLang="ru-RU" b="1" smtClean="0">
              <a:solidFill>
                <a:schemeClr val="hlink"/>
              </a:solidFill>
              <a:effectLst>
                <a:outerShdw blurRad="38100" dist="38100" dir="2700000" algn="tl">
                  <a:srgbClr val="000000"/>
                </a:outerShdw>
              </a:effectLst>
              <a:latin typeface="Arial" pitchFamily="34" charset="0"/>
            </a:endParaRPr>
          </a:p>
          <a:p>
            <a:pPr eaLnBrk="1" hangingPunct="1">
              <a:buFontTx/>
              <a:buChar char="•"/>
              <a:defRPr/>
            </a:pPr>
            <a:r>
              <a:rPr lang="ru-RU" altLang="ru-RU" sz="2000" smtClean="0">
                <a:solidFill>
                  <a:schemeClr val="hlink"/>
                </a:solidFill>
                <a:effectLst>
                  <a:outerShdw blurRad="38100" dist="38100" dir="2700000" algn="tl">
                    <a:srgbClr val="000000"/>
                  </a:outerShdw>
                </a:effectLst>
                <a:latin typeface="Arial" pitchFamily="34" charset="0"/>
              </a:rPr>
              <a:t>ПЖ</a:t>
            </a:r>
          </a:p>
          <a:p>
            <a:pPr eaLnBrk="1" hangingPunct="1">
              <a:buFontTx/>
              <a:buChar char="•"/>
              <a:defRPr/>
            </a:pPr>
            <a:r>
              <a:rPr lang="ru-RU" altLang="ru-RU" sz="2000" smtClean="0">
                <a:solidFill>
                  <a:schemeClr val="hlink"/>
                </a:solidFill>
                <a:effectLst>
                  <a:outerShdw blurRad="38100" dist="38100" dir="2700000" algn="tl">
                    <a:srgbClr val="000000"/>
                  </a:outerShdw>
                </a:effectLst>
                <a:latin typeface="Arial" pitchFamily="34" charset="0"/>
              </a:rPr>
              <a:t>Язык</a:t>
            </a:r>
            <a:endParaRPr lang="de-DE" altLang="ru-RU" sz="2000" smtClean="0">
              <a:solidFill>
                <a:schemeClr val="hlink"/>
              </a:solidFill>
              <a:effectLst>
                <a:outerShdw blurRad="38100" dist="38100" dir="2700000" algn="tl">
                  <a:srgbClr val="000000"/>
                </a:outerShdw>
              </a:effectLst>
              <a:latin typeface="Arial" pitchFamily="34" charset="0"/>
            </a:endParaRPr>
          </a:p>
          <a:p>
            <a:pPr eaLnBrk="1" hangingPunct="1">
              <a:buFontTx/>
              <a:buChar char="•"/>
              <a:defRPr/>
            </a:pPr>
            <a:r>
              <a:rPr lang="ru-RU" altLang="ru-RU" sz="2000" smtClean="0">
                <a:solidFill>
                  <a:schemeClr val="hlink"/>
                </a:solidFill>
                <a:effectLst>
                  <a:outerShdw blurRad="38100" dist="38100" dir="2700000" algn="tl">
                    <a:srgbClr val="000000"/>
                  </a:outerShdw>
                </a:effectLst>
                <a:latin typeface="Arial" pitchFamily="34" charset="0"/>
              </a:rPr>
              <a:t>Желудок</a:t>
            </a:r>
            <a:endParaRPr lang="de-DE" altLang="ru-RU" sz="2000" smtClean="0">
              <a:solidFill>
                <a:schemeClr val="hlink"/>
              </a:solidFill>
              <a:effectLst>
                <a:outerShdw blurRad="38100" dist="38100" dir="2700000" algn="tl">
                  <a:srgbClr val="000000"/>
                </a:outerShdw>
              </a:effectLst>
              <a:latin typeface="Arial" pitchFamily="34" charset="0"/>
            </a:endParaRPr>
          </a:p>
        </p:txBody>
      </p:sp>
      <p:sp>
        <p:nvSpPr>
          <p:cNvPr id="7179" name="Rectangle 8"/>
          <p:cNvSpPr>
            <a:spLocks noChangeArrowheads="1"/>
          </p:cNvSpPr>
          <p:nvPr/>
        </p:nvSpPr>
        <p:spPr bwMode="auto">
          <a:xfrm>
            <a:off x="2262188" y="1989138"/>
            <a:ext cx="1804987" cy="2286000"/>
          </a:xfrm>
          <a:prstGeom prst="rect">
            <a:avLst/>
          </a:prstGeom>
          <a:solidFill>
            <a:schemeClr val="bg1"/>
          </a:solidFill>
          <a:ln w="12700">
            <a:noFill/>
            <a:miter lim="800000"/>
            <a:headEnd/>
            <a:tailEnd/>
          </a:ln>
        </p:spPr>
        <p:txBody>
          <a:bodyPr>
            <a:spAutoFit/>
          </a:bodyPr>
          <a:lstStyle>
            <a:lvl1pPr marL="190500" indent="-190500"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defTabSz="762000" eaLnBrk="0" fontAlgn="base" hangingPunct="0">
              <a:spcBef>
                <a:spcPct val="0"/>
              </a:spcBef>
              <a:spcAft>
                <a:spcPct val="0"/>
              </a:spcAft>
              <a:defRPr sz="2400">
                <a:solidFill>
                  <a:schemeClr val="tx1"/>
                </a:solidFill>
                <a:latin typeface="Verdana" pitchFamily="34" charset="0"/>
              </a:defRPr>
            </a:lvl6pPr>
            <a:lvl7pPr marL="2971800" indent="-228600" defTabSz="762000" eaLnBrk="0" fontAlgn="base" hangingPunct="0">
              <a:spcBef>
                <a:spcPct val="0"/>
              </a:spcBef>
              <a:spcAft>
                <a:spcPct val="0"/>
              </a:spcAft>
              <a:defRPr sz="2400">
                <a:solidFill>
                  <a:schemeClr val="tx1"/>
                </a:solidFill>
                <a:latin typeface="Verdana" pitchFamily="34" charset="0"/>
              </a:defRPr>
            </a:lvl7pPr>
            <a:lvl8pPr marL="3429000" indent="-228600" defTabSz="762000" eaLnBrk="0" fontAlgn="base" hangingPunct="0">
              <a:spcBef>
                <a:spcPct val="0"/>
              </a:spcBef>
              <a:spcAft>
                <a:spcPct val="0"/>
              </a:spcAft>
              <a:defRPr sz="2400">
                <a:solidFill>
                  <a:schemeClr val="tx1"/>
                </a:solidFill>
                <a:latin typeface="Verdana" pitchFamily="34" charset="0"/>
              </a:defRPr>
            </a:lvl8pPr>
            <a:lvl9pPr marL="3886200" indent="-228600" defTabSz="762000" eaLnBrk="0" fontAlgn="base" hangingPunct="0">
              <a:spcBef>
                <a:spcPct val="0"/>
              </a:spcBef>
              <a:spcAft>
                <a:spcPct val="0"/>
              </a:spcAft>
              <a:defRPr sz="2400">
                <a:solidFill>
                  <a:schemeClr val="tx1"/>
                </a:solidFill>
                <a:latin typeface="Verdana" pitchFamily="34" charset="0"/>
              </a:defRPr>
            </a:lvl9pPr>
          </a:lstStyle>
          <a:p>
            <a:pPr algn="ctr" eaLnBrk="1" hangingPunct="1">
              <a:defRPr/>
            </a:pPr>
            <a:r>
              <a:rPr lang="ru-RU" altLang="ru-RU" b="1" smtClean="0">
                <a:solidFill>
                  <a:schemeClr val="hlink"/>
                </a:solidFill>
                <a:effectLst>
                  <a:outerShdw blurRad="38100" dist="38100" dir="2700000" algn="tl">
                    <a:srgbClr val="000000"/>
                  </a:outerShdw>
                </a:effectLst>
                <a:latin typeface="Arial" pitchFamily="34" charset="0"/>
              </a:rPr>
              <a:t>Протеазы</a:t>
            </a:r>
          </a:p>
          <a:p>
            <a:pPr eaLnBrk="1" hangingPunct="1">
              <a:buFont typeface="Arial" pitchFamily="34" charset="0"/>
              <a:buChar char="•"/>
              <a:defRPr/>
            </a:pPr>
            <a:r>
              <a:rPr lang="ru-RU" altLang="ru-RU" sz="2000" smtClean="0">
                <a:solidFill>
                  <a:schemeClr val="hlink"/>
                </a:solidFill>
                <a:effectLst>
                  <a:outerShdw blurRad="38100" dist="38100" dir="2700000" algn="tl">
                    <a:srgbClr val="000000"/>
                  </a:outerShdw>
                </a:effectLst>
                <a:latin typeface="Arial" pitchFamily="34" charset="0"/>
              </a:rPr>
              <a:t>ПЖ</a:t>
            </a:r>
            <a:endParaRPr lang="de-DE" altLang="ru-RU" sz="2000" smtClean="0">
              <a:solidFill>
                <a:schemeClr val="hlink"/>
              </a:solidFill>
              <a:effectLst>
                <a:outerShdw blurRad="38100" dist="38100" dir="2700000" algn="tl">
                  <a:srgbClr val="000000"/>
                </a:outerShdw>
              </a:effectLst>
              <a:latin typeface="Arial" pitchFamily="34" charset="0"/>
            </a:endParaRPr>
          </a:p>
          <a:p>
            <a:pPr eaLnBrk="1" hangingPunct="1">
              <a:buFontTx/>
              <a:buChar char="•"/>
              <a:defRPr/>
            </a:pPr>
            <a:r>
              <a:rPr lang="ru-RU" altLang="ru-RU" sz="2000" smtClean="0">
                <a:solidFill>
                  <a:schemeClr val="hlink"/>
                </a:solidFill>
                <a:effectLst>
                  <a:outerShdw blurRad="38100" dist="38100" dir="2700000" algn="tl">
                    <a:srgbClr val="000000"/>
                  </a:outerShdw>
                </a:effectLst>
                <a:latin typeface="Arial" pitchFamily="34" charset="0"/>
              </a:rPr>
              <a:t>Слюнные железы</a:t>
            </a:r>
            <a:endParaRPr lang="de-DE" altLang="ru-RU" sz="2000" smtClean="0">
              <a:solidFill>
                <a:schemeClr val="hlink"/>
              </a:solidFill>
              <a:effectLst>
                <a:outerShdw blurRad="38100" dist="38100" dir="2700000" algn="tl">
                  <a:srgbClr val="000000"/>
                </a:outerShdw>
              </a:effectLst>
              <a:latin typeface="Arial" pitchFamily="34" charset="0"/>
            </a:endParaRPr>
          </a:p>
          <a:p>
            <a:pPr eaLnBrk="1" hangingPunct="1">
              <a:buFontTx/>
              <a:buChar char="•"/>
              <a:defRPr/>
            </a:pPr>
            <a:r>
              <a:rPr lang="ru-RU" altLang="ru-RU" sz="2000" smtClean="0">
                <a:solidFill>
                  <a:schemeClr val="hlink"/>
                </a:solidFill>
                <a:effectLst>
                  <a:outerShdw blurRad="38100" dist="38100" dir="2700000" algn="tl">
                    <a:srgbClr val="000000"/>
                  </a:outerShdw>
                </a:effectLst>
                <a:latin typeface="Arial" pitchFamily="34" charset="0"/>
              </a:rPr>
              <a:t>Желудок</a:t>
            </a:r>
            <a:endParaRPr lang="de-DE" altLang="ru-RU" sz="2000" smtClean="0">
              <a:solidFill>
                <a:schemeClr val="hlink"/>
              </a:solidFill>
              <a:effectLst>
                <a:outerShdw blurRad="38100" dist="38100" dir="2700000" algn="tl">
                  <a:srgbClr val="000000"/>
                </a:outerShdw>
              </a:effectLst>
              <a:latin typeface="Arial" pitchFamily="34" charset="0"/>
            </a:endParaRPr>
          </a:p>
          <a:p>
            <a:pPr eaLnBrk="1" hangingPunct="1">
              <a:buFontTx/>
              <a:buChar char="•"/>
              <a:defRPr/>
            </a:pPr>
            <a:r>
              <a:rPr lang="ru-RU" altLang="ru-RU" sz="2000" smtClean="0">
                <a:solidFill>
                  <a:schemeClr val="hlink"/>
                </a:solidFill>
                <a:effectLst>
                  <a:outerShdw blurRad="38100" dist="38100" dir="2700000" algn="tl">
                    <a:srgbClr val="000000"/>
                  </a:outerShdw>
                </a:effectLst>
                <a:latin typeface="Arial" pitchFamily="34" charset="0"/>
              </a:rPr>
              <a:t>Тонкая кишка</a:t>
            </a:r>
            <a:endParaRPr lang="de-DE" altLang="ru-RU" sz="2000" smtClean="0">
              <a:solidFill>
                <a:schemeClr val="hlink"/>
              </a:solidFill>
              <a:effectLst>
                <a:outerShdw blurRad="38100" dist="38100" dir="2700000" algn="tl">
                  <a:srgbClr val="000000"/>
                </a:outerShdw>
              </a:effectLst>
              <a:latin typeface="Arial" pitchFamily="34" charset="0"/>
            </a:endParaRPr>
          </a:p>
        </p:txBody>
      </p:sp>
      <p:sp>
        <p:nvSpPr>
          <p:cNvPr id="7180" name="Rectangle 9"/>
          <p:cNvSpPr>
            <a:spLocks noChangeArrowheads="1"/>
          </p:cNvSpPr>
          <p:nvPr/>
        </p:nvSpPr>
        <p:spPr bwMode="auto">
          <a:xfrm>
            <a:off x="4452938" y="1989138"/>
            <a:ext cx="1625600" cy="1981200"/>
          </a:xfrm>
          <a:prstGeom prst="rect">
            <a:avLst/>
          </a:prstGeom>
          <a:solidFill>
            <a:schemeClr val="bg1"/>
          </a:solidFill>
          <a:ln w="12700">
            <a:noFill/>
            <a:miter lim="800000"/>
            <a:headEnd/>
            <a:tailEnd/>
          </a:ln>
        </p:spPr>
        <p:txBody>
          <a:bodyPr>
            <a:spAutoFit/>
          </a:bodyPr>
          <a:lstStyle>
            <a:lvl1pPr marL="190500" indent="-190500"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defTabSz="762000" eaLnBrk="0" fontAlgn="base" hangingPunct="0">
              <a:spcBef>
                <a:spcPct val="0"/>
              </a:spcBef>
              <a:spcAft>
                <a:spcPct val="0"/>
              </a:spcAft>
              <a:defRPr sz="2400">
                <a:solidFill>
                  <a:schemeClr val="tx1"/>
                </a:solidFill>
                <a:latin typeface="Verdana" pitchFamily="34" charset="0"/>
              </a:defRPr>
            </a:lvl6pPr>
            <a:lvl7pPr marL="2971800" indent="-228600" defTabSz="762000" eaLnBrk="0" fontAlgn="base" hangingPunct="0">
              <a:spcBef>
                <a:spcPct val="0"/>
              </a:spcBef>
              <a:spcAft>
                <a:spcPct val="0"/>
              </a:spcAft>
              <a:defRPr sz="2400">
                <a:solidFill>
                  <a:schemeClr val="tx1"/>
                </a:solidFill>
                <a:latin typeface="Verdana" pitchFamily="34" charset="0"/>
              </a:defRPr>
            </a:lvl7pPr>
            <a:lvl8pPr marL="3429000" indent="-228600" defTabSz="762000" eaLnBrk="0" fontAlgn="base" hangingPunct="0">
              <a:spcBef>
                <a:spcPct val="0"/>
              </a:spcBef>
              <a:spcAft>
                <a:spcPct val="0"/>
              </a:spcAft>
              <a:defRPr sz="2400">
                <a:solidFill>
                  <a:schemeClr val="tx1"/>
                </a:solidFill>
                <a:latin typeface="Verdana" pitchFamily="34" charset="0"/>
              </a:defRPr>
            </a:lvl8pPr>
            <a:lvl9pPr marL="3886200" indent="-228600" defTabSz="762000" eaLnBrk="0" fontAlgn="base" hangingPunct="0">
              <a:spcBef>
                <a:spcPct val="0"/>
              </a:spcBef>
              <a:spcAft>
                <a:spcPct val="0"/>
              </a:spcAft>
              <a:defRPr sz="2400">
                <a:solidFill>
                  <a:schemeClr val="tx1"/>
                </a:solidFill>
                <a:latin typeface="Verdana" pitchFamily="34" charset="0"/>
              </a:defRPr>
            </a:lvl9pPr>
          </a:lstStyle>
          <a:p>
            <a:pPr algn="ctr" eaLnBrk="1" hangingPunct="1">
              <a:defRPr/>
            </a:pPr>
            <a:r>
              <a:rPr lang="ru-RU" altLang="ru-RU" b="1" smtClean="0">
                <a:solidFill>
                  <a:schemeClr val="hlink"/>
                </a:solidFill>
                <a:effectLst>
                  <a:outerShdw blurRad="38100" dist="38100" dir="2700000" algn="tl">
                    <a:srgbClr val="000000"/>
                  </a:outerShdw>
                </a:effectLst>
                <a:latin typeface="Arial" pitchFamily="34" charset="0"/>
              </a:rPr>
              <a:t>Амилаза</a:t>
            </a:r>
          </a:p>
          <a:p>
            <a:pPr eaLnBrk="1" hangingPunct="1">
              <a:buFont typeface="Arial" pitchFamily="34" charset="0"/>
              <a:buChar char="•"/>
              <a:defRPr/>
            </a:pPr>
            <a:r>
              <a:rPr lang="ru-RU" altLang="ru-RU" sz="2000" smtClean="0">
                <a:solidFill>
                  <a:schemeClr val="hlink"/>
                </a:solidFill>
                <a:effectLst>
                  <a:outerShdw blurRad="38100" dist="38100" dir="2700000" algn="tl">
                    <a:srgbClr val="000000"/>
                  </a:outerShdw>
                </a:effectLst>
                <a:latin typeface="Arial" pitchFamily="34" charset="0"/>
              </a:rPr>
              <a:t>ПЖ</a:t>
            </a:r>
            <a:endParaRPr lang="de-DE" altLang="ru-RU" sz="2000" smtClean="0">
              <a:solidFill>
                <a:schemeClr val="hlink"/>
              </a:solidFill>
              <a:effectLst>
                <a:outerShdw blurRad="38100" dist="38100" dir="2700000" algn="tl">
                  <a:srgbClr val="000000"/>
                </a:outerShdw>
              </a:effectLst>
              <a:latin typeface="Arial" pitchFamily="34" charset="0"/>
            </a:endParaRPr>
          </a:p>
          <a:p>
            <a:pPr eaLnBrk="1" hangingPunct="1">
              <a:buFont typeface="Arial" pitchFamily="34" charset="0"/>
              <a:buChar char="•"/>
              <a:defRPr/>
            </a:pPr>
            <a:r>
              <a:rPr lang="ru-RU" altLang="ru-RU" sz="2000" smtClean="0">
                <a:solidFill>
                  <a:schemeClr val="hlink"/>
                </a:solidFill>
                <a:effectLst>
                  <a:outerShdw blurRad="38100" dist="38100" dir="2700000" algn="tl">
                    <a:srgbClr val="000000"/>
                  </a:outerShdw>
                </a:effectLst>
                <a:latin typeface="Arial" pitchFamily="34" charset="0"/>
              </a:rPr>
              <a:t>Слюнные железы</a:t>
            </a:r>
            <a:endParaRPr lang="de-DE" altLang="ru-RU" sz="2000" smtClean="0">
              <a:solidFill>
                <a:schemeClr val="hlink"/>
              </a:solidFill>
              <a:effectLst>
                <a:outerShdw blurRad="38100" dist="38100" dir="2700000" algn="tl">
                  <a:srgbClr val="000000"/>
                </a:outerShdw>
              </a:effectLst>
              <a:latin typeface="Arial" pitchFamily="34" charset="0"/>
            </a:endParaRPr>
          </a:p>
          <a:p>
            <a:pPr eaLnBrk="1" hangingPunct="1">
              <a:buFont typeface="Arial" pitchFamily="34" charset="0"/>
              <a:buChar char="•"/>
              <a:defRPr/>
            </a:pPr>
            <a:r>
              <a:rPr lang="ru-RU" altLang="ru-RU" sz="2000" smtClean="0">
                <a:solidFill>
                  <a:schemeClr val="hlink"/>
                </a:solidFill>
                <a:effectLst>
                  <a:outerShdw blurRad="38100" dist="38100" dir="2700000" algn="tl">
                    <a:srgbClr val="000000"/>
                  </a:outerShdw>
                </a:effectLst>
                <a:latin typeface="Arial" pitchFamily="34" charset="0"/>
              </a:rPr>
              <a:t>Тонкая кишка</a:t>
            </a:r>
            <a:endParaRPr lang="de-DE" altLang="ru-RU" sz="2000" smtClean="0">
              <a:solidFill>
                <a:schemeClr val="hlink"/>
              </a:solidFill>
              <a:effectLst>
                <a:outerShdw blurRad="38100" dist="38100" dir="2700000" algn="tl">
                  <a:srgbClr val="000000"/>
                </a:outerShdw>
              </a:effectLst>
              <a:latin typeface="Arial" pitchFamily="34" charset="0"/>
            </a:endParaRPr>
          </a:p>
        </p:txBody>
      </p:sp>
      <p:sp>
        <p:nvSpPr>
          <p:cNvPr id="7181" name="Rectangle 10"/>
          <p:cNvSpPr>
            <a:spLocks noChangeArrowheads="1"/>
          </p:cNvSpPr>
          <p:nvPr/>
        </p:nvSpPr>
        <p:spPr bwMode="auto">
          <a:xfrm>
            <a:off x="179388" y="4911725"/>
            <a:ext cx="1773237" cy="1200150"/>
          </a:xfrm>
          <a:prstGeom prst="rect">
            <a:avLst/>
          </a:prstGeom>
          <a:noFill/>
          <a:ln w="12700">
            <a:noFill/>
            <a:miter lim="800000"/>
            <a:headEnd/>
            <a:tailEnd/>
          </a:ln>
        </p:spPr>
        <p:txBody>
          <a:bodyPr wrap="none">
            <a:spAutoFit/>
          </a:bodyPr>
          <a:lstStyle/>
          <a:p>
            <a:pPr algn="ctr" defTabSz="762000">
              <a:defRPr/>
            </a:pPr>
            <a:r>
              <a:rPr lang="ru-RU" b="1" dirty="0" err="1">
                <a:solidFill>
                  <a:srgbClr val="FF0000"/>
                </a:solidFill>
                <a:effectLst>
                  <a:outerShdw blurRad="38100" dist="38100" dir="2700000" algn="tl">
                    <a:srgbClr val="000000">
                      <a:alpha val="43137"/>
                    </a:srgbClr>
                  </a:outerShdw>
                </a:effectLst>
                <a:latin typeface="Arial" pitchFamily="34" charset="0"/>
              </a:rPr>
              <a:t>Стеаторея</a:t>
            </a:r>
            <a:endParaRPr lang="de-DE" b="1" dirty="0">
              <a:solidFill>
                <a:srgbClr val="FF0000"/>
              </a:solidFill>
              <a:effectLst>
                <a:outerShdw blurRad="38100" dist="38100" dir="2700000" algn="tl">
                  <a:srgbClr val="000000">
                    <a:alpha val="43137"/>
                  </a:srgbClr>
                </a:outerShdw>
              </a:effectLst>
              <a:latin typeface="Arial" pitchFamily="34" charset="0"/>
            </a:endParaRPr>
          </a:p>
          <a:p>
            <a:pPr algn="ctr" defTabSz="762000">
              <a:defRPr/>
            </a:pPr>
            <a:r>
              <a:rPr lang="ru-RU" dirty="0">
                <a:solidFill>
                  <a:srgbClr val="FF0000"/>
                </a:solidFill>
                <a:effectLst>
                  <a:outerShdw blurRad="38100" dist="38100" dir="2700000" algn="tl">
                    <a:srgbClr val="000000">
                      <a:alpha val="43137"/>
                    </a:srgbClr>
                  </a:outerShdw>
                </a:effectLst>
                <a:latin typeface="Arial" pitchFamily="34" charset="0"/>
              </a:rPr>
              <a:t>Ведущий </a:t>
            </a:r>
          </a:p>
          <a:p>
            <a:pPr algn="ctr" defTabSz="762000">
              <a:defRPr/>
            </a:pPr>
            <a:r>
              <a:rPr lang="ru-RU" dirty="0">
                <a:solidFill>
                  <a:srgbClr val="FF0000"/>
                </a:solidFill>
                <a:effectLst>
                  <a:outerShdw blurRad="38100" dist="38100" dir="2700000" algn="tl">
                    <a:srgbClr val="000000">
                      <a:alpha val="43137"/>
                    </a:srgbClr>
                  </a:outerShdw>
                </a:effectLst>
                <a:latin typeface="Arial" pitchFamily="34" charset="0"/>
              </a:rPr>
              <a:t>симптом</a:t>
            </a:r>
            <a:endParaRPr lang="de-DE" dirty="0">
              <a:solidFill>
                <a:srgbClr val="FF0000"/>
              </a:solidFill>
              <a:effectLst>
                <a:outerShdw blurRad="38100" dist="38100" dir="2700000" algn="tl">
                  <a:srgbClr val="000000">
                    <a:alpha val="43137"/>
                  </a:srgbClr>
                </a:outerShdw>
              </a:effectLst>
              <a:latin typeface="Arial" pitchFamily="34" charset="0"/>
            </a:endParaRPr>
          </a:p>
        </p:txBody>
      </p:sp>
      <p:sp>
        <p:nvSpPr>
          <p:cNvPr id="7182" name="Rectangle 11"/>
          <p:cNvSpPr>
            <a:spLocks noChangeArrowheads="1"/>
          </p:cNvSpPr>
          <p:nvPr/>
        </p:nvSpPr>
        <p:spPr bwMode="auto">
          <a:xfrm>
            <a:off x="2301875" y="4911725"/>
            <a:ext cx="1763713" cy="822325"/>
          </a:xfrm>
          <a:prstGeom prst="rect">
            <a:avLst/>
          </a:prstGeom>
          <a:noFill/>
          <a:ln w="12700">
            <a:noFill/>
            <a:miter lim="800000"/>
            <a:headEnd/>
            <a:tailEnd/>
          </a:ln>
        </p:spPr>
        <p:txBody>
          <a:bodyPr wrap="none">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defTabSz="762000" eaLnBrk="0" fontAlgn="base" hangingPunct="0">
              <a:spcBef>
                <a:spcPct val="0"/>
              </a:spcBef>
              <a:spcAft>
                <a:spcPct val="0"/>
              </a:spcAft>
              <a:defRPr sz="2400">
                <a:solidFill>
                  <a:schemeClr val="tx1"/>
                </a:solidFill>
                <a:latin typeface="Verdana" pitchFamily="34" charset="0"/>
              </a:defRPr>
            </a:lvl6pPr>
            <a:lvl7pPr marL="2971800" indent="-228600" defTabSz="762000" eaLnBrk="0" fontAlgn="base" hangingPunct="0">
              <a:spcBef>
                <a:spcPct val="0"/>
              </a:spcBef>
              <a:spcAft>
                <a:spcPct val="0"/>
              </a:spcAft>
              <a:defRPr sz="2400">
                <a:solidFill>
                  <a:schemeClr val="tx1"/>
                </a:solidFill>
                <a:latin typeface="Verdana" pitchFamily="34" charset="0"/>
              </a:defRPr>
            </a:lvl7pPr>
            <a:lvl8pPr marL="3429000" indent="-228600" defTabSz="762000" eaLnBrk="0" fontAlgn="base" hangingPunct="0">
              <a:spcBef>
                <a:spcPct val="0"/>
              </a:spcBef>
              <a:spcAft>
                <a:spcPct val="0"/>
              </a:spcAft>
              <a:defRPr sz="2400">
                <a:solidFill>
                  <a:schemeClr val="tx1"/>
                </a:solidFill>
                <a:latin typeface="Verdana" pitchFamily="34" charset="0"/>
              </a:defRPr>
            </a:lvl8pPr>
            <a:lvl9pPr marL="3886200" indent="-228600" defTabSz="762000" eaLnBrk="0" fontAlgn="base" hangingPunct="0">
              <a:spcBef>
                <a:spcPct val="0"/>
              </a:spcBef>
              <a:spcAft>
                <a:spcPct val="0"/>
              </a:spcAft>
              <a:defRPr sz="2400">
                <a:solidFill>
                  <a:schemeClr val="tx1"/>
                </a:solidFill>
                <a:latin typeface="Verdana" pitchFamily="34" charset="0"/>
              </a:defRPr>
            </a:lvl9pPr>
          </a:lstStyle>
          <a:p>
            <a:pPr algn="ctr" eaLnBrk="1" hangingPunct="1">
              <a:defRPr/>
            </a:pPr>
            <a:r>
              <a:rPr lang="ru-RU" altLang="ru-RU" b="1" smtClean="0">
                <a:solidFill>
                  <a:schemeClr val="hlink"/>
                </a:solidFill>
                <a:effectLst>
                  <a:outerShdw blurRad="38100" dist="38100" dir="2700000" algn="tl">
                    <a:srgbClr val="000000"/>
                  </a:outerShdw>
                </a:effectLst>
                <a:latin typeface="Arial" pitchFamily="34" charset="0"/>
              </a:rPr>
              <a:t>Креаторея</a:t>
            </a:r>
            <a:endParaRPr lang="de-DE" altLang="ru-RU" b="1" smtClean="0">
              <a:solidFill>
                <a:schemeClr val="hlink"/>
              </a:solidFill>
              <a:effectLst>
                <a:outerShdw blurRad="38100" dist="38100" dir="2700000" algn="tl">
                  <a:srgbClr val="000000"/>
                </a:outerShdw>
              </a:effectLst>
              <a:latin typeface="Arial" pitchFamily="34" charset="0"/>
            </a:endParaRPr>
          </a:p>
          <a:p>
            <a:pPr algn="ctr" eaLnBrk="1" hangingPunct="1">
              <a:defRPr/>
            </a:pPr>
            <a:r>
              <a:rPr lang="ru-RU" altLang="ru-RU" smtClean="0">
                <a:solidFill>
                  <a:schemeClr val="hlink"/>
                </a:solidFill>
                <a:effectLst>
                  <a:outerShdw blurRad="38100" dist="38100" dir="2700000" algn="tl">
                    <a:srgbClr val="000000"/>
                  </a:outerShdw>
                </a:effectLst>
                <a:latin typeface="Arial" pitchFamily="34" charset="0"/>
              </a:rPr>
              <a:t>редко</a:t>
            </a:r>
            <a:endParaRPr lang="de-DE" altLang="ru-RU" smtClean="0">
              <a:solidFill>
                <a:schemeClr val="hlink"/>
              </a:solidFill>
              <a:effectLst>
                <a:outerShdw blurRad="38100" dist="38100" dir="2700000" algn="tl">
                  <a:srgbClr val="000000"/>
                </a:outerShdw>
              </a:effectLst>
              <a:latin typeface="Arial" pitchFamily="34" charset="0"/>
            </a:endParaRPr>
          </a:p>
        </p:txBody>
      </p:sp>
      <p:sp>
        <p:nvSpPr>
          <p:cNvPr id="7183" name="Rectangle 12"/>
          <p:cNvSpPr>
            <a:spLocks noChangeArrowheads="1"/>
          </p:cNvSpPr>
          <p:nvPr/>
        </p:nvSpPr>
        <p:spPr bwMode="auto">
          <a:xfrm>
            <a:off x="4114800" y="4911725"/>
            <a:ext cx="2303463" cy="822325"/>
          </a:xfrm>
          <a:prstGeom prst="rect">
            <a:avLst/>
          </a:prstGeom>
          <a:noFill/>
          <a:ln w="12700">
            <a:noFill/>
            <a:miter lim="800000"/>
            <a:headEnd/>
            <a:tailEnd/>
          </a:ln>
        </p:spPr>
        <p:txBody>
          <a:bodyPr>
            <a:spAutoFit/>
          </a:bodyPr>
          <a:lstStyle>
            <a:lvl1pPr defTabSz="762000" eaLnBrk="0" hangingPunct="0">
              <a:defRPr sz="2400">
                <a:solidFill>
                  <a:schemeClr val="tx1"/>
                </a:solidFill>
                <a:latin typeface="Verdana" pitchFamily="34" charset="0"/>
              </a:defRPr>
            </a:lvl1pPr>
            <a:lvl2pPr marL="742950" indent="-285750" defTabSz="762000" eaLnBrk="0" hangingPunct="0">
              <a:defRPr sz="2400">
                <a:solidFill>
                  <a:schemeClr val="tx1"/>
                </a:solidFill>
                <a:latin typeface="Verdana" pitchFamily="34" charset="0"/>
              </a:defRPr>
            </a:lvl2pPr>
            <a:lvl3pPr marL="1143000" indent="-228600" defTabSz="762000" eaLnBrk="0" hangingPunct="0">
              <a:defRPr sz="2400">
                <a:solidFill>
                  <a:schemeClr val="tx1"/>
                </a:solidFill>
                <a:latin typeface="Verdana" pitchFamily="34" charset="0"/>
              </a:defRPr>
            </a:lvl3pPr>
            <a:lvl4pPr marL="1600200" indent="-228600" defTabSz="762000" eaLnBrk="0" hangingPunct="0">
              <a:defRPr sz="2400">
                <a:solidFill>
                  <a:schemeClr val="tx1"/>
                </a:solidFill>
                <a:latin typeface="Verdana" pitchFamily="34" charset="0"/>
              </a:defRPr>
            </a:lvl4pPr>
            <a:lvl5pPr marL="2057400" indent="-228600" defTabSz="762000" eaLnBrk="0" hangingPunct="0">
              <a:defRPr sz="2400">
                <a:solidFill>
                  <a:schemeClr val="tx1"/>
                </a:solidFill>
                <a:latin typeface="Verdana" pitchFamily="34" charset="0"/>
              </a:defRPr>
            </a:lvl5pPr>
            <a:lvl6pPr marL="2514600" indent="-228600" defTabSz="762000" eaLnBrk="0" fontAlgn="base" hangingPunct="0">
              <a:spcBef>
                <a:spcPct val="0"/>
              </a:spcBef>
              <a:spcAft>
                <a:spcPct val="0"/>
              </a:spcAft>
              <a:defRPr sz="2400">
                <a:solidFill>
                  <a:schemeClr val="tx1"/>
                </a:solidFill>
                <a:latin typeface="Verdana" pitchFamily="34" charset="0"/>
              </a:defRPr>
            </a:lvl6pPr>
            <a:lvl7pPr marL="2971800" indent="-228600" defTabSz="762000" eaLnBrk="0" fontAlgn="base" hangingPunct="0">
              <a:spcBef>
                <a:spcPct val="0"/>
              </a:spcBef>
              <a:spcAft>
                <a:spcPct val="0"/>
              </a:spcAft>
              <a:defRPr sz="2400">
                <a:solidFill>
                  <a:schemeClr val="tx1"/>
                </a:solidFill>
                <a:latin typeface="Verdana" pitchFamily="34" charset="0"/>
              </a:defRPr>
            </a:lvl7pPr>
            <a:lvl8pPr marL="3429000" indent="-228600" defTabSz="762000" eaLnBrk="0" fontAlgn="base" hangingPunct="0">
              <a:spcBef>
                <a:spcPct val="0"/>
              </a:spcBef>
              <a:spcAft>
                <a:spcPct val="0"/>
              </a:spcAft>
              <a:defRPr sz="2400">
                <a:solidFill>
                  <a:schemeClr val="tx1"/>
                </a:solidFill>
                <a:latin typeface="Verdana" pitchFamily="34" charset="0"/>
              </a:defRPr>
            </a:lvl8pPr>
            <a:lvl9pPr marL="3886200" indent="-228600" defTabSz="762000" eaLnBrk="0" fontAlgn="base" hangingPunct="0">
              <a:spcBef>
                <a:spcPct val="0"/>
              </a:spcBef>
              <a:spcAft>
                <a:spcPct val="0"/>
              </a:spcAft>
              <a:defRPr sz="2400">
                <a:solidFill>
                  <a:schemeClr val="tx1"/>
                </a:solidFill>
                <a:latin typeface="Verdana" pitchFamily="34" charset="0"/>
              </a:defRPr>
            </a:lvl9pPr>
          </a:lstStyle>
          <a:p>
            <a:pPr algn="ctr" eaLnBrk="1" hangingPunct="1">
              <a:defRPr/>
            </a:pPr>
            <a:r>
              <a:rPr lang="ru-RU" altLang="ru-RU" b="1" smtClean="0">
                <a:solidFill>
                  <a:schemeClr val="hlink"/>
                </a:solidFill>
                <a:effectLst>
                  <a:outerShdw blurRad="38100" dist="38100" dir="2700000" algn="tl">
                    <a:srgbClr val="000000"/>
                  </a:outerShdw>
                </a:effectLst>
                <a:latin typeface="Arial" pitchFamily="34" charset="0"/>
              </a:rPr>
              <a:t>Амилорея</a:t>
            </a:r>
            <a:endParaRPr lang="de-DE" altLang="ru-RU" b="1" smtClean="0">
              <a:solidFill>
                <a:schemeClr val="hlink"/>
              </a:solidFill>
              <a:effectLst>
                <a:outerShdw blurRad="38100" dist="38100" dir="2700000" algn="tl">
                  <a:srgbClr val="000000"/>
                </a:outerShdw>
              </a:effectLst>
              <a:latin typeface="Arial" pitchFamily="34" charset="0"/>
            </a:endParaRPr>
          </a:p>
          <a:p>
            <a:pPr algn="ctr" eaLnBrk="1" hangingPunct="1">
              <a:defRPr/>
            </a:pPr>
            <a:r>
              <a:rPr lang="ru-RU" altLang="ru-RU" smtClean="0">
                <a:solidFill>
                  <a:schemeClr val="hlink"/>
                </a:solidFill>
                <a:effectLst>
                  <a:outerShdw blurRad="38100" dist="38100" dir="2700000" algn="tl">
                    <a:srgbClr val="000000"/>
                  </a:outerShdw>
                </a:effectLst>
                <a:latin typeface="Arial" pitchFamily="34" charset="0"/>
              </a:rPr>
              <a:t>Очень редко</a:t>
            </a:r>
            <a:endParaRPr lang="de-DE" altLang="ru-RU" b="1" smtClean="0">
              <a:solidFill>
                <a:schemeClr val="hlink"/>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110317109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3"/>
          <p:cNvGraphicFramePr>
            <a:graphicFrameLocks noChangeAspect="1"/>
          </p:cNvGraphicFramePr>
          <p:nvPr/>
        </p:nvGraphicFramePr>
        <p:xfrm>
          <a:off x="2928938" y="1714500"/>
          <a:ext cx="3322637" cy="4759325"/>
        </p:xfrm>
        <a:graphic>
          <a:graphicData uri="http://schemas.openxmlformats.org/presentationml/2006/ole">
            <mc:AlternateContent xmlns:mc="http://schemas.openxmlformats.org/markup-compatibility/2006">
              <mc:Choice xmlns:v="urn:schemas-microsoft-com:vml" Requires="v">
                <p:oleObj spid="_x0000_s11284" name="Clip" r:id="rId3" imgW="3848100" imgH="5478463" progId="MS_ClipArt_Gallery.2">
                  <p:embed/>
                </p:oleObj>
              </mc:Choice>
              <mc:Fallback>
                <p:oleObj name="Clip" r:id="rId3" imgW="3848100" imgH="54784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1714500"/>
                        <a:ext cx="3322637" cy="475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595" name="Rectangle 8"/>
          <p:cNvSpPr>
            <a:spLocks noChangeArrowheads="1"/>
          </p:cNvSpPr>
          <p:nvPr/>
        </p:nvSpPr>
        <p:spPr bwMode="auto">
          <a:xfrm>
            <a:off x="0" y="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kumimoji="1" lang="ru-RU" altLang="zh-CN">
                <a:solidFill>
                  <a:schemeClr val="folHlink"/>
                </a:solidFill>
                <a:latin typeface="Arial" pitchFamily="34" charset="0"/>
                <a:cs typeface="Arial" pitchFamily="34" charset="0"/>
              </a:rPr>
              <a:t>Какова доза липазы в сутки необходима при выраженной внешнесекреторной недостаточности?</a:t>
            </a:r>
            <a:endParaRPr kumimoji="1" lang="ru-RU" altLang="ru-RU">
              <a:solidFill>
                <a:schemeClr val="folHlink"/>
              </a:solidFill>
              <a:latin typeface="Arial" pitchFamily="34" charset="0"/>
              <a:cs typeface="Arial" pitchFamily="34" charset="0"/>
            </a:endParaRPr>
          </a:p>
        </p:txBody>
      </p:sp>
    </p:spTree>
    <p:extLst>
      <p:ext uri="{BB962C8B-B14F-4D97-AF65-F5344CB8AC3E}">
        <p14:creationId xmlns:p14="http://schemas.microsoft.com/office/powerpoint/2010/main" val="13391025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92"/>
          <p:cNvSpPr>
            <a:spLocks noGrp="1" noChangeArrowheads="1"/>
          </p:cNvSpPr>
          <p:nvPr>
            <p:ph type="title" idx="4294967295"/>
          </p:nvPr>
        </p:nvSpPr>
        <p:spPr>
          <a:xfrm>
            <a:off x="0" y="36513"/>
            <a:ext cx="9144000" cy="1677987"/>
          </a:xfrm>
        </p:spPr>
        <p:txBody>
          <a:bodyPr/>
          <a:lstStyle/>
          <a:p>
            <a:pPr algn="ctr"/>
            <a:r>
              <a:rPr lang="ru-RU" altLang="ru-RU" sz="2800" smtClean="0">
                <a:solidFill>
                  <a:schemeClr val="folHlink"/>
                </a:solidFill>
                <a:latin typeface="Arial" pitchFamily="34" charset="0"/>
                <a:cs typeface="Arial" pitchFamily="34" charset="0"/>
              </a:rPr>
              <a:t>Подбор дозы микрокапсулированного панкреатина для коррекции экзокринной панкреатической недостаточности </a:t>
            </a:r>
            <a:br>
              <a:rPr lang="ru-RU" altLang="ru-RU" sz="2800" smtClean="0">
                <a:solidFill>
                  <a:schemeClr val="folHlink"/>
                </a:solidFill>
                <a:latin typeface="Arial" pitchFamily="34" charset="0"/>
                <a:cs typeface="Arial" pitchFamily="34" charset="0"/>
              </a:rPr>
            </a:br>
            <a:r>
              <a:rPr lang="ru-RU" altLang="ru-RU" sz="2000" smtClean="0">
                <a:solidFill>
                  <a:schemeClr val="folHlink"/>
                </a:solidFill>
                <a:latin typeface="Arial" pitchFamily="34" charset="0"/>
                <a:cs typeface="Arial" pitchFamily="34" charset="0"/>
              </a:rPr>
              <a:t>(рекомендации Немецкой гастроэнтерологической ассоциации)</a:t>
            </a:r>
          </a:p>
        </p:txBody>
      </p:sp>
      <p:graphicFrame>
        <p:nvGraphicFramePr>
          <p:cNvPr id="62496" name="Group 32"/>
          <p:cNvGraphicFramePr>
            <a:graphicFrameLocks noGrp="1"/>
          </p:cNvGraphicFramePr>
          <p:nvPr>
            <p:ph idx="4294967295"/>
          </p:nvPr>
        </p:nvGraphicFramePr>
        <p:xfrm>
          <a:off x="285750" y="1785938"/>
          <a:ext cx="8642350" cy="3725997"/>
        </p:xfrm>
        <a:graphic>
          <a:graphicData uri="http://schemas.openxmlformats.org/drawingml/2006/table">
            <a:tbl>
              <a:tblPr/>
              <a:tblGrid>
                <a:gridCol w="5078413"/>
                <a:gridCol w="3563937"/>
              </a:tblGrid>
              <a:tr h="617277">
                <a:tc>
                  <a:txBody>
                    <a:bodyPr/>
                    <a:lstStyle>
                      <a:lvl1pPr eaLnBrk="0" hangingPunct="0">
                        <a:spcBef>
                          <a:spcPct val="20000"/>
                        </a:spcBef>
                        <a:buClr>
                          <a:schemeClr val="folHlink"/>
                        </a:buClr>
                        <a:buSzPct val="75000"/>
                        <a:buFont typeface="Wingdings" pitchFamily="2" charset="2"/>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defRPr sz="2400">
                          <a:solidFill>
                            <a:schemeClr val="tx1"/>
                          </a:solidFill>
                          <a:latin typeface="Verdana" pitchFamily="34" charset="0"/>
                        </a:defRPr>
                      </a:lvl2pPr>
                      <a:lvl3pPr marL="1143000" indent="-228600" eaLnBrk="0" hangingPunct="0">
                        <a:spcBef>
                          <a:spcPct val="20000"/>
                        </a:spcBef>
                        <a:buClr>
                          <a:schemeClr val="tx2"/>
                        </a:buClr>
                        <a:defRPr sz="2000">
                          <a:solidFill>
                            <a:schemeClr val="tx1"/>
                          </a:solidFill>
                          <a:latin typeface="Verdana" pitchFamily="34" charset="0"/>
                        </a:defRPr>
                      </a:lvl3pPr>
                      <a:lvl4pPr marL="1600200" indent="-228600" eaLnBrk="0" hangingPunct="0">
                        <a:spcBef>
                          <a:spcPct val="20000"/>
                        </a:spcBef>
                        <a:buClr>
                          <a:schemeClr val="hlink"/>
                        </a:buClr>
                        <a:defRPr>
                          <a:solidFill>
                            <a:schemeClr val="tx1"/>
                          </a:solidFill>
                          <a:latin typeface="Verdana" pitchFamily="34" charset="0"/>
                        </a:defRPr>
                      </a:lvl4pPr>
                      <a:lvl5pPr marL="2057400" indent="-228600" eaLnBrk="0" hangingPunct="0">
                        <a:spcBef>
                          <a:spcPct val="20000"/>
                        </a:spcBef>
                        <a:buClr>
                          <a:schemeClr val="tx1"/>
                        </a:buClr>
                        <a:buSzPct val="85000"/>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altLang="ru-RU" sz="28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marT="45700" marB="45700" horzOverflow="overflow">
                    <a:lnL w="12700" cap="flat" cmpd="sng" algn="ctr">
                      <a:solidFill>
                        <a:srgbClr val="E8F9FC"/>
                      </a:solidFill>
                      <a:prstDash val="solid"/>
                      <a:round/>
                      <a:headEnd type="none" w="med" len="med"/>
                      <a:tailEnd type="none" w="med" len="med"/>
                    </a:lnL>
                    <a:lnR w="12700" cap="flat" cmpd="sng" algn="ctr">
                      <a:solidFill>
                        <a:srgbClr val="E8F9FC"/>
                      </a:solidFill>
                      <a:prstDash val="solid"/>
                      <a:round/>
                      <a:headEnd type="none" w="med" len="med"/>
                      <a:tailEnd type="none" w="med" len="med"/>
                    </a:lnR>
                    <a:lnT w="12700" cap="flat" cmpd="sng" algn="ctr">
                      <a:solidFill>
                        <a:srgbClr val="E8F9FC"/>
                      </a:solidFill>
                      <a:prstDash val="solid"/>
                      <a:round/>
                      <a:headEnd type="none" w="med" len="med"/>
                      <a:tailEnd type="none" w="med" len="med"/>
                    </a:lnT>
                    <a:lnB w="12700" cap="flat" cmpd="sng" algn="ctr">
                      <a:solidFill>
                        <a:srgbClr val="E8F9FC"/>
                      </a:solidFill>
                      <a:prstDash val="solid"/>
                      <a:round/>
                      <a:headEnd type="none" w="med" len="med"/>
                      <a:tailEnd type="none" w="med" len="med"/>
                    </a:lnB>
                    <a:lnTlToBr>
                      <a:noFill/>
                    </a:lnTlToBr>
                    <a:lnBlToTr>
                      <a:noFill/>
                    </a:lnBlToTr>
                    <a:solidFill>
                      <a:srgbClr val="FFFFCC"/>
                    </a:solidFill>
                  </a:tcPr>
                </a:tc>
                <a:tc>
                  <a:txBody>
                    <a:bodyPr/>
                    <a:lstStyle>
                      <a:lvl1pPr marL="342900" indent="-342900" eaLnBrk="0" hangingPunct="0">
                        <a:spcBef>
                          <a:spcPct val="20000"/>
                        </a:spcBef>
                        <a:buClr>
                          <a:schemeClr val="folHlink"/>
                        </a:buClr>
                        <a:buSzPct val="75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400">
                          <a:solidFill>
                            <a:schemeClr val="tx1"/>
                          </a:solidFill>
                          <a:latin typeface="Verdana" pitchFamily="34" charset="0"/>
                        </a:defRPr>
                      </a:lvl2pPr>
                      <a:lvl3pPr marL="1143000" indent="-228600" eaLnBrk="0" hangingPunct="0">
                        <a:spcBef>
                          <a:spcPct val="20000"/>
                        </a:spcBef>
                        <a:buClr>
                          <a:schemeClr val="tx2"/>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000">
                          <a:solidFill>
                            <a:schemeClr val="tx1"/>
                          </a:solidFill>
                          <a:latin typeface="Verdana" pitchFamily="34" charset="0"/>
                        </a:defRPr>
                      </a:lvl3pPr>
                      <a:lvl4pPr marL="1600200" indent="-228600" eaLnBrk="0" hangingPunct="0">
                        <a:spcBef>
                          <a:spcPct val="20000"/>
                        </a:spcBef>
                        <a:buClr>
                          <a:schemeClr val="hlink"/>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4pPr>
                      <a:lvl5pPr marL="2057400" indent="-228600" eaLnBrk="0" hangingPunct="0">
                        <a:spcBef>
                          <a:spcPct val="20000"/>
                        </a:spcBef>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58775" algn="l"/>
                          <a:tab pos="539750" algn="l"/>
                          <a:tab pos="900113" algn="l"/>
                          <a:tab pos="1079500" algn="l"/>
                          <a:tab pos="1260475" algn="l"/>
                          <a:tab pos="1620838" algn="l"/>
                          <a:tab pos="1800225" algn="l"/>
                          <a:tab pos="1979613" algn="l"/>
                          <a:tab pos="2339975" algn="l"/>
                          <a:tab pos="2519363" algn="l"/>
                          <a:tab pos="2700338" algn="l"/>
                        </a:tabLst>
                      </a:pPr>
                      <a:r>
                        <a:rPr kumimoji="0" lang="ru-RU" altLang="ru-RU" sz="2800" b="0" i="0" u="none" strike="noStrike" cap="none" normalizeH="0" baseline="0" smtClean="0">
                          <a:ln>
                            <a:noFill/>
                          </a:ln>
                          <a:solidFill>
                            <a:schemeClr val="hlink"/>
                          </a:solidFill>
                          <a:effectLst/>
                          <a:latin typeface="Arial" pitchFamily="34" charset="0"/>
                          <a:ea typeface="Minion"/>
                          <a:cs typeface="Arial" pitchFamily="34" charset="0"/>
                        </a:rPr>
                        <a:t>ЕД </a:t>
                      </a:r>
                      <a:r>
                        <a:rPr kumimoji="0" lang="ru-RU" altLang="ru-RU" sz="28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липазы</a:t>
                      </a:r>
                      <a:endParaRPr kumimoji="0" lang="ru-RU" altLang="ru-RU" sz="2800" b="0" i="0" u="none" strike="noStrike" cap="none" normalizeH="0" baseline="0" smtClean="0">
                        <a:ln>
                          <a:noFill/>
                        </a:ln>
                        <a:solidFill>
                          <a:schemeClr val="hlink"/>
                        </a:solidFill>
                        <a:effectLst/>
                        <a:latin typeface="Arial" pitchFamily="34" charset="0"/>
                        <a:cs typeface="Arial" pitchFamily="34" charset="0"/>
                      </a:endParaRPr>
                    </a:p>
                  </a:txBody>
                  <a:tcPr marT="45700" marB="45700" horzOverflow="overflow">
                    <a:lnL w="12700" cap="flat" cmpd="sng" algn="ctr">
                      <a:solidFill>
                        <a:srgbClr val="E8F9FC"/>
                      </a:solidFill>
                      <a:prstDash val="solid"/>
                      <a:round/>
                      <a:headEnd type="none" w="med" len="med"/>
                      <a:tailEnd type="none" w="med" len="med"/>
                    </a:lnL>
                    <a:lnR w="12700" cap="flat" cmpd="sng" algn="ctr">
                      <a:solidFill>
                        <a:srgbClr val="E8F9FC"/>
                      </a:solidFill>
                      <a:prstDash val="solid"/>
                      <a:round/>
                      <a:headEnd type="none" w="med" len="med"/>
                      <a:tailEnd type="none" w="med" len="med"/>
                    </a:lnR>
                    <a:lnT w="12700" cap="flat" cmpd="sng" algn="ctr">
                      <a:solidFill>
                        <a:srgbClr val="E8F9FC"/>
                      </a:solidFill>
                      <a:prstDash val="solid"/>
                      <a:round/>
                      <a:headEnd type="none" w="med" len="med"/>
                      <a:tailEnd type="none" w="med" len="med"/>
                    </a:lnT>
                    <a:lnB w="12700" cap="flat" cmpd="sng" algn="ctr">
                      <a:solidFill>
                        <a:srgbClr val="E8F9FC"/>
                      </a:solidFill>
                      <a:prstDash val="solid"/>
                      <a:round/>
                      <a:headEnd type="none" w="med" len="med"/>
                      <a:tailEnd type="none" w="med" len="med"/>
                    </a:lnB>
                    <a:lnTlToBr>
                      <a:noFill/>
                    </a:lnTlToBr>
                    <a:lnBlToTr>
                      <a:noFill/>
                    </a:lnBlToTr>
                    <a:solidFill>
                      <a:srgbClr val="FFFFCC"/>
                    </a:solidFill>
                  </a:tcPr>
                </a:tc>
              </a:tr>
              <a:tr h="518097">
                <a:tc>
                  <a:txBody>
                    <a:bodyPr/>
                    <a:lstStyle>
                      <a:lvl1pPr marL="342900" indent="-342900" eaLnBrk="0" hangingPunct="0">
                        <a:spcBef>
                          <a:spcPct val="20000"/>
                        </a:spcBef>
                        <a:buClr>
                          <a:schemeClr val="folHlink"/>
                        </a:buClr>
                        <a:buSzPct val="75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400">
                          <a:solidFill>
                            <a:schemeClr val="tx1"/>
                          </a:solidFill>
                          <a:latin typeface="Verdana" pitchFamily="34" charset="0"/>
                        </a:defRPr>
                      </a:lvl2pPr>
                      <a:lvl3pPr marL="1143000" indent="-228600" eaLnBrk="0" hangingPunct="0">
                        <a:spcBef>
                          <a:spcPct val="20000"/>
                        </a:spcBef>
                        <a:buClr>
                          <a:schemeClr val="tx2"/>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000">
                          <a:solidFill>
                            <a:schemeClr val="tx1"/>
                          </a:solidFill>
                          <a:latin typeface="Verdana" pitchFamily="34" charset="0"/>
                        </a:defRPr>
                      </a:lvl3pPr>
                      <a:lvl4pPr marL="1600200" indent="-228600" eaLnBrk="0" hangingPunct="0">
                        <a:spcBef>
                          <a:spcPct val="20000"/>
                        </a:spcBef>
                        <a:buClr>
                          <a:schemeClr val="hlink"/>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4pPr>
                      <a:lvl5pPr marL="2057400" indent="-228600" eaLnBrk="0" hangingPunct="0">
                        <a:spcBef>
                          <a:spcPct val="20000"/>
                        </a:spcBef>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 pos="358775" algn="l"/>
                          <a:tab pos="539750" algn="l"/>
                          <a:tab pos="900113" algn="l"/>
                          <a:tab pos="1079500" algn="l"/>
                          <a:tab pos="1260475" algn="l"/>
                          <a:tab pos="1620838" algn="l"/>
                          <a:tab pos="1800225" algn="l"/>
                          <a:tab pos="1979613" algn="l"/>
                          <a:tab pos="2339975" algn="l"/>
                          <a:tab pos="2519363" algn="l"/>
                          <a:tab pos="2700338" algn="l"/>
                        </a:tabLst>
                      </a:pPr>
                      <a:r>
                        <a:rPr kumimoji="0" lang="ru-RU" altLang="ru-RU" sz="2400" b="0" i="0" u="none" strike="noStrike" cap="none" normalizeH="0" baseline="0" smtClean="0">
                          <a:ln>
                            <a:noFill/>
                          </a:ln>
                          <a:solidFill>
                            <a:schemeClr val="hlink"/>
                          </a:solidFill>
                          <a:effectLst/>
                          <a:latin typeface="Arial" pitchFamily="34" charset="0"/>
                          <a:ea typeface="Minion"/>
                          <a:cs typeface="Arial" pitchFamily="34" charset="0"/>
                        </a:rPr>
                        <a:t>Завтрак</a:t>
                      </a:r>
                      <a:r>
                        <a:rPr kumimoji="0" lang="de-DE"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 (</a:t>
                      </a:r>
                      <a:r>
                        <a:rPr kumimoji="0" lang="ru-RU"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основной прием пищи</a:t>
                      </a:r>
                      <a:r>
                        <a:rPr kumimoji="0" lang="de-DE"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a:t>
                      </a:r>
                      <a:endParaRPr kumimoji="0" lang="de-DE" altLang="ru-RU" sz="2400" b="0" i="0" u="none" strike="noStrike" cap="none" normalizeH="0" baseline="0" smtClean="0">
                        <a:ln>
                          <a:noFill/>
                        </a:ln>
                        <a:solidFill>
                          <a:schemeClr val="hlink"/>
                        </a:solidFill>
                        <a:effectLst/>
                        <a:latin typeface="Arial" pitchFamily="34" charset="0"/>
                        <a:cs typeface="Arial" pitchFamily="34" charset="0"/>
                      </a:endParaRPr>
                    </a:p>
                  </a:txBody>
                  <a:tcPr marT="45700" marB="45700" horzOverflow="overflow">
                    <a:lnL w="12700" cap="flat" cmpd="sng" algn="ctr">
                      <a:solidFill>
                        <a:srgbClr val="E8F9FC"/>
                      </a:solidFill>
                      <a:prstDash val="solid"/>
                      <a:round/>
                      <a:headEnd type="none" w="med" len="med"/>
                      <a:tailEnd type="none" w="med" len="med"/>
                    </a:lnL>
                    <a:lnR w="12700" cap="flat" cmpd="sng" algn="ctr">
                      <a:solidFill>
                        <a:srgbClr val="E8F9FC"/>
                      </a:solidFill>
                      <a:prstDash val="solid"/>
                      <a:round/>
                      <a:headEnd type="none" w="med" len="med"/>
                      <a:tailEnd type="none" w="med" len="med"/>
                    </a:lnR>
                    <a:lnT w="12700" cap="flat" cmpd="sng" algn="ctr">
                      <a:solidFill>
                        <a:srgbClr val="E8F9FC"/>
                      </a:solidFill>
                      <a:prstDash val="solid"/>
                      <a:round/>
                      <a:headEnd type="none" w="med" len="med"/>
                      <a:tailEnd type="none" w="med" len="med"/>
                    </a:lnT>
                    <a:lnB w="12700" cap="flat" cmpd="sng" algn="ctr">
                      <a:solidFill>
                        <a:srgbClr val="E8F9FC"/>
                      </a:solidFill>
                      <a:prstDash val="solid"/>
                      <a:round/>
                      <a:headEnd type="none" w="med" len="med"/>
                      <a:tailEnd type="none" w="med" len="med"/>
                    </a:lnB>
                    <a:lnTlToBr>
                      <a:noFill/>
                    </a:lnTlToBr>
                    <a:lnBlToTr>
                      <a:noFill/>
                    </a:lnBlToTr>
                    <a:solidFill>
                      <a:srgbClr val="FFFFCC"/>
                    </a:solidFill>
                  </a:tcPr>
                </a:tc>
                <a:tc>
                  <a:txBody>
                    <a:bodyPr/>
                    <a:lstStyle>
                      <a:lvl1pPr marL="342900" indent="-342900" eaLnBrk="0" hangingPunct="0">
                        <a:spcBef>
                          <a:spcPct val="20000"/>
                        </a:spcBef>
                        <a:buClr>
                          <a:schemeClr val="folHlink"/>
                        </a:buClr>
                        <a:buSzPct val="75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400">
                          <a:solidFill>
                            <a:schemeClr val="tx1"/>
                          </a:solidFill>
                          <a:latin typeface="Verdana" pitchFamily="34" charset="0"/>
                        </a:defRPr>
                      </a:lvl2pPr>
                      <a:lvl3pPr marL="1143000" indent="-228600" eaLnBrk="0" hangingPunct="0">
                        <a:spcBef>
                          <a:spcPct val="20000"/>
                        </a:spcBef>
                        <a:buClr>
                          <a:schemeClr val="tx2"/>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000">
                          <a:solidFill>
                            <a:schemeClr val="tx1"/>
                          </a:solidFill>
                          <a:latin typeface="Verdana" pitchFamily="34" charset="0"/>
                        </a:defRPr>
                      </a:lvl3pPr>
                      <a:lvl4pPr marL="1600200" indent="-228600" eaLnBrk="0" hangingPunct="0">
                        <a:spcBef>
                          <a:spcPct val="20000"/>
                        </a:spcBef>
                        <a:buClr>
                          <a:schemeClr val="hlink"/>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4pPr>
                      <a:lvl5pPr marL="2057400" indent="-228600" eaLnBrk="0" hangingPunct="0">
                        <a:spcBef>
                          <a:spcPct val="20000"/>
                        </a:spcBef>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58775" algn="l"/>
                          <a:tab pos="539750" algn="l"/>
                          <a:tab pos="900113" algn="l"/>
                          <a:tab pos="1079500" algn="l"/>
                          <a:tab pos="1260475" algn="l"/>
                          <a:tab pos="1620838" algn="l"/>
                          <a:tab pos="1800225" algn="l"/>
                          <a:tab pos="1979613" algn="l"/>
                          <a:tab pos="2339975" algn="l"/>
                          <a:tab pos="2519363" algn="l"/>
                          <a:tab pos="2700338" algn="l"/>
                        </a:tabLst>
                      </a:pPr>
                      <a:r>
                        <a:rPr kumimoji="0" lang="de-DE" altLang="ru-RU" sz="28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25,000-40,000</a:t>
                      </a:r>
                    </a:p>
                  </a:txBody>
                  <a:tcPr marT="45700" marB="45700" horzOverflow="overflow">
                    <a:lnL w="12700" cap="flat" cmpd="sng" algn="ctr">
                      <a:solidFill>
                        <a:srgbClr val="E8F9FC"/>
                      </a:solidFill>
                      <a:prstDash val="solid"/>
                      <a:round/>
                      <a:headEnd type="none" w="med" len="med"/>
                      <a:tailEnd type="none" w="med" len="med"/>
                    </a:lnL>
                    <a:lnR w="12700" cap="flat" cmpd="sng" algn="ctr">
                      <a:solidFill>
                        <a:srgbClr val="E8F9FC"/>
                      </a:solidFill>
                      <a:prstDash val="solid"/>
                      <a:round/>
                      <a:headEnd type="none" w="med" len="med"/>
                      <a:tailEnd type="none" w="med" len="med"/>
                    </a:lnR>
                    <a:lnT w="12700" cap="flat" cmpd="sng" algn="ctr">
                      <a:solidFill>
                        <a:srgbClr val="E8F9FC"/>
                      </a:solidFill>
                      <a:prstDash val="solid"/>
                      <a:round/>
                      <a:headEnd type="none" w="med" len="med"/>
                      <a:tailEnd type="none" w="med" len="med"/>
                    </a:lnT>
                    <a:lnB w="12700" cap="flat" cmpd="sng" algn="ctr">
                      <a:solidFill>
                        <a:srgbClr val="E8F9FC"/>
                      </a:solidFill>
                      <a:prstDash val="solid"/>
                      <a:round/>
                      <a:headEnd type="none" w="med" len="med"/>
                      <a:tailEnd type="none" w="med" len="med"/>
                    </a:lnB>
                    <a:lnTlToBr>
                      <a:noFill/>
                    </a:lnTlToBr>
                    <a:lnBlToTr>
                      <a:noFill/>
                    </a:lnBlToTr>
                    <a:solidFill>
                      <a:srgbClr val="FFFFCC"/>
                    </a:solidFill>
                  </a:tcPr>
                </a:tc>
              </a:tr>
              <a:tr h="518097">
                <a:tc>
                  <a:txBody>
                    <a:bodyPr/>
                    <a:lstStyle>
                      <a:lvl1pPr marL="342900" indent="-342900" eaLnBrk="0" hangingPunct="0">
                        <a:spcBef>
                          <a:spcPct val="20000"/>
                        </a:spcBef>
                        <a:buClr>
                          <a:schemeClr val="folHlink"/>
                        </a:buClr>
                        <a:buSzPct val="75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400">
                          <a:solidFill>
                            <a:schemeClr val="tx1"/>
                          </a:solidFill>
                          <a:latin typeface="Verdana" pitchFamily="34" charset="0"/>
                        </a:defRPr>
                      </a:lvl2pPr>
                      <a:lvl3pPr marL="1143000" indent="-228600" eaLnBrk="0" hangingPunct="0">
                        <a:spcBef>
                          <a:spcPct val="20000"/>
                        </a:spcBef>
                        <a:buClr>
                          <a:schemeClr val="tx2"/>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000">
                          <a:solidFill>
                            <a:schemeClr val="tx1"/>
                          </a:solidFill>
                          <a:latin typeface="Verdana" pitchFamily="34" charset="0"/>
                        </a:defRPr>
                      </a:lvl3pPr>
                      <a:lvl4pPr marL="1600200" indent="-228600" eaLnBrk="0" hangingPunct="0">
                        <a:spcBef>
                          <a:spcPct val="20000"/>
                        </a:spcBef>
                        <a:buClr>
                          <a:schemeClr val="hlink"/>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4pPr>
                      <a:lvl5pPr marL="2057400" indent="-228600" eaLnBrk="0" hangingPunct="0">
                        <a:spcBef>
                          <a:spcPct val="20000"/>
                        </a:spcBef>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 pos="358775" algn="l"/>
                          <a:tab pos="539750" algn="l"/>
                          <a:tab pos="900113" algn="l"/>
                          <a:tab pos="1079500" algn="l"/>
                          <a:tab pos="1260475" algn="l"/>
                          <a:tab pos="1620838" algn="l"/>
                          <a:tab pos="1800225" algn="l"/>
                          <a:tab pos="1979613" algn="l"/>
                          <a:tab pos="2339975" algn="l"/>
                          <a:tab pos="2519363" algn="l"/>
                          <a:tab pos="2700338" algn="l"/>
                        </a:tabLst>
                      </a:pPr>
                      <a:r>
                        <a:rPr kumimoji="0" lang="de-DE"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1</a:t>
                      </a:r>
                      <a:r>
                        <a:rPr kumimoji="0" lang="ru-RU"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-й перекус</a:t>
                      </a:r>
                    </a:p>
                  </a:txBody>
                  <a:tcPr marT="45700" marB="45700" horzOverflow="overflow">
                    <a:lnL w="12700" cap="flat" cmpd="sng" algn="ctr">
                      <a:solidFill>
                        <a:srgbClr val="E8F9FC"/>
                      </a:solidFill>
                      <a:prstDash val="solid"/>
                      <a:round/>
                      <a:headEnd type="none" w="med" len="med"/>
                      <a:tailEnd type="none" w="med" len="med"/>
                    </a:lnL>
                    <a:lnR w="12700" cap="flat" cmpd="sng" algn="ctr">
                      <a:solidFill>
                        <a:srgbClr val="E8F9FC"/>
                      </a:solidFill>
                      <a:prstDash val="solid"/>
                      <a:round/>
                      <a:headEnd type="none" w="med" len="med"/>
                      <a:tailEnd type="none" w="med" len="med"/>
                    </a:lnR>
                    <a:lnT w="12700" cap="flat" cmpd="sng" algn="ctr">
                      <a:solidFill>
                        <a:srgbClr val="E8F9FC"/>
                      </a:solidFill>
                      <a:prstDash val="solid"/>
                      <a:round/>
                      <a:headEnd type="none" w="med" len="med"/>
                      <a:tailEnd type="none" w="med" len="med"/>
                    </a:lnT>
                    <a:lnB w="12700" cap="flat" cmpd="sng" algn="ctr">
                      <a:solidFill>
                        <a:srgbClr val="E8F9FC"/>
                      </a:solidFill>
                      <a:prstDash val="solid"/>
                      <a:round/>
                      <a:headEnd type="none" w="med" len="med"/>
                      <a:tailEnd type="none" w="med" len="med"/>
                    </a:lnB>
                    <a:lnTlToBr>
                      <a:noFill/>
                    </a:lnTlToBr>
                    <a:lnBlToTr>
                      <a:noFill/>
                    </a:lnBlToTr>
                    <a:solidFill>
                      <a:srgbClr val="FFFFCC"/>
                    </a:solidFill>
                  </a:tcPr>
                </a:tc>
                <a:tc>
                  <a:txBody>
                    <a:bodyPr/>
                    <a:lstStyle>
                      <a:lvl1pPr marL="342900" indent="-342900" eaLnBrk="0" hangingPunct="0">
                        <a:spcBef>
                          <a:spcPct val="20000"/>
                        </a:spcBef>
                        <a:buClr>
                          <a:schemeClr val="folHlink"/>
                        </a:buClr>
                        <a:buSzPct val="75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400">
                          <a:solidFill>
                            <a:schemeClr val="tx1"/>
                          </a:solidFill>
                          <a:latin typeface="Verdana" pitchFamily="34" charset="0"/>
                        </a:defRPr>
                      </a:lvl2pPr>
                      <a:lvl3pPr marL="1143000" indent="-228600" eaLnBrk="0" hangingPunct="0">
                        <a:spcBef>
                          <a:spcPct val="20000"/>
                        </a:spcBef>
                        <a:buClr>
                          <a:schemeClr val="tx2"/>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000">
                          <a:solidFill>
                            <a:schemeClr val="tx1"/>
                          </a:solidFill>
                          <a:latin typeface="Verdana" pitchFamily="34" charset="0"/>
                        </a:defRPr>
                      </a:lvl3pPr>
                      <a:lvl4pPr marL="1600200" indent="-228600" eaLnBrk="0" hangingPunct="0">
                        <a:spcBef>
                          <a:spcPct val="20000"/>
                        </a:spcBef>
                        <a:buClr>
                          <a:schemeClr val="hlink"/>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4pPr>
                      <a:lvl5pPr marL="2057400" indent="-228600" eaLnBrk="0" hangingPunct="0">
                        <a:spcBef>
                          <a:spcPct val="20000"/>
                        </a:spcBef>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58775" algn="l"/>
                          <a:tab pos="539750" algn="l"/>
                          <a:tab pos="900113" algn="l"/>
                          <a:tab pos="1079500" algn="l"/>
                          <a:tab pos="1260475" algn="l"/>
                          <a:tab pos="1620838" algn="l"/>
                          <a:tab pos="1800225" algn="l"/>
                          <a:tab pos="1979613" algn="l"/>
                          <a:tab pos="2339975" algn="l"/>
                          <a:tab pos="2519363" algn="l"/>
                          <a:tab pos="2700338" algn="l"/>
                        </a:tabLst>
                      </a:pPr>
                      <a:r>
                        <a:rPr kumimoji="0" lang="de-DE" altLang="ru-RU" sz="28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10,000-20,000</a:t>
                      </a:r>
                    </a:p>
                  </a:txBody>
                  <a:tcPr marT="45700" marB="45700" horzOverflow="overflow">
                    <a:lnL w="12700" cap="flat" cmpd="sng" algn="ctr">
                      <a:solidFill>
                        <a:srgbClr val="E8F9FC"/>
                      </a:solidFill>
                      <a:prstDash val="solid"/>
                      <a:round/>
                      <a:headEnd type="none" w="med" len="med"/>
                      <a:tailEnd type="none" w="med" len="med"/>
                    </a:lnL>
                    <a:lnR w="12700" cap="flat" cmpd="sng" algn="ctr">
                      <a:solidFill>
                        <a:srgbClr val="E8F9FC"/>
                      </a:solidFill>
                      <a:prstDash val="solid"/>
                      <a:round/>
                      <a:headEnd type="none" w="med" len="med"/>
                      <a:tailEnd type="none" w="med" len="med"/>
                    </a:lnR>
                    <a:lnT w="12700" cap="flat" cmpd="sng" algn="ctr">
                      <a:solidFill>
                        <a:srgbClr val="E8F9FC"/>
                      </a:solidFill>
                      <a:prstDash val="solid"/>
                      <a:round/>
                      <a:headEnd type="none" w="med" len="med"/>
                      <a:tailEnd type="none" w="med" len="med"/>
                    </a:lnT>
                    <a:lnB w="12700" cap="flat" cmpd="sng" algn="ctr">
                      <a:solidFill>
                        <a:srgbClr val="E8F9FC"/>
                      </a:solidFill>
                      <a:prstDash val="solid"/>
                      <a:round/>
                      <a:headEnd type="none" w="med" len="med"/>
                      <a:tailEnd type="none" w="med" len="med"/>
                    </a:lnB>
                    <a:lnTlToBr>
                      <a:noFill/>
                    </a:lnTlToBr>
                    <a:lnBlToTr>
                      <a:noFill/>
                    </a:lnBlToTr>
                    <a:solidFill>
                      <a:srgbClr val="FFFFCC"/>
                    </a:solidFill>
                  </a:tcPr>
                </a:tc>
              </a:tr>
              <a:tr h="518097">
                <a:tc>
                  <a:txBody>
                    <a:bodyPr/>
                    <a:lstStyle>
                      <a:lvl1pPr marL="342900" indent="-342900" eaLnBrk="0" hangingPunct="0">
                        <a:spcBef>
                          <a:spcPct val="20000"/>
                        </a:spcBef>
                        <a:buClr>
                          <a:schemeClr val="folHlink"/>
                        </a:buClr>
                        <a:buSzPct val="75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400">
                          <a:solidFill>
                            <a:schemeClr val="tx1"/>
                          </a:solidFill>
                          <a:latin typeface="Verdana" pitchFamily="34" charset="0"/>
                        </a:defRPr>
                      </a:lvl2pPr>
                      <a:lvl3pPr marL="1143000" indent="-228600" eaLnBrk="0" hangingPunct="0">
                        <a:spcBef>
                          <a:spcPct val="20000"/>
                        </a:spcBef>
                        <a:buClr>
                          <a:schemeClr val="tx2"/>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000">
                          <a:solidFill>
                            <a:schemeClr val="tx1"/>
                          </a:solidFill>
                          <a:latin typeface="Verdana" pitchFamily="34" charset="0"/>
                        </a:defRPr>
                      </a:lvl3pPr>
                      <a:lvl4pPr marL="1600200" indent="-228600" eaLnBrk="0" hangingPunct="0">
                        <a:spcBef>
                          <a:spcPct val="20000"/>
                        </a:spcBef>
                        <a:buClr>
                          <a:schemeClr val="hlink"/>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4pPr>
                      <a:lvl5pPr marL="2057400" indent="-228600" eaLnBrk="0" hangingPunct="0">
                        <a:spcBef>
                          <a:spcPct val="20000"/>
                        </a:spcBef>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 pos="358775" algn="l"/>
                          <a:tab pos="539750" algn="l"/>
                          <a:tab pos="900113" algn="l"/>
                          <a:tab pos="1079500" algn="l"/>
                          <a:tab pos="1260475" algn="l"/>
                          <a:tab pos="1620838" algn="l"/>
                          <a:tab pos="1800225" algn="l"/>
                          <a:tab pos="1979613" algn="l"/>
                          <a:tab pos="2339975" algn="l"/>
                          <a:tab pos="2519363" algn="l"/>
                          <a:tab pos="2700338" algn="l"/>
                        </a:tabLst>
                      </a:pPr>
                      <a:r>
                        <a:rPr kumimoji="0" lang="ru-RU" altLang="ru-RU" sz="2400" b="0" i="0" u="none" strike="noStrike" cap="none" normalizeH="0" baseline="0" smtClean="0">
                          <a:ln>
                            <a:noFill/>
                          </a:ln>
                          <a:solidFill>
                            <a:schemeClr val="hlink"/>
                          </a:solidFill>
                          <a:effectLst/>
                          <a:latin typeface="Arial" pitchFamily="34" charset="0"/>
                          <a:ea typeface="Minion"/>
                          <a:cs typeface="Arial" pitchFamily="34" charset="0"/>
                        </a:rPr>
                        <a:t>Обед</a:t>
                      </a:r>
                      <a:r>
                        <a:rPr kumimoji="0" lang="de-DE"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 (</a:t>
                      </a:r>
                      <a:r>
                        <a:rPr kumimoji="0" lang="ru-RU"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основной прием пищи</a:t>
                      </a:r>
                      <a:r>
                        <a:rPr kumimoji="0" lang="de-DE"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a:t>
                      </a:r>
                      <a:endParaRPr kumimoji="0" lang="de-DE" altLang="ru-RU" sz="2400" b="0" i="0" u="none" strike="noStrike" cap="none" normalizeH="0" baseline="0" smtClean="0">
                        <a:ln>
                          <a:noFill/>
                        </a:ln>
                        <a:solidFill>
                          <a:schemeClr val="hlink"/>
                        </a:solidFill>
                        <a:effectLst/>
                        <a:latin typeface="Arial" pitchFamily="34" charset="0"/>
                        <a:cs typeface="Arial" pitchFamily="34" charset="0"/>
                      </a:endParaRPr>
                    </a:p>
                  </a:txBody>
                  <a:tcPr marT="45700" marB="45700" horzOverflow="overflow">
                    <a:lnL w="12700" cap="flat" cmpd="sng" algn="ctr">
                      <a:solidFill>
                        <a:srgbClr val="E8F9FC"/>
                      </a:solidFill>
                      <a:prstDash val="solid"/>
                      <a:round/>
                      <a:headEnd type="none" w="med" len="med"/>
                      <a:tailEnd type="none" w="med" len="med"/>
                    </a:lnL>
                    <a:lnR w="12700" cap="flat" cmpd="sng" algn="ctr">
                      <a:solidFill>
                        <a:srgbClr val="E8F9FC"/>
                      </a:solidFill>
                      <a:prstDash val="solid"/>
                      <a:round/>
                      <a:headEnd type="none" w="med" len="med"/>
                      <a:tailEnd type="none" w="med" len="med"/>
                    </a:lnR>
                    <a:lnT w="12700" cap="flat" cmpd="sng" algn="ctr">
                      <a:solidFill>
                        <a:srgbClr val="E8F9FC"/>
                      </a:solidFill>
                      <a:prstDash val="solid"/>
                      <a:round/>
                      <a:headEnd type="none" w="med" len="med"/>
                      <a:tailEnd type="none" w="med" len="med"/>
                    </a:lnT>
                    <a:lnB w="12700" cap="flat" cmpd="sng" algn="ctr">
                      <a:solidFill>
                        <a:srgbClr val="E8F9FC"/>
                      </a:solidFill>
                      <a:prstDash val="solid"/>
                      <a:round/>
                      <a:headEnd type="none" w="med" len="med"/>
                      <a:tailEnd type="none" w="med" len="med"/>
                    </a:lnB>
                    <a:lnTlToBr>
                      <a:noFill/>
                    </a:lnTlToBr>
                    <a:lnBlToTr>
                      <a:noFill/>
                    </a:lnBlToTr>
                    <a:solidFill>
                      <a:srgbClr val="FFFFCC"/>
                    </a:solidFill>
                  </a:tcPr>
                </a:tc>
                <a:tc>
                  <a:txBody>
                    <a:bodyPr/>
                    <a:lstStyle>
                      <a:lvl1pPr marL="342900" indent="-342900" eaLnBrk="0" hangingPunct="0">
                        <a:spcBef>
                          <a:spcPct val="20000"/>
                        </a:spcBef>
                        <a:buClr>
                          <a:schemeClr val="folHlink"/>
                        </a:buClr>
                        <a:buSzPct val="75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400">
                          <a:solidFill>
                            <a:schemeClr val="tx1"/>
                          </a:solidFill>
                          <a:latin typeface="Verdana" pitchFamily="34" charset="0"/>
                        </a:defRPr>
                      </a:lvl2pPr>
                      <a:lvl3pPr marL="1143000" indent="-228600" eaLnBrk="0" hangingPunct="0">
                        <a:spcBef>
                          <a:spcPct val="20000"/>
                        </a:spcBef>
                        <a:buClr>
                          <a:schemeClr val="tx2"/>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000">
                          <a:solidFill>
                            <a:schemeClr val="tx1"/>
                          </a:solidFill>
                          <a:latin typeface="Verdana" pitchFamily="34" charset="0"/>
                        </a:defRPr>
                      </a:lvl3pPr>
                      <a:lvl4pPr marL="1600200" indent="-228600" eaLnBrk="0" hangingPunct="0">
                        <a:spcBef>
                          <a:spcPct val="20000"/>
                        </a:spcBef>
                        <a:buClr>
                          <a:schemeClr val="hlink"/>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4pPr>
                      <a:lvl5pPr marL="2057400" indent="-228600" eaLnBrk="0" hangingPunct="0">
                        <a:spcBef>
                          <a:spcPct val="20000"/>
                        </a:spcBef>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58775" algn="l"/>
                          <a:tab pos="539750" algn="l"/>
                          <a:tab pos="900113" algn="l"/>
                          <a:tab pos="1079500" algn="l"/>
                          <a:tab pos="1260475" algn="l"/>
                          <a:tab pos="1620838" algn="l"/>
                          <a:tab pos="1800225" algn="l"/>
                          <a:tab pos="1979613" algn="l"/>
                          <a:tab pos="2339975" algn="l"/>
                          <a:tab pos="2519363" algn="l"/>
                          <a:tab pos="2700338" algn="l"/>
                        </a:tabLst>
                      </a:pPr>
                      <a:r>
                        <a:rPr kumimoji="0" lang="de-DE" altLang="ru-RU" sz="28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25,000-40,000</a:t>
                      </a:r>
                    </a:p>
                  </a:txBody>
                  <a:tcPr marT="45700" marB="45700" horzOverflow="overflow">
                    <a:lnL w="12700" cap="flat" cmpd="sng" algn="ctr">
                      <a:solidFill>
                        <a:srgbClr val="E8F9FC"/>
                      </a:solidFill>
                      <a:prstDash val="solid"/>
                      <a:round/>
                      <a:headEnd type="none" w="med" len="med"/>
                      <a:tailEnd type="none" w="med" len="med"/>
                    </a:lnL>
                    <a:lnR w="12700" cap="flat" cmpd="sng" algn="ctr">
                      <a:solidFill>
                        <a:srgbClr val="E8F9FC"/>
                      </a:solidFill>
                      <a:prstDash val="solid"/>
                      <a:round/>
                      <a:headEnd type="none" w="med" len="med"/>
                      <a:tailEnd type="none" w="med" len="med"/>
                    </a:lnR>
                    <a:lnT w="12700" cap="flat" cmpd="sng" algn="ctr">
                      <a:solidFill>
                        <a:srgbClr val="E8F9FC"/>
                      </a:solidFill>
                      <a:prstDash val="solid"/>
                      <a:round/>
                      <a:headEnd type="none" w="med" len="med"/>
                      <a:tailEnd type="none" w="med" len="med"/>
                    </a:lnT>
                    <a:lnB w="12700" cap="flat" cmpd="sng" algn="ctr">
                      <a:solidFill>
                        <a:srgbClr val="E8F9FC"/>
                      </a:solidFill>
                      <a:prstDash val="solid"/>
                      <a:round/>
                      <a:headEnd type="none" w="med" len="med"/>
                      <a:tailEnd type="none" w="med" len="med"/>
                    </a:lnB>
                    <a:lnTlToBr>
                      <a:noFill/>
                    </a:lnTlToBr>
                    <a:lnBlToTr>
                      <a:noFill/>
                    </a:lnBlToTr>
                    <a:solidFill>
                      <a:srgbClr val="FFFFCC"/>
                    </a:solidFill>
                  </a:tcPr>
                </a:tc>
              </a:tr>
              <a:tr h="518097">
                <a:tc>
                  <a:txBody>
                    <a:bodyPr/>
                    <a:lstStyle>
                      <a:lvl1pPr marL="342900" indent="-342900" eaLnBrk="0" hangingPunct="0">
                        <a:spcBef>
                          <a:spcPct val="20000"/>
                        </a:spcBef>
                        <a:buClr>
                          <a:schemeClr val="folHlink"/>
                        </a:buClr>
                        <a:buSzPct val="75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400">
                          <a:solidFill>
                            <a:schemeClr val="tx1"/>
                          </a:solidFill>
                          <a:latin typeface="Verdana" pitchFamily="34" charset="0"/>
                        </a:defRPr>
                      </a:lvl2pPr>
                      <a:lvl3pPr marL="1143000" indent="-228600" eaLnBrk="0" hangingPunct="0">
                        <a:spcBef>
                          <a:spcPct val="20000"/>
                        </a:spcBef>
                        <a:buClr>
                          <a:schemeClr val="tx2"/>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000">
                          <a:solidFill>
                            <a:schemeClr val="tx1"/>
                          </a:solidFill>
                          <a:latin typeface="Verdana" pitchFamily="34" charset="0"/>
                        </a:defRPr>
                      </a:lvl3pPr>
                      <a:lvl4pPr marL="1600200" indent="-228600" eaLnBrk="0" hangingPunct="0">
                        <a:spcBef>
                          <a:spcPct val="20000"/>
                        </a:spcBef>
                        <a:buClr>
                          <a:schemeClr val="hlink"/>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4pPr>
                      <a:lvl5pPr marL="2057400" indent="-228600" eaLnBrk="0" hangingPunct="0">
                        <a:spcBef>
                          <a:spcPct val="20000"/>
                        </a:spcBef>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 pos="358775" algn="l"/>
                          <a:tab pos="539750" algn="l"/>
                          <a:tab pos="900113" algn="l"/>
                          <a:tab pos="1079500" algn="l"/>
                          <a:tab pos="1260475" algn="l"/>
                          <a:tab pos="1620838" algn="l"/>
                          <a:tab pos="1800225" algn="l"/>
                          <a:tab pos="1979613" algn="l"/>
                          <a:tab pos="2339975" algn="l"/>
                          <a:tab pos="2519363" algn="l"/>
                          <a:tab pos="2700338" algn="l"/>
                        </a:tabLst>
                      </a:pPr>
                      <a:r>
                        <a:rPr kumimoji="0" lang="de-DE"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2</a:t>
                      </a:r>
                      <a:r>
                        <a:rPr kumimoji="0" lang="ru-RU"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-й перекус</a:t>
                      </a:r>
                      <a:r>
                        <a:rPr kumimoji="0" lang="de-DE"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a:t>
                      </a:r>
                      <a:r>
                        <a:rPr kumimoji="0" lang="ru-RU"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кофе</a:t>
                      </a:r>
                    </a:p>
                  </a:txBody>
                  <a:tcPr marT="45700" marB="45700" horzOverflow="overflow">
                    <a:lnL w="12700" cap="flat" cmpd="sng" algn="ctr">
                      <a:solidFill>
                        <a:srgbClr val="E8F9FC"/>
                      </a:solidFill>
                      <a:prstDash val="solid"/>
                      <a:round/>
                      <a:headEnd type="none" w="med" len="med"/>
                      <a:tailEnd type="none" w="med" len="med"/>
                    </a:lnL>
                    <a:lnR w="12700" cap="flat" cmpd="sng" algn="ctr">
                      <a:solidFill>
                        <a:srgbClr val="E8F9FC"/>
                      </a:solidFill>
                      <a:prstDash val="solid"/>
                      <a:round/>
                      <a:headEnd type="none" w="med" len="med"/>
                      <a:tailEnd type="none" w="med" len="med"/>
                    </a:lnR>
                    <a:lnT w="12700" cap="flat" cmpd="sng" algn="ctr">
                      <a:solidFill>
                        <a:srgbClr val="E8F9FC"/>
                      </a:solidFill>
                      <a:prstDash val="solid"/>
                      <a:round/>
                      <a:headEnd type="none" w="med" len="med"/>
                      <a:tailEnd type="none" w="med" len="med"/>
                    </a:lnT>
                    <a:lnB w="12700" cap="flat" cmpd="sng" algn="ctr">
                      <a:solidFill>
                        <a:srgbClr val="E8F9FC"/>
                      </a:solidFill>
                      <a:prstDash val="solid"/>
                      <a:round/>
                      <a:headEnd type="none" w="med" len="med"/>
                      <a:tailEnd type="none" w="med" len="med"/>
                    </a:lnB>
                    <a:lnTlToBr>
                      <a:noFill/>
                    </a:lnTlToBr>
                    <a:lnBlToTr>
                      <a:noFill/>
                    </a:lnBlToTr>
                    <a:solidFill>
                      <a:srgbClr val="FFFFCC"/>
                    </a:solidFill>
                  </a:tcPr>
                </a:tc>
                <a:tc>
                  <a:txBody>
                    <a:bodyPr/>
                    <a:lstStyle>
                      <a:lvl1pPr marL="342900" indent="-342900" eaLnBrk="0" hangingPunct="0">
                        <a:spcBef>
                          <a:spcPct val="20000"/>
                        </a:spcBef>
                        <a:buClr>
                          <a:schemeClr val="folHlink"/>
                        </a:buClr>
                        <a:buSzPct val="75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400">
                          <a:solidFill>
                            <a:schemeClr val="tx1"/>
                          </a:solidFill>
                          <a:latin typeface="Verdana" pitchFamily="34" charset="0"/>
                        </a:defRPr>
                      </a:lvl2pPr>
                      <a:lvl3pPr marL="1143000" indent="-228600" eaLnBrk="0" hangingPunct="0">
                        <a:spcBef>
                          <a:spcPct val="20000"/>
                        </a:spcBef>
                        <a:buClr>
                          <a:schemeClr val="tx2"/>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000">
                          <a:solidFill>
                            <a:schemeClr val="tx1"/>
                          </a:solidFill>
                          <a:latin typeface="Verdana" pitchFamily="34" charset="0"/>
                        </a:defRPr>
                      </a:lvl3pPr>
                      <a:lvl4pPr marL="1600200" indent="-228600" eaLnBrk="0" hangingPunct="0">
                        <a:spcBef>
                          <a:spcPct val="20000"/>
                        </a:spcBef>
                        <a:buClr>
                          <a:schemeClr val="hlink"/>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4pPr>
                      <a:lvl5pPr marL="2057400" indent="-228600" eaLnBrk="0" hangingPunct="0">
                        <a:spcBef>
                          <a:spcPct val="20000"/>
                        </a:spcBef>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58775" algn="l"/>
                          <a:tab pos="539750" algn="l"/>
                          <a:tab pos="900113" algn="l"/>
                          <a:tab pos="1079500" algn="l"/>
                          <a:tab pos="1260475" algn="l"/>
                          <a:tab pos="1620838" algn="l"/>
                          <a:tab pos="1800225" algn="l"/>
                          <a:tab pos="1979613" algn="l"/>
                          <a:tab pos="2339975" algn="l"/>
                          <a:tab pos="2519363" algn="l"/>
                          <a:tab pos="2700338" algn="l"/>
                        </a:tabLst>
                      </a:pPr>
                      <a:r>
                        <a:rPr kumimoji="0" lang="de-DE" altLang="ru-RU" sz="28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10,000-25,000</a:t>
                      </a:r>
                    </a:p>
                  </a:txBody>
                  <a:tcPr marT="45700" marB="45700" horzOverflow="overflow">
                    <a:lnL w="12700" cap="flat" cmpd="sng" algn="ctr">
                      <a:solidFill>
                        <a:srgbClr val="E8F9FC"/>
                      </a:solidFill>
                      <a:prstDash val="solid"/>
                      <a:round/>
                      <a:headEnd type="none" w="med" len="med"/>
                      <a:tailEnd type="none" w="med" len="med"/>
                    </a:lnL>
                    <a:lnR w="12700" cap="flat" cmpd="sng" algn="ctr">
                      <a:solidFill>
                        <a:srgbClr val="E8F9FC"/>
                      </a:solidFill>
                      <a:prstDash val="solid"/>
                      <a:round/>
                      <a:headEnd type="none" w="med" len="med"/>
                      <a:tailEnd type="none" w="med" len="med"/>
                    </a:lnR>
                    <a:lnT w="12700" cap="flat" cmpd="sng" algn="ctr">
                      <a:solidFill>
                        <a:srgbClr val="E8F9FC"/>
                      </a:solidFill>
                      <a:prstDash val="solid"/>
                      <a:round/>
                      <a:headEnd type="none" w="med" len="med"/>
                      <a:tailEnd type="none" w="med" len="med"/>
                    </a:lnT>
                    <a:lnB w="12700" cap="flat" cmpd="sng" algn="ctr">
                      <a:solidFill>
                        <a:srgbClr val="E8F9FC"/>
                      </a:solidFill>
                      <a:prstDash val="solid"/>
                      <a:round/>
                      <a:headEnd type="none" w="med" len="med"/>
                      <a:tailEnd type="none" w="med" len="med"/>
                    </a:lnB>
                    <a:lnTlToBr>
                      <a:noFill/>
                    </a:lnTlToBr>
                    <a:lnBlToTr>
                      <a:noFill/>
                    </a:lnBlToTr>
                    <a:solidFill>
                      <a:srgbClr val="FFFFCC"/>
                    </a:solidFill>
                  </a:tcPr>
                </a:tc>
              </a:tr>
              <a:tr h="518097">
                <a:tc>
                  <a:txBody>
                    <a:bodyPr/>
                    <a:lstStyle>
                      <a:lvl1pPr marL="342900" indent="-342900" eaLnBrk="0" hangingPunct="0">
                        <a:spcBef>
                          <a:spcPct val="20000"/>
                        </a:spcBef>
                        <a:buClr>
                          <a:schemeClr val="folHlink"/>
                        </a:buClr>
                        <a:buSzPct val="75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400">
                          <a:solidFill>
                            <a:schemeClr val="tx1"/>
                          </a:solidFill>
                          <a:latin typeface="Verdana" pitchFamily="34" charset="0"/>
                        </a:defRPr>
                      </a:lvl2pPr>
                      <a:lvl3pPr marL="1143000" indent="-228600" eaLnBrk="0" hangingPunct="0">
                        <a:spcBef>
                          <a:spcPct val="20000"/>
                        </a:spcBef>
                        <a:buClr>
                          <a:schemeClr val="tx2"/>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000">
                          <a:solidFill>
                            <a:schemeClr val="tx1"/>
                          </a:solidFill>
                          <a:latin typeface="Verdana" pitchFamily="34" charset="0"/>
                        </a:defRPr>
                      </a:lvl3pPr>
                      <a:lvl4pPr marL="1600200" indent="-228600" eaLnBrk="0" hangingPunct="0">
                        <a:spcBef>
                          <a:spcPct val="20000"/>
                        </a:spcBef>
                        <a:buClr>
                          <a:schemeClr val="hlink"/>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4pPr>
                      <a:lvl5pPr marL="2057400" indent="-228600" eaLnBrk="0" hangingPunct="0">
                        <a:spcBef>
                          <a:spcPct val="20000"/>
                        </a:spcBef>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 pos="358775" algn="l"/>
                          <a:tab pos="539750" algn="l"/>
                          <a:tab pos="900113" algn="l"/>
                          <a:tab pos="1079500" algn="l"/>
                          <a:tab pos="1260475" algn="l"/>
                          <a:tab pos="1620838" algn="l"/>
                          <a:tab pos="1800225" algn="l"/>
                          <a:tab pos="1979613" algn="l"/>
                          <a:tab pos="2339975" algn="l"/>
                          <a:tab pos="2519363" algn="l"/>
                          <a:tab pos="2700338" algn="l"/>
                        </a:tabLst>
                      </a:pPr>
                      <a:r>
                        <a:rPr kumimoji="0" lang="ru-RU" altLang="ru-RU" sz="2400" b="0" i="0" u="none" strike="noStrike" cap="none" normalizeH="0" baseline="0" smtClean="0">
                          <a:ln>
                            <a:noFill/>
                          </a:ln>
                          <a:solidFill>
                            <a:schemeClr val="hlink"/>
                          </a:solidFill>
                          <a:effectLst/>
                          <a:latin typeface="Arial" pitchFamily="34" charset="0"/>
                          <a:ea typeface="Minion"/>
                          <a:cs typeface="Arial" pitchFamily="34" charset="0"/>
                        </a:rPr>
                        <a:t>Ужин</a:t>
                      </a:r>
                      <a:r>
                        <a:rPr kumimoji="0" lang="de-DE"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 (</a:t>
                      </a:r>
                      <a:r>
                        <a:rPr kumimoji="0" lang="ru-RU"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основной прием пищи</a:t>
                      </a:r>
                      <a:r>
                        <a:rPr kumimoji="0" lang="de-DE"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a:t>
                      </a:r>
                      <a:endParaRPr kumimoji="0" lang="de-DE" altLang="ru-RU" sz="2400" b="0" i="0" u="none" strike="noStrike" cap="none" normalizeH="0" baseline="0" smtClean="0">
                        <a:ln>
                          <a:noFill/>
                        </a:ln>
                        <a:solidFill>
                          <a:schemeClr val="hlink"/>
                        </a:solidFill>
                        <a:effectLst/>
                        <a:latin typeface="Arial" pitchFamily="34" charset="0"/>
                        <a:cs typeface="Arial" pitchFamily="34" charset="0"/>
                      </a:endParaRPr>
                    </a:p>
                  </a:txBody>
                  <a:tcPr marT="45700" marB="45700" horzOverflow="overflow">
                    <a:lnL w="12700" cap="flat" cmpd="sng" algn="ctr">
                      <a:solidFill>
                        <a:srgbClr val="E8F9FC"/>
                      </a:solidFill>
                      <a:prstDash val="solid"/>
                      <a:round/>
                      <a:headEnd type="none" w="med" len="med"/>
                      <a:tailEnd type="none" w="med" len="med"/>
                    </a:lnL>
                    <a:lnR w="12700" cap="flat" cmpd="sng" algn="ctr">
                      <a:solidFill>
                        <a:srgbClr val="E8F9FC"/>
                      </a:solidFill>
                      <a:prstDash val="solid"/>
                      <a:round/>
                      <a:headEnd type="none" w="med" len="med"/>
                      <a:tailEnd type="none" w="med" len="med"/>
                    </a:lnR>
                    <a:lnT w="12700" cap="flat" cmpd="sng" algn="ctr">
                      <a:solidFill>
                        <a:srgbClr val="E8F9FC"/>
                      </a:solidFill>
                      <a:prstDash val="solid"/>
                      <a:round/>
                      <a:headEnd type="none" w="med" len="med"/>
                      <a:tailEnd type="none" w="med" len="med"/>
                    </a:lnT>
                    <a:lnB w="12700" cap="flat" cmpd="sng" algn="ctr">
                      <a:solidFill>
                        <a:srgbClr val="E8F9FC"/>
                      </a:solidFill>
                      <a:prstDash val="solid"/>
                      <a:round/>
                      <a:headEnd type="none" w="med" len="med"/>
                      <a:tailEnd type="none" w="med" len="med"/>
                    </a:lnB>
                    <a:lnTlToBr>
                      <a:noFill/>
                    </a:lnTlToBr>
                    <a:lnBlToTr>
                      <a:noFill/>
                    </a:lnBlToTr>
                    <a:solidFill>
                      <a:srgbClr val="FFFFCC"/>
                    </a:solidFill>
                  </a:tcPr>
                </a:tc>
                <a:tc>
                  <a:txBody>
                    <a:bodyPr/>
                    <a:lstStyle>
                      <a:lvl1pPr marL="342900" indent="-342900" eaLnBrk="0" hangingPunct="0">
                        <a:spcBef>
                          <a:spcPct val="20000"/>
                        </a:spcBef>
                        <a:buClr>
                          <a:schemeClr val="folHlink"/>
                        </a:buClr>
                        <a:buSzPct val="75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400">
                          <a:solidFill>
                            <a:schemeClr val="tx1"/>
                          </a:solidFill>
                          <a:latin typeface="Verdana" pitchFamily="34" charset="0"/>
                        </a:defRPr>
                      </a:lvl2pPr>
                      <a:lvl3pPr marL="1143000" indent="-228600" eaLnBrk="0" hangingPunct="0">
                        <a:spcBef>
                          <a:spcPct val="20000"/>
                        </a:spcBef>
                        <a:buClr>
                          <a:schemeClr val="tx2"/>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000">
                          <a:solidFill>
                            <a:schemeClr val="tx1"/>
                          </a:solidFill>
                          <a:latin typeface="Verdana" pitchFamily="34" charset="0"/>
                        </a:defRPr>
                      </a:lvl3pPr>
                      <a:lvl4pPr marL="1600200" indent="-228600" eaLnBrk="0" hangingPunct="0">
                        <a:spcBef>
                          <a:spcPct val="20000"/>
                        </a:spcBef>
                        <a:buClr>
                          <a:schemeClr val="hlink"/>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4pPr>
                      <a:lvl5pPr marL="2057400" indent="-228600" eaLnBrk="0" hangingPunct="0">
                        <a:spcBef>
                          <a:spcPct val="20000"/>
                        </a:spcBef>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58775" algn="l"/>
                          <a:tab pos="539750" algn="l"/>
                          <a:tab pos="900113" algn="l"/>
                          <a:tab pos="1079500" algn="l"/>
                          <a:tab pos="1260475" algn="l"/>
                          <a:tab pos="1620838" algn="l"/>
                          <a:tab pos="1800225" algn="l"/>
                          <a:tab pos="1979613" algn="l"/>
                          <a:tab pos="2339975" algn="l"/>
                          <a:tab pos="2519363" algn="l"/>
                          <a:tab pos="2700338" algn="l"/>
                        </a:tabLst>
                      </a:pPr>
                      <a:r>
                        <a:rPr kumimoji="0" lang="de-DE" altLang="ru-RU" sz="28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25,000-40,000</a:t>
                      </a:r>
                    </a:p>
                  </a:txBody>
                  <a:tcPr marT="45700" marB="45700" horzOverflow="overflow">
                    <a:lnL w="12700" cap="flat" cmpd="sng" algn="ctr">
                      <a:solidFill>
                        <a:srgbClr val="E8F9FC"/>
                      </a:solidFill>
                      <a:prstDash val="solid"/>
                      <a:round/>
                      <a:headEnd type="none" w="med" len="med"/>
                      <a:tailEnd type="none" w="med" len="med"/>
                    </a:lnL>
                    <a:lnR w="12700" cap="flat" cmpd="sng" algn="ctr">
                      <a:solidFill>
                        <a:srgbClr val="E8F9FC"/>
                      </a:solidFill>
                      <a:prstDash val="solid"/>
                      <a:round/>
                      <a:headEnd type="none" w="med" len="med"/>
                      <a:tailEnd type="none" w="med" len="med"/>
                    </a:lnR>
                    <a:lnT w="12700" cap="flat" cmpd="sng" algn="ctr">
                      <a:solidFill>
                        <a:srgbClr val="E8F9FC"/>
                      </a:solidFill>
                      <a:prstDash val="solid"/>
                      <a:round/>
                      <a:headEnd type="none" w="med" len="med"/>
                      <a:tailEnd type="none" w="med" len="med"/>
                    </a:lnT>
                    <a:lnB w="12700" cap="flat" cmpd="sng" algn="ctr">
                      <a:solidFill>
                        <a:srgbClr val="E8F9FC"/>
                      </a:solidFill>
                      <a:prstDash val="solid"/>
                      <a:round/>
                      <a:headEnd type="none" w="med" len="med"/>
                      <a:tailEnd type="none" w="med" len="med"/>
                    </a:lnB>
                    <a:lnTlToBr>
                      <a:noFill/>
                    </a:lnTlToBr>
                    <a:lnBlToTr>
                      <a:noFill/>
                    </a:lnBlToTr>
                    <a:solidFill>
                      <a:srgbClr val="FFFFCC"/>
                    </a:solidFill>
                  </a:tcPr>
                </a:tc>
              </a:tr>
              <a:tr h="518097">
                <a:tc>
                  <a:txBody>
                    <a:bodyPr/>
                    <a:lstStyle>
                      <a:lvl1pPr marL="342900" indent="-342900" eaLnBrk="0" hangingPunct="0">
                        <a:spcBef>
                          <a:spcPct val="20000"/>
                        </a:spcBef>
                        <a:buClr>
                          <a:schemeClr val="folHlink"/>
                        </a:buClr>
                        <a:buSzPct val="75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400">
                          <a:solidFill>
                            <a:schemeClr val="tx1"/>
                          </a:solidFill>
                          <a:latin typeface="Verdana" pitchFamily="34" charset="0"/>
                        </a:defRPr>
                      </a:lvl2pPr>
                      <a:lvl3pPr marL="1143000" indent="-228600" eaLnBrk="0" hangingPunct="0">
                        <a:spcBef>
                          <a:spcPct val="20000"/>
                        </a:spcBef>
                        <a:buClr>
                          <a:schemeClr val="tx2"/>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000">
                          <a:solidFill>
                            <a:schemeClr val="tx1"/>
                          </a:solidFill>
                          <a:latin typeface="Verdana" pitchFamily="34" charset="0"/>
                        </a:defRPr>
                      </a:lvl3pPr>
                      <a:lvl4pPr marL="1600200" indent="-228600" eaLnBrk="0" hangingPunct="0">
                        <a:spcBef>
                          <a:spcPct val="20000"/>
                        </a:spcBef>
                        <a:buClr>
                          <a:schemeClr val="hlink"/>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4pPr>
                      <a:lvl5pPr marL="2057400" indent="-228600" eaLnBrk="0" hangingPunct="0">
                        <a:spcBef>
                          <a:spcPct val="20000"/>
                        </a:spcBef>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 pos="358775" algn="l"/>
                          <a:tab pos="539750" algn="l"/>
                          <a:tab pos="900113" algn="l"/>
                          <a:tab pos="1079500" algn="l"/>
                          <a:tab pos="1260475" algn="l"/>
                          <a:tab pos="1620838" algn="l"/>
                          <a:tab pos="1800225" algn="l"/>
                          <a:tab pos="1979613" algn="l"/>
                          <a:tab pos="2339975" algn="l"/>
                          <a:tab pos="2519363" algn="l"/>
                          <a:tab pos="2700338" algn="l"/>
                        </a:tabLst>
                      </a:pPr>
                      <a:r>
                        <a:rPr kumimoji="0" lang="ru-RU" altLang="ru-RU" sz="2400" b="0" i="0" u="none" strike="noStrike" cap="none" normalizeH="0" baseline="0" smtClean="0">
                          <a:ln>
                            <a:noFill/>
                          </a:ln>
                          <a:solidFill>
                            <a:schemeClr val="hlink"/>
                          </a:solidFill>
                          <a:effectLst/>
                          <a:latin typeface="Arial" pitchFamily="34" charset="0"/>
                          <a:ea typeface="Minion"/>
                          <a:cs typeface="Arial" pitchFamily="34" charset="0"/>
                        </a:rPr>
                        <a:t>3</a:t>
                      </a:r>
                      <a:r>
                        <a:rPr kumimoji="0" lang="ru-RU"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-й</a:t>
                      </a:r>
                      <a:r>
                        <a:rPr kumimoji="0" lang="de-DE"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 </a:t>
                      </a:r>
                      <a:r>
                        <a:rPr kumimoji="0" lang="ru-RU"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перекус</a:t>
                      </a:r>
                      <a:endParaRPr kumimoji="0" lang="de-DE" altLang="ru-RU" sz="2400" b="0" i="0" u="none" strike="noStrike" cap="none" normalizeH="0" baseline="0" smtClean="0">
                        <a:ln>
                          <a:noFill/>
                        </a:ln>
                        <a:solidFill>
                          <a:schemeClr val="hlink"/>
                        </a:solidFill>
                        <a:effectLst/>
                        <a:latin typeface="Arial" pitchFamily="34" charset="0"/>
                        <a:ea typeface="Times New Roman" pitchFamily="18" charset="0"/>
                        <a:cs typeface="Arial" pitchFamily="34" charset="0"/>
                      </a:endParaRPr>
                    </a:p>
                  </a:txBody>
                  <a:tcPr marT="45700" marB="45700" horzOverflow="overflow">
                    <a:lnL w="12700" cap="flat" cmpd="sng" algn="ctr">
                      <a:solidFill>
                        <a:srgbClr val="E8F9FC"/>
                      </a:solidFill>
                      <a:prstDash val="solid"/>
                      <a:round/>
                      <a:headEnd type="none" w="med" len="med"/>
                      <a:tailEnd type="none" w="med" len="med"/>
                    </a:lnL>
                    <a:lnR w="12700" cap="flat" cmpd="sng" algn="ctr">
                      <a:solidFill>
                        <a:srgbClr val="E8F9FC"/>
                      </a:solidFill>
                      <a:prstDash val="solid"/>
                      <a:round/>
                      <a:headEnd type="none" w="med" len="med"/>
                      <a:tailEnd type="none" w="med" len="med"/>
                    </a:lnR>
                    <a:lnT w="12700" cap="flat" cmpd="sng" algn="ctr">
                      <a:solidFill>
                        <a:srgbClr val="E8F9FC"/>
                      </a:solidFill>
                      <a:prstDash val="solid"/>
                      <a:round/>
                      <a:headEnd type="none" w="med" len="med"/>
                      <a:tailEnd type="none" w="med" len="med"/>
                    </a:lnT>
                    <a:lnB w="12700" cap="flat" cmpd="sng" algn="ctr">
                      <a:solidFill>
                        <a:srgbClr val="E8F9FC"/>
                      </a:solidFill>
                      <a:prstDash val="solid"/>
                      <a:round/>
                      <a:headEnd type="none" w="med" len="med"/>
                      <a:tailEnd type="none" w="med" len="med"/>
                    </a:lnB>
                    <a:lnTlToBr>
                      <a:noFill/>
                    </a:lnTlToBr>
                    <a:lnBlToTr>
                      <a:noFill/>
                    </a:lnBlToTr>
                    <a:solidFill>
                      <a:srgbClr val="FFFFCC"/>
                    </a:solidFill>
                  </a:tcPr>
                </a:tc>
                <a:tc>
                  <a:txBody>
                    <a:bodyPr/>
                    <a:lstStyle>
                      <a:lvl1pPr marL="342900" indent="-342900" eaLnBrk="0" hangingPunct="0">
                        <a:spcBef>
                          <a:spcPct val="20000"/>
                        </a:spcBef>
                        <a:buClr>
                          <a:schemeClr val="folHlink"/>
                        </a:buClr>
                        <a:buSzPct val="75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8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400">
                          <a:solidFill>
                            <a:schemeClr val="tx1"/>
                          </a:solidFill>
                          <a:latin typeface="Verdana" pitchFamily="34" charset="0"/>
                        </a:defRPr>
                      </a:lvl2pPr>
                      <a:lvl3pPr marL="1143000" indent="-228600" eaLnBrk="0" hangingPunct="0">
                        <a:spcBef>
                          <a:spcPct val="20000"/>
                        </a:spcBef>
                        <a:buClr>
                          <a:schemeClr val="tx2"/>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sz="2000">
                          <a:solidFill>
                            <a:schemeClr val="tx1"/>
                          </a:solidFill>
                          <a:latin typeface="Verdana" pitchFamily="34" charset="0"/>
                        </a:defRPr>
                      </a:lvl3pPr>
                      <a:lvl4pPr marL="1600200" indent="-228600" eaLnBrk="0" hangingPunct="0">
                        <a:spcBef>
                          <a:spcPct val="20000"/>
                        </a:spcBef>
                        <a:buClr>
                          <a:schemeClr val="hlink"/>
                        </a:buClr>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4pPr>
                      <a:lvl5pPr marL="2057400" indent="-228600" eaLnBrk="0" hangingPunct="0">
                        <a:spcBef>
                          <a:spcPct val="20000"/>
                        </a:spcBef>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tabLst>
                          <a:tab pos="180975" algn="l"/>
                          <a:tab pos="358775" algn="l"/>
                          <a:tab pos="539750" algn="l"/>
                          <a:tab pos="900113" algn="l"/>
                          <a:tab pos="1079500" algn="l"/>
                          <a:tab pos="1260475" algn="l"/>
                          <a:tab pos="1620838" algn="l"/>
                          <a:tab pos="1800225" algn="l"/>
                          <a:tab pos="1979613" algn="l"/>
                          <a:tab pos="2339975" algn="l"/>
                          <a:tab pos="2519363" algn="l"/>
                          <a:tab pos="2700338" algn="l"/>
                        </a:tabLst>
                        <a:defRPr>
                          <a:solidFill>
                            <a:schemeClr val="tx1"/>
                          </a:solidFill>
                          <a:latin typeface="Verdan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58775" algn="l"/>
                          <a:tab pos="539750" algn="l"/>
                          <a:tab pos="900113" algn="l"/>
                          <a:tab pos="1079500" algn="l"/>
                          <a:tab pos="1260475" algn="l"/>
                          <a:tab pos="1620838" algn="l"/>
                          <a:tab pos="1800225" algn="l"/>
                          <a:tab pos="1979613" algn="l"/>
                          <a:tab pos="2339975" algn="l"/>
                          <a:tab pos="2519363" algn="l"/>
                          <a:tab pos="2700338" algn="l"/>
                        </a:tabLst>
                      </a:pPr>
                      <a:r>
                        <a:rPr kumimoji="0" lang="de-DE" altLang="ru-RU" sz="28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10,000-20,000</a:t>
                      </a:r>
                    </a:p>
                  </a:txBody>
                  <a:tcPr marT="45700" marB="45700" horzOverflow="overflow">
                    <a:lnL w="12700" cap="flat" cmpd="sng" algn="ctr">
                      <a:solidFill>
                        <a:srgbClr val="E8F9FC"/>
                      </a:solidFill>
                      <a:prstDash val="solid"/>
                      <a:round/>
                      <a:headEnd type="none" w="med" len="med"/>
                      <a:tailEnd type="none" w="med" len="med"/>
                    </a:lnL>
                    <a:lnR w="12700" cap="flat" cmpd="sng" algn="ctr">
                      <a:solidFill>
                        <a:srgbClr val="E8F9FC"/>
                      </a:solidFill>
                      <a:prstDash val="solid"/>
                      <a:round/>
                      <a:headEnd type="none" w="med" len="med"/>
                      <a:tailEnd type="none" w="med" len="med"/>
                    </a:lnR>
                    <a:lnT w="12700" cap="flat" cmpd="sng" algn="ctr">
                      <a:solidFill>
                        <a:srgbClr val="E8F9FC"/>
                      </a:solidFill>
                      <a:prstDash val="solid"/>
                      <a:round/>
                      <a:headEnd type="none" w="med" len="med"/>
                      <a:tailEnd type="none" w="med" len="med"/>
                    </a:lnT>
                    <a:lnB w="12700" cap="flat" cmpd="sng" algn="ctr">
                      <a:solidFill>
                        <a:srgbClr val="E8F9FC"/>
                      </a:solidFill>
                      <a:prstDash val="solid"/>
                      <a:round/>
                      <a:headEnd type="none" w="med" len="med"/>
                      <a:tailEnd type="none" w="med" len="med"/>
                    </a:lnB>
                    <a:lnTlToBr>
                      <a:noFill/>
                    </a:lnTlToBr>
                    <a:lnBlToTr>
                      <a:noFill/>
                    </a:lnBlToTr>
                    <a:solidFill>
                      <a:srgbClr val="FFFFCC"/>
                    </a:solidFill>
                  </a:tcPr>
                </a:tc>
              </a:tr>
            </a:tbl>
          </a:graphicData>
        </a:graphic>
      </p:graphicFrame>
      <p:sp>
        <p:nvSpPr>
          <p:cNvPr id="111645" name="Text Box 158"/>
          <p:cNvSpPr txBox="1">
            <a:spLocks noChangeArrowheads="1"/>
          </p:cNvSpPr>
          <p:nvPr/>
        </p:nvSpPr>
        <p:spPr bwMode="auto">
          <a:xfrm>
            <a:off x="1643063" y="5500688"/>
            <a:ext cx="7107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r" eaLnBrk="1" hangingPunct="1">
              <a:spcBef>
                <a:spcPct val="50000"/>
              </a:spcBef>
              <a:buClrTx/>
              <a:buSzTx/>
              <a:buFontTx/>
              <a:buNone/>
            </a:pPr>
            <a:r>
              <a:rPr lang="ru-RU" altLang="ru-RU" sz="2400" b="1" u="sng">
                <a:solidFill>
                  <a:srgbClr val="FF0000"/>
                </a:solidFill>
                <a:latin typeface="Arial" pitchFamily="34" charset="0"/>
                <a:cs typeface="Arial" pitchFamily="34" charset="0"/>
              </a:rPr>
              <a:t>Итого: 105 000 – 185 000 ЕД липазы / сут</a:t>
            </a:r>
          </a:p>
        </p:txBody>
      </p:sp>
      <p:sp>
        <p:nvSpPr>
          <p:cNvPr id="111646" name="Rectangle 159"/>
          <p:cNvSpPr>
            <a:spLocks noChangeArrowheads="1"/>
          </p:cNvSpPr>
          <p:nvPr/>
        </p:nvSpPr>
        <p:spPr bwMode="auto">
          <a:xfrm>
            <a:off x="0" y="6000750"/>
            <a:ext cx="914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r" eaLnBrk="1" hangingPunct="1">
              <a:spcBef>
                <a:spcPct val="0"/>
              </a:spcBef>
              <a:buClrTx/>
              <a:buSzTx/>
              <a:buFontTx/>
              <a:buNone/>
            </a:pPr>
            <a:r>
              <a:rPr lang="de-DE" altLang="ru-RU" sz="1300" b="1">
                <a:latin typeface="Arial" pitchFamily="34" charset="0"/>
                <a:cs typeface="Arial" pitchFamily="34" charset="0"/>
              </a:rPr>
              <a:t>Layer, P. &amp; Keller, J. Lipase supplementation therapy: standards, alternatives, and perspectives. Pancreas 2003</a:t>
            </a:r>
            <a:r>
              <a:rPr lang="en-US" altLang="ru-RU" sz="1300" b="1">
                <a:latin typeface="Arial" pitchFamily="34" charset="0"/>
                <a:cs typeface="Arial" pitchFamily="34" charset="0"/>
              </a:rPr>
              <a:t> </a:t>
            </a:r>
          </a:p>
        </p:txBody>
      </p:sp>
    </p:spTree>
    <p:extLst>
      <p:ext uri="{BB962C8B-B14F-4D97-AF65-F5344CB8AC3E}">
        <p14:creationId xmlns:p14="http://schemas.microsoft.com/office/powerpoint/2010/main" val="21782774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Título"/>
          <p:cNvSpPr>
            <a:spLocks noGrp="1"/>
          </p:cNvSpPr>
          <p:nvPr>
            <p:ph type="title" idx="4294967295"/>
          </p:nvPr>
        </p:nvSpPr>
        <p:spPr>
          <a:xfrm>
            <a:off x="446088" y="333375"/>
            <a:ext cx="8229600" cy="1143000"/>
          </a:xfrm>
        </p:spPr>
        <p:txBody>
          <a:bodyPr>
            <a:normAutofit fontScale="90000"/>
          </a:bodyPr>
          <a:lstStyle/>
          <a:p>
            <a:pPr>
              <a:lnSpc>
                <a:spcPct val="90000"/>
              </a:lnSpc>
            </a:pPr>
            <a:r>
              <a:rPr lang="ru-RU" altLang="ru-RU" sz="2800" b="1" smtClean="0">
                <a:solidFill>
                  <a:srgbClr val="990000"/>
                </a:solidFill>
              </a:rPr>
              <a:t>Заместительная терапия ферментами поджелудочной железы</a:t>
            </a:r>
            <a:r>
              <a:rPr lang="es-ES" altLang="ru-RU" sz="2800" b="1" smtClean="0">
                <a:solidFill>
                  <a:srgbClr val="990000"/>
                </a:solidFill>
              </a:rPr>
              <a:t/>
            </a:r>
            <a:br>
              <a:rPr lang="es-ES" altLang="ru-RU" sz="2800" b="1" smtClean="0">
                <a:solidFill>
                  <a:srgbClr val="990000"/>
                </a:solidFill>
              </a:rPr>
            </a:br>
            <a:r>
              <a:rPr lang="ru-RU" altLang="ru-RU" sz="2800" b="1" smtClean="0">
                <a:solidFill>
                  <a:srgbClr val="990000"/>
                </a:solidFill>
              </a:rPr>
              <a:t>Какой должна быть доза?</a:t>
            </a:r>
            <a:endParaRPr lang="es-ES" altLang="ru-RU" sz="2800" b="1" smtClean="0">
              <a:solidFill>
                <a:srgbClr val="990000"/>
              </a:solidFill>
            </a:endParaRPr>
          </a:p>
        </p:txBody>
      </p:sp>
      <p:sp>
        <p:nvSpPr>
          <p:cNvPr id="5" name="Marcador de contenido 4"/>
          <p:cNvSpPr>
            <a:spLocks noGrp="1"/>
          </p:cNvSpPr>
          <p:nvPr>
            <p:ph idx="4294967295"/>
          </p:nvPr>
        </p:nvSpPr>
        <p:spPr>
          <a:xfrm>
            <a:off x="179388" y="1885950"/>
            <a:ext cx="8964612" cy="4464050"/>
          </a:xfrm>
        </p:spPr>
        <p:txBody>
          <a:bodyPr rtlCol="0"/>
          <a:lstStyle/>
          <a:p>
            <a:pPr marL="0" indent="0">
              <a:buFont typeface="Wingdings" pitchFamily="2" charset="2"/>
              <a:buNone/>
              <a:defRPr/>
            </a:pPr>
            <a:r>
              <a:rPr lang="ru" sz="2800" dirty="0">
                <a:solidFill>
                  <a:srgbClr val="3366CC"/>
                </a:solidFill>
              </a:rPr>
              <a:t>Препараты ферментов ПЖ должны назначаться внутрь в дозах, позволяющих избежать клинических симптомов и нормализовать пищеварение.</a:t>
            </a:r>
            <a:endParaRPr lang="es-ES" sz="2800" i="1" dirty="0">
              <a:solidFill>
                <a:srgbClr val="3366CC"/>
              </a:solidFill>
            </a:endParaRPr>
          </a:p>
          <a:p>
            <a:pPr>
              <a:defRPr/>
            </a:pPr>
            <a:endParaRPr lang="es-ES" sz="2800" dirty="0">
              <a:solidFill>
                <a:srgbClr val="3366CC"/>
              </a:solidFill>
            </a:endParaRPr>
          </a:p>
        </p:txBody>
      </p:sp>
      <p:sp>
        <p:nvSpPr>
          <p:cNvPr id="112644" name="Text Box 18"/>
          <p:cNvSpPr txBox="1">
            <a:spLocks noChangeArrowheads="1"/>
          </p:cNvSpPr>
          <p:nvPr/>
        </p:nvSpPr>
        <p:spPr bwMode="auto">
          <a:xfrm>
            <a:off x="3021013" y="6165850"/>
            <a:ext cx="623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buClrTx/>
              <a:buSzTx/>
              <a:buFontTx/>
              <a:buNone/>
            </a:pPr>
            <a:r>
              <a:rPr lang="ru-RU" altLang="ru-RU" sz="1800">
                <a:solidFill>
                  <a:schemeClr val="tx2"/>
                </a:solidFill>
              </a:rPr>
              <a:t>Domínguez-Muñoz, Clin Gastroenterol Hepatol 2011</a:t>
            </a:r>
            <a:endParaRPr lang="en-US" altLang="ru-RU" sz="1800">
              <a:solidFill>
                <a:schemeClr val="tx2"/>
              </a:solidFill>
            </a:endParaRPr>
          </a:p>
        </p:txBody>
      </p:sp>
      <p:sp>
        <p:nvSpPr>
          <p:cNvPr id="10" name="9 CuadroTexto"/>
          <p:cNvSpPr txBox="1"/>
          <p:nvPr/>
        </p:nvSpPr>
        <p:spPr>
          <a:xfrm>
            <a:off x="2477629" y="4034108"/>
            <a:ext cx="5697394" cy="1200329"/>
          </a:xfrm>
          <a:prstGeom prst="rect">
            <a:avLst/>
          </a:prstGeom>
          <a:noFill/>
          <a:ln>
            <a:solidFill>
              <a:schemeClr val="tx1"/>
            </a:solidFill>
          </a:ln>
          <a:effectLst/>
          <a:scene3d>
            <a:camera prst="orthographicFront">
              <a:rot lat="0" lon="0" rev="0"/>
            </a:camera>
            <a:lightRig rig="balanced" dir="t">
              <a:rot lat="0" lon="0" rev="8700000"/>
            </a:lightRig>
          </a:scene3d>
          <a:sp3d>
            <a:bevelT w="190500" h="38100"/>
          </a:sp3d>
        </p:spPr>
        <p:txBody>
          <a:bodyPr wrap="none">
            <a:spAutoFit/>
          </a:bodyPr>
          <a:lstStyle/>
          <a:p>
            <a:pPr>
              <a:defRPr/>
            </a:pPr>
            <a:r>
              <a:rPr lang="ru" b="1" dirty="0">
                <a:solidFill>
                  <a:srgbClr val="990000"/>
                </a:solidFill>
              </a:rPr>
              <a:t>Минимальная начальная доза:</a:t>
            </a:r>
          </a:p>
          <a:p>
            <a:pPr>
              <a:defRPr/>
            </a:pPr>
            <a:r>
              <a:rPr lang="ru" b="1" dirty="0">
                <a:solidFill>
                  <a:srgbClr val="990000"/>
                </a:solidFill>
              </a:rPr>
              <a:t>40 000-50 000 ЕД/еда</a:t>
            </a:r>
            <a:endParaRPr lang="es-ES" b="1" dirty="0">
              <a:solidFill>
                <a:srgbClr val="990000"/>
              </a:solidFill>
            </a:endParaRPr>
          </a:p>
          <a:p>
            <a:pPr>
              <a:defRPr/>
            </a:pPr>
            <a:r>
              <a:rPr lang="ru" b="1" dirty="0">
                <a:solidFill>
                  <a:srgbClr val="990000"/>
                </a:solidFill>
              </a:rPr>
              <a:t>20 000-25 000 ЕД/</a:t>
            </a:r>
            <a:r>
              <a:rPr lang="ru-RU" b="1" dirty="0">
                <a:solidFill>
                  <a:srgbClr val="990000"/>
                </a:solidFill>
              </a:rPr>
              <a:t>перекус</a:t>
            </a:r>
            <a:endParaRPr lang="es-ES" b="1" dirty="0">
              <a:solidFill>
                <a:srgbClr val="990000"/>
              </a:solidFill>
            </a:endParaRPr>
          </a:p>
        </p:txBody>
      </p:sp>
    </p:spTree>
    <p:extLst>
      <p:ext uri="{BB962C8B-B14F-4D97-AF65-F5344CB8AC3E}">
        <p14:creationId xmlns:p14="http://schemas.microsoft.com/office/powerpoint/2010/main" val="3047033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107950" y="244475"/>
            <a:ext cx="8893175" cy="579438"/>
          </a:xfrm>
        </p:spPr>
        <p:txBody>
          <a:bodyPr/>
          <a:lstStyle/>
          <a:p>
            <a:pPr algn="ctr"/>
            <a:r>
              <a:rPr lang="ru-RU" altLang="ru-RU" sz="3200" smtClean="0">
                <a:solidFill>
                  <a:schemeClr val="folHlink"/>
                </a:solidFill>
                <a:latin typeface="Arial" pitchFamily="34" charset="0"/>
                <a:cs typeface="Arial" pitchFamily="34" charset="0"/>
              </a:rPr>
              <a:t>Почему высокие дозы?</a:t>
            </a:r>
          </a:p>
        </p:txBody>
      </p:sp>
      <p:sp>
        <p:nvSpPr>
          <p:cNvPr id="488453" name="Rectangle 5"/>
          <p:cNvSpPr>
            <a:spLocks noChangeArrowheads="1"/>
          </p:cNvSpPr>
          <p:nvPr/>
        </p:nvSpPr>
        <p:spPr bwMode="auto">
          <a:xfrm>
            <a:off x="142875" y="3786188"/>
            <a:ext cx="4214813" cy="1298575"/>
          </a:xfrm>
          <a:prstGeom prst="rect">
            <a:avLst/>
          </a:prstGeom>
          <a:solidFill>
            <a:srgbClr val="006699"/>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000" dirty="0">
                <a:solidFill>
                  <a:schemeClr val="bg1"/>
                </a:solidFill>
                <a:effectLst>
                  <a:outerShdw blurRad="38100" dist="38100" dir="2700000" algn="tl">
                    <a:srgbClr val="000000"/>
                  </a:outerShdw>
                </a:effectLst>
                <a:latin typeface="Arial" pitchFamily="34" charset="0"/>
                <a:cs typeface="Arial" pitchFamily="34" charset="0"/>
              </a:rPr>
              <a:t>Выделение </a:t>
            </a:r>
            <a:r>
              <a:rPr lang="en-US" sz="2000" dirty="0">
                <a:solidFill>
                  <a:schemeClr val="bg1"/>
                </a:solidFill>
                <a:effectLst>
                  <a:outerShdw blurRad="38100" dist="38100" dir="2700000" algn="tl">
                    <a:srgbClr val="000000"/>
                  </a:outerShdw>
                </a:effectLst>
                <a:latin typeface="Arial" pitchFamily="34" charset="0"/>
                <a:cs typeface="Arial" pitchFamily="34" charset="0"/>
              </a:rPr>
              <a:t>~</a:t>
            </a:r>
            <a:r>
              <a:rPr lang="ru-RU" sz="2000" dirty="0">
                <a:solidFill>
                  <a:schemeClr val="bg1"/>
                </a:solidFill>
                <a:effectLst>
                  <a:outerShdw blurRad="38100" dist="38100" dir="2700000" algn="tl">
                    <a:srgbClr val="000000"/>
                  </a:outerShdw>
                </a:effectLst>
                <a:latin typeface="Arial" pitchFamily="34" charset="0"/>
                <a:cs typeface="Arial" pitchFamily="34" charset="0"/>
              </a:rPr>
              <a:t> 2,0 л секрета в сутки </a:t>
            </a:r>
          </a:p>
          <a:p>
            <a:pPr algn="ctr">
              <a:defRPr/>
            </a:pPr>
            <a:r>
              <a:rPr lang="ru-RU" sz="2000" dirty="0">
                <a:solidFill>
                  <a:schemeClr val="bg1"/>
                </a:solidFill>
                <a:effectLst>
                  <a:outerShdw blurRad="38100" dist="38100" dir="2700000" algn="tl">
                    <a:srgbClr val="000000"/>
                  </a:outerShdw>
                </a:effectLst>
                <a:latin typeface="Arial" pitchFamily="34" charset="0"/>
                <a:cs typeface="Arial" pitchFamily="34" charset="0"/>
              </a:rPr>
              <a:t>с содержанием ферментов</a:t>
            </a:r>
          </a:p>
          <a:p>
            <a:pPr algn="ctr">
              <a:defRPr/>
            </a:pPr>
            <a:r>
              <a:rPr lang="ru-RU" sz="2000" dirty="0">
                <a:solidFill>
                  <a:schemeClr val="bg1"/>
                </a:solidFill>
                <a:effectLst>
                  <a:outerShdw blurRad="38100" dist="38100" dir="2700000" algn="tl">
                    <a:srgbClr val="000000"/>
                  </a:outerShdw>
                </a:effectLst>
                <a:latin typeface="Arial" pitchFamily="34" charset="0"/>
                <a:cs typeface="Arial" pitchFamily="34" charset="0"/>
              </a:rPr>
              <a:t>в 10 раз больше, чем необходимо</a:t>
            </a:r>
          </a:p>
          <a:p>
            <a:pPr algn="ctr">
              <a:defRPr/>
            </a:pPr>
            <a:r>
              <a:rPr lang="ru-RU" sz="2000" dirty="0">
                <a:solidFill>
                  <a:schemeClr val="bg1"/>
                </a:solidFill>
                <a:effectLst>
                  <a:outerShdw blurRad="38100" dist="38100" dir="2700000" algn="tl">
                    <a:srgbClr val="000000"/>
                  </a:outerShdw>
                </a:effectLst>
                <a:latin typeface="Arial" pitchFamily="34" charset="0"/>
                <a:cs typeface="Arial" pitchFamily="34" charset="0"/>
              </a:rPr>
              <a:t>для адекватного пищеварения</a:t>
            </a:r>
            <a:endParaRPr lang="en-US" sz="2000" dirty="0">
              <a:solidFill>
                <a:schemeClr val="bg1"/>
              </a:solidFill>
              <a:effectLst>
                <a:outerShdw blurRad="38100" dist="38100" dir="2700000" algn="tl">
                  <a:srgbClr val="000000"/>
                </a:outerShdw>
              </a:effectLst>
              <a:latin typeface="Arial" pitchFamily="34" charset="0"/>
              <a:cs typeface="Arial" pitchFamily="34" charset="0"/>
            </a:endParaRPr>
          </a:p>
        </p:txBody>
      </p:sp>
      <p:sp>
        <p:nvSpPr>
          <p:cNvPr id="488456" name="AutoShape 8"/>
          <p:cNvSpPr>
            <a:spLocks noChangeArrowheads="1"/>
          </p:cNvSpPr>
          <p:nvPr/>
        </p:nvSpPr>
        <p:spPr bwMode="auto">
          <a:xfrm rot="5400000">
            <a:off x="2061369" y="3225007"/>
            <a:ext cx="533400" cy="2270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solidFill>
              <a:schemeClr val="bg1"/>
            </a:solidFill>
            <a:miter lim="800000"/>
            <a:headEnd/>
            <a:tailEnd/>
          </a:ln>
          <a:effectLst>
            <a:outerShdw dist="107763" dir="18900000" algn="ctr" rotWithShape="0">
              <a:schemeClr val="bg2">
                <a:alpha val="50000"/>
              </a:schemeClr>
            </a:outerShdw>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488457" name="AutoShape 9"/>
          <p:cNvSpPr>
            <a:spLocks noChangeArrowheads="1"/>
          </p:cNvSpPr>
          <p:nvPr/>
        </p:nvSpPr>
        <p:spPr bwMode="auto">
          <a:xfrm rot="5400000">
            <a:off x="6561932" y="3153568"/>
            <a:ext cx="533400" cy="2270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solidFill>
              <a:schemeClr val="bg1"/>
            </a:solidFill>
            <a:miter lim="800000"/>
            <a:headEnd/>
            <a:tailEnd/>
          </a:ln>
          <a:effectLst>
            <a:outerShdw dist="107763" dir="18900000" algn="ctr" rotWithShape="0">
              <a:schemeClr val="bg2">
                <a:alpha val="50000"/>
              </a:schemeClr>
            </a:outerShdw>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488458" name="Rectangle 10"/>
          <p:cNvSpPr>
            <a:spLocks noChangeArrowheads="1"/>
          </p:cNvSpPr>
          <p:nvPr/>
        </p:nvSpPr>
        <p:spPr bwMode="auto">
          <a:xfrm>
            <a:off x="285750" y="2357438"/>
            <a:ext cx="4103688" cy="504825"/>
          </a:xfrm>
          <a:prstGeom prst="rect">
            <a:avLst/>
          </a:prstGeom>
          <a:solidFill>
            <a:srgbClr val="006699"/>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000" dirty="0">
                <a:solidFill>
                  <a:schemeClr val="bg1"/>
                </a:solidFill>
                <a:effectLst>
                  <a:outerShdw blurRad="38100" dist="38100" dir="2700000" algn="tl">
                    <a:srgbClr val="000000"/>
                  </a:outerShdw>
                </a:effectLst>
                <a:latin typeface="Arial" pitchFamily="34" charset="0"/>
                <a:cs typeface="Arial" pitchFamily="34" charset="0"/>
              </a:rPr>
              <a:t>Физиологическая гиперсекреция</a:t>
            </a:r>
            <a:r>
              <a:rPr lang="ru-RU" sz="2000" dirty="0">
                <a:solidFill>
                  <a:schemeClr val="bg1"/>
                </a:solidFill>
                <a:effectLst>
                  <a:outerShdw blurRad="38100" dist="38100" dir="2700000" algn="tl">
                    <a:srgbClr val="000000">
                      <a:alpha val="43137"/>
                    </a:srgbClr>
                  </a:outerShdw>
                </a:effectLst>
                <a:latin typeface="Arial" pitchFamily="34" charset="0"/>
                <a:cs typeface="Arial" pitchFamily="34" charset="0"/>
              </a:rPr>
              <a:t> </a:t>
            </a:r>
          </a:p>
        </p:txBody>
      </p:sp>
      <p:sp>
        <p:nvSpPr>
          <p:cNvPr id="488459" name="Rectangle 11"/>
          <p:cNvSpPr>
            <a:spLocks noChangeArrowheads="1"/>
          </p:cNvSpPr>
          <p:nvPr/>
        </p:nvSpPr>
        <p:spPr bwMode="auto">
          <a:xfrm>
            <a:off x="642938" y="1500188"/>
            <a:ext cx="1657350" cy="360362"/>
          </a:xfrm>
          <a:prstGeom prst="rect">
            <a:avLst/>
          </a:prstGeom>
          <a:solidFill>
            <a:srgbClr val="006699"/>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dirty="0">
                <a:solidFill>
                  <a:schemeClr val="bg1"/>
                </a:solidFill>
                <a:effectLst>
                  <a:outerShdw blurRad="38100" dist="38100" dir="2700000" algn="tl">
                    <a:srgbClr val="000000"/>
                  </a:outerShdw>
                </a:effectLst>
                <a:latin typeface="Arial" pitchFamily="34" charset="0"/>
                <a:cs typeface="Arial" pitchFamily="34" charset="0"/>
              </a:rPr>
              <a:t>Норма</a:t>
            </a:r>
            <a:r>
              <a:rPr lang="ru-RU" dirty="0">
                <a:solidFill>
                  <a:schemeClr val="bg1"/>
                </a:solidFill>
                <a:effectLst>
                  <a:outerShdw blurRad="38100" dist="38100" dir="2700000" algn="tl">
                    <a:srgbClr val="000000">
                      <a:alpha val="43137"/>
                    </a:srgbClr>
                  </a:outerShdw>
                </a:effectLst>
                <a:latin typeface="Arial" pitchFamily="34" charset="0"/>
                <a:cs typeface="Arial" pitchFamily="34" charset="0"/>
              </a:rPr>
              <a:t> </a:t>
            </a:r>
          </a:p>
        </p:txBody>
      </p:sp>
      <p:sp>
        <p:nvSpPr>
          <p:cNvPr id="488460" name="Rectangle 12"/>
          <p:cNvSpPr>
            <a:spLocks noChangeArrowheads="1"/>
          </p:cNvSpPr>
          <p:nvPr/>
        </p:nvSpPr>
        <p:spPr bwMode="auto">
          <a:xfrm>
            <a:off x="4500563" y="3786188"/>
            <a:ext cx="4429125" cy="1285875"/>
          </a:xfrm>
          <a:prstGeom prst="rect">
            <a:avLst/>
          </a:prstGeom>
          <a:solidFill>
            <a:srgbClr val="006699"/>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000" dirty="0">
                <a:solidFill>
                  <a:schemeClr val="bg1"/>
                </a:solidFill>
                <a:effectLst>
                  <a:outerShdw blurRad="38100" dist="38100" dir="2700000" algn="tl">
                    <a:srgbClr val="000000"/>
                  </a:outerShdw>
                </a:effectLst>
                <a:latin typeface="Arial" pitchFamily="34" charset="0"/>
                <a:cs typeface="Arial" pitchFamily="34" charset="0"/>
              </a:rPr>
              <a:t>Для развития </a:t>
            </a:r>
            <a:r>
              <a:rPr lang="ru-RU" sz="2000" dirty="0" err="1">
                <a:solidFill>
                  <a:schemeClr val="bg1"/>
                </a:solidFill>
                <a:effectLst>
                  <a:outerShdw blurRad="38100" dist="38100" dir="2700000" algn="tl">
                    <a:srgbClr val="000000"/>
                  </a:outerShdw>
                </a:effectLst>
                <a:latin typeface="Arial" pitchFamily="34" charset="0"/>
                <a:cs typeface="Arial" pitchFamily="34" charset="0"/>
              </a:rPr>
              <a:t>мальабсорбции</a:t>
            </a:r>
            <a:endParaRPr lang="ru-RU" sz="2000" dirty="0">
              <a:solidFill>
                <a:schemeClr val="bg1"/>
              </a:solidFill>
              <a:effectLst>
                <a:outerShdw blurRad="38100" dist="38100" dir="2700000" algn="tl">
                  <a:srgbClr val="000000"/>
                </a:outerShdw>
              </a:effectLst>
              <a:latin typeface="Arial" pitchFamily="34" charset="0"/>
              <a:cs typeface="Arial" pitchFamily="34" charset="0"/>
            </a:endParaRPr>
          </a:p>
          <a:p>
            <a:pPr algn="ctr">
              <a:defRPr/>
            </a:pPr>
            <a:r>
              <a:rPr lang="ru-RU" sz="2000" dirty="0">
                <a:solidFill>
                  <a:schemeClr val="bg1"/>
                </a:solidFill>
                <a:effectLst>
                  <a:outerShdw blurRad="38100" dist="38100" dir="2700000" algn="tl">
                    <a:srgbClr val="000000"/>
                  </a:outerShdw>
                </a:effectLst>
                <a:latin typeface="Arial" pitchFamily="34" charset="0"/>
                <a:cs typeface="Arial" pitchFamily="34" charset="0"/>
              </a:rPr>
              <a:t>уровень секреции должен снизиться</a:t>
            </a:r>
          </a:p>
          <a:p>
            <a:pPr algn="ctr">
              <a:defRPr/>
            </a:pPr>
            <a:r>
              <a:rPr lang="ru-RU" sz="2000" dirty="0">
                <a:solidFill>
                  <a:schemeClr val="bg1"/>
                </a:solidFill>
                <a:effectLst>
                  <a:outerShdw blurRad="38100" dist="38100" dir="2700000" algn="tl">
                    <a:srgbClr val="000000"/>
                  </a:outerShdw>
                </a:effectLst>
                <a:latin typeface="Arial" pitchFamily="34" charset="0"/>
                <a:cs typeface="Arial" pitchFamily="34" charset="0"/>
              </a:rPr>
              <a:t>более, чем на 90-95% от исходного</a:t>
            </a:r>
            <a:endParaRPr lang="en-US" sz="2000" dirty="0">
              <a:solidFill>
                <a:schemeClr val="bg1"/>
              </a:solidFill>
              <a:effectLst>
                <a:outerShdw blurRad="38100" dist="38100" dir="2700000" algn="tl">
                  <a:srgbClr val="000000"/>
                </a:outerShdw>
              </a:effectLst>
              <a:latin typeface="Arial" pitchFamily="34" charset="0"/>
              <a:cs typeface="Arial" pitchFamily="34" charset="0"/>
            </a:endParaRPr>
          </a:p>
        </p:txBody>
      </p:sp>
      <p:sp>
        <p:nvSpPr>
          <p:cNvPr id="488461" name="Rectangle 13"/>
          <p:cNvSpPr>
            <a:spLocks noChangeArrowheads="1"/>
          </p:cNvSpPr>
          <p:nvPr/>
        </p:nvSpPr>
        <p:spPr bwMode="auto">
          <a:xfrm>
            <a:off x="4857750" y="2286000"/>
            <a:ext cx="3986213" cy="504825"/>
          </a:xfrm>
          <a:prstGeom prst="rect">
            <a:avLst/>
          </a:prstGeom>
          <a:solidFill>
            <a:srgbClr val="006699"/>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2000" dirty="0">
                <a:solidFill>
                  <a:schemeClr val="bg1"/>
                </a:solidFill>
                <a:effectLst>
                  <a:outerShdw blurRad="38100" dist="38100" dir="2700000" algn="tl">
                    <a:srgbClr val="000000"/>
                  </a:outerShdw>
                </a:effectLst>
                <a:latin typeface="Arial" pitchFamily="34" charset="0"/>
                <a:cs typeface="Arial" pitchFamily="34" charset="0"/>
              </a:rPr>
              <a:t>Экзокринная недостаточность</a:t>
            </a:r>
            <a:r>
              <a:rPr lang="ru-RU" sz="2000" dirty="0">
                <a:solidFill>
                  <a:schemeClr val="bg1"/>
                </a:solidFill>
                <a:effectLst>
                  <a:outerShdw blurRad="38100" dist="38100" dir="2700000" algn="tl">
                    <a:srgbClr val="000000">
                      <a:alpha val="43137"/>
                    </a:srgbClr>
                  </a:outerShdw>
                </a:effectLst>
                <a:latin typeface="Arial" pitchFamily="34" charset="0"/>
                <a:cs typeface="Arial" pitchFamily="34" charset="0"/>
              </a:rPr>
              <a:t> </a:t>
            </a:r>
          </a:p>
        </p:txBody>
      </p:sp>
      <p:sp>
        <p:nvSpPr>
          <p:cNvPr id="488462" name="Rectangle 14"/>
          <p:cNvSpPr>
            <a:spLocks noChangeArrowheads="1"/>
          </p:cNvSpPr>
          <p:nvPr/>
        </p:nvSpPr>
        <p:spPr bwMode="auto">
          <a:xfrm>
            <a:off x="6929438" y="1500188"/>
            <a:ext cx="1698625" cy="360362"/>
          </a:xfrm>
          <a:prstGeom prst="rect">
            <a:avLst/>
          </a:prstGeom>
          <a:solidFill>
            <a:srgbClr val="006699"/>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dirty="0">
                <a:solidFill>
                  <a:schemeClr val="bg1"/>
                </a:solidFill>
                <a:effectLst>
                  <a:outerShdw blurRad="38100" dist="38100" dir="2700000" algn="tl">
                    <a:srgbClr val="000000"/>
                  </a:outerShdw>
                </a:effectLst>
                <a:latin typeface="Arial" pitchFamily="34" charset="0"/>
                <a:cs typeface="Arial" pitchFamily="34" charset="0"/>
              </a:rPr>
              <a:t>Патология</a:t>
            </a:r>
            <a:endParaRPr lang="ru-RU"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3675" name="Rectangle 15"/>
          <p:cNvSpPr>
            <a:spLocks noChangeArrowheads="1"/>
          </p:cNvSpPr>
          <p:nvPr/>
        </p:nvSpPr>
        <p:spPr bwMode="auto">
          <a:xfrm>
            <a:off x="2106613" y="5286375"/>
            <a:ext cx="7037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r" eaLnBrk="1" hangingPunct="1">
              <a:spcBef>
                <a:spcPct val="0"/>
              </a:spcBef>
              <a:buClrTx/>
              <a:buSzTx/>
              <a:buFontTx/>
              <a:buNone/>
            </a:pPr>
            <a:r>
              <a:rPr lang="en-US" altLang="ru-RU" sz="1400" b="1">
                <a:latin typeface="Arial" pitchFamily="34" charset="0"/>
                <a:cs typeface="Arial" pitchFamily="34" charset="0"/>
              </a:rPr>
              <a:t>DiMagno E.P.</a:t>
            </a:r>
            <a:r>
              <a:rPr lang="ru-RU" altLang="ru-RU" sz="1400" b="1">
                <a:latin typeface="Arial" pitchFamily="34" charset="0"/>
                <a:cs typeface="Arial" pitchFamily="34" charset="0"/>
              </a:rPr>
              <a:t> </a:t>
            </a:r>
            <a:r>
              <a:rPr lang="en-US" altLang="ru-RU" sz="1400" b="1">
                <a:latin typeface="Arial" pitchFamily="34" charset="0"/>
                <a:cs typeface="Arial" pitchFamily="34" charset="0"/>
              </a:rPr>
              <a:t>et al.,</a:t>
            </a:r>
            <a:r>
              <a:rPr lang="en-US" altLang="ru-RU" sz="1400">
                <a:latin typeface="Arial" pitchFamily="34" charset="0"/>
                <a:cs typeface="Arial" pitchFamily="34" charset="0"/>
              </a:rPr>
              <a:t> </a:t>
            </a:r>
            <a:r>
              <a:rPr lang="ru-RU" altLang="ru-RU" sz="1400">
                <a:latin typeface="Arial" pitchFamily="34" charset="0"/>
                <a:cs typeface="Arial" pitchFamily="34" charset="0"/>
              </a:rPr>
              <a:t>1973; </a:t>
            </a:r>
            <a:r>
              <a:rPr lang="da-DK" altLang="ru-RU" sz="1400" b="1">
                <a:latin typeface="Arial" pitchFamily="34" charset="0"/>
                <a:cs typeface="Arial" pitchFamily="34" charset="0"/>
              </a:rPr>
              <a:t>Ihse I.</a:t>
            </a:r>
            <a:r>
              <a:rPr lang="ru-RU" altLang="ru-RU" sz="1400">
                <a:latin typeface="Arial" pitchFamily="34" charset="0"/>
                <a:cs typeface="Arial" pitchFamily="34" charset="0"/>
              </a:rPr>
              <a:t> </a:t>
            </a:r>
            <a:r>
              <a:rPr lang="en-US" altLang="ru-RU" sz="1400" b="1">
                <a:latin typeface="Arial" pitchFamily="34" charset="0"/>
                <a:cs typeface="Arial" pitchFamily="34" charset="0"/>
              </a:rPr>
              <a:t>et al.,</a:t>
            </a:r>
            <a:r>
              <a:rPr lang="en-US" altLang="ru-RU" sz="1400">
                <a:latin typeface="Arial" pitchFamily="34" charset="0"/>
                <a:cs typeface="Arial" pitchFamily="34" charset="0"/>
              </a:rPr>
              <a:t> 1977; </a:t>
            </a:r>
            <a:r>
              <a:rPr lang="en-US" altLang="ru-RU" sz="1400" b="1">
                <a:latin typeface="Arial" pitchFamily="34" charset="0"/>
                <a:cs typeface="Arial" pitchFamily="34" charset="0"/>
              </a:rPr>
              <a:t>Lankisch P.G.</a:t>
            </a:r>
            <a:r>
              <a:rPr lang="ru-RU" altLang="ru-RU" sz="1400">
                <a:latin typeface="Arial" pitchFamily="34" charset="0"/>
                <a:cs typeface="Arial" pitchFamily="34" charset="0"/>
              </a:rPr>
              <a:t> </a:t>
            </a:r>
            <a:r>
              <a:rPr lang="en-US" altLang="ru-RU" sz="1400" b="1">
                <a:latin typeface="Arial" pitchFamily="34" charset="0"/>
                <a:cs typeface="Arial" pitchFamily="34" charset="0"/>
              </a:rPr>
              <a:t>et al., </a:t>
            </a:r>
            <a:r>
              <a:rPr lang="en-US" altLang="ru-RU" sz="1400">
                <a:latin typeface="Arial" pitchFamily="34" charset="0"/>
                <a:cs typeface="Arial" pitchFamily="34" charset="0"/>
              </a:rPr>
              <a:t>1984</a:t>
            </a:r>
            <a:r>
              <a:rPr lang="en-US" altLang="ru-RU" sz="2400">
                <a:latin typeface="Arial" pitchFamily="34" charset="0"/>
                <a:cs typeface="Arial" pitchFamily="34" charset="0"/>
              </a:rPr>
              <a:t> </a:t>
            </a:r>
          </a:p>
        </p:txBody>
      </p:sp>
      <p:sp>
        <p:nvSpPr>
          <p:cNvPr id="113676" name="Rectangle 16"/>
          <p:cNvSpPr>
            <a:spLocks noChangeArrowheads="1"/>
          </p:cNvSpPr>
          <p:nvPr/>
        </p:nvSpPr>
        <p:spPr bwMode="auto">
          <a:xfrm>
            <a:off x="0" y="785813"/>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2000" u="sng">
                <a:solidFill>
                  <a:schemeClr val="folHlink"/>
                </a:solidFill>
                <a:latin typeface="Arial" pitchFamily="34" charset="0"/>
                <a:cs typeface="Arial" pitchFamily="34" charset="0"/>
              </a:rPr>
              <a:t>Патофизиологические основы заместительной ферментной терапии</a:t>
            </a:r>
          </a:p>
        </p:txBody>
      </p:sp>
      <p:sp>
        <p:nvSpPr>
          <p:cNvPr id="113677" name="Rectangle 8"/>
          <p:cNvSpPr>
            <a:spLocks noChangeArrowheads="1"/>
          </p:cNvSpPr>
          <p:nvPr/>
        </p:nvSpPr>
        <p:spPr bwMode="auto">
          <a:xfrm>
            <a:off x="0" y="5780088"/>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kumimoji="1" lang="ru-RU" altLang="zh-CN" sz="2800">
                <a:solidFill>
                  <a:srgbClr val="CC0000"/>
                </a:solidFill>
                <a:latin typeface="Arial" pitchFamily="34" charset="0"/>
                <a:cs typeface="Arial" pitchFamily="34" charset="0"/>
              </a:rPr>
              <a:t>Сколько надо фермента, чтоб не развилась мальабсорбция?</a:t>
            </a:r>
            <a:endParaRPr kumimoji="1" lang="ru-RU" altLang="ru-RU" sz="2800">
              <a:solidFill>
                <a:srgbClr val="CC0000"/>
              </a:solidFill>
              <a:latin typeface="Arial" pitchFamily="34" charset="0"/>
              <a:cs typeface="Arial" pitchFamily="34" charset="0"/>
            </a:endParaRPr>
          </a:p>
        </p:txBody>
      </p:sp>
    </p:spTree>
    <p:extLst>
      <p:ext uri="{BB962C8B-B14F-4D97-AF65-F5344CB8AC3E}">
        <p14:creationId xmlns:p14="http://schemas.microsoft.com/office/powerpoint/2010/main" val="27222624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41 Forma"/>
          <p:cNvCxnSpPr/>
          <p:nvPr/>
        </p:nvCxnSpPr>
        <p:spPr bwMode="auto">
          <a:xfrm rot="5400000">
            <a:off x="3918744" y="3128169"/>
            <a:ext cx="239713" cy="3514725"/>
          </a:xfrm>
          <a:prstGeom prst="bentConnector2">
            <a:avLst/>
          </a:prstGeom>
          <a:solidFill>
            <a:schemeClr val="accent1"/>
          </a:solidFill>
          <a:ln w="28575" cap="flat" cmpd="sng" algn="ctr">
            <a:solidFill>
              <a:schemeClr val="accent1">
                <a:lumMod val="50000"/>
              </a:schemeClr>
            </a:solidFill>
            <a:prstDash val="solid"/>
            <a:round/>
            <a:headEnd type="none" w="med" len="med"/>
            <a:tailEnd type="triangle" w="lg" len="lg"/>
          </a:ln>
          <a:effectLst/>
        </p:spPr>
      </p:cxnSp>
      <p:sp>
        <p:nvSpPr>
          <p:cNvPr id="263172" name="Text Box 4"/>
          <p:cNvSpPr txBox="1">
            <a:spLocks noChangeArrowheads="1"/>
          </p:cNvSpPr>
          <p:nvPr/>
        </p:nvSpPr>
        <p:spPr bwMode="auto">
          <a:xfrm>
            <a:off x="2428860" y="2717851"/>
            <a:ext cx="6286544" cy="1200329"/>
          </a:xfrm>
          <a:prstGeom prst="rect">
            <a:avLst/>
          </a:prstGeom>
          <a:solidFill>
            <a:srgbClr val="DDDDDD"/>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defRPr/>
            </a:pPr>
            <a:r>
              <a:rPr lang="ru-RU" sz="1800" dirty="0">
                <a:solidFill>
                  <a:srgbClr val="000000"/>
                </a:solidFill>
                <a:latin typeface="Arial" charset="0"/>
              </a:rPr>
              <a:t>Минимикросферы панкреатина, покрытые кишечнорастворимой оболочкой </a:t>
            </a:r>
            <a:endParaRPr lang="en-US" sz="1800" dirty="0">
              <a:solidFill>
                <a:srgbClr val="000000"/>
              </a:solidFill>
              <a:latin typeface="Arial" charset="0"/>
            </a:endParaRPr>
          </a:p>
          <a:p>
            <a:pPr>
              <a:defRPr/>
            </a:pPr>
            <a:r>
              <a:rPr lang="en-US" sz="1800" dirty="0">
                <a:solidFill>
                  <a:srgbClr val="000000"/>
                </a:solidFill>
                <a:latin typeface="Arial" charset="0"/>
              </a:rPr>
              <a:t>(40</a:t>
            </a:r>
            <a:r>
              <a:rPr lang="ru-RU" sz="1800" dirty="0">
                <a:solidFill>
                  <a:srgbClr val="000000"/>
                </a:solidFill>
                <a:latin typeface="Arial" charset="0"/>
              </a:rPr>
              <a:t>000</a:t>
            </a:r>
            <a:r>
              <a:rPr lang="en-US" sz="1800" dirty="0">
                <a:solidFill>
                  <a:srgbClr val="000000"/>
                </a:solidFill>
                <a:latin typeface="Arial" charset="0"/>
              </a:rPr>
              <a:t>-50000</a:t>
            </a:r>
            <a:r>
              <a:rPr lang="ru-RU" sz="1800" dirty="0">
                <a:solidFill>
                  <a:srgbClr val="000000"/>
                </a:solidFill>
                <a:latin typeface="Arial" charset="0"/>
              </a:rPr>
              <a:t> ЕД</a:t>
            </a:r>
            <a:r>
              <a:rPr lang="en-US" sz="1800" dirty="0">
                <a:solidFill>
                  <a:srgbClr val="000000"/>
                </a:solidFill>
                <a:latin typeface="Arial" charset="0"/>
              </a:rPr>
              <a:t> </a:t>
            </a:r>
            <a:r>
              <a:rPr lang="ru-RU" sz="1800" dirty="0">
                <a:solidFill>
                  <a:srgbClr val="000000"/>
                </a:solidFill>
                <a:latin typeface="Arial" charset="0"/>
              </a:rPr>
              <a:t>на основные приемы пищи</a:t>
            </a:r>
            <a:r>
              <a:rPr lang="en-US" sz="1800" dirty="0">
                <a:solidFill>
                  <a:srgbClr val="000000"/>
                </a:solidFill>
                <a:latin typeface="Arial" charset="0"/>
              </a:rPr>
              <a:t>,</a:t>
            </a:r>
            <a:r>
              <a:rPr lang="ru-RU" sz="1800" dirty="0">
                <a:solidFill>
                  <a:srgbClr val="000000"/>
                </a:solidFill>
                <a:latin typeface="Arial" charset="0"/>
              </a:rPr>
              <a:t> </a:t>
            </a:r>
            <a:r>
              <a:rPr lang="en-US" sz="1800" dirty="0">
                <a:solidFill>
                  <a:srgbClr val="000000"/>
                </a:solidFill>
                <a:latin typeface="Arial" charset="0"/>
              </a:rPr>
              <a:t>25000</a:t>
            </a:r>
            <a:r>
              <a:rPr lang="ru-RU" sz="1800" dirty="0">
                <a:solidFill>
                  <a:srgbClr val="000000"/>
                </a:solidFill>
                <a:latin typeface="Arial" charset="0"/>
              </a:rPr>
              <a:t> ЕД. Фарм. США</a:t>
            </a:r>
            <a:r>
              <a:rPr lang="en-US" sz="1800" dirty="0">
                <a:solidFill>
                  <a:srgbClr val="000000"/>
                </a:solidFill>
                <a:latin typeface="Arial" charset="0"/>
              </a:rPr>
              <a:t> </a:t>
            </a:r>
            <a:r>
              <a:rPr lang="ru-RU" sz="1800" dirty="0">
                <a:solidFill>
                  <a:srgbClr val="000000"/>
                </a:solidFill>
                <a:latin typeface="Arial" charset="0"/>
              </a:rPr>
              <a:t> на промежуточные приемы пищи)</a:t>
            </a:r>
            <a:endParaRPr lang="en-US" sz="1800" dirty="0">
              <a:solidFill>
                <a:srgbClr val="000000"/>
              </a:solidFill>
              <a:latin typeface="Arial" charset="0"/>
            </a:endParaRPr>
          </a:p>
        </p:txBody>
      </p:sp>
      <p:sp>
        <p:nvSpPr>
          <p:cNvPr id="263174" name="Text Box 6"/>
          <p:cNvSpPr txBox="1">
            <a:spLocks noChangeArrowheads="1"/>
          </p:cNvSpPr>
          <p:nvPr/>
        </p:nvSpPr>
        <p:spPr bwMode="auto">
          <a:xfrm>
            <a:off x="2500299" y="4396771"/>
            <a:ext cx="6159608" cy="369332"/>
          </a:xfrm>
          <a:prstGeom prst="rect">
            <a:avLst/>
          </a:prstGeom>
          <a:solidFill>
            <a:srgbClr val="DDDDDD"/>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defRPr/>
            </a:pPr>
            <a:r>
              <a:rPr lang="ru-RU" sz="1800" dirty="0">
                <a:solidFill>
                  <a:srgbClr val="000000"/>
                </a:solidFill>
                <a:latin typeface="Arial" charset="0"/>
              </a:rPr>
              <a:t>Добавить ИПП и увеличить дозу ферментов </a:t>
            </a:r>
            <a:endParaRPr lang="en-US" sz="1800" dirty="0">
              <a:solidFill>
                <a:srgbClr val="000000"/>
              </a:solidFill>
              <a:latin typeface="Arial" charset="0"/>
            </a:endParaRPr>
          </a:p>
        </p:txBody>
      </p:sp>
      <p:sp>
        <p:nvSpPr>
          <p:cNvPr id="263175" name="Text Box 7"/>
          <p:cNvSpPr txBox="1">
            <a:spLocks noChangeArrowheads="1"/>
          </p:cNvSpPr>
          <p:nvPr/>
        </p:nvSpPr>
        <p:spPr bwMode="auto">
          <a:xfrm>
            <a:off x="2428860" y="5292534"/>
            <a:ext cx="6244493" cy="646331"/>
          </a:xfrm>
          <a:prstGeom prst="rect">
            <a:avLst/>
          </a:prstGeom>
          <a:solidFill>
            <a:srgbClr val="DDDDDD"/>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defRPr/>
            </a:pPr>
            <a:r>
              <a:rPr lang="ru-RU" sz="1800" dirty="0">
                <a:solidFill>
                  <a:srgbClr val="000000"/>
                </a:solidFill>
                <a:latin typeface="Arial" charset="0"/>
              </a:rPr>
              <a:t>Провести выявление и лечение других причин нарушений пищеварения и всасывания </a:t>
            </a:r>
            <a:endParaRPr lang="en-US" sz="1800" dirty="0">
              <a:solidFill>
                <a:srgbClr val="000000"/>
              </a:solidFill>
              <a:latin typeface="Arial" charset="0"/>
            </a:endParaRPr>
          </a:p>
        </p:txBody>
      </p:sp>
      <p:sp>
        <p:nvSpPr>
          <p:cNvPr id="263177" name="Line 9"/>
          <p:cNvSpPr>
            <a:spLocks noChangeShapeType="1"/>
          </p:cNvSpPr>
          <p:nvPr/>
        </p:nvSpPr>
        <p:spPr bwMode="auto">
          <a:xfrm>
            <a:off x="5795963" y="4068763"/>
            <a:ext cx="0" cy="431800"/>
          </a:xfrm>
          <a:prstGeom prst="line">
            <a:avLst/>
          </a:prstGeom>
          <a:noFill/>
          <a:ln w="76200">
            <a:solidFill>
              <a:schemeClr val="hlink"/>
            </a:solidFill>
            <a:round/>
            <a:headEnd/>
            <a:tailEnd type="triangle" w="lg" len="sm"/>
          </a:ln>
          <a:effectLst>
            <a:outerShdw blurRad="50800" dist="38100" dir="2700000" algn="tl" rotWithShape="0">
              <a:prstClr val="black">
                <a:alpha val="40000"/>
              </a:prstClr>
            </a:outerShdw>
          </a:effectLst>
        </p:spPr>
        <p:txBody>
          <a:bodyPr/>
          <a:lstStyle/>
          <a:p>
            <a:pPr>
              <a:defRPr/>
            </a:pPr>
            <a:endParaRPr lang="en-US" sz="1800">
              <a:solidFill>
                <a:srgbClr val="000000"/>
              </a:solidFill>
              <a:latin typeface="Arial" charset="0"/>
            </a:endParaRPr>
          </a:p>
        </p:txBody>
      </p:sp>
      <p:sp>
        <p:nvSpPr>
          <p:cNvPr id="263179" name="Line 11"/>
          <p:cNvSpPr>
            <a:spLocks noChangeShapeType="1"/>
          </p:cNvSpPr>
          <p:nvPr/>
        </p:nvSpPr>
        <p:spPr bwMode="auto">
          <a:xfrm>
            <a:off x="5795963" y="4841875"/>
            <a:ext cx="0" cy="431800"/>
          </a:xfrm>
          <a:prstGeom prst="line">
            <a:avLst/>
          </a:prstGeom>
          <a:noFill/>
          <a:ln w="76200">
            <a:solidFill>
              <a:schemeClr val="hlink"/>
            </a:solidFill>
            <a:round/>
            <a:headEnd/>
            <a:tailEnd type="triangle" w="lg" len="sm"/>
          </a:ln>
          <a:effectLst>
            <a:outerShdw blurRad="50800" dist="38100" dir="2700000" algn="tl" rotWithShape="0">
              <a:prstClr val="black">
                <a:alpha val="40000"/>
              </a:prstClr>
            </a:outerShdw>
          </a:effectLst>
        </p:spPr>
        <p:txBody>
          <a:bodyPr/>
          <a:lstStyle/>
          <a:p>
            <a:pPr>
              <a:defRPr/>
            </a:pPr>
            <a:endParaRPr lang="en-US" sz="1800">
              <a:solidFill>
                <a:srgbClr val="000000"/>
              </a:solidFill>
              <a:latin typeface="Arial" charset="0"/>
            </a:endParaRPr>
          </a:p>
        </p:txBody>
      </p:sp>
      <p:sp>
        <p:nvSpPr>
          <p:cNvPr id="263185" name="Text Box 17"/>
          <p:cNvSpPr txBox="1">
            <a:spLocks noChangeArrowheads="1"/>
          </p:cNvSpPr>
          <p:nvPr/>
        </p:nvSpPr>
        <p:spPr bwMode="auto">
          <a:xfrm>
            <a:off x="214282" y="2643182"/>
            <a:ext cx="2059435" cy="3154710"/>
          </a:xfrm>
          <a:prstGeom prst="rect">
            <a:avLst/>
          </a:prstGeom>
          <a:solidFill>
            <a:srgbClr val="FF9933"/>
          </a:solid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a:spAutoFit/>
          </a:bodyPr>
          <a:lstStyle/>
          <a:p>
            <a:pPr>
              <a:lnSpc>
                <a:spcPts val="3040"/>
              </a:lnSpc>
              <a:spcAft>
                <a:spcPts val="600"/>
              </a:spcAft>
              <a:defRPr/>
            </a:pPr>
            <a:r>
              <a:rPr lang="ru-RU" sz="1800" u="sng" dirty="0">
                <a:solidFill>
                  <a:srgbClr val="000000"/>
                </a:solidFill>
                <a:latin typeface="Arial" charset="0"/>
              </a:rPr>
              <a:t>Успешная терапия </a:t>
            </a:r>
            <a:r>
              <a:rPr lang="en-US" sz="1800" dirty="0">
                <a:solidFill>
                  <a:srgbClr val="000000"/>
                </a:solidFill>
                <a:latin typeface="Arial" charset="0"/>
              </a:rPr>
              <a:t>:</a:t>
            </a:r>
          </a:p>
          <a:p>
            <a:pPr marL="174625" indent="-174625">
              <a:buFont typeface="Arial" pitchFamily="34" charset="0"/>
              <a:buChar char="•"/>
              <a:defRPr/>
            </a:pPr>
            <a:r>
              <a:rPr lang="ru-RU" sz="1800" dirty="0">
                <a:solidFill>
                  <a:srgbClr val="2D2D8A"/>
                </a:solidFill>
                <a:latin typeface="Arial" charset="0"/>
              </a:rPr>
              <a:t>Исчезновение симптомов нарушения пищеварения</a:t>
            </a:r>
            <a:endParaRPr lang="en-US" sz="1800" dirty="0">
              <a:solidFill>
                <a:srgbClr val="2D2D8A"/>
              </a:solidFill>
              <a:latin typeface="Arial" charset="0"/>
            </a:endParaRPr>
          </a:p>
          <a:p>
            <a:pPr marL="174625" indent="-174625">
              <a:buFont typeface="Arial" pitchFamily="34" charset="0"/>
              <a:buChar char="•"/>
              <a:defRPr/>
            </a:pPr>
            <a:r>
              <a:rPr lang="ru-RU" sz="1800" dirty="0">
                <a:solidFill>
                  <a:srgbClr val="2D2D8A"/>
                </a:solidFill>
                <a:latin typeface="Arial" charset="0"/>
              </a:rPr>
              <a:t>Нормализация показателей нутритивного статуса </a:t>
            </a:r>
            <a:endParaRPr lang="en-US" sz="1800" dirty="0">
              <a:solidFill>
                <a:srgbClr val="2D2D8A"/>
              </a:solidFill>
              <a:latin typeface="Arial" charset="0"/>
            </a:endParaRPr>
          </a:p>
        </p:txBody>
      </p:sp>
      <p:sp>
        <p:nvSpPr>
          <p:cNvPr id="22" name="Text Box 4"/>
          <p:cNvSpPr txBox="1">
            <a:spLocks noChangeArrowheads="1"/>
          </p:cNvSpPr>
          <p:nvPr/>
        </p:nvSpPr>
        <p:spPr bwMode="auto">
          <a:xfrm>
            <a:off x="428596" y="1597133"/>
            <a:ext cx="8231309" cy="769441"/>
          </a:xfrm>
          <a:prstGeom prst="rect">
            <a:avLst/>
          </a:prstGeom>
          <a:solidFill>
            <a:srgbClr val="DDDDDD"/>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defRPr/>
            </a:pPr>
            <a:r>
              <a:rPr lang="ru-RU" dirty="0">
                <a:solidFill>
                  <a:srgbClr val="000000"/>
                </a:solidFill>
                <a:latin typeface="Arial" charset="0"/>
              </a:rPr>
              <a:t>Признаки ВНПЖ или морфологические признаки выраженного ХП или нарушение нутритивного статуса </a:t>
            </a:r>
            <a:endParaRPr lang="en-US" dirty="0">
              <a:solidFill>
                <a:srgbClr val="000000"/>
              </a:solidFill>
              <a:latin typeface="Arial" charset="0"/>
            </a:endParaRPr>
          </a:p>
        </p:txBody>
      </p:sp>
      <p:sp>
        <p:nvSpPr>
          <p:cNvPr id="23" name="Line 12"/>
          <p:cNvSpPr>
            <a:spLocks noChangeShapeType="1"/>
          </p:cNvSpPr>
          <p:nvPr/>
        </p:nvSpPr>
        <p:spPr bwMode="auto">
          <a:xfrm>
            <a:off x="5786438" y="2357438"/>
            <a:ext cx="0" cy="357187"/>
          </a:xfrm>
          <a:prstGeom prst="line">
            <a:avLst/>
          </a:prstGeom>
          <a:noFill/>
          <a:ln w="76200">
            <a:solidFill>
              <a:schemeClr val="hlink"/>
            </a:solidFill>
            <a:round/>
            <a:headEnd/>
            <a:tailEnd type="triangle" w="lg" len="sm"/>
          </a:ln>
          <a:effectLst>
            <a:outerShdw blurRad="50800" dist="38100" dir="2700000" algn="tl" rotWithShape="0">
              <a:prstClr val="black">
                <a:alpha val="40000"/>
              </a:prstClr>
            </a:outerShdw>
          </a:effectLst>
        </p:spPr>
        <p:txBody>
          <a:bodyPr/>
          <a:lstStyle/>
          <a:p>
            <a:pPr>
              <a:defRPr/>
            </a:pPr>
            <a:endParaRPr lang="en-US" sz="1800">
              <a:solidFill>
                <a:srgbClr val="000000"/>
              </a:solidFill>
              <a:latin typeface="Arial" charset="0"/>
            </a:endParaRPr>
          </a:p>
        </p:txBody>
      </p:sp>
      <p:cxnSp>
        <p:nvCxnSpPr>
          <p:cNvPr id="41" name="40 Forma"/>
          <p:cNvCxnSpPr/>
          <p:nvPr/>
        </p:nvCxnSpPr>
        <p:spPr bwMode="auto">
          <a:xfrm rot="5400000">
            <a:off x="3942557" y="2440781"/>
            <a:ext cx="171450" cy="3519487"/>
          </a:xfrm>
          <a:prstGeom prst="bentConnector2">
            <a:avLst/>
          </a:prstGeom>
          <a:solidFill>
            <a:schemeClr val="accent1"/>
          </a:solidFill>
          <a:ln w="28575" cap="flat" cmpd="sng" algn="ctr">
            <a:solidFill>
              <a:schemeClr val="accent1">
                <a:lumMod val="50000"/>
              </a:schemeClr>
            </a:solidFill>
            <a:prstDash val="solid"/>
            <a:round/>
            <a:headEnd type="none" w="med" len="med"/>
            <a:tailEnd type="triangle" w="lg" len="lg"/>
          </a:ln>
          <a:effectLst/>
        </p:spPr>
      </p:cxnSp>
      <p:sp>
        <p:nvSpPr>
          <p:cNvPr id="115734" name="1 Título"/>
          <p:cNvSpPr txBox="1">
            <a:spLocks/>
          </p:cNvSpPr>
          <p:nvPr/>
        </p:nvSpPr>
        <p:spPr bwMode="auto">
          <a:xfrm>
            <a:off x="0" y="26988"/>
            <a:ext cx="90630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2800" b="1">
                <a:solidFill>
                  <a:schemeClr val="tx2"/>
                </a:solidFill>
                <a:latin typeface="Arial" pitchFamily="34" charset="0"/>
              </a:rPr>
              <a:t>Лечение внешнесекреторной недостаточности поджелудочной железы (ВНПЖ)</a:t>
            </a:r>
            <a:endParaRPr lang="es-ES" altLang="ru-RU" sz="2800" b="1">
              <a:solidFill>
                <a:schemeClr val="tx2"/>
              </a:solidFill>
              <a:latin typeface="Arial" pitchFamily="34" charset="0"/>
            </a:endParaRPr>
          </a:p>
        </p:txBody>
      </p:sp>
      <p:sp>
        <p:nvSpPr>
          <p:cNvPr id="115735" name="Text Box 18"/>
          <p:cNvSpPr txBox="1">
            <a:spLocks noChangeArrowheads="1"/>
          </p:cNvSpPr>
          <p:nvPr/>
        </p:nvSpPr>
        <p:spPr bwMode="auto">
          <a:xfrm>
            <a:off x="-26988" y="6396038"/>
            <a:ext cx="7570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buClrTx/>
              <a:buSzTx/>
              <a:buFontTx/>
              <a:buNone/>
            </a:pPr>
            <a:r>
              <a:rPr lang="en-US" altLang="ru-RU" sz="1200">
                <a:latin typeface="Arial" pitchFamily="34" charset="0"/>
              </a:rPr>
              <a:t>Domínguez-Muñoz</a:t>
            </a:r>
            <a:r>
              <a:rPr lang="ru-RU" altLang="ru-RU" sz="1200">
                <a:latin typeface="Arial" pitchFamily="34" charset="0"/>
              </a:rPr>
              <a:t> </a:t>
            </a:r>
            <a:r>
              <a:rPr lang="en-US" altLang="ru-RU" sz="1200">
                <a:latin typeface="Arial" pitchFamily="34" charset="0"/>
              </a:rPr>
              <a:t>JE.</a:t>
            </a:r>
            <a:r>
              <a:rPr lang="ru-RU" altLang="ru-RU" sz="1200">
                <a:latin typeface="Arial" pitchFamily="34" charset="0"/>
              </a:rPr>
              <a:t> </a:t>
            </a:r>
            <a:r>
              <a:rPr lang="en-US" altLang="ru-RU" sz="1200">
                <a:latin typeface="Arial" pitchFamily="34" charset="0"/>
              </a:rPr>
              <a:t>Pancreatic exocrine insufficiency: Diagnosis and treatment </a:t>
            </a:r>
            <a:r>
              <a:rPr lang="ru-RU" altLang="ru-RU" sz="1200">
                <a:latin typeface="Arial" pitchFamily="34" charset="0"/>
              </a:rPr>
              <a:t>. </a:t>
            </a:r>
            <a:r>
              <a:rPr lang="en-US" altLang="ru-RU" sz="1200">
                <a:latin typeface="Arial" pitchFamily="34" charset="0"/>
              </a:rPr>
              <a:t>Journal of Gastroenterology and Hepatology 26 (2011) Suppl. 2; 12–16</a:t>
            </a:r>
          </a:p>
        </p:txBody>
      </p:sp>
      <p:sp>
        <p:nvSpPr>
          <p:cNvPr id="115736" name="Rectangle 23"/>
          <p:cNvSpPr>
            <a:spLocks noChangeArrowheads="1"/>
          </p:cNvSpPr>
          <p:nvPr/>
        </p:nvSpPr>
        <p:spPr bwMode="auto">
          <a:xfrm rot="-5400000">
            <a:off x="8395494" y="5134769"/>
            <a:ext cx="1122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en-US" altLang="ru-RU" sz="900">
                <a:latin typeface="Arial" pitchFamily="34" charset="0"/>
              </a:rPr>
              <a:t>RUCRE140206(1)</a:t>
            </a:r>
            <a:endParaRPr lang="ru-RU" altLang="ru-RU" sz="900">
              <a:latin typeface="Arial" pitchFamily="34" charset="0"/>
            </a:endParaRPr>
          </a:p>
        </p:txBody>
      </p:sp>
    </p:spTree>
    <p:extLst>
      <p:ext uri="{BB962C8B-B14F-4D97-AF65-F5344CB8AC3E}">
        <p14:creationId xmlns:p14="http://schemas.microsoft.com/office/powerpoint/2010/main" val="391363469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1000"/>
                                        <p:tgtEl>
                                          <p:spTgt spid="2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1000"/>
                                        <p:tgtEl>
                                          <p:spTgt spid="23"/>
                                        </p:tgtEl>
                                      </p:cBhvr>
                                    </p:animEffect>
                                  </p:childTnLst>
                                </p:cTn>
                              </p:par>
                            </p:childTnLst>
                          </p:cTn>
                        </p:par>
                        <p:par>
                          <p:cTn id="12" fill="hold" nodeType="afterGroup">
                            <p:stCondLst>
                              <p:cond delay="2000"/>
                            </p:stCondLst>
                            <p:childTnLst>
                              <p:par>
                                <p:cTn id="13" presetID="5" presetClass="entr" presetSubtype="10" fill="hold" nodeType="afterEffect">
                                  <p:stCondLst>
                                    <p:cond delay="0"/>
                                  </p:stCondLst>
                                  <p:childTnLst>
                                    <p:set>
                                      <p:cBhvr>
                                        <p:cTn id="14" dur="1" fill="hold">
                                          <p:stCondLst>
                                            <p:cond delay="0"/>
                                          </p:stCondLst>
                                        </p:cTn>
                                        <p:tgtEl>
                                          <p:spTgt spid="263172"/>
                                        </p:tgtEl>
                                        <p:attrNameLst>
                                          <p:attrName>style.visibility</p:attrName>
                                        </p:attrNameLst>
                                      </p:cBhvr>
                                      <p:to>
                                        <p:strVal val="visible"/>
                                      </p:to>
                                    </p:set>
                                    <p:animEffect transition="in" filter="checkerboard(across)">
                                      <p:cBhvr>
                                        <p:cTn id="15" dur="1000"/>
                                        <p:tgtEl>
                                          <p:spTgt spid="2631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right)">
                                      <p:cBhvr>
                                        <p:cTn id="20" dur="1000"/>
                                        <p:tgtEl>
                                          <p:spTgt spid="41"/>
                                        </p:tgtEl>
                                      </p:cBhvr>
                                    </p:animEffect>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263185"/>
                                        </p:tgtEl>
                                        <p:attrNameLst>
                                          <p:attrName>style.visibility</p:attrName>
                                        </p:attrNameLst>
                                      </p:cBhvr>
                                      <p:to>
                                        <p:strVal val="visible"/>
                                      </p:to>
                                    </p:set>
                                    <p:animEffect transition="in" filter="wipe(up)">
                                      <p:cBhvr>
                                        <p:cTn id="24" dur="1000"/>
                                        <p:tgtEl>
                                          <p:spTgt spid="26318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263177"/>
                                        </p:tgtEl>
                                        <p:attrNameLst>
                                          <p:attrName>style.visibility</p:attrName>
                                        </p:attrNameLst>
                                      </p:cBhvr>
                                      <p:to>
                                        <p:strVal val="visible"/>
                                      </p:to>
                                    </p:set>
                                    <p:animEffect transition="in" filter="wipe(up)">
                                      <p:cBhvr>
                                        <p:cTn id="29" dur="1000"/>
                                        <p:tgtEl>
                                          <p:spTgt spid="263177"/>
                                        </p:tgtEl>
                                      </p:cBhvr>
                                    </p:animEffect>
                                  </p:childTnLst>
                                </p:cTn>
                              </p:par>
                            </p:childTnLst>
                          </p:cTn>
                        </p:par>
                        <p:par>
                          <p:cTn id="30" fill="hold" nodeType="afterGroup">
                            <p:stCondLst>
                              <p:cond delay="1000"/>
                            </p:stCondLst>
                            <p:childTnLst>
                              <p:par>
                                <p:cTn id="31" presetID="5" presetClass="entr" presetSubtype="10" fill="hold" nodeType="afterEffect">
                                  <p:stCondLst>
                                    <p:cond delay="0"/>
                                  </p:stCondLst>
                                  <p:childTnLst>
                                    <p:set>
                                      <p:cBhvr>
                                        <p:cTn id="32" dur="1" fill="hold">
                                          <p:stCondLst>
                                            <p:cond delay="0"/>
                                          </p:stCondLst>
                                        </p:cTn>
                                        <p:tgtEl>
                                          <p:spTgt spid="263174"/>
                                        </p:tgtEl>
                                        <p:attrNameLst>
                                          <p:attrName>style.visibility</p:attrName>
                                        </p:attrNameLst>
                                      </p:cBhvr>
                                      <p:to>
                                        <p:strVal val="visible"/>
                                      </p:to>
                                    </p:set>
                                    <p:animEffect transition="in" filter="checkerboard(across)">
                                      <p:cBhvr>
                                        <p:cTn id="33" dur="1000"/>
                                        <p:tgtEl>
                                          <p:spTgt spid="263174"/>
                                        </p:tgtEl>
                                      </p:cBhvr>
                                    </p:animEffect>
                                  </p:childTnLst>
                                </p:cTn>
                              </p:par>
                            </p:childTnLst>
                          </p:cTn>
                        </p:par>
                        <p:par>
                          <p:cTn id="34" fill="hold" nodeType="afterGroup">
                            <p:stCondLst>
                              <p:cond delay="2000"/>
                            </p:stCondLst>
                            <p:childTnLst>
                              <p:par>
                                <p:cTn id="35" presetID="22" presetClass="entr" presetSubtype="2"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right)">
                                      <p:cBhvr>
                                        <p:cTn id="37" dur="1000"/>
                                        <p:tgtEl>
                                          <p:spTgt spid="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63179"/>
                                        </p:tgtEl>
                                        <p:attrNameLst>
                                          <p:attrName>style.visibility</p:attrName>
                                        </p:attrNameLst>
                                      </p:cBhvr>
                                      <p:to>
                                        <p:strVal val="visible"/>
                                      </p:to>
                                    </p:set>
                                    <p:animEffect transition="in" filter="wipe(up)">
                                      <p:cBhvr>
                                        <p:cTn id="42" dur="1000"/>
                                        <p:tgtEl>
                                          <p:spTgt spid="263179"/>
                                        </p:tgtEl>
                                      </p:cBhvr>
                                    </p:animEffect>
                                  </p:childTnLst>
                                </p:cTn>
                              </p:par>
                            </p:childTnLst>
                          </p:cTn>
                        </p:par>
                        <p:par>
                          <p:cTn id="43" fill="hold" nodeType="afterGroup">
                            <p:stCondLst>
                              <p:cond delay="1000"/>
                            </p:stCondLst>
                            <p:childTnLst>
                              <p:par>
                                <p:cTn id="44" presetID="5" presetClass="entr" presetSubtype="10" fill="hold" nodeType="afterEffect">
                                  <p:stCondLst>
                                    <p:cond delay="0"/>
                                  </p:stCondLst>
                                  <p:childTnLst>
                                    <p:set>
                                      <p:cBhvr>
                                        <p:cTn id="45" dur="1" fill="hold">
                                          <p:stCondLst>
                                            <p:cond delay="0"/>
                                          </p:stCondLst>
                                        </p:cTn>
                                        <p:tgtEl>
                                          <p:spTgt spid="263175"/>
                                        </p:tgtEl>
                                        <p:attrNameLst>
                                          <p:attrName>style.visibility</p:attrName>
                                        </p:attrNameLst>
                                      </p:cBhvr>
                                      <p:to>
                                        <p:strVal val="visible"/>
                                      </p:to>
                                    </p:set>
                                    <p:animEffect transition="in" filter="checkerboard(across)">
                                      <p:cBhvr>
                                        <p:cTn id="46" dur="1000"/>
                                        <p:tgtEl>
                                          <p:spTgt spid="263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a:grpSpLocks/>
          </p:cNvGrpSpPr>
          <p:nvPr/>
        </p:nvGrpSpPr>
        <p:grpSpPr bwMode="auto">
          <a:xfrm>
            <a:off x="1189038" y="844550"/>
            <a:ext cx="6634162" cy="5040313"/>
            <a:chOff x="1189647" y="764704"/>
            <a:chExt cx="6632976" cy="5040560"/>
          </a:xfrm>
        </p:grpSpPr>
        <p:pic>
          <p:nvPicPr>
            <p:cNvPr id="4" name="Imagen 3"/>
            <p:cNvPicPr>
              <a:picLocks noChangeAspect="1"/>
            </p:cNvPicPr>
            <p:nvPr/>
          </p:nvPicPr>
          <p:blipFill>
            <a:blip r:embed="rId2"/>
            <a:stretch>
              <a:fillRect/>
            </a:stretch>
          </p:blipFill>
          <p:spPr>
            <a:xfrm>
              <a:off x="1189647" y="764704"/>
              <a:ext cx="6632976" cy="5040560"/>
            </a:xfrm>
            <a:prstGeom prst="rect">
              <a:avLst/>
            </a:prstGeom>
            <a:ln>
              <a:noFill/>
            </a:ln>
            <a:effectLst>
              <a:outerShdw blurRad="292100" dist="139700" dir="2700000" algn="tl" rotWithShape="0">
                <a:srgbClr val="333333">
                  <a:alpha val="65000"/>
                </a:srgbClr>
              </a:outerShdw>
            </a:effectLst>
          </p:spPr>
        </p:pic>
        <p:sp>
          <p:nvSpPr>
            <p:cNvPr id="122895" name="CuadroTexto 7"/>
            <p:cNvSpPr txBox="1">
              <a:spLocks noChangeArrowheads="1"/>
            </p:cNvSpPr>
            <p:nvPr/>
          </p:nvSpPr>
          <p:spPr bwMode="auto">
            <a:xfrm>
              <a:off x="4231668" y="1285799"/>
              <a:ext cx="14700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defTabSz="45720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defTabSz="457200" eaLnBrk="0" hangingPunct="0">
                <a:spcBef>
                  <a:spcPct val="20000"/>
                </a:spcBef>
                <a:buClr>
                  <a:schemeClr val="tx2"/>
                </a:buClr>
                <a:buChar char="•"/>
                <a:defRPr sz="2400">
                  <a:solidFill>
                    <a:schemeClr val="tx1"/>
                  </a:solidFill>
                  <a:latin typeface="Verdana" pitchFamily="34" charset="0"/>
                </a:defRPr>
              </a:lvl3pPr>
              <a:lvl4pPr marL="1600200" indent="-228600" defTabSz="457200" eaLnBrk="0" hangingPunct="0">
                <a:spcBef>
                  <a:spcPct val="20000"/>
                </a:spcBef>
                <a:buClr>
                  <a:schemeClr val="hlink"/>
                </a:buClr>
                <a:buChar char="•"/>
                <a:defRPr sz="2000">
                  <a:solidFill>
                    <a:schemeClr val="tx1"/>
                  </a:solidFill>
                  <a:latin typeface="Verdana" pitchFamily="34" charset="0"/>
                </a:defRPr>
              </a:lvl4pPr>
              <a:lvl5pPr marL="2057400" indent="-228600" defTabSz="457200" eaLnBrk="0" hangingPunct="0">
                <a:spcBef>
                  <a:spcPct val="20000"/>
                </a:spcBef>
                <a:buClr>
                  <a:schemeClr val="tx1"/>
                </a:buClr>
                <a:buSzPct val="85000"/>
                <a:buChar char="•"/>
                <a:defRPr sz="2000">
                  <a:solidFill>
                    <a:schemeClr val="tx1"/>
                  </a:solidFill>
                  <a:latin typeface="Verdana" pitchFamily="34" charset="0"/>
                </a:defRPr>
              </a:lvl5pPr>
              <a:lvl6pPr marL="25146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800">
                  <a:solidFill>
                    <a:srgbClr val="FF0000"/>
                  </a:solidFill>
                  <a:latin typeface="Arial" pitchFamily="34" charset="0"/>
                </a:rPr>
                <a:t>Пангрол</a:t>
              </a:r>
              <a:r>
                <a:rPr lang="es-ES" altLang="ru-RU" sz="1800">
                  <a:solidFill>
                    <a:srgbClr val="FF0000"/>
                  </a:solidFill>
                  <a:latin typeface="Arial" pitchFamily="34" charset="0"/>
                </a:rPr>
                <a:t> = 3</a:t>
              </a:r>
            </a:p>
          </p:txBody>
        </p:sp>
      </p:grpSp>
      <p:sp>
        <p:nvSpPr>
          <p:cNvPr id="122883" name="Título 1"/>
          <p:cNvSpPr>
            <a:spLocks noGrp="1"/>
          </p:cNvSpPr>
          <p:nvPr>
            <p:ph type="title" idx="4294967295"/>
          </p:nvPr>
        </p:nvSpPr>
        <p:spPr>
          <a:xfrm>
            <a:off x="222250" y="55563"/>
            <a:ext cx="8567738" cy="777875"/>
          </a:xfrm>
        </p:spPr>
        <p:txBody>
          <a:bodyPr>
            <a:normAutofit fontScale="90000"/>
          </a:bodyPr>
          <a:lstStyle/>
          <a:p>
            <a:pPr eaLnBrk="1" hangingPunct="1"/>
            <a:r>
              <a:rPr lang="ru-RU" altLang="ru-RU" sz="2800" b="1" smtClean="0">
                <a:solidFill>
                  <a:srgbClr val="990000"/>
                </a:solidFill>
              </a:rPr>
              <a:t>Креон®</a:t>
            </a:r>
            <a:r>
              <a:rPr lang="en-US" altLang="ru-RU" sz="2800" b="1" smtClean="0">
                <a:solidFill>
                  <a:srgbClr val="990000"/>
                </a:solidFill>
              </a:rPr>
              <a:t> - </a:t>
            </a:r>
            <a:r>
              <a:rPr lang="ru-RU" altLang="ru-RU" sz="2800" b="1" smtClean="0">
                <a:solidFill>
                  <a:srgbClr val="990000"/>
                </a:solidFill>
              </a:rPr>
              <a:t>ферментный препарат ПЖ с научной доказательной базой</a:t>
            </a:r>
            <a:endParaRPr lang="es-ES" altLang="ru-RU" sz="2800" b="1" smtClean="0">
              <a:solidFill>
                <a:srgbClr val="990000"/>
              </a:solidFill>
            </a:endParaRPr>
          </a:p>
        </p:txBody>
      </p:sp>
      <p:grpSp>
        <p:nvGrpSpPr>
          <p:cNvPr id="15" name="Grupo 14"/>
          <p:cNvGrpSpPr>
            <a:grpSpLocks/>
          </p:cNvGrpSpPr>
          <p:nvPr/>
        </p:nvGrpSpPr>
        <p:grpSpPr bwMode="auto">
          <a:xfrm>
            <a:off x="1189038" y="2065338"/>
            <a:ext cx="6634162" cy="5367337"/>
            <a:chOff x="1189647" y="1907704"/>
            <a:chExt cx="6632976" cy="5367726"/>
          </a:xfrm>
        </p:grpSpPr>
        <p:pic>
          <p:nvPicPr>
            <p:cNvPr id="5" name="Picture 2"/>
            <p:cNvPicPr>
              <a:picLocks noChangeAspect="1" noChangeArrowheads="1"/>
            </p:cNvPicPr>
            <p:nvPr/>
          </p:nvPicPr>
          <p:blipFill rotWithShape="1">
            <a:blip r:embed="rId3"/>
            <a:srcRect l="15156" t="5431" r="16726" b="6371"/>
            <a:stretch/>
          </p:blipFill>
          <p:spPr bwMode="auto">
            <a:xfrm>
              <a:off x="1189647" y="1907704"/>
              <a:ext cx="6632976" cy="5367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893" name="CuadroTexto 8"/>
            <p:cNvSpPr txBox="1">
              <a:spLocks noChangeArrowheads="1"/>
            </p:cNvSpPr>
            <p:nvPr/>
          </p:nvSpPr>
          <p:spPr bwMode="auto">
            <a:xfrm>
              <a:off x="4144656" y="2404763"/>
              <a:ext cx="1644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defTabSz="45720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defTabSz="457200" eaLnBrk="0" hangingPunct="0">
                <a:spcBef>
                  <a:spcPct val="20000"/>
                </a:spcBef>
                <a:buClr>
                  <a:schemeClr val="tx2"/>
                </a:buClr>
                <a:buChar char="•"/>
                <a:defRPr sz="2400">
                  <a:solidFill>
                    <a:schemeClr val="tx1"/>
                  </a:solidFill>
                  <a:latin typeface="Verdana" pitchFamily="34" charset="0"/>
                </a:defRPr>
              </a:lvl3pPr>
              <a:lvl4pPr marL="1600200" indent="-228600" defTabSz="457200" eaLnBrk="0" hangingPunct="0">
                <a:spcBef>
                  <a:spcPct val="20000"/>
                </a:spcBef>
                <a:buClr>
                  <a:schemeClr val="hlink"/>
                </a:buClr>
                <a:buChar char="•"/>
                <a:defRPr sz="2000">
                  <a:solidFill>
                    <a:schemeClr val="tx1"/>
                  </a:solidFill>
                  <a:latin typeface="Verdana" pitchFamily="34" charset="0"/>
                </a:defRPr>
              </a:lvl4pPr>
              <a:lvl5pPr marL="2057400" indent="-228600" defTabSz="457200" eaLnBrk="0" hangingPunct="0">
                <a:spcBef>
                  <a:spcPct val="20000"/>
                </a:spcBef>
                <a:buClr>
                  <a:schemeClr val="tx1"/>
                </a:buClr>
                <a:buSzPct val="85000"/>
                <a:buChar char="•"/>
                <a:defRPr sz="2000">
                  <a:solidFill>
                    <a:schemeClr val="tx1"/>
                  </a:solidFill>
                  <a:latin typeface="Verdana" pitchFamily="34" charset="0"/>
                </a:defRPr>
              </a:lvl5pPr>
              <a:lvl6pPr marL="25146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800">
                  <a:solidFill>
                    <a:srgbClr val="FF0000"/>
                  </a:solidFill>
                  <a:latin typeface="Arial" pitchFamily="34" charset="0"/>
                </a:rPr>
                <a:t>Эрмиталь</a:t>
              </a:r>
              <a:r>
                <a:rPr lang="es-ES" altLang="ru-RU" sz="1800">
                  <a:solidFill>
                    <a:srgbClr val="FF0000"/>
                  </a:solidFill>
                  <a:latin typeface="Arial" pitchFamily="34" charset="0"/>
                </a:rPr>
                <a:t> = 1</a:t>
              </a:r>
            </a:p>
          </p:txBody>
        </p:sp>
      </p:grpSp>
      <p:grpSp>
        <p:nvGrpSpPr>
          <p:cNvPr id="14" name="Grupo 13"/>
          <p:cNvGrpSpPr>
            <a:grpSpLocks/>
          </p:cNvGrpSpPr>
          <p:nvPr/>
        </p:nvGrpSpPr>
        <p:grpSpPr bwMode="auto">
          <a:xfrm>
            <a:off x="1189038" y="3013075"/>
            <a:ext cx="6634162" cy="3470275"/>
            <a:chOff x="1189647" y="3452889"/>
            <a:chExt cx="6632976" cy="3470743"/>
          </a:xfrm>
        </p:grpSpPr>
        <p:pic>
          <p:nvPicPr>
            <p:cNvPr id="6" name="Picture 2"/>
            <p:cNvPicPr>
              <a:picLocks noChangeAspect="1" noChangeArrowheads="1"/>
            </p:cNvPicPr>
            <p:nvPr/>
          </p:nvPicPr>
          <p:blipFill rotWithShape="1">
            <a:blip r:embed="rId4"/>
            <a:srcRect l="15156" t="4800" r="17119" b="38500"/>
            <a:stretch/>
          </p:blipFill>
          <p:spPr bwMode="auto">
            <a:xfrm>
              <a:off x="1189647" y="3452889"/>
              <a:ext cx="6632976" cy="3470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891" name="CuadroTexto 9"/>
            <p:cNvSpPr txBox="1">
              <a:spLocks noChangeArrowheads="1"/>
            </p:cNvSpPr>
            <p:nvPr/>
          </p:nvSpPr>
          <p:spPr bwMode="auto">
            <a:xfrm>
              <a:off x="4144656" y="3908514"/>
              <a:ext cx="1644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defTabSz="45720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defTabSz="457200" eaLnBrk="0" hangingPunct="0">
                <a:spcBef>
                  <a:spcPct val="20000"/>
                </a:spcBef>
                <a:buClr>
                  <a:schemeClr val="tx2"/>
                </a:buClr>
                <a:buChar char="•"/>
                <a:defRPr sz="2400">
                  <a:solidFill>
                    <a:schemeClr val="tx1"/>
                  </a:solidFill>
                  <a:latin typeface="Verdana" pitchFamily="34" charset="0"/>
                </a:defRPr>
              </a:lvl3pPr>
              <a:lvl4pPr marL="1600200" indent="-228600" defTabSz="457200" eaLnBrk="0" hangingPunct="0">
                <a:spcBef>
                  <a:spcPct val="20000"/>
                </a:spcBef>
                <a:buClr>
                  <a:schemeClr val="hlink"/>
                </a:buClr>
                <a:buChar char="•"/>
                <a:defRPr sz="2000">
                  <a:solidFill>
                    <a:schemeClr val="tx1"/>
                  </a:solidFill>
                  <a:latin typeface="Verdana" pitchFamily="34" charset="0"/>
                </a:defRPr>
              </a:lvl4pPr>
              <a:lvl5pPr marL="2057400" indent="-228600" defTabSz="457200" eaLnBrk="0" hangingPunct="0">
                <a:spcBef>
                  <a:spcPct val="20000"/>
                </a:spcBef>
                <a:buClr>
                  <a:schemeClr val="tx1"/>
                </a:buClr>
                <a:buSzPct val="85000"/>
                <a:buChar char="•"/>
                <a:defRPr sz="2000">
                  <a:solidFill>
                    <a:schemeClr val="tx1"/>
                  </a:solidFill>
                  <a:latin typeface="Verdana" pitchFamily="34" charset="0"/>
                </a:defRPr>
              </a:lvl5pPr>
              <a:lvl6pPr marL="25146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800">
                  <a:solidFill>
                    <a:srgbClr val="FF0000"/>
                  </a:solidFill>
                  <a:latin typeface="Arial" pitchFamily="34" charset="0"/>
                </a:rPr>
                <a:t>Микразим</a:t>
              </a:r>
              <a:r>
                <a:rPr lang="es-ES" altLang="ru-RU" sz="1800">
                  <a:solidFill>
                    <a:srgbClr val="FF0000"/>
                  </a:solidFill>
                  <a:latin typeface="Arial" pitchFamily="34" charset="0"/>
                </a:rPr>
                <a:t> = 0</a:t>
              </a:r>
            </a:p>
          </p:txBody>
        </p:sp>
      </p:grpSp>
      <p:grpSp>
        <p:nvGrpSpPr>
          <p:cNvPr id="13" name="Grupo 12"/>
          <p:cNvGrpSpPr>
            <a:grpSpLocks/>
          </p:cNvGrpSpPr>
          <p:nvPr/>
        </p:nvGrpSpPr>
        <p:grpSpPr bwMode="auto">
          <a:xfrm>
            <a:off x="1189038" y="3849688"/>
            <a:ext cx="6634162" cy="5521325"/>
            <a:chOff x="1189647" y="4305378"/>
            <a:chExt cx="6632976" cy="5521090"/>
          </a:xfrm>
        </p:grpSpPr>
        <p:pic>
          <p:nvPicPr>
            <p:cNvPr id="7" name="Picture 2"/>
            <p:cNvPicPr>
              <a:picLocks noChangeAspect="1" noChangeArrowheads="1"/>
            </p:cNvPicPr>
            <p:nvPr/>
          </p:nvPicPr>
          <p:blipFill rotWithShape="1">
            <a:blip r:embed="rId5"/>
            <a:srcRect l="15156" t="5430" r="16726" b="3851"/>
            <a:stretch/>
          </p:blipFill>
          <p:spPr bwMode="auto">
            <a:xfrm>
              <a:off x="1189647" y="4305378"/>
              <a:ext cx="6632976" cy="5521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889" name="CuadroTexto 10"/>
            <p:cNvSpPr txBox="1">
              <a:spLocks noChangeArrowheads="1"/>
            </p:cNvSpPr>
            <p:nvPr/>
          </p:nvSpPr>
          <p:spPr bwMode="auto">
            <a:xfrm>
              <a:off x="4226731" y="4985079"/>
              <a:ext cx="147989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defTabSz="45720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defTabSz="457200" eaLnBrk="0" hangingPunct="0">
                <a:spcBef>
                  <a:spcPct val="20000"/>
                </a:spcBef>
                <a:buClr>
                  <a:schemeClr val="tx2"/>
                </a:buClr>
                <a:buChar char="•"/>
                <a:defRPr sz="2400">
                  <a:solidFill>
                    <a:schemeClr val="tx1"/>
                  </a:solidFill>
                  <a:latin typeface="Verdana" pitchFamily="34" charset="0"/>
                </a:defRPr>
              </a:lvl3pPr>
              <a:lvl4pPr marL="1600200" indent="-228600" defTabSz="457200" eaLnBrk="0" hangingPunct="0">
                <a:spcBef>
                  <a:spcPct val="20000"/>
                </a:spcBef>
                <a:buClr>
                  <a:schemeClr val="hlink"/>
                </a:buClr>
                <a:buChar char="•"/>
                <a:defRPr sz="2000">
                  <a:solidFill>
                    <a:schemeClr val="tx1"/>
                  </a:solidFill>
                  <a:latin typeface="Verdana" pitchFamily="34" charset="0"/>
                </a:defRPr>
              </a:lvl4pPr>
              <a:lvl5pPr marL="2057400" indent="-228600" defTabSz="457200" eaLnBrk="0" hangingPunct="0">
                <a:spcBef>
                  <a:spcPct val="20000"/>
                </a:spcBef>
                <a:buClr>
                  <a:schemeClr val="tx1"/>
                </a:buClr>
                <a:buSzPct val="85000"/>
                <a:buChar char="•"/>
                <a:defRPr sz="2000">
                  <a:solidFill>
                    <a:schemeClr val="tx1"/>
                  </a:solidFill>
                  <a:latin typeface="Verdana" pitchFamily="34" charset="0"/>
                </a:defRPr>
              </a:lvl5pPr>
              <a:lvl6pPr marL="25146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defTabSz="4572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800">
                  <a:solidFill>
                    <a:srgbClr val="FF0000"/>
                  </a:solidFill>
                  <a:latin typeface="Arial" pitchFamily="34" charset="0"/>
                </a:rPr>
                <a:t>Креон</a:t>
              </a:r>
              <a:r>
                <a:rPr lang="es-ES" altLang="ru-RU" sz="1800">
                  <a:solidFill>
                    <a:srgbClr val="FF0000"/>
                  </a:solidFill>
                  <a:latin typeface="Arial" pitchFamily="34" charset="0"/>
                </a:rPr>
                <a:t> = 310</a:t>
              </a:r>
            </a:p>
          </p:txBody>
        </p:sp>
      </p:grpSp>
      <p:sp>
        <p:nvSpPr>
          <p:cNvPr id="122887" name="TextBox 1"/>
          <p:cNvSpPr txBox="1">
            <a:spLocks noChangeArrowheads="1"/>
          </p:cNvSpPr>
          <p:nvPr/>
        </p:nvSpPr>
        <p:spPr bwMode="auto">
          <a:xfrm>
            <a:off x="6011863" y="6518275"/>
            <a:ext cx="3255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ru-RU" altLang="ru-RU" sz="1100" b="1"/>
              <a:t>По данным с сайта </a:t>
            </a:r>
            <a:r>
              <a:rPr lang="en-US" altLang="ru-RU" sz="1100" b="1"/>
              <a:t>www.pubmed.com</a:t>
            </a:r>
            <a:endParaRPr lang="ru-RU" altLang="ru-RU" sz="1100" b="1"/>
          </a:p>
        </p:txBody>
      </p:sp>
    </p:spTree>
    <p:extLst>
      <p:ext uri="{BB962C8B-B14F-4D97-AF65-F5344CB8AC3E}">
        <p14:creationId xmlns:p14="http://schemas.microsoft.com/office/powerpoint/2010/main" val="4253098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Effect transition="in" filter="fade">
                                      <p:cBhvr>
                                        <p:cTn id="23" dur="10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Effect transition="in" filter="fade">
                                      <p:cBhvr>
                                        <p:cTn id="3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93750" y="30163"/>
            <a:ext cx="8162925" cy="1077912"/>
          </a:xfrm>
        </p:spPr>
        <p:txBody>
          <a:bodyPr/>
          <a:lstStyle/>
          <a:p>
            <a:pPr algn="ctr" eaLnBrk="1" hangingPunct="1"/>
            <a:r>
              <a:rPr lang="ru-RU" altLang="ru-RU" sz="3200" smtClean="0"/>
              <a:t>Длительность заместительной терапии</a:t>
            </a:r>
            <a:endParaRPr lang="en-US" altLang="ru-RU" sz="3200" smtClean="0"/>
          </a:p>
        </p:txBody>
      </p:sp>
      <p:sp>
        <p:nvSpPr>
          <p:cNvPr id="123907" name="Rectangle 3"/>
          <p:cNvSpPr>
            <a:spLocks noGrp="1" noChangeArrowheads="1"/>
          </p:cNvSpPr>
          <p:nvPr>
            <p:ph idx="1"/>
          </p:nvPr>
        </p:nvSpPr>
        <p:spPr>
          <a:xfrm>
            <a:off x="182563" y="1039813"/>
            <a:ext cx="8110537" cy="4191000"/>
          </a:xfrm>
        </p:spPr>
        <p:txBody>
          <a:bodyPr/>
          <a:lstStyle/>
          <a:p>
            <a:pPr eaLnBrk="1" hangingPunct="1"/>
            <a:r>
              <a:rPr lang="ru-RU" altLang="ru-RU" sz="2400" dirty="0" smtClean="0"/>
              <a:t>При хроническом панкреатите происходит необратимое, прогрессирующее разрушение паренхимы поджелудочной железы. У большинства пациентов это требует проведение </a:t>
            </a:r>
            <a:r>
              <a:rPr lang="ru-RU" altLang="ru-RU" sz="2400" b="1" dirty="0" smtClean="0">
                <a:solidFill>
                  <a:srgbClr val="990000"/>
                </a:solidFill>
              </a:rPr>
              <a:t>пожизненной</a:t>
            </a:r>
            <a:r>
              <a:rPr lang="ru-RU" altLang="ru-RU" sz="2400" dirty="0" smtClean="0"/>
              <a:t> заместительной ферментной терапии в нарастающей – соответственно прогрессированию заболевания – дозе. </a:t>
            </a:r>
            <a:endParaRPr lang="en-US" altLang="ru-RU" sz="2400" dirty="0" smtClean="0"/>
          </a:p>
        </p:txBody>
      </p:sp>
      <p:sp>
        <p:nvSpPr>
          <p:cNvPr id="123908" name="Rectangle 4"/>
          <p:cNvSpPr>
            <a:spLocks noChangeArrowheads="1"/>
          </p:cNvSpPr>
          <p:nvPr/>
        </p:nvSpPr>
        <p:spPr bwMode="auto">
          <a:xfrm>
            <a:off x="152400" y="6280150"/>
            <a:ext cx="81724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0795" algn="ctr">
                <a:solidFill>
                  <a:schemeClr val="tx1"/>
                </a:solidFill>
                <a:miter lim="800000"/>
                <a:headEnd type="none" w="sm" len="sm"/>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en-US" altLang="ru-RU" sz="800">
                <a:latin typeface="Times New Roman" pitchFamily="18" charset="0"/>
              </a:rPr>
              <a:t>Dumasy V, Delhaye M, Cotton F, Deviere J. Fat malabsorption screening in chronic pancreatitis. The American journal of gastroenterology 2004;99:1350-4.</a:t>
            </a:r>
            <a:endParaRPr lang="ru-RU" altLang="ru-RU" sz="800">
              <a:latin typeface="Times New Roman" pitchFamily="18" charset="0"/>
            </a:endParaRPr>
          </a:p>
          <a:p>
            <a:pPr eaLnBrk="1" hangingPunct="1">
              <a:spcBef>
                <a:spcPct val="0"/>
              </a:spcBef>
              <a:buClrTx/>
              <a:buSzTx/>
              <a:buFontTx/>
              <a:buNone/>
            </a:pPr>
            <a:r>
              <a:rPr lang="en-US" altLang="ru-RU" sz="800">
                <a:latin typeface="Times New Roman" pitchFamily="18" charset="0"/>
              </a:rPr>
              <a:t>Andrén-Sandberg A.</a:t>
            </a:r>
            <a:r>
              <a:rPr lang="ru-RU" altLang="ru-RU" sz="800">
                <a:latin typeface="Times New Roman" pitchFamily="18" charset="0"/>
              </a:rPr>
              <a:t> </a:t>
            </a:r>
            <a:r>
              <a:rPr lang="en-US" altLang="ru-RU" sz="800">
                <a:latin typeface="Times New Roman" pitchFamily="18" charset="0"/>
              </a:rPr>
              <a:t>Enzyme substitution in pancreatic disease.</a:t>
            </a:r>
            <a:r>
              <a:rPr lang="ru-RU" altLang="ru-RU" sz="800">
                <a:latin typeface="Times New Roman" pitchFamily="18" charset="0"/>
              </a:rPr>
              <a:t> </a:t>
            </a:r>
            <a:r>
              <a:rPr lang="en-US" altLang="ru-RU" sz="800">
                <a:latin typeface="Times New Roman" pitchFamily="18" charset="0"/>
              </a:rPr>
              <a:t>Digestion. 1987;37 Suppl 1:35-46.</a:t>
            </a:r>
          </a:p>
        </p:txBody>
      </p:sp>
      <p:pic>
        <p:nvPicPr>
          <p:cNvPr id="1239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8475" y="3656013"/>
            <a:ext cx="4200525"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0" name="Rectangle 23"/>
          <p:cNvSpPr>
            <a:spLocks noChangeArrowheads="1"/>
          </p:cNvSpPr>
          <p:nvPr/>
        </p:nvSpPr>
        <p:spPr bwMode="auto">
          <a:xfrm rot="-5400000">
            <a:off x="8395494" y="5134769"/>
            <a:ext cx="1122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en-US" altLang="ru-RU" sz="900">
                <a:latin typeface="Arial" pitchFamily="34" charset="0"/>
              </a:rPr>
              <a:t>RUCRE140206(1)</a:t>
            </a:r>
            <a:endParaRPr lang="ru-RU" altLang="ru-RU" sz="900">
              <a:latin typeface="Arial" pitchFamily="34" charset="0"/>
            </a:endParaRPr>
          </a:p>
        </p:txBody>
      </p:sp>
    </p:spTree>
    <p:extLst>
      <p:ext uri="{BB962C8B-B14F-4D97-AF65-F5344CB8AC3E}">
        <p14:creationId xmlns:p14="http://schemas.microsoft.com/office/powerpoint/2010/main" val="269133511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sz="half" idx="1"/>
          </p:nvPr>
        </p:nvSpPr>
        <p:spPr>
          <a:xfrm>
            <a:off x="0" y="3429000"/>
            <a:ext cx="9144000" cy="3214688"/>
          </a:xfrm>
          <a:noFill/>
        </p:spPr>
        <p:txBody>
          <a:bodyPr/>
          <a:lstStyle/>
          <a:p>
            <a:pPr eaLnBrk="1" hangingPunct="1">
              <a:lnSpc>
                <a:spcPct val="80000"/>
              </a:lnSpc>
            </a:pPr>
            <a:r>
              <a:rPr lang="ru-RU" altLang="ru-RU" sz="2000" b="1" smtClean="0">
                <a:solidFill>
                  <a:schemeClr val="hlink"/>
                </a:solidFill>
                <a:latin typeface="Arial" pitchFamily="34" charset="0"/>
                <a:cs typeface="Arial" pitchFamily="34" charset="0"/>
              </a:rPr>
              <a:t>Лекарственные препараты</a:t>
            </a:r>
            <a:endParaRPr lang="ru-RU" altLang="ru-RU" sz="2000" smtClean="0">
              <a:solidFill>
                <a:schemeClr val="hlink"/>
              </a:solidFill>
              <a:latin typeface="Arial" pitchFamily="34" charset="0"/>
              <a:cs typeface="Arial" pitchFamily="34" charset="0"/>
            </a:endParaRPr>
          </a:p>
          <a:p>
            <a:pPr eaLnBrk="1" hangingPunct="1">
              <a:lnSpc>
                <a:spcPct val="80000"/>
              </a:lnSpc>
              <a:buClr>
                <a:srgbClr val="009900"/>
              </a:buClr>
            </a:pPr>
            <a:r>
              <a:rPr lang="ru-RU" altLang="ru-RU" sz="1800" b="1" smtClean="0">
                <a:solidFill>
                  <a:schemeClr val="hlink"/>
                </a:solidFill>
                <a:latin typeface="Arial" pitchFamily="34" charset="0"/>
                <a:cs typeface="Arial" pitchFamily="34" charset="0"/>
              </a:rPr>
              <a:t>Идиопатический ХП</a:t>
            </a:r>
            <a:endParaRPr lang="ru-RU" altLang="ru-RU" sz="1800" smtClean="0">
              <a:solidFill>
                <a:schemeClr val="hlink"/>
              </a:solidFill>
              <a:latin typeface="Arial" pitchFamily="34" charset="0"/>
              <a:cs typeface="Arial" pitchFamily="34" charset="0"/>
            </a:endParaRPr>
          </a:p>
          <a:p>
            <a:pPr eaLnBrk="1" hangingPunct="1">
              <a:lnSpc>
                <a:spcPct val="80000"/>
              </a:lnSpc>
              <a:buClr>
                <a:srgbClr val="009900"/>
              </a:buClr>
            </a:pPr>
            <a:r>
              <a:rPr lang="ru-RU" altLang="ru-RU" sz="1800" b="1" smtClean="0">
                <a:solidFill>
                  <a:schemeClr val="hlink"/>
                </a:solidFill>
                <a:latin typeface="Arial" pitchFamily="34" charset="0"/>
                <a:cs typeface="Arial" pitchFamily="34" charset="0"/>
              </a:rPr>
              <a:t>Муковисцидоз </a:t>
            </a:r>
          </a:p>
          <a:p>
            <a:pPr eaLnBrk="1" hangingPunct="1">
              <a:lnSpc>
                <a:spcPct val="80000"/>
              </a:lnSpc>
              <a:buClr>
                <a:srgbClr val="009900"/>
              </a:buClr>
            </a:pPr>
            <a:r>
              <a:rPr lang="ru-RU" altLang="ru-RU" sz="1800" b="1" smtClean="0">
                <a:solidFill>
                  <a:schemeClr val="hlink"/>
                </a:solidFill>
                <a:latin typeface="Arial" pitchFamily="34" charset="0"/>
                <a:cs typeface="Arial" pitchFamily="34" charset="0"/>
              </a:rPr>
              <a:t>Гиперпаратиреоз</a:t>
            </a:r>
            <a:endParaRPr lang="ru-RU" altLang="ru-RU" sz="1800" smtClean="0">
              <a:solidFill>
                <a:schemeClr val="hlink"/>
              </a:solidFill>
              <a:latin typeface="Arial" pitchFamily="34" charset="0"/>
              <a:cs typeface="Arial" pitchFamily="34" charset="0"/>
            </a:endParaRPr>
          </a:p>
          <a:p>
            <a:pPr eaLnBrk="1" hangingPunct="1">
              <a:lnSpc>
                <a:spcPct val="80000"/>
              </a:lnSpc>
              <a:buClr>
                <a:srgbClr val="009900"/>
              </a:buClr>
            </a:pPr>
            <a:r>
              <a:rPr lang="ru-RU" altLang="ru-RU" sz="1800" b="1" smtClean="0">
                <a:solidFill>
                  <a:schemeClr val="hlink"/>
                </a:solidFill>
                <a:latin typeface="Arial" pitchFamily="34" charset="0"/>
                <a:cs typeface="Arial" pitchFamily="34" charset="0"/>
              </a:rPr>
              <a:t>Гиперлипидемия</a:t>
            </a:r>
            <a:endParaRPr lang="ru-RU" altLang="ru-RU" sz="1800" smtClean="0">
              <a:solidFill>
                <a:schemeClr val="hlink"/>
              </a:solidFill>
              <a:latin typeface="Arial" pitchFamily="34" charset="0"/>
              <a:cs typeface="Arial" pitchFamily="34" charset="0"/>
            </a:endParaRPr>
          </a:p>
          <a:p>
            <a:pPr eaLnBrk="1" hangingPunct="1">
              <a:lnSpc>
                <a:spcPct val="80000"/>
              </a:lnSpc>
              <a:buClr>
                <a:srgbClr val="009900"/>
              </a:buClr>
            </a:pPr>
            <a:r>
              <a:rPr lang="ru-RU" altLang="ru-RU" sz="1800" b="1" smtClean="0">
                <a:solidFill>
                  <a:schemeClr val="hlink"/>
                </a:solidFill>
                <a:latin typeface="Arial" pitchFamily="34" charset="0"/>
                <a:cs typeface="Arial" pitchFamily="34" charset="0"/>
              </a:rPr>
              <a:t>Токсические вещества, Метаболический ацидоз</a:t>
            </a:r>
            <a:endParaRPr lang="ru-RU" altLang="ru-RU" sz="1800" smtClean="0">
              <a:solidFill>
                <a:schemeClr val="hlink"/>
              </a:solidFill>
              <a:latin typeface="Arial" pitchFamily="34" charset="0"/>
              <a:cs typeface="Arial" pitchFamily="34" charset="0"/>
            </a:endParaRPr>
          </a:p>
          <a:p>
            <a:pPr eaLnBrk="1" hangingPunct="1">
              <a:lnSpc>
                <a:spcPct val="80000"/>
              </a:lnSpc>
              <a:buClr>
                <a:srgbClr val="009900"/>
              </a:buClr>
            </a:pPr>
            <a:r>
              <a:rPr lang="ru-RU" altLang="ru-RU" sz="1800" b="1" smtClean="0">
                <a:solidFill>
                  <a:schemeClr val="hlink"/>
                </a:solidFill>
                <a:latin typeface="Arial" pitchFamily="34" charset="0"/>
                <a:cs typeface="Arial" pitchFamily="34" charset="0"/>
              </a:rPr>
              <a:t>Белковая недостаточность, Уремия</a:t>
            </a:r>
            <a:endParaRPr lang="ru-RU" altLang="ru-RU" sz="1800" smtClean="0">
              <a:solidFill>
                <a:schemeClr val="hlink"/>
              </a:solidFill>
              <a:latin typeface="Arial" pitchFamily="34" charset="0"/>
              <a:cs typeface="Arial" pitchFamily="34" charset="0"/>
            </a:endParaRPr>
          </a:p>
          <a:p>
            <a:pPr eaLnBrk="1" hangingPunct="1">
              <a:lnSpc>
                <a:spcPct val="80000"/>
              </a:lnSpc>
              <a:buClr>
                <a:srgbClr val="009900"/>
              </a:buClr>
            </a:pPr>
            <a:r>
              <a:rPr lang="ru-RU" altLang="ru-RU" sz="1800" b="1" smtClean="0">
                <a:solidFill>
                  <a:schemeClr val="hlink"/>
                </a:solidFill>
                <a:latin typeface="Arial" pitchFamily="34" charset="0"/>
                <a:cs typeface="Arial" pitchFamily="34" charset="0"/>
              </a:rPr>
              <a:t>Гормональные и циркуляторные расстройства</a:t>
            </a:r>
            <a:endParaRPr lang="ru-RU" altLang="ru-RU" sz="1800" smtClean="0">
              <a:solidFill>
                <a:schemeClr val="hlink"/>
              </a:solidFill>
              <a:latin typeface="Arial" pitchFamily="34" charset="0"/>
              <a:cs typeface="Arial" pitchFamily="34" charset="0"/>
            </a:endParaRPr>
          </a:p>
          <a:p>
            <a:pPr eaLnBrk="1" hangingPunct="1">
              <a:lnSpc>
                <a:spcPct val="80000"/>
              </a:lnSpc>
              <a:buClr>
                <a:srgbClr val="009900"/>
              </a:buClr>
            </a:pPr>
            <a:r>
              <a:rPr lang="ru-RU" altLang="ru-RU" sz="1800" b="1" smtClean="0">
                <a:solidFill>
                  <a:schemeClr val="hlink"/>
                </a:solidFill>
                <a:latin typeface="Arial" pitchFamily="34" charset="0"/>
                <a:cs typeface="Arial" pitchFamily="34" charset="0"/>
              </a:rPr>
              <a:t>Инфекции</a:t>
            </a:r>
            <a:endParaRPr lang="ru-RU" altLang="ru-RU" sz="1800" smtClean="0">
              <a:solidFill>
                <a:schemeClr val="hlink"/>
              </a:solidFill>
              <a:latin typeface="Arial" pitchFamily="34" charset="0"/>
              <a:cs typeface="Arial" pitchFamily="34" charset="0"/>
            </a:endParaRPr>
          </a:p>
          <a:p>
            <a:pPr eaLnBrk="1" hangingPunct="1">
              <a:lnSpc>
                <a:spcPct val="80000"/>
              </a:lnSpc>
              <a:buClr>
                <a:srgbClr val="009900"/>
              </a:buClr>
            </a:pPr>
            <a:r>
              <a:rPr lang="ru-RU" altLang="ru-RU" sz="1800" b="1" smtClean="0">
                <a:solidFill>
                  <a:schemeClr val="hlink"/>
                </a:solidFill>
                <a:latin typeface="Arial" pitchFamily="34" charset="0"/>
                <a:cs typeface="Arial" pitchFamily="34" charset="0"/>
              </a:rPr>
              <a:t>Системные заболевания (СКВ, узелковый периартериит)</a:t>
            </a:r>
            <a:endParaRPr lang="ru-RU" altLang="ru-RU" sz="1800" smtClean="0">
              <a:solidFill>
                <a:schemeClr val="hlink"/>
              </a:solidFill>
              <a:latin typeface="Arial" pitchFamily="34" charset="0"/>
              <a:cs typeface="Arial" pitchFamily="34" charset="0"/>
            </a:endParaRPr>
          </a:p>
          <a:p>
            <a:pPr eaLnBrk="1" hangingPunct="1">
              <a:lnSpc>
                <a:spcPct val="80000"/>
              </a:lnSpc>
              <a:buClr>
                <a:srgbClr val="009900"/>
              </a:buClr>
            </a:pPr>
            <a:r>
              <a:rPr lang="ru-RU" altLang="ru-RU" sz="1800" b="1" smtClean="0">
                <a:solidFill>
                  <a:schemeClr val="hlink"/>
                </a:solidFill>
                <a:latin typeface="Arial" pitchFamily="34" charset="0"/>
                <a:cs typeface="Arial" pitchFamily="34" charset="0"/>
              </a:rPr>
              <a:t>Травма, Послеоперационный ХП.</a:t>
            </a:r>
          </a:p>
        </p:txBody>
      </p:sp>
      <p:pic>
        <p:nvPicPr>
          <p:cNvPr id="25603" name="Picture 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019925" y="620713"/>
            <a:ext cx="1857375" cy="2306637"/>
          </a:xfrm>
          <a:noFill/>
        </p:spPr>
      </p:pic>
      <p:sp>
        <p:nvSpPr>
          <p:cNvPr id="25604" name="Rectangle 3"/>
          <p:cNvSpPr>
            <a:spLocks noChangeArrowheads="1"/>
          </p:cNvSpPr>
          <p:nvPr/>
        </p:nvSpPr>
        <p:spPr bwMode="auto">
          <a:xfrm>
            <a:off x="0" y="79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2400" b="1">
                <a:solidFill>
                  <a:schemeClr val="folHlink"/>
                </a:solidFill>
                <a:latin typeface="Arial" pitchFamily="34" charset="0"/>
              </a:rPr>
              <a:t>За счет возрастания роли основных этиологических факторов ХП</a:t>
            </a:r>
            <a:endParaRPr lang="ru-RU" altLang="ru-RU" sz="1800" b="1">
              <a:solidFill>
                <a:schemeClr val="folHlink"/>
              </a:solidFill>
              <a:latin typeface="Arial" pitchFamily="34" charset="0"/>
            </a:endParaRPr>
          </a:p>
        </p:txBody>
      </p:sp>
      <p:sp>
        <p:nvSpPr>
          <p:cNvPr id="25605" name="Rectangle 3"/>
          <p:cNvSpPr txBox="1">
            <a:spLocks noChangeArrowheads="1"/>
          </p:cNvSpPr>
          <p:nvPr/>
        </p:nvSpPr>
        <p:spPr bwMode="auto">
          <a:xfrm>
            <a:off x="0" y="928688"/>
            <a:ext cx="7000875"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lnSpc>
                <a:spcPct val="80000"/>
              </a:lnSpc>
              <a:buClr>
                <a:srgbClr val="009900"/>
              </a:buClr>
              <a:buFont typeface="Wingdings" pitchFamily="2" charset="2"/>
              <a:buNone/>
            </a:pPr>
            <a:r>
              <a:rPr lang="ru-RU" altLang="ru-RU" sz="2000" b="1">
                <a:solidFill>
                  <a:srgbClr val="FF0000"/>
                </a:solidFill>
                <a:latin typeface="Arial" pitchFamily="34" charset="0"/>
                <a:cs typeface="Arial" pitchFamily="34" charset="0"/>
              </a:rPr>
              <a:t>Алкоголь среди причин ХП, составляет 40-80%</a:t>
            </a:r>
          </a:p>
          <a:p>
            <a:pPr algn="just" eaLnBrk="1" hangingPunct="1">
              <a:lnSpc>
                <a:spcPct val="80000"/>
              </a:lnSpc>
              <a:buFont typeface="Wingdings" pitchFamily="2" charset="2"/>
              <a:buNone/>
            </a:pPr>
            <a:r>
              <a:rPr lang="ru-RU" altLang="ru-RU" sz="2400">
                <a:solidFill>
                  <a:schemeClr val="hlink"/>
                </a:solidFill>
                <a:latin typeface="Arial" pitchFamily="34" charset="0"/>
                <a:cs typeface="Arial" pitchFamily="34" charset="0"/>
              </a:rPr>
              <a:t>-</a:t>
            </a:r>
            <a:r>
              <a:rPr lang="ru-RU" altLang="ru-RU" sz="1800" b="1">
                <a:solidFill>
                  <a:schemeClr val="hlink"/>
                </a:solidFill>
                <a:latin typeface="Arial" pitchFamily="34" charset="0"/>
                <a:cs typeface="Arial" pitchFamily="34" charset="0"/>
              </a:rPr>
              <a:t>Линейная зависимость между потреблением алкоголя и риском развития ХП.</a:t>
            </a:r>
          </a:p>
          <a:p>
            <a:pPr algn="just" eaLnBrk="1" hangingPunct="1">
              <a:lnSpc>
                <a:spcPct val="80000"/>
              </a:lnSpc>
              <a:buFont typeface="Wingdings" pitchFamily="2" charset="2"/>
              <a:buNone/>
            </a:pPr>
            <a:r>
              <a:rPr lang="ru-RU" altLang="ru-RU" sz="1800" b="1">
                <a:solidFill>
                  <a:schemeClr val="hlink"/>
                </a:solidFill>
                <a:latin typeface="Arial" pitchFamily="34" charset="0"/>
                <a:cs typeface="Arial" pitchFamily="34" charset="0"/>
              </a:rPr>
              <a:t>-Прямая корреляция между заболеваемостью панкреатитом и потреблением алкоголя мужчинами в возрасте 20-39 лет. </a:t>
            </a:r>
            <a:endParaRPr lang="en-US" altLang="ru-RU" sz="1800" b="1">
              <a:solidFill>
                <a:schemeClr val="hlink"/>
              </a:solidFill>
              <a:latin typeface="Arial" pitchFamily="34" charset="0"/>
              <a:cs typeface="Arial" pitchFamily="34" charset="0"/>
            </a:endParaRPr>
          </a:p>
          <a:p>
            <a:pPr eaLnBrk="1" hangingPunct="1">
              <a:lnSpc>
                <a:spcPct val="80000"/>
              </a:lnSpc>
              <a:buClr>
                <a:srgbClr val="009900"/>
              </a:buClr>
              <a:buFont typeface="Wingdings" pitchFamily="2" charset="2"/>
              <a:buNone/>
            </a:pPr>
            <a:endParaRPr lang="ru-RU" altLang="ru-RU" sz="2000" b="1">
              <a:solidFill>
                <a:srgbClr val="FF0000"/>
              </a:solidFill>
              <a:latin typeface="Arial" pitchFamily="34" charset="0"/>
              <a:cs typeface="Arial" pitchFamily="34" charset="0"/>
            </a:endParaRPr>
          </a:p>
          <a:p>
            <a:pPr eaLnBrk="1" hangingPunct="1">
              <a:lnSpc>
                <a:spcPct val="80000"/>
              </a:lnSpc>
              <a:buClr>
                <a:srgbClr val="009900"/>
              </a:buClr>
              <a:buFont typeface="Wingdings" pitchFamily="2" charset="2"/>
              <a:buNone/>
            </a:pPr>
            <a:r>
              <a:rPr lang="ru-RU" altLang="ru-RU" sz="2000" b="1">
                <a:solidFill>
                  <a:srgbClr val="FF0000"/>
                </a:solidFill>
                <a:latin typeface="Arial" pitchFamily="34" charset="0"/>
                <a:cs typeface="Arial" pitchFamily="34" charset="0"/>
              </a:rPr>
              <a:t>Заболеваний желчного пузыря и желчных путей</a:t>
            </a:r>
          </a:p>
          <a:p>
            <a:pPr eaLnBrk="1" hangingPunct="1">
              <a:lnSpc>
                <a:spcPct val="80000"/>
              </a:lnSpc>
              <a:buClr>
                <a:srgbClr val="009900"/>
              </a:buClr>
              <a:buFont typeface="Wingdings" pitchFamily="2" charset="2"/>
              <a:buNone/>
            </a:pPr>
            <a:endParaRPr lang="ru-RU" altLang="ru-RU" sz="2000" b="1">
              <a:latin typeface="Arial" pitchFamily="34" charset="0"/>
              <a:cs typeface="Arial" pitchFamily="34" charset="0"/>
            </a:endParaRPr>
          </a:p>
        </p:txBody>
      </p:sp>
    </p:spTree>
    <p:extLst>
      <p:ext uri="{BB962C8B-B14F-4D97-AF65-F5344CB8AC3E}">
        <p14:creationId xmlns:p14="http://schemas.microsoft.com/office/powerpoint/2010/main" val="38325476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sz="half" idx="4294967295"/>
          </p:nvPr>
        </p:nvSpPr>
        <p:spPr>
          <a:xfrm>
            <a:off x="0" y="0"/>
            <a:ext cx="9144000" cy="6858000"/>
          </a:xfrm>
        </p:spPr>
        <p:txBody>
          <a:bodyPr/>
          <a:lstStyle/>
          <a:p>
            <a:pPr marL="609600" indent="-609600" algn="ctr" eaLnBrk="1" hangingPunct="1">
              <a:buFont typeface="Wingdings" pitchFamily="2" charset="2"/>
              <a:buNone/>
            </a:pPr>
            <a:r>
              <a:rPr lang="ru-RU" altLang="ru-RU" smtClean="0">
                <a:solidFill>
                  <a:schemeClr val="folHlink"/>
                </a:solidFill>
                <a:latin typeface="Arial" pitchFamily="34" charset="0"/>
              </a:rPr>
              <a:t>Улучшение реологии панкреатического секрета</a:t>
            </a:r>
          </a:p>
          <a:p>
            <a:pPr marL="609600" indent="-609600" eaLnBrk="1" hangingPunct="1">
              <a:buFont typeface="Wingdings" pitchFamily="2" charset="2"/>
              <a:buNone/>
            </a:pPr>
            <a:r>
              <a:rPr lang="ru-RU" altLang="ru-RU" sz="2800" b="1" smtClean="0">
                <a:latin typeface="Arial" pitchFamily="34" charset="0"/>
              </a:rPr>
              <a:t> </a:t>
            </a:r>
            <a:r>
              <a:rPr lang="ru-RU" altLang="ru-RU" sz="2800" b="1" smtClean="0">
                <a:solidFill>
                  <a:schemeClr val="hlink"/>
                </a:solidFill>
                <a:latin typeface="Arial" pitchFamily="34" charset="0"/>
              </a:rPr>
              <a:t>Препараты желчных кислот (УРСОФАЛЬК, УРСОСАН, холудексан) </a:t>
            </a:r>
            <a:r>
              <a:rPr lang="ru-RU" altLang="ru-RU" sz="2800" smtClean="0">
                <a:solidFill>
                  <a:schemeClr val="hlink"/>
                </a:solidFill>
                <a:latin typeface="Arial" pitchFamily="34" charset="0"/>
              </a:rPr>
              <a:t>4-10-15 мг</a:t>
            </a:r>
            <a:r>
              <a:rPr lang="en-US" altLang="ru-RU" sz="2800" smtClean="0">
                <a:solidFill>
                  <a:schemeClr val="hlink"/>
                </a:solidFill>
                <a:latin typeface="Arial" pitchFamily="34" charset="0"/>
              </a:rPr>
              <a:t>/</a:t>
            </a:r>
            <a:r>
              <a:rPr lang="ru-RU" altLang="ru-RU" sz="2800" smtClean="0">
                <a:solidFill>
                  <a:schemeClr val="hlink"/>
                </a:solidFill>
                <a:latin typeface="Arial" pitchFamily="34" charset="0"/>
              </a:rPr>
              <a:t>кг, 6-12 и более                                          месяцев</a:t>
            </a:r>
          </a:p>
          <a:p>
            <a:pPr marL="609600" indent="-609600" eaLnBrk="1" hangingPunct="1">
              <a:buFont typeface="Wingdings" pitchFamily="2" charset="2"/>
              <a:buNone/>
            </a:pPr>
            <a:r>
              <a:rPr lang="ru-RU" altLang="ru-RU" sz="2800" b="1" smtClean="0">
                <a:latin typeface="Arial" pitchFamily="34" charset="0"/>
              </a:rPr>
              <a:t>             </a:t>
            </a:r>
            <a:r>
              <a:rPr lang="ru-RU" altLang="ru-RU" sz="2800" b="1" smtClean="0">
                <a:solidFill>
                  <a:srgbClr val="FF0000"/>
                </a:solidFill>
                <a:latin typeface="Arial" pitchFamily="34" charset="0"/>
              </a:rPr>
              <a:t>МЕХАНИЗМЫ:</a:t>
            </a:r>
          </a:p>
          <a:p>
            <a:pPr marL="609600" indent="-609600" eaLnBrk="1" hangingPunct="1"/>
            <a:r>
              <a:rPr lang="ru-RU" altLang="ru-RU" sz="2400" b="1" smtClean="0">
                <a:solidFill>
                  <a:schemeClr val="hlink"/>
                </a:solidFill>
                <a:latin typeface="Arial" pitchFamily="34" charset="0"/>
              </a:rPr>
              <a:t>Изменяют реологию желчи, вытесняя из гепато-энтеральной циркуляции </a:t>
            </a:r>
            <a:r>
              <a:rPr lang="ru-RU" altLang="ko-KR" sz="2400" b="1" smtClean="0">
                <a:solidFill>
                  <a:schemeClr val="hlink"/>
                </a:solidFill>
                <a:latin typeface="Arial" pitchFamily="34" charset="0"/>
              </a:rPr>
              <a:t>свободные желчные кислоты, оказывающие панкреотоксический эффект</a:t>
            </a:r>
          </a:p>
          <a:p>
            <a:pPr marL="609600" indent="-609600" eaLnBrk="1" hangingPunct="1"/>
            <a:endParaRPr lang="ru-RU" altLang="ko-KR" sz="2400" b="1" smtClean="0">
              <a:solidFill>
                <a:schemeClr val="hlink"/>
              </a:solidFill>
              <a:latin typeface="Arial" pitchFamily="34" charset="0"/>
            </a:endParaRPr>
          </a:p>
          <a:p>
            <a:pPr marL="609600" indent="-609600" eaLnBrk="1" hangingPunct="1"/>
            <a:r>
              <a:rPr lang="ru-RU" altLang="ko-KR" sz="2400" b="1" smtClean="0">
                <a:solidFill>
                  <a:schemeClr val="hlink"/>
                </a:solidFill>
                <a:latin typeface="Arial" pitchFamily="34" charset="0"/>
              </a:rPr>
              <a:t>Растворяют белковые преципитаты и камни</a:t>
            </a:r>
            <a:endParaRPr lang="ru-RU" altLang="ru-RU" sz="2400" b="1" smtClean="0">
              <a:solidFill>
                <a:schemeClr val="hlink"/>
              </a:solidFill>
              <a:latin typeface="Arial" pitchFamily="34" charset="0"/>
            </a:endParaRPr>
          </a:p>
          <a:p>
            <a:pPr marL="609600" indent="-609600" eaLnBrk="1" hangingPunct="1"/>
            <a:endParaRPr lang="ru-RU" altLang="ru-RU" sz="2400" b="1" smtClean="0">
              <a:solidFill>
                <a:schemeClr val="hlink"/>
              </a:solidFill>
              <a:latin typeface="Arial" pitchFamily="34" charset="0"/>
            </a:endParaRPr>
          </a:p>
          <a:p>
            <a:pPr marL="609600" indent="-609600" eaLnBrk="1" hangingPunct="1"/>
            <a:r>
              <a:rPr lang="ru-RU" altLang="ru-RU" sz="2400" b="1" smtClean="0">
                <a:solidFill>
                  <a:schemeClr val="hlink"/>
                </a:solidFill>
                <a:latin typeface="Arial" pitchFamily="34" charset="0"/>
              </a:rPr>
              <a:t>Нормализуют отток панкреатического секрета</a:t>
            </a:r>
          </a:p>
        </p:txBody>
      </p:sp>
    </p:spTree>
    <p:extLst>
      <p:ext uri="{BB962C8B-B14F-4D97-AF65-F5344CB8AC3E}">
        <p14:creationId xmlns:p14="http://schemas.microsoft.com/office/powerpoint/2010/main" val="10110874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0" y="61913"/>
            <a:ext cx="9144000" cy="579437"/>
          </a:xfrm>
        </p:spPr>
        <p:txBody>
          <a:bodyPr/>
          <a:lstStyle/>
          <a:p>
            <a:pPr algn="ctr" eaLnBrk="1" hangingPunct="1"/>
            <a:r>
              <a:rPr lang="ru-RU" altLang="ru-RU" sz="3200" smtClean="0">
                <a:solidFill>
                  <a:schemeClr val="folHlink"/>
                </a:solidFill>
                <a:latin typeface="Arial" pitchFamily="34" charset="0"/>
              </a:rPr>
              <a:t>Какова рациональная терапия ХП?</a:t>
            </a:r>
          </a:p>
        </p:txBody>
      </p:sp>
      <p:sp>
        <p:nvSpPr>
          <p:cNvPr id="125955" name="Rectangle 3"/>
          <p:cNvSpPr>
            <a:spLocks noGrp="1" noChangeArrowheads="1"/>
          </p:cNvSpPr>
          <p:nvPr>
            <p:ph type="body" idx="4294967295"/>
          </p:nvPr>
        </p:nvSpPr>
        <p:spPr>
          <a:xfrm>
            <a:off x="0" y="989013"/>
            <a:ext cx="9144000" cy="5868987"/>
          </a:xfrm>
        </p:spPr>
        <p:txBody>
          <a:bodyPr/>
          <a:lstStyle/>
          <a:p>
            <a:pPr marL="533400" indent="-533400" eaLnBrk="1" hangingPunct="1">
              <a:buClr>
                <a:srgbClr val="FF0066"/>
              </a:buClr>
              <a:buFontTx/>
              <a:buNone/>
            </a:pPr>
            <a:r>
              <a:rPr lang="ru-RU" altLang="ru-RU" sz="3000" b="1" smtClean="0">
                <a:solidFill>
                  <a:schemeClr val="hlink"/>
                </a:solidFill>
                <a:latin typeface="Arial" pitchFamily="34" charset="0"/>
              </a:rPr>
              <a:t>Коррекция кишечной </a:t>
            </a:r>
          </a:p>
          <a:p>
            <a:pPr marL="533400" indent="-533400" eaLnBrk="1" hangingPunct="1">
              <a:buClr>
                <a:srgbClr val="FF0066"/>
              </a:buClr>
              <a:buFontTx/>
              <a:buNone/>
            </a:pPr>
            <a:r>
              <a:rPr lang="ru-RU" altLang="ru-RU" sz="3000" b="1" smtClean="0">
                <a:solidFill>
                  <a:schemeClr val="hlink"/>
                </a:solidFill>
                <a:latin typeface="Arial" pitchFamily="34" charset="0"/>
              </a:rPr>
              <a:t>   микрофлоры</a:t>
            </a:r>
          </a:p>
          <a:p>
            <a:pPr marL="533400" indent="-533400" eaLnBrk="1" hangingPunct="1">
              <a:buClr>
                <a:srgbClr val="FF0066"/>
              </a:buClr>
              <a:buFontTx/>
              <a:buNone/>
            </a:pPr>
            <a:endParaRPr lang="ru-RU" altLang="ru-RU" sz="3000" b="1" smtClean="0">
              <a:solidFill>
                <a:schemeClr val="hlink"/>
              </a:solidFill>
              <a:latin typeface="Arial" pitchFamily="34" charset="0"/>
            </a:endParaRPr>
          </a:p>
          <a:p>
            <a:pPr marL="533400" indent="-533400" eaLnBrk="1" hangingPunct="1">
              <a:buClr>
                <a:srgbClr val="FF0066"/>
              </a:buClr>
              <a:buFontTx/>
              <a:buNone/>
            </a:pPr>
            <a:r>
              <a:rPr lang="ru-RU" altLang="ru-RU" sz="3000" b="1" smtClean="0">
                <a:solidFill>
                  <a:schemeClr val="hlink"/>
                </a:solidFill>
                <a:latin typeface="Arial" pitchFamily="34" charset="0"/>
              </a:rPr>
              <a:t>Почему при ХП развивается </a:t>
            </a:r>
          </a:p>
          <a:p>
            <a:pPr marL="533400" indent="-533400" eaLnBrk="1" hangingPunct="1">
              <a:buClr>
                <a:srgbClr val="FF0066"/>
              </a:buClr>
              <a:buFontTx/>
              <a:buNone/>
            </a:pPr>
            <a:r>
              <a:rPr lang="ru-RU" altLang="ru-RU" sz="3000" b="1" smtClean="0">
                <a:solidFill>
                  <a:schemeClr val="hlink"/>
                </a:solidFill>
                <a:latin typeface="Arial" pitchFamily="34" charset="0"/>
              </a:rPr>
              <a:t>СИБР?</a:t>
            </a:r>
          </a:p>
        </p:txBody>
      </p:sp>
      <p:pic>
        <p:nvPicPr>
          <p:cNvPr id="1259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150" y="4724400"/>
            <a:ext cx="2990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19252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0" y="438150"/>
            <a:ext cx="9144000" cy="946150"/>
          </a:xfrm>
        </p:spPr>
        <p:txBody>
          <a:bodyPr/>
          <a:lstStyle/>
          <a:p>
            <a:pPr algn="ctr"/>
            <a:r>
              <a:rPr lang="ru-RU" altLang="ru-RU" sz="2800" smtClean="0">
                <a:solidFill>
                  <a:schemeClr val="folHlink"/>
                </a:solidFill>
                <a:latin typeface="Arial" pitchFamily="34" charset="0"/>
              </a:rPr>
              <a:t>Патогенез СИБР и дисбиоза при панкреатической недостаточности и нарушении желчеоттока</a:t>
            </a:r>
            <a:endParaRPr lang="en-US" altLang="ru-RU" sz="2800" smtClean="0">
              <a:solidFill>
                <a:schemeClr val="folHlink"/>
              </a:solidFill>
              <a:latin typeface="Arial" pitchFamily="34" charset="0"/>
            </a:endParaRPr>
          </a:p>
        </p:txBody>
      </p:sp>
      <p:sp>
        <p:nvSpPr>
          <p:cNvPr id="841731" name="Oval 3"/>
          <p:cNvSpPr>
            <a:spLocks noChangeArrowheads="1"/>
          </p:cNvSpPr>
          <p:nvPr/>
        </p:nvSpPr>
        <p:spPr bwMode="auto">
          <a:xfrm>
            <a:off x="714375" y="1484313"/>
            <a:ext cx="3500438" cy="649287"/>
          </a:xfrm>
          <a:prstGeom prst="ellipse">
            <a:avLst/>
          </a:prstGeom>
          <a:solidFill>
            <a:schemeClr val="accent1"/>
          </a:solidFill>
          <a:ln w="9525">
            <a:noFill/>
            <a:round/>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126980" name="Text Box 4"/>
          <p:cNvSpPr txBox="1">
            <a:spLocks noChangeArrowheads="1"/>
          </p:cNvSpPr>
          <p:nvPr/>
        </p:nvSpPr>
        <p:spPr bwMode="auto">
          <a:xfrm>
            <a:off x="468313" y="1484313"/>
            <a:ext cx="4105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1600" b="1" dirty="0">
                <a:solidFill>
                  <a:schemeClr val="bg1"/>
                </a:solidFill>
                <a:latin typeface="Arial" pitchFamily="34" charset="0"/>
                <a:cs typeface="Arial" pitchFamily="34" charset="0"/>
              </a:rPr>
              <a:t>Нарушения пищеварения</a:t>
            </a:r>
          </a:p>
          <a:p>
            <a:pPr algn="ctr" eaLnBrk="1" hangingPunct="1">
              <a:spcBef>
                <a:spcPct val="0"/>
              </a:spcBef>
              <a:buClrTx/>
              <a:buSzTx/>
              <a:buFontTx/>
              <a:buNone/>
            </a:pPr>
            <a:r>
              <a:rPr lang="ru-RU" altLang="ru-RU" sz="1600" b="1" dirty="0">
                <a:solidFill>
                  <a:schemeClr val="bg1"/>
                </a:solidFill>
                <a:latin typeface="Arial" pitchFamily="34" charset="0"/>
                <a:cs typeface="Arial" pitchFamily="34" charset="0"/>
              </a:rPr>
              <a:t>жиров и белков в тонкой кишке</a:t>
            </a:r>
          </a:p>
        </p:txBody>
      </p:sp>
      <p:grpSp>
        <p:nvGrpSpPr>
          <p:cNvPr id="126981" name="Group 5"/>
          <p:cNvGrpSpPr>
            <a:grpSpLocks/>
          </p:cNvGrpSpPr>
          <p:nvPr/>
        </p:nvGrpSpPr>
        <p:grpSpPr bwMode="auto">
          <a:xfrm>
            <a:off x="642938" y="2420938"/>
            <a:ext cx="4143375" cy="649287"/>
            <a:chOff x="1429" y="1298"/>
            <a:chExt cx="2857" cy="409"/>
          </a:xfrm>
        </p:grpSpPr>
        <p:sp>
          <p:nvSpPr>
            <p:cNvPr id="841734" name="Oval 6"/>
            <p:cNvSpPr>
              <a:spLocks noChangeArrowheads="1"/>
            </p:cNvSpPr>
            <p:nvPr/>
          </p:nvSpPr>
          <p:spPr bwMode="auto">
            <a:xfrm>
              <a:off x="1429" y="1298"/>
              <a:ext cx="2857" cy="409"/>
            </a:xfrm>
            <a:prstGeom prst="ellipse">
              <a:avLst/>
            </a:prstGeom>
            <a:solidFill>
              <a:schemeClr val="accent1"/>
            </a:solidFill>
            <a:ln w="9525">
              <a:noFill/>
              <a:round/>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127004" name="Text Box 7"/>
            <p:cNvSpPr txBox="1">
              <a:spLocks noChangeArrowheads="1"/>
            </p:cNvSpPr>
            <p:nvPr/>
          </p:nvSpPr>
          <p:spPr bwMode="auto">
            <a:xfrm>
              <a:off x="1791" y="1298"/>
              <a:ext cx="21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1600" b="1" dirty="0">
                  <a:solidFill>
                    <a:schemeClr val="bg1"/>
                  </a:solidFill>
                  <a:latin typeface="Arial" pitchFamily="34" charset="0"/>
                  <a:cs typeface="Arial" pitchFamily="34" charset="0"/>
                </a:rPr>
                <a:t>Попадание непереваренных нутриентов в ТК</a:t>
              </a:r>
            </a:p>
          </p:txBody>
        </p:sp>
      </p:grpSp>
      <p:sp>
        <p:nvSpPr>
          <p:cNvPr id="841736" name="AutoShape 8"/>
          <p:cNvSpPr>
            <a:spLocks noChangeArrowheads="1"/>
          </p:cNvSpPr>
          <p:nvPr/>
        </p:nvSpPr>
        <p:spPr bwMode="auto">
          <a:xfrm>
            <a:off x="2268538" y="2133600"/>
            <a:ext cx="360362" cy="287338"/>
          </a:xfrm>
          <a:prstGeom prst="downArrow">
            <a:avLst>
              <a:gd name="adj1" fmla="val 50000"/>
              <a:gd name="adj2" fmla="val 25000"/>
            </a:avLst>
          </a:prstGeom>
          <a:solidFill>
            <a:srgbClr val="FF0000"/>
          </a:solidFill>
          <a:ln w="9525">
            <a:no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841737" name="Oval 9"/>
          <p:cNvSpPr>
            <a:spLocks noChangeArrowheads="1"/>
          </p:cNvSpPr>
          <p:nvPr/>
        </p:nvSpPr>
        <p:spPr bwMode="auto">
          <a:xfrm>
            <a:off x="928688" y="3284538"/>
            <a:ext cx="3786187" cy="649287"/>
          </a:xfrm>
          <a:prstGeom prst="ellipse">
            <a:avLst/>
          </a:prstGeom>
          <a:solidFill>
            <a:schemeClr val="accent1"/>
          </a:solidFill>
          <a:ln w="9525">
            <a:noFill/>
            <a:round/>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126984" name="Text Box 10"/>
          <p:cNvSpPr txBox="1">
            <a:spLocks noChangeArrowheads="1"/>
          </p:cNvSpPr>
          <p:nvPr/>
        </p:nvSpPr>
        <p:spPr bwMode="auto">
          <a:xfrm>
            <a:off x="755650" y="3284538"/>
            <a:ext cx="4105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1600" b="1" dirty="0">
                <a:solidFill>
                  <a:schemeClr val="bg1"/>
                </a:solidFill>
                <a:latin typeface="Arial" pitchFamily="34" charset="0"/>
                <a:cs typeface="Arial" pitchFamily="34" charset="0"/>
              </a:rPr>
              <a:t>Размножение гнилостной и бродильной флоры</a:t>
            </a:r>
          </a:p>
        </p:txBody>
      </p:sp>
      <p:sp>
        <p:nvSpPr>
          <p:cNvPr id="841739" name="AutoShape 11"/>
          <p:cNvSpPr>
            <a:spLocks noChangeArrowheads="1"/>
          </p:cNvSpPr>
          <p:nvPr/>
        </p:nvSpPr>
        <p:spPr bwMode="auto">
          <a:xfrm>
            <a:off x="2268538" y="3068638"/>
            <a:ext cx="360362" cy="287337"/>
          </a:xfrm>
          <a:prstGeom prst="downArrow">
            <a:avLst>
              <a:gd name="adj1" fmla="val 50000"/>
              <a:gd name="adj2" fmla="val 25000"/>
            </a:avLst>
          </a:prstGeom>
          <a:solidFill>
            <a:srgbClr val="FF0000"/>
          </a:solidFill>
          <a:ln w="9525">
            <a:no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841740" name="Oval 12"/>
          <p:cNvSpPr>
            <a:spLocks noChangeArrowheads="1"/>
          </p:cNvSpPr>
          <p:nvPr/>
        </p:nvSpPr>
        <p:spPr bwMode="auto">
          <a:xfrm>
            <a:off x="571500" y="4149725"/>
            <a:ext cx="4143375" cy="649288"/>
          </a:xfrm>
          <a:prstGeom prst="ellipse">
            <a:avLst/>
          </a:prstGeom>
          <a:solidFill>
            <a:schemeClr val="accent1"/>
          </a:solidFill>
          <a:ln w="9525">
            <a:noFill/>
            <a:round/>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126987" name="Text Box 13"/>
          <p:cNvSpPr txBox="1">
            <a:spLocks noChangeArrowheads="1"/>
          </p:cNvSpPr>
          <p:nvPr/>
        </p:nvSpPr>
        <p:spPr bwMode="auto">
          <a:xfrm>
            <a:off x="539750" y="4221163"/>
            <a:ext cx="42497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1600" b="1" dirty="0">
                <a:solidFill>
                  <a:schemeClr val="bg1"/>
                </a:solidFill>
                <a:latin typeface="Arial" pitchFamily="34" charset="0"/>
                <a:cs typeface="Arial" pitchFamily="34" charset="0"/>
              </a:rPr>
              <a:t>Несостоятельность </a:t>
            </a:r>
            <a:r>
              <a:rPr lang="ru-RU" altLang="ru-RU" sz="1600" b="1" dirty="0" err="1">
                <a:solidFill>
                  <a:schemeClr val="bg1"/>
                </a:solidFill>
                <a:latin typeface="Arial" pitchFamily="34" charset="0"/>
                <a:cs typeface="Arial" pitchFamily="34" charset="0"/>
              </a:rPr>
              <a:t>илео-цекального</a:t>
            </a:r>
            <a:r>
              <a:rPr lang="ru-RU" altLang="ru-RU" sz="1600" b="1" dirty="0">
                <a:solidFill>
                  <a:schemeClr val="bg1"/>
                </a:solidFill>
                <a:latin typeface="Arial" pitchFamily="34" charset="0"/>
                <a:cs typeface="Arial" pitchFamily="34" charset="0"/>
              </a:rPr>
              <a:t> клапана</a:t>
            </a:r>
          </a:p>
        </p:txBody>
      </p:sp>
      <p:sp>
        <p:nvSpPr>
          <p:cNvPr id="841742" name="AutoShape 14"/>
          <p:cNvSpPr>
            <a:spLocks noChangeArrowheads="1"/>
          </p:cNvSpPr>
          <p:nvPr/>
        </p:nvSpPr>
        <p:spPr bwMode="auto">
          <a:xfrm>
            <a:off x="2195513" y="3860800"/>
            <a:ext cx="360362" cy="287338"/>
          </a:xfrm>
          <a:prstGeom prst="downArrow">
            <a:avLst>
              <a:gd name="adj1" fmla="val 50000"/>
              <a:gd name="adj2" fmla="val 25000"/>
            </a:avLst>
          </a:prstGeom>
          <a:solidFill>
            <a:srgbClr val="FF0000"/>
          </a:solidFill>
          <a:ln w="9525">
            <a:no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841743" name="Oval 15"/>
          <p:cNvSpPr>
            <a:spLocks noChangeArrowheads="1"/>
          </p:cNvSpPr>
          <p:nvPr/>
        </p:nvSpPr>
        <p:spPr bwMode="auto">
          <a:xfrm>
            <a:off x="714375" y="5013325"/>
            <a:ext cx="4071938" cy="649288"/>
          </a:xfrm>
          <a:prstGeom prst="ellipse">
            <a:avLst/>
          </a:prstGeom>
          <a:solidFill>
            <a:schemeClr val="accent1"/>
          </a:solidFill>
          <a:ln w="9525">
            <a:noFill/>
            <a:round/>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126990" name="Text Box 16"/>
          <p:cNvSpPr txBox="1">
            <a:spLocks noChangeArrowheads="1"/>
          </p:cNvSpPr>
          <p:nvPr/>
        </p:nvSpPr>
        <p:spPr bwMode="auto">
          <a:xfrm>
            <a:off x="539750" y="5084763"/>
            <a:ext cx="4105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1600" b="1" dirty="0">
                <a:solidFill>
                  <a:schemeClr val="bg1"/>
                </a:solidFill>
                <a:latin typeface="Arial" pitchFamily="34" charset="0"/>
                <a:cs typeface="Arial" pitchFamily="34" charset="0"/>
              </a:rPr>
              <a:t>Заброс толстокишечной флоры в тонкую кишку</a:t>
            </a:r>
          </a:p>
        </p:txBody>
      </p:sp>
      <p:sp>
        <p:nvSpPr>
          <p:cNvPr id="841745" name="AutoShape 17"/>
          <p:cNvSpPr>
            <a:spLocks noChangeArrowheads="1"/>
          </p:cNvSpPr>
          <p:nvPr/>
        </p:nvSpPr>
        <p:spPr bwMode="auto">
          <a:xfrm>
            <a:off x="2268538" y="4797425"/>
            <a:ext cx="360362" cy="287338"/>
          </a:xfrm>
          <a:prstGeom prst="downArrow">
            <a:avLst>
              <a:gd name="adj1" fmla="val 50000"/>
              <a:gd name="adj2" fmla="val 25000"/>
            </a:avLst>
          </a:prstGeom>
          <a:solidFill>
            <a:srgbClr val="FF0000"/>
          </a:solidFill>
          <a:ln w="9525">
            <a:no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841746" name="Oval 18"/>
          <p:cNvSpPr>
            <a:spLocks noChangeArrowheads="1"/>
          </p:cNvSpPr>
          <p:nvPr/>
        </p:nvSpPr>
        <p:spPr bwMode="auto">
          <a:xfrm>
            <a:off x="571500" y="5949950"/>
            <a:ext cx="4143375" cy="649288"/>
          </a:xfrm>
          <a:prstGeom prst="ellipse">
            <a:avLst/>
          </a:prstGeom>
          <a:solidFill>
            <a:schemeClr val="accent1"/>
          </a:solidFill>
          <a:ln w="9525">
            <a:noFill/>
            <a:round/>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126993" name="Text Box 19"/>
          <p:cNvSpPr txBox="1">
            <a:spLocks noChangeArrowheads="1"/>
          </p:cNvSpPr>
          <p:nvPr/>
        </p:nvSpPr>
        <p:spPr bwMode="auto">
          <a:xfrm>
            <a:off x="611188" y="6021388"/>
            <a:ext cx="4105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1600" b="1" dirty="0">
                <a:solidFill>
                  <a:schemeClr val="bg1"/>
                </a:solidFill>
                <a:latin typeface="Arial" pitchFamily="34" charset="0"/>
                <a:cs typeface="Arial" pitchFamily="34" charset="0"/>
              </a:rPr>
              <a:t>Размножение толстокишечной флоры в тонкой кишке</a:t>
            </a:r>
          </a:p>
        </p:txBody>
      </p:sp>
      <p:sp>
        <p:nvSpPr>
          <p:cNvPr id="841748" name="AutoShape 20"/>
          <p:cNvSpPr>
            <a:spLocks noChangeArrowheads="1"/>
          </p:cNvSpPr>
          <p:nvPr/>
        </p:nvSpPr>
        <p:spPr bwMode="auto">
          <a:xfrm>
            <a:off x="2339975" y="5661025"/>
            <a:ext cx="360363" cy="287338"/>
          </a:xfrm>
          <a:prstGeom prst="downArrow">
            <a:avLst>
              <a:gd name="adj1" fmla="val 50000"/>
              <a:gd name="adj2" fmla="val 25000"/>
            </a:avLst>
          </a:prstGeom>
          <a:solidFill>
            <a:srgbClr val="FF0000"/>
          </a:solidFill>
          <a:ln w="9525">
            <a:no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126995" name="Rectangle 21"/>
          <p:cNvSpPr>
            <a:spLocks noGrp="1" noChangeArrowheads="1"/>
          </p:cNvSpPr>
          <p:nvPr>
            <p:ph type="body" idx="4294967295"/>
          </p:nvPr>
        </p:nvSpPr>
        <p:spPr>
          <a:xfrm>
            <a:off x="4643438" y="1357313"/>
            <a:ext cx="4500562" cy="3286125"/>
          </a:xfrm>
        </p:spPr>
        <p:txBody>
          <a:bodyPr/>
          <a:lstStyle/>
          <a:p>
            <a:pPr algn="ctr">
              <a:lnSpc>
                <a:spcPct val="80000"/>
              </a:lnSpc>
              <a:buFont typeface="Monotype Sorts" pitchFamily="2" charset="2"/>
              <a:buNone/>
            </a:pPr>
            <a:r>
              <a:rPr lang="ru-RU" altLang="ru-RU" sz="2400" b="1" smtClean="0">
                <a:solidFill>
                  <a:srgbClr val="CC0000"/>
                </a:solidFill>
                <a:latin typeface="Arial" pitchFamily="34" charset="0"/>
              </a:rPr>
              <a:t>-Недостаток желчи</a:t>
            </a:r>
          </a:p>
          <a:p>
            <a:pPr algn="ctr">
              <a:lnSpc>
                <a:spcPct val="80000"/>
              </a:lnSpc>
              <a:buFont typeface="Monotype Sorts" pitchFamily="2" charset="2"/>
              <a:buNone/>
            </a:pPr>
            <a:r>
              <a:rPr lang="ru-RU" altLang="ru-RU" sz="2400" b="1" smtClean="0">
                <a:solidFill>
                  <a:srgbClr val="CC0000"/>
                </a:solidFill>
                <a:latin typeface="Arial" pitchFamily="34" charset="0"/>
              </a:rPr>
              <a:t>-Недостаток секрета ПЖ</a:t>
            </a:r>
          </a:p>
          <a:p>
            <a:pPr>
              <a:lnSpc>
                <a:spcPct val="80000"/>
              </a:lnSpc>
            </a:pPr>
            <a:r>
              <a:rPr lang="ru-RU" altLang="ru-RU" sz="2000" smtClean="0">
                <a:solidFill>
                  <a:schemeClr val="hlink"/>
                </a:solidFill>
                <a:latin typeface="Arial" pitchFamily="34" charset="0"/>
              </a:rPr>
              <a:t>Снижение бактерицидности в просвете кишечника</a:t>
            </a:r>
          </a:p>
          <a:p>
            <a:pPr>
              <a:lnSpc>
                <a:spcPct val="80000"/>
              </a:lnSpc>
            </a:pPr>
            <a:r>
              <a:rPr lang="ru-RU" altLang="ru-RU" sz="2000" smtClean="0">
                <a:solidFill>
                  <a:schemeClr val="hlink"/>
                </a:solidFill>
                <a:latin typeface="Arial" pitchFamily="34" charset="0"/>
              </a:rPr>
              <a:t>Торможение кишечной моторики</a:t>
            </a:r>
          </a:p>
          <a:p>
            <a:pPr>
              <a:lnSpc>
                <a:spcPct val="80000"/>
              </a:lnSpc>
            </a:pPr>
            <a:r>
              <a:rPr lang="ru-RU" altLang="ru-RU" sz="2000" smtClean="0">
                <a:solidFill>
                  <a:schemeClr val="hlink"/>
                </a:solidFill>
                <a:latin typeface="Arial" pitchFamily="34" charset="0"/>
              </a:rPr>
              <a:t>Воспалительно-деструктивные изменения эпителия кишечника</a:t>
            </a:r>
          </a:p>
          <a:p>
            <a:pPr>
              <a:lnSpc>
                <a:spcPct val="80000"/>
              </a:lnSpc>
            </a:pPr>
            <a:r>
              <a:rPr lang="ru-RU" altLang="ru-RU" sz="2000" smtClean="0">
                <a:solidFill>
                  <a:schemeClr val="hlink"/>
                </a:solidFill>
                <a:latin typeface="Arial" pitchFamily="34" charset="0"/>
              </a:rPr>
              <a:t>Снижение активности ферментов щеточной каймы</a:t>
            </a:r>
          </a:p>
          <a:p>
            <a:pPr>
              <a:lnSpc>
                <a:spcPct val="80000"/>
              </a:lnSpc>
            </a:pPr>
            <a:r>
              <a:rPr lang="ru-RU" altLang="ru-RU" sz="2000" smtClean="0">
                <a:solidFill>
                  <a:schemeClr val="hlink"/>
                </a:solidFill>
                <a:latin typeface="Arial" pitchFamily="34" charset="0"/>
              </a:rPr>
              <a:t>Повышение местных иммунных реакций в слизистой кишечника</a:t>
            </a:r>
          </a:p>
        </p:txBody>
      </p:sp>
      <p:sp>
        <p:nvSpPr>
          <p:cNvPr id="22" name="AutoShape 17"/>
          <p:cNvSpPr>
            <a:spLocks noChangeArrowheads="1"/>
          </p:cNvSpPr>
          <p:nvPr/>
        </p:nvSpPr>
        <p:spPr bwMode="auto">
          <a:xfrm rot="10135850">
            <a:off x="373063" y="4194175"/>
            <a:ext cx="360362" cy="1879600"/>
          </a:xfrm>
          <a:prstGeom prst="downArrow">
            <a:avLst>
              <a:gd name="adj1" fmla="val 50000"/>
              <a:gd name="adj2" fmla="val 25000"/>
            </a:avLst>
          </a:prstGeom>
          <a:solidFill>
            <a:srgbClr val="FF0000"/>
          </a:solidFill>
          <a:ln w="9525">
            <a:no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23" name="AutoShape 17"/>
          <p:cNvSpPr>
            <a:spLocks noChangeArrowheads="1"/>
          </p:cNvSpPr>
          <p:nvPr/>
        </p:nvSpPr>
        <p:spPr bwMode="auto">
          <a:xfrm rot="12018805">
            <a:off x="463550" y="1935163"/>
            <a:ext cx="290513" cy="1416050"/>
          </a:xfrm>
          <a:prstGeom prst="downArrow">
            <a:avLst>
              <a:gd name="adj1" fmla="val 50000"/>
              <a:gd name="adj2" fmla="val 25000"/>
            </a:avLst>
          </a:prstGeom>
          <a:solidFill>
            <a:srgbClr val="FF0000"/>
          </a:solidFill>
          <a:ln w="9525">
            <a:noFill/>
            <a:miter lim="800000"/>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grpSp>
        <p:nvGrpSpPr>
          <p:cNvPr id="126998" name="Group 37"/>
          <p:cNvGrpSpPr>
            <a:grpSpLocks/>
          </p:cNvGrpSpPr>
          <p:nvPr/>
        </p:nvGrpSpPr>
        <p:grpSpPr bwMode="auto">
          <a:xfrm>
            <a:off x="0" y="3286125"/>
            <a:ext cx="1071563" cy="935038"/>
            <a:chOff x="3969" y="1389"/>
            <a:chExt cx="1451" cy="409"/>
          </a:xfrm>
        </p:grpSpPr>
        <p:sp>
          <p:nvSpPr>
            <p:cNvPr id="25" name="Oval 38"/>
            <p:cNvSpPr>
              <a:spLocks noChangeArrowheads="1"/>
            </p:cNvSpPr>
            <p:nvPr/>
          </p:nvSpPr>
          <p:spPr bwMode="auto">
            <a:xfrm>
              <a:off x="3969" y="1389"/>
              <a:ext cx="1451" cy="409"/>
            </a:xfrm>
            <a:prstGeom prst="ellipse">
              <a:avLst/>
            </a:prstGeom>
            <a:solidFill>
              <a:srgbClr val="CCFFFF"/>
            </a:solidFill>
            <a:ln w="9525">
              <a:noFill/>
              <a:round/>
              <a:headEnd/>
              <a:tailEnd/>
            </a:ln>
            <a:effectLst/>
          </p:spPr>
          <p:txBody>
            <a:bodyPr wrap="none" anchor="ctr"/>
            <a:lstStyle/>
            <a:p>
              <a:pPr>
                <a:defRPr/>
              </a:pPr>
              <a:endParaRPr lang="ru-RU">
                <a:effectLst>
                  <a:outerShdw blurRad="38100" dist="38100" dir="2700000" algn="tl">
                    <a:srgbClr val="000000">
                      <a:alpha val="43137"/>
                    </a:srgbClr>
                  </a:outerShdw>
                </a:effectLst>
              </a:endParaRPr>
            </a:p>
          </p:txBody>
        </p:sp>
        <p:sp>
          <p:nvSpPr>
            <p:cNvPr id="127002" name="Text Box 39"/>
            <p:cNvSpPr txBox="1">
              <a:spLocks noChangeArrowheads="1"/>
            </p:cNvSpPr>
            <p:nvPr/>
          </p:nvSpPr>
          <p:spPr bwMode="auto">
            <a:xfrm>
              <a:off x="4059" y="1389"/>
              <a:ext cx="136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1600" b="1">
                  <a:latin typeface="Arial" pitchFamily="34" charset="0"/>
                  <a:cs typeface="Arial" pitchFamily="34" charset="0"/>
                </a:rPr>
                <a:t>Инакти-вация липазы</a:t>
              </a:r>
            </a:p>
          </p:txBody>
        </p:sp>
      </p:grpSp>
      <p:sp>
        <p:nvSpPr>
          <p:cNvPr id="126999" name="Rectangle 5"/>
          <p:cNvSpPr>
            <a:spLocks noChangeArrowheads="1"/>
          </p:cNvSpPr>
          <p:nvPr/>
        </p:nvSpPr>
        <p:spPr bwMode="auto">
          <a:xfrm>
            <a:off x="4786313" y="4572000"/>
            <a:ext cx="435768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buFont typeface="Wingdings" pitchFamily="2" charset="2"/>
              <a:buNone/>
            </a:pPr>
            <a:endParaRPr lang="ru-RU" altLang="ru-RU" sz="2000">
              <a:latin typeface="Arial" pitchFamily="34" charset="0"/>
            </a:endParaRPr>
          </a:p>
          <a:p>
            <a:pPr eaLnBrk="1" hangingPunct="1">
              <a:buFont typeface="Wingdings" pitchFamily="2" charset="2"/>
              <a:buNone/>
            </a:pPr>
            <a:r>
              <a:rPr lang="ru-RU" altLang="ru-RU" sz="1600">
                <a:solidFill>
                  <a:schemeClr val="hlink"/>
                </a:solidFill>
                <a:latin typeface="Arial" pitchFamily="34" charset="0"/>
              </a:rPr>
              <a:t>По данным </a:t>
            </a:r>
            <a:r>
              <a:rPr lang="en-US" altLang="ru-RU" sz="1600">
                <a:solidFill>
                  <a:schemeClr val="hlink"/>
                </a:solidFill>
                <a:latin typeface="Arial" pitchFamily="34" charset="0"/>
              </a:rPr>
              <a:t>J.E. D-Munoz </a:t>
            </a:r>
            <a:r>
              <a:rPr lang="ru-RU" altLang="ru-RU" sz="1600">
                <a:solidFill>
                  <a:schemeClr val="hlink"/>
                </a:solidFill>
                <a:latin typeface="Arial" pitchFamily="34" charset="0"/>
              </a:rPr>
              <a:t>(2007) СИБР встречается у 40% больных ХП </a:t>
            </a:r>
          </a:p>
          <a:p>
            <a:pPr eaLnBrk="1" hangingPunct="1">
              <a:buFont typeface="Wingdings" pitchFamily="2" charset="2"/>
              <a:buNone/>
            </a:pPr>
            <a:r>
              <a:rPr lang="ru-RU" altLang="ru-RU" sz="1600">
                <a:solidFill>
                  <a:schemeClr val="hlink"/>
                </a:solidFill>
                <a:latin typeface="Arial" pitchFamily="34" charset="0"/>
              </a:rPr>
              <a:t>По данным И.Д. Лоранской (2007)</a:t>
            </a:r>
            <a:endParaRPr lang="en-US" altLang="ru-RU" sz="1600">
              <a:solidFill>
                <a:schemeClr val="hlink"/>
              </a:solidFill>
              <a:latin typeface="Arial" pitchFamily="34" charset="0"/>
            </a:endParaRPr>
          </a:p>
          <a:p>
            <a:pPr eaLnBrk="1" hangingPunct="1">
              <a:buFont typeface="Wingdings" pitchFamily="2" charset="2"/>
              <a:buNone/>
            </a:pPr>
            <a:r>
              <a:rPr lang="ru-RU" altLang="ru-RU" sz="1600">
                <a:solidFill>
                  <a:schemeClr val="hlink"/>
                </a:solidFill>
                <a:latin typeface="Arial" pitchFamily="34" charset="0"/>
              </a:rPr>
              <a:t>СИБР встречается у 65% больных</a:t>
            </a:r>
            <a:endParaRPr lang="en-US" altLang="ru-RU" sz="1600">
              <a:solidFill>
                <a:schemeClr val="hlink"/>
              </a:solidFill>
              <a:latin typeface="Arial" pitchFamily="34" charset="0"/>
            </a:endParaRPr>
          </a:p>
        </p:txBody>
      </p:sp>
      <p:sp>
        <p:nvSpPr>
          <p:cNvPr id="28" name="Rectangle 2"/>
          <p:cNvSpPr txBox="1">
            <a:spLocks noChangeArrowheads="1"/>
          </p:cNvSpPr>
          <p:nvPr/>
        </p:nvSpPr>
        <p:spPr bwMode="auto">
          <a:xfrm>
            <a:off x="4357688" y="6457950"/>
            <a:ext cx="4786312" cy="400050"/>
          </a:xfrm>
          <a:prstGeom prst="rect">
            <a:avLst/>
          </a:prstGeom>
          <a:noFill/>
          <a:ln w="9525">
            <a:noFill/>
            <a:miter lim="800000"/>
            <a:headEnd/>
            <a:tailEnd/>
          </a:ln>
        </p:spPr>
        <p:txBody>
          <a:bodyPr anchor="b">
            <a:spAutoFit/>
          </a:bodyPr>
          <a:lstStyle/>
          <a:p>
            <a:pPr algn="ctr">
              <a:defRPr/>
            </a:pPr>
            <a:r>
              <a:rPr lang="ru-RU" sz="2000" b="1" kern="0" dirty="0">
                <a:solidFill>
                  <a:srgbClr val="FF0000"/>
                </a:solidFill>
                <a:latin typeface="Arial" pitchFamily="34" charset="0"/>
                <a:ea typeface="+mj-ea"/>
                <a:cs typeface="+mj-cs"/>
              </a:rPr>
              <a:t>Необходима </a:t>
            </a:r>
            <a:r>
              <a:rPr lang="ru-RU" sz="2000" b="1" kern="0" dirty="0" err="1">
                <a:solidFill>
                  <a:srgbClr val="FF0000"/>
                </a:solidFill>
                <a:latin typeface="Arial" pitchFamily="34" charset="0"/>
                <a:ea typeface="+mj-ea"/>
                <a:cs typeface="+mj-cs"/>
              </a:rPr>
              <a:t>деконтаминация</a:t>
            </a:r>
            <a:r>
              <a:rPr lang="ru-RU" sz="2000" b="1" kern="0" dirty="0">
                <a:solidFill>
                  <a:srgbClr val="FF0000"/>
                </a:solidFill>
                <a:latin typeface="Arial" pitchFamily="34" charset="0"/>
                <a:ea typeface="+mj-ea"/>
                <a:cs typeface="+mj-cs"/>
              </a:rPr>
              <a:t>, Чем?</a:t>
            </a:r>
            <a:endParaRPr lang="en-US" sz="2000" b="1" kern="0" dirty="0">
              <a:solidFill>
                <a:srgbClr val="FF0000"/>
              </a:solidFill>
              <a:latin typeface="Arial" pitchFamily="34" charset="0"/>
              <a:ea typeface="+mj-ea"/>
              <a:cs typeface="+mj-cs"/>
            </a:endParaRPr>
          </a:p>
        </p:txBody>
      </p:sp>
    </p:spTree>
    <p:extLst>
      <p:ext uri="{BB962C8B-B14F-4D97-AF65-F5344CB8AC3E}">
        <p14:creationId xmlns:p14="http://schemas.microsoft.com/office/powerpoint/2010/main" val="34931632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0" y="731838"/>
            <a:ext cx="9144000" cy="579437"/>
          </a:xfrm>
        </p:spPr>
        <p:txBody>
          <a:bodyPr/>
          <a:lstStyle/>
          <a:p>
            <a:pPr algn="ctr" eaLnBrk="1" hangingPunct="1"/>
            <a:r>
              <a:rPr lang="ru-RU" altLang="ru-RU" sz="3200" b="1" smtClean="0">
                <a:solidFill>
                  <a:schemeClr val="folHlink"/>
                </a:solidFill>
                <a:latin typeface="Arial" pitchFamily="34" charset="0"/>
              </a:rPr>
              <a:t>Коррекция кишечной микрофлоры при ХП</a:t>
            </a:r>
          </a:p>
        </p:txBody>
      </p:sp>
      <p:pic>
        <p:nvPicPr>
          <p:cNvPr id="128003" name="Picture 4" descr="Дюф,модуль, цвет"/>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786313" y="2857500"/>
            <a:ext cx="3979862" cy="3071813"/>
          </a:xfrm>
          <a:noFill/>
          <a:ln>
            <a:solidFill>
              <a:schemeClr val="tx1"/>
            </a:solidFill>
            <a:miter lim="800000"/>
            <a:headEnd/>
            <a:tailEnd/>
          </a:ln>
        </p:spPr>
      </p:pic>
      <p:sp>
        <p:nvSpPr>
          <p:cNvPr id="128004" name="Rectangle 0"/>
          <p:cNvSpPr>
            <a:spLocks noChangeArrowheads="1"/>
          </p:cNvSpPr>
          <p:nvPr/>
        </p:nvSpPr>
        <p:spPr bwMode="auto">
          <a:xfrm>
            <a:off x="0" y="1989138"/>
            <a:ext cx="91440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buFont typeface="Wingdings" pitchFamily="2" charset="2"/>
              <a:buNone/>
            </a:pPr>
            <a:r>
              <a:rPr lang="ru-RU" altLang="ru-RU" sz="3000">
                <a:solidFill>
                  <a:schemeClr val="hlink"/>
                </a:solidFill>
                <a:latin typeface="Arial" pitchFamily="34" charset="0"/>
              </a:rPr>
              <a:t>-Кишечный антисептик</a:t>
            </a:r>
            <a:r>
              <a:rPr lang="ru-RU" altLang="ru-RU" sz="3000">
                <a:latin typeface="Arial" pitchFamily="34" charset="0"/>
              </a:rPr>
              <a:t> </a:t>
            </a:r>
            <a:r>
              <a:rPr lang="ru-RU" altLang="ru-RU" sz="2600">
                <a:latin typeface="Arial" pitchFamily="34" charset="0"/>
              </a:rPr>
              <a:t>(</a:t>
            </a:r>
            <a:r>
              <a:rPr lang="ru-RU" altLang="ru-RU" sz="2600">
                <a:solidFill>
                  <a:srgbClr val="FF0000"/>
                </a:solidFill>
                <a:latin typeface="Arial" pitchFamily="34" charset="0"/>
              </a:rPr>
              <a:t>Альфа-нормикс 1200 мг</a:t>
            </a:r>
            <a:r>
              <a:rPr lang="en-US" altLang="ru-RU" sz="2600">
                <a:solidFill>
                  <a:srgbClr val="FF0000"/>
                </a:solidFill>
                <a:latin typeface="Arial" pitchFamily="34" charset="0"/>
              </a:rPr>
              <a:t>/</a:t>
            </a:r>
            <a:r>
              <a:rPr lang="ru-RU" altLang="ru-RU" sz="2600">
                <a:solidFill>
                  <a:srgbClr val="FF0000"/>
                </a:solidFill>
                <a:latin typeface="Arial" pitchFamily="34" charset="0"/>
              </a:rPr>
              <a:t>сут.</a:t>
            </a:r>
            <a:r>
              <a:rPr lang="ru-RU" altLang="ru-RU" sz="2600">
                <a:latin typeface="Arial" pitchFamily="34" charset="0"/>
              </a:rPr>
              <a:t>)</a:t>
            </a:r>
          </a:p>
          <a:p>
            <a:pPr eaLnBrk="1" hangingPunct="1">
              <a:buFont typeface="Wingdings" pitchFamily="2" charset="2"/>
              <a:buNone/>
            </a:pPr>
            <a:r>
              <a:rPr lang="ru-RU" altLang="ru-RU" sz="3000">
                <a:solidFill>
                  <a:schemeClr val="hlink"/>
                </a:solidFill>
                <a:latin typeface="Arial" pitchFamily="34" charset="0"/>
              </a:rPr>
              <a:t>-Пребиотик</a:t>
            </a:r>
            <a:r>
              <a:rPr lang="ru-RU" altLang="ru-RU" sz="3000">
                <a:latin typeface="Arial" pitchFamily="34" charset="0"/>
              </a:rPr>
              <a:t> (</a:t>
            </a:r>
            <a:r>
              <a:rPr lang="ru-RU" altLang="ru-RU" sz="3000">
                <a:solidFill>
                  <a:srgbClr val="FF0000"/>
                </a:solidFill>
                <a:latin typeface="Arial" pitchFamily="34" charset="0"/>
              </a:rPr>
              <a:t>Дюфалак</a:t>
            </a:r>
            <a:r>
              <a:rPr lang="ru-RU" altLang="ru-RU" sz="3000">
                <a:latin typeface="Arial" pitchFamily="34" charset="0"/>
              </a:rPr>
              <a:t>)</a:t>
            </a:r>
          </a:p>
          <a:p>
            <a:pPr eaLnBrk="1" hangingPunct="1">
              <a:buFont typeface="Wingdings" pitchFamily="2" charset="2"/>
              <a:buNone/>
            </a:pPr>
            <a:r>
              <a:rPr lang="ru-RU" altLang="ru-RU" sz="3000">
                <a:solidFill>
                  <a:schemeClr val="hlink"/>
                </a:solidFill>
                <a:latin typeface="Arial" pitchFamily="34" charset="0"/>
              </a:rPr>
              <a:t>-Пробиотики(</a:t>
            </a:r>
            <a:r>
              <a:rPr lang="ru-RU" altLang="ru-RU" sz="3000">
                <a:solidFill>
                  <a:srgbClr val="FF0000"/>
                </a:solidFill>
                <a:latin typeface="Arial" pitchFamily="34" charset="0"/>
              </a:rPr>
              <a:t>Линекс</a:t>
            </a:r>
            <a:r>
              <a:rPr lang="ru-RU" altLang="ru-RU" sz="3000">
                <a:solidFill>
                  <a:schemeClr val="hlink"/>
                </a:solidFill>
                <a:latin typeface="Arial" pitchFamily="34" charset="0"/>
              </a:rPr>
              <a:t>)</a:t>
            </a:r>
          </a:p>
          <a:p>
            <a:pPr eaLnBrk="1" hangingPunct="1">
              <a:buFont typeface="Wingdings" pitchFamily="2" charset="2"/>
              <a:buNone/>
            </a:pPr>
            <a:endParaRPr lang="ru-RU" altLang="ru-RU" sz="3000">
              <a:latin typeface="Arial" pitchFamily="34" charset="0"/>
            </a:endParaRPr>
          </a:p>
        </p:txBody>
      </p:sp>
    </p:spTree>
    <p:extLst>
      <p:ext uri="{BB962C8B-B14F-4D97-AF65-F5344CB8AC3E}">
        <p14:creationId xmlns:p14="http://schemas.microsoft.com/office/powerpoint/2010/main" val="5487678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074" name="Object 3"/>
          <p:cNvGraphicFramePr>
            <a:graphicFrameLocks noChangeAspect="1"/>
          </p:cNvGraphicFramePr>
          <p:nvPr/>
        </p:nvGraphicFramePr>
        <p:xfrm>
          <a:off x="2643188" y="1500188"/>
          <a:ext cx="3322637" cy="4759325"/>
        </p:xfrm>
        <a:graphic>
          <a:graphicData uri="http://schemas.openxmlformats.org/presentationml/2006/ole">
            <mc:AlternateContent xmlns:mc="http://schemas.openxmlformats.org/markup-compatibility/2006">
              <mc:Choice xmlns:v="urn:schemas-microsoft-com:vml" Requires="v">
                <p:oleObj spid="_x0000_s12307" name="Clip" r:id="rId3" imgW="3848100" imgH="5478463" progId="MS_ClipArt_Gallery.2">
                  <p:embed/>
                </p:oleObj>
              </mc:Choice>
              <mc:Fallback>
                <p:oleObj name="Clip" r:id="rId3" imgW="3848100" imgH="54784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1500188"/>
                        <a:ext cx="3322637" cy="475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1075" name="Rectangle 6"/>
          <p:cNvSpPr>
            <a:spLocks noChangeArrowheads="1"/>
          </p:cNvSpPr>
          <p:nvPr/>
        </p:nvSpPr>
        <p:spPr bwMode="auto">
          <a:xfrm>
            <a:off x="0" y="571500"/>
            <a:ext cx="9144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3100" b="1">
                <a:solidFill>
                  <a:schemeClr val="folHlink"/>
                </a:solidFill>
                <a:latin typeface="Arial" pitchFamily="34" charset="0"/>
              </a:rPr>
              <a:t>Какова этапная терапия ХП в целом?</a:t>
            </a:r>
          </a:p>
        </p:txBody>
      </p:sp>
    </p:spTree>
    <p:extLst>
      <p:ext uri="{BB962C8B-B14F-4D97-AF65-F5344CB8AC3E}">
        <p14:creationId xmlns:p14="http://schemas.microsoft.com/office/powerpoint/2010/main" val="10862272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0" y="11113"/>
            <a:ext cx="9144000" cy="968375"/>
          </a:xfrm>
        </p:spPr>
        <p:txBody>
          <a:bodyPr>
            <a:normAutofit fontScale="90000"/>
          </a:bodyPr>
          <a:lstStyle/>
          <a:p>
            <a:pPr algn="ctr" eaLnBrk="1" hangingPunct="1">
              <a:lnSpc>
                <a:spcPct val="90000"/>
              </a:lnSpc>
            </a:pPr>
            <a:r>
              <a:rPr lang="ru-RU" altLang="ru-RU" sz="3200" b="1" smtClean="0">
                <a:solidFill>
                  <a:schemeClr val="folHlink"/>
                </a:solidFill>
                <a:latin typeface="Arial" pitchFamily="34" charset="0"/>
              </a:rPr>
              <a:t>Этапное лечение больных с обострением ХП</a:t>
            </a:r>
          </a:p>
        </p:txBody>
      </p:sp>
      <p:sp>
        <p:nvSpPr>
          <p:cNvPr id="132099" name="Rectangle 3"/>
          <p:cNvSpPr>
            <a:spLocks noGrp="1" noChangeArrowheads="1"/>
          </p:cNvSpPr>
          <p:nvPr>
            <p:ph type="body" idx="4294967295"/>
          </p:nvPr>
        </p:nvSpPr>
        <p:spPr>
          <a:xfrm>
            <a:off x="0" y="1000125"/>
            <a:ext cx="9144000" cy="5857875"/>
          </a:xfrm>
        </p:spPr>
        <p:txBody>
          <a:bodyPr/>
          <a:lstStyle/>
          <a:p>
            <a:pPr algn="ctr" eaLnBrk="1" hangingPunct="1">
              <a:lnSpc>
                <a:spcPct val="70000"/>
              </a:lnSpc>
              <a:buClr>
                <a:srgbClr val="FF0066"/>
              </a:buClr>
              <a:buFont typeface="Wingdings" pitchFamily="2" charset="2"/>
              <a:buNone/>
            </a:pPr>
            <a:r>
              <a:rPr lang="en-US" altLang="ru-RU" sz="2800" b="1" dirty="0" smtClean="0">
                <a:solidFill>
                  <a:schemeClr val="hlink"/>
                </a:solidFill>
                <a:latin typeface="Arial" pitchFamily="34" charset="0"/>
              </a:rPr>
              <a:t>I</a:t>
            </a:r>
            <a:r>
              <a:rPr lang="ru-RU" altLang="ru-RU" sz="2800" b="1" dirty="0" smtClean="0">
                <a:solidFill>
                  <a:schemeClr val="hlink"/>
                </a:solidFill>
                <a:latin typeface="Arial" pitchFamily="34" charset="0"/>
              </a:rPr>
              <a:t> этап </a:t>
            </a:r>
          </a:p>
          <a:p>
            <a:pPr eaLnBrk="1" hangingPunct="1">
              <a:lnSpc>
                <a:spcPct val="70000"/>
              </a:lnSpc>
              <a:buClr>
                <a:srgbClr val="FF0066"/>
              </a:buClr>
            </a:pPr>
            <a:r>
              <a:rPr lang="ru-RU" altLang="ru-RU" sz="2800" b="1" dirty="0" smtClean="0">
                <a:solidFill>
                  <a:schemeClr val="hlink"/>
                </a:solidFill>
                <a:latin typeface="Arial" pitchFamily="34" charset="0"/>
              </a:rPr>
              <a:t>Диета, отказ от курения, алкоголя и др.</a:t>
            </a:r>
          </a:p>
          <a:p>
            <a:pPr eaLnBrk="1" hangingPunct="1">
              <a:lnSpc>
                <a:spcPct val="70000"/>
              </a:lnSpc>
              <a:buClr>
                <a:srgbClr val="FF0066"/>
              </a:buClr>
            </a:pPr>
            <a:r>
              <a:rPr lang="ru-RU" altLang="ru-RU" sz="2400" b="1" dirty="0" smtClean="0">
                <a:solidFill>
                  <a:schemeClr val="hlink"/>
                </a:solidFill>
                <a:latin typeface="Arial" pitchFamily="34" charset="0"/>
              </a:rPr>
              <a:t>АНАЛЬГЕТИКИ </a:t>
            </a:r>
            <a:r>
              <a:rPr lang="ru-RU" altLang="ru-RU" sz="2800" dirty="0" smtClean="0">
                <a:solidFill>
                  <a:schemeClr val="hlink"/>
                </a:solidFill>
                <a:latin typeface="Arial" pitchFamily="34" charset="0"/>
              </a:rPr>
              <a:t>- по показаниям</a:t>
            </a:r>
            <a:endParaRPr lang="ru-RU" altLang="ru-RU" sz="2800" b="1" dirty="0" smtClean="0">
              <a:solidFill>
                <a:schemeClr val="hlink"/>
              </a:solidFill>
              <a:latin typeface="Arial" pitchFamily="34" charset="0"/>
            </a:endParaRPr>
          </a:p>
          <a:p>
            <a:pPr eaLnBrk="1" hangingPunct="1">
              <a:lnSpc>
                <a:spcPct val="70000"/>
              </a:lnSpc>
              <a:buClr>
                <a:srgbClr val="FF0066"/>
              </a:buClr>
            </a:pPr>
            <a:r>
              <a:rPr lang="ru-RU" altLang="ru-RU" sz="2800" dirty="0" err="1" smtClean="0">
                <a:solidFill>
                  <a:schemeClr val="hlink"/>
                </a:solidFill>
                <a:latin typeface="Arial" pitchFamily="34" charset="0"/>
              </a:rPr>
              <a:t>Полиферментный</a:t>
            </a:r>
            <a:r>
              <a:rPr lang="ru-RU" altLang="ru-RU" sz="2800" dirty="0" smtClean="0">
                <a:solidFill>
                  <a:schemeClr val="hlink"/>
                </a:solidFill>
                <a:latin typeface="Arial" pitchFamily="34" charset="0"/>
              </a:rPr>
              <a:t> препарат (</a:t>
            </a:r>
            <a:r>
              <a:rPr lang="ru-RU" altLang="ru-RU" sz="2800" dirty="0" err="1" smtClean="0">
                <a:solidFill>
                  <a:srgbClr val="FF0000"/>
                </a:solidFill>
                <a:latin typeface="Arial" pitchFamily="34" charset="0"/>
              </a:rPr>
              <a:t>Креон</a:t>
            </a:r>
            <a:r>
              <a:rPr lang="ru-RU" altLang="ru-RU" sz="2800" dirty="0" smtClean="0">
                <a:solidFill>
                  <a:schemeClr val="hlink"/>
                </a:solidFill>
                <a:latin typeface="Arial" pitchFamily="34" charset="0"/>
              </a:rPr>
              <a:t>)</a:t>
            </a:r>
            <a:endParaRPr lang="ru-RU" altLang="ru-RU" sz="2800" dirty="0" smtClean="0">
              <a:latin typeface="Arial" pitchFamily="34" charset="0"/>
            </a:endParaRPr>
          </a:p>
          <a:p>
            <a:pPr eaLnBrk="1" hangingPunct="1">
              <a:lnSpc>
                <a:spcPct val="70000"/>
              </a:lnSpc>
              <a:buClr>
                <a:srgbClr val="FF0066"/>
              </a:buClr>
            </a:pPr>
            <a:r>
              <a:rPr lang="ru-RU" altLang="ru-RU" sz="2800" dirty="0" err="1" smtClean="0">
                <a:solidFill>
                  <a:schemeClr val="hlink"/>
                </a:solidFill>
                <a:latin typeface="Arial" pitchFamily="34" charset="0"/>
              </a:rPr>
              <a:t>Секретолитики</a:t>
            </a:r>
            <a:r>
              <a:rPr lang="ru-RU" altLang="ru-RU" sz="2800" dirty="0" smtClean="0">
                <a:solidFill>
                  <a:schemeClr val="hlink"/>
                </a:solidFill>
                <a:latin typeface="Arial" pitchFamily="34" charset="0"/>
              </a:rPr>
              <a:t> (</a:t>
            </a:r>
            <a:r>
              <a:rPr lang="en-US" altLang="ru-RU" sz="2800" dirty="0" smtClean="0">
                <a:solidFill>
                  <a:schemeClr val="hlink"/>
                </a:solidFill>
                <a:latin typeface="Arial" pitchFamily="34" charset="0"/>
              </a:rPr>
              <a:t>PPI</a:t>
            </a:r>
            <a:r>
              <a:rPr lang="ru-RU" altLang="ru-RU" sz="2800" dirty="0" smtClean="0">
                <a:solidFill>
                  <a:schemeClr val="hlink"/>
                </a:solidFill>
                <a:latin typeface="Arial" pitchFamily="34" charset="0"/>
              </a:rPr>
              <a:t>)-</a:t>
            </a:r>
            <a:r>
              <a:rPr lang="ru-RU" altLang="ru-RU" sz="2800" dirty="0" err="1" smtClean="0">
                <a:solidFill>
                  <a:schemeClr val="hlink"/>
                </a:solidFill>
                <a:latin typeface="Arial" pitchFamily="34" charset="0"/>
              </a:rPr>
              <a:t>омепразол</a:t>
            </a:r>
            <a:endParaRPr lang="ru-RU" altLang="ru-RU" sz="2800" dirty="0" smtClean="0">
              <a:solidFill>
                <a:schemeClr val="hlink"/>
              </a:solidFill>
              <a:latin typeface="Arial" pitchFamily="34" charset="0"/>
            </a:endParaRPr>
          </a:p>
          <a:p>
            <a:pPr eaLnBrk="1" hangingPunct="1">
              <a:lnSpc>
                <a:spcPct val="70000"/>
              </a:lnSpc>
              <a:buClr>
                <a:srgbClr val="FF0066"/>
              </a:buClr>
            </a:pPr>
            <a:r>
              <a:rPr lang="ru-RU" altLang="ru-RU" sz="2800" dirty="0" smtClean="0">
                <a:solidFill>
                  <a:schemeClr val="hlink"/>
                </a:solidFill>
                <a:latin typeface="Arial" pitchFamily="34" charset="0"/>
              </a:rPr>
              <a:t>Моторно-эвакуаторные нарушения (спазмолитики)</a:t>
            </a:r>
            <a:endParaRPr lang="ru-RU" altLang="ru-RU" sz="2800" dirty="0" smtClean="0">
              <a:latin typeface="Arial" pitchFamily="34" charset="0"/>
            </a:endParaRPr>
          </a:p>
          <a:p>
            <a:pPr algn="ctr" eaLnBrk="1" hangingPunct="1">
              <a:lnSpc>
                <a:spcPct val="70000"/>
              </a:lnSpc>
              <a:buClr>
                <a:srgbClr val="FF0066"/>
              </a:buClr>
              <a:buFont typeface="Wingdings" pitchFamily="2" charset="2"/>
              <a:buNone/>
            </a:pPr>
            <a:r>
              <a:rPr lang="ru-RU" altLang="ru-RU" sz="2800" b="1" dirty="0" smtClean="0">
                <a:latin typeface="Arial" pitchFamily="34" charset="0"/>
              </a:rPr>
              <a:t> </a:t>
            </a:r>
            <a:r>
              <a:rPr lang="en-US" altLang="ru-RU" sz="2800" b="1" dirty="0" smtClean="0">
                <a:solidFill>
                  <a:schemeClr val="hlink"/>
                </a:solidFill>
                <a:latin typeface="Arial" pitchFamily="34" charset="0"/>
              </a:rPr>
              <a:t>II</a:t>
            </a:r>
            <a:r>
              <a:rPr lang="ru-RU" altLang="ru-RU" sz="2800" b="1" dirty="0" smtClean="0">
                <a:solidFill>
                  <a:schemeClr val="hlink"/>
                </a:solidFill>
                <a:latin typeface="Arial" pitchFamily="34" charset="0"/>
              </a:rPr>
              <a:t> этап</a:t>
            </a:r>
            <a:endParaRPr lang="ru-RU" altLang="ru-RU" sz="2800" dirty="0" smtClean="0">
              <a:solidFill>
                <a:schemeClr val="hlink"/>
              </a:solidFill>
              <a:latin typeface="Arial" pitchFamily="34" charset="0"/>
            </a:endParaRPr>
          </a:p>
          <a:p>
            <a:pPr eaLnBrk="1" hangingPunct="1">
              <a:lnSpc>
                <a:spcPct val="70000"/>
              </a:lnSpc>
              <a:buClr>
                <a:srgbClr val="FF0066"/>
              </a:buClr>
            </a:pPr>
            <a:r>
              <a:rPr lang="ru-RU" altLang="ru-RU" sz="2800" dirty="0" smtClean="0">
                <a:solidFill>
                  <a:schemeClr val="hlink"/>
                </a:solidFill>
                <a:latin typeface="Arial" pitchFamily="34" charset="0"/>
              </a:rPr>
              <a:t>Бактериальная </a:t>
            </a:r>
            <a:r>
              <a:rPr lang="ru-RU" altLang="ru-RU" sz="2800" dirty="0" err="1" smtClean="0">
                <a:solidFill>
                  <a:schemeClr val="hlink"/>
                </a:solidFill>
                <a:latin typeface="Arial" pitchFamily="34" charset="0"/>
              </a:rPr>
              <a:t>деконтаминация</a:t>
            </a:r>
            <a:r>
              <a:rPr lang="ru-RU" altLang="ru-RU" sz="2800" dirty="0" smtClean="0">
                <a:latin typeface="Arial" pitchFamily="34" charset="0"/>
              </a:rPr>
              <a:t> </a:t>
            </a:r>
            <a:r>
              <a:rPr lang="ru-RU" altLang="ru-RU" sz="2400" dirty="0" smtClean="0">
                <a:latin typeface="Arial" pitchFamily="34" charset="0"/>
              </a:rPr>
              <a:t>(</a:t>
            </a:r>
            <a:r>
              <a:rPr lang="ru-RU" altLang="ru-RU" sz="2400" dirty="0" smtClean="0">
                <a:solidFill>
                  <a:srgbClr val="FF0000"/>
                </a:solidFill>
                <a:latin typeface="Arial" pitchFamily="34" charset="0"/>
              </a:rPr>
              <a:t>АЛЬФА-НОРМИКС</a:t>
            </a:r>
            <a:r>
              <a:rPr lang="ru-RU" altLang="ru-RU" sz="2400" dirty="0" smtClean="0">
                <a:latin typeface="Arial" pitchFamily="34" charset="0"/>
              </a:rPr>
              <a:t>) </a:t>
            </a:r>
          </a:p>
          <a:p>
            <a:pPr eaLnBrk="1" hangingPunct="1">
              <a:lnSpc>
                <a:spcPct val="70000"/>
              </a:lnSpc>
              <a:buClr>
                <a:srgbClr val="FF0066"/>
              </a:buClr>
            </a:pPr>
            <a:r>
              <a:rPr lang="ru-RU" altLang="ru-RU" sz="2800" dirty="0" err="1" smtClean="0">
                <a:solidFill>
                  <a:schemeClr val="hlink"/>
                </a:solidFill>
                <a:latin typeface="Arial" pitchFamily="34" charset="0"/>
              </a:rPr>
              <a:t>Пребиотическая</a:t>
            </a:r>
            <a:r>
              <a:rPr lang="ru-RU" altLang="ru-RU" sz="2800" dirty="0" smtClean="0">
                <a:solidFill>
                  <a:schemeClr val="hlink"/>
                </a:solidFill>
                <a:latin typeface="Arial" pitchFamily="34" charset="0"/>
              </a:rPr>
              <a:t> терапия</a:t>
            </a:r>
            <a:r>
              <a:rPr lang="ru-RU" altLang="ru-RU" sz="2800" dirty="0" smtClean="0">
                <a:latin typeface="Arial" pitchFamily="34" charset="0"/>
              </a:rPr>
              <a:t> </a:t>
            </a:r>
          </a:p>
          <a:p>
            <a:pPr eaLnBrk="1" hangingPunct="1">
              <a:lnSpc>
                <a:spcPct val="70000"/>
              </a:lnSpc>
              <a:buClr>
                <a:srgbClr val="FF0066"/>
              </a:buClr>
            </a:pPr>
            <a:r>
              <a:rPr lang="ru-RU" altLang="ru-RU" sz="2800" dirty="0" err="1" smtClean="0">
                <a:solidFill>
                  <a:schemeClr val="hlink"/>
                </a:solidFill>
                <a:latin typeface="Arial" pitchFamily="34" charset="0"/>
              </a:rPr>
              <a:t>Пробиотическая</a:t>
            </a:r>
            <a:r>
              <a:rPr lang="ru-RU" altLang="ru-RU" sz="2800" dirty="0" smtClean="0">
                <a:solidFill>
                  <a:schemeClr val="hlink"/>
                </a:solidFill>
                <a:latin typeface="Arial" pitchFamily="34" charset="0"/>
              </a:rPr>
              <a:t> терапия</a:t>
            </a:r>
          </a:p>
          <a:p>
            <a:pPr eaLnBrk="1" hangingPunct="1">
              <a:lnSpc>
                <a:spcPct val="70000"/>
              </a:lnSpc>
              <a:buClr>
                <a:srgbClr val="FF0066"/>
              </a:buClr>
            </a:pPr>
            <a:endParaRPr lang="ru-RU" altLang="ru-RU" sz="2800" dirty="0" smtClean="0">
              <a:solidFill>
                <a:schemeClr val="hlink"/>
              </a:solidFill>
              <a:latin typeface="Arial" pitchFamily="34" charset="0"/>
            </a:endParaRPr>
          </a:p>
          <a:p>
            <a:pPr algn="ctr" eaLnBrk="1" hangingPunct="1">
              <a:lnSpc>
                <a:spcPct val="70000"/>
              </a:lnSpc>
              <a:buClr>
                <a:srgbClr val="FF0066"/>
              </a:buClr>
              <a:buFont typeface="Wingdings" pitchFamily="2" charset="2"/>
              <a:buNone/>
            </a:pPr>
            <a:r>
              <a:rPr lang="ru-RU" altLang="ru-RU" sz="2800" b="1" dirty="0" smtClean="0">
                <a:latin typeface="Arial" pitchFamily="34" charset="0"/>
              </a:rPr>
              <a:t> </a:t>
            </a:r>
            <a:r>
              <a:rPr lang="en-US" altLang="ru-RU" sz="2800" b="1" dirty="0" smtClean="0">
                <a:solidFill>
                  <a:schemeClr val="hlink"/>
                </a:solidFill>
                <a:latin typeface="Arial" pitchFamily="34" charset="0"/>
              </a:rPr>
              <a:t>III</a:t>
            </a:r>
            <a:r>
              <a:rPr lang="ru-RU" altLang="ru-RU" sz="2800" b="1" dirty="0" smtClean="0">
                <a:solidFill>
                  <a:schemeClr val="hlink"/>
                </a:solidFill>
                <a:latin typeface="Arial" pitchFamily="34" charset="0"/>
              </a:rPr>
              <a:t> этап</a:t>
            </a:r>
            <a:endParaRPr lang="ru-RU" altLang="ru-RU" sz="2800" dirty="0" smtClean="0">
              <a:solidFill>
                <a:schemeClr val="hlink"/>
              </a:solidFill>
              <a:latin typeface="Arial" pitchFamily="34" charset="0"/>
            </a:endParaRPr>
          </a:p>
          <a:p>
            <a:pPr eaLnBrk="1" hangingPunct="1">
              <a:lnSpc>
                <a:spcPct val="70000"/>
              </a:lnSpc>
              <a:buClr>
                <a:srgbClr val="FF0066"/>
              </a:buClr>
            </a:pPr>
            <a:r>
              <a:rPr lang="ru-RU" altLang="ru-RU" sz="2800" dirty="0" smtClean="0">
                <a:solidFill>
                  <a:schemeClr val="hlink"/>
                </a:solidFill>
                <a:latin typeface="Arial" pitchFamily="34" charset="0"/>
              </a:rPr>
              <a:t>Воздействие на реологию желчи</a:t>
            </a:r>
            <a:r>
              <a:rPr lang="ru-RU" altLang="ru-RU" sz="2800" dirty="0" smtClean="0">
                <a:latin typeface="Arial" pitchFamily="34" charset="0"/>
              </a:rPr>
              <a:t> </a:t>
            </a:r>
            <a:r>
              <a:rPr lang="ru-RU" altLang="ru-RU" sz="2400" dirty="0" smtClean="0">
                <a:latin typeface="Arial" pitchFamily="34" charset="0"/>
              </a:rPr>
              <a:t>(</a:t>
            </a:r>
            <a:r>
              <a:rPr lang="ru-RU" altLang="ru-RU" sz="2400" dirty="0" smtClean="0">
                <a:solidFill>
                  <a:srgbClr val="FF0000"/>
                </a:solidFill>
                <a:latin typeface="Arial" pitchFamily="34" charset="0"/>
              </a:rPr>
              <a:t>УДХК</a:t>
            </a:r>
            <a:r>
              <a:rPr lang="ru-RU" altLang="ru-RU" sz="2400" dirty="0" smtClean="0">
                <a:latin typeface="Arial" pitchFamily="34" charset="0"/>
              </a:rPr>
              <a:t>)</a:t>
            </a:r>
          </a:p>
          <a:p>
            <a:pPr eaLnBrk="1" hangingPunct="1">
              <a:lnSpc>
                <a:spcPct val="70000"/>
              </a:lnSpc>
              <a:buClr>
                <a:srgbClr val="FF0066"/>
              </a:buClr>
            </a:pPr>
            <a:r>
              <a:rPr lang="ru-RU" altLang="ru-RU" sz="2800" dirty="0" smtClean="0">
                <a:solidFill>
                  <a:schemeClr val="hlink"/>
                </a:solidFill>
                <a:latin typeface="Arial" pitchFamily="34" charset="0"/>
              </a:rPr>
              <a:t>Воздействие на реологию крови (</a:t>
            </a:r>
            <a:r>
              <a:rPr lang="ru-RU" altLang="ru-RU" sz="2800" dirty="0" err="1" smtClean="0">
                <a:solidFill>
                  <a:srgbClr val="FF0000"/>
                </a:solidFill>
                <a:latin typeface="Arial" pitchFamily="34" charset="0"/>
              </a:rPr>
              <a:t>трентал</a:t>
            </a:r>
            <a:r>
              <a:rPr lang="ru-RU" altLang="ru-RU" sz="2800" dirty="0" smtClean="0">
                <a:solidFill>
                  <a:srgbClr val="FF0000"/>
                </a:solidFill>
                <a:latin typeface="Arial" pitchFamily="34" charset="0"/>
              </a:rPr>
              <a:t>) </a:t>
            </a:r>
          </a:p>
        </p:txBody>
      </p:sp>
    </p:spTree>
    <p:extLst>
      <p:ext uri="{BB962C8B-B14F-4D97-AF65-F5344CB8AC3E}">
        <p14:creationId xmlns:p14="http://schemas.microsoft.com/office/powerpoint/2010/main" val="41154647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idx="4294967295"/>
          </p:nvPr>
        </p:nvSpPr>
        <p:spPr>
          <a:xfrm>
            <a:off x="1076325" y="652463"/>
            <a:ext cx="7958138" cy="701675"/>
          </a:xfrm>
        </p:spPr>
        <p:txBody>
          <a:bodyPr anchor="ctr"/>
          <a:lstStyle/>
          <a:p>
            <a:pPr>
              <a:defRPr/>
            </a:pPr>
            <a:r>
              <a:rPr lang="ru-RU" altLang="ru-RU" sz="4000" smtClean="0">
                <a:solidFill>
                  <a:srgbClr val="FF0000"/>
                </a:solidFill>
                <a:effectLst>
                  <a:outerShdw blurRad="38100" dist="38100" dir="2700000" algn="tl">
                    <a:srgbClr val="000000"/>
                  </a:outerShdw>
                </a:effectLst>
              </a:rPr>
              <a:t>Врач должен знать</a:t>
            </a:r>
            <a:r>
              <a:rPr lang="en-US" altLang="ru-RU" sz="4000" smtClean="0">
                <a:solidFill>
                  <a:srgbClr val="FF0000"/>
                </a:solidFill>
                <a:effectLst>
                  <a:outerShdw blurRad="38100" dist="38100" dir="2700000" algn="tl">
                    <a:srgbClr val="000000"/>
                  </a:outerShdw>
                </a:effectLst>
              </a:rPr>
              <a:t>!</a:t>
            </a:r>
            <a:endParaRPr lang="ru-RU" altLang="ru-RU" sz="4000" smtClean="0">
              <a:solidFill>
                <a:srgbClr val="FF0000"/>
              </a:solidFill>
              <a:effectLst>
                <a:outerShdw blurRad="38100" dist="38100" dir="2700000" algn="tl">
                  <a:srgbClr val="000000"/>
                </a:outerShdw>
              </a:effectLst>
            </a:endParaRPr>
          </a:p>
        </p:txBody>
      </p:sp>
      <p:sp>
        <p:nvSpPr>
          <p:cNvPr id="133123" name="Rectangle 3"/>
          <p:cNvSpPr>
            <a:spLocks noGrp="1" noChangeArrowheads="1"/>
          </p:cNvSpPr>
          <p:nvPr>
            <p:ph type="body" idx="4294967295"/>
          </p:nvPr>
        </p:nvSpPr>
        <p:spPr>
          <a:xfrm>
            <a:off x="684213" y="1844675"/>
            <a:ext cx="8002587" cy="4414838"/>
          </a:xfrm>
        </p:spPr>
        <p:txBody>
          <a:bodyPr/>
          <a:lstStyle/>
          <a:p>
            <a:pPr algn="ctr">
              <a:spcBef>
                <a:spcPct val="0"/>
              </a:spcBef>
              <a:buClr>
                <a:srgbClr val="FF9900"/>
              </a:buClr>
              <a:buFont typeface="Wingdings" pitchFamily="2" charset="2"/>
              <a:buNone/>
            </a:pPr>
            <a:r>
              <a:rPr lang="en-US" altLang="ru-RU" sz="5400" smtClean="0"/>
              <a:t> </a:t>
            </a:r>
            <a:r>
              <a:rPr lang="ru-RU" altLang="ru-RU" sz="4400" b="1" smtClean="0">
                <a:solidFill>
                  <a:srgbClr val="3366CC"/>
                </a:solidFill>
              </a:rPr>
              <a:t>Болезни лечат не красноречием, а лекарствами</a:t>
            </a:r>
          </a:p>
          <a:p>
            <a:pPr algn="ctr">
              <a:spcBef>
                <a:spcPct val="0"/>
              </a:spcBef>
              <a:buClr>
                <a:srgbClr val="FF9900"/>
              </a:buClr>
              <a:buFont typeface="Wingdings" pitchFamily="2" charset="2"/>
              <a:buNone/>
            </a:pPr>
            <a:endParaRPr lang="ru-RU" altLang="ru-RU" sz="4400" smtClean="0">
              <a:solidFill>
                <a:srgbClr val="3366CC"/>
              </a:solidFill>
            </a:endParaRPr>
          </a:p>
          <a:p>
            <a:pPr algn="r">
              <a:spcBef>
                <a:spcPct val="0"/>
              </a:spcBef>
              <a:buClr>
                <a:srgbClr val="FF9900"/>
              </a:buClr>
              <a:buFont typeface="Wingdings" pitchFamily="2" charset="2"/>
              <a:buNone/>
            </a:pPr>
            <a:r>
              <a:rPr lang="ru-RU" altLang="ru-RU" sz="2000" smtClean="0">
                <a:solidFill>
                  <a:srgbClr val="3366CC"/>
                </a:solidFill>
              </a:rPr>
              <a:t>Авл Корнелий Цельс, </a:t>
            </a:r>
            <a:r>
              <a:rPr lang="en-US" altLang="ru-RU" sz="2000" smtClean="0">
                <a:solidFill>
                  <a:srgbClr val="3366CC"/>
                </a:solidFill>
              </a:rPr>
              <a:t>I</a:t>
            </a:r>
            <a:r>
              <a:rPr lang="ru-RU" altLang="ru-RU" sz="2000" smtClean="0">
                <a:solidFill>
                  <a:srgbClr val="3366CC"/>
                </a:solidFill>
              </a:rPr>
              <a:t> век до н.э.</a:t>
            </a:r>
          </a:p>
        </p:txBody>
      </p:sp>
    </p:spTree>
    <p:extLst>
      <p:ext uri="{BB962C8B-B14F-4D97-AF65-F5344CB8AC3E}">
        <p14:creationId xmlns:p14="http://schemas.microsoft.com/office/powerpoint/2010/main" val="2516792417"/>
      </p:ext>
    </p:extLst>
  </p:cSld>
  <p:clrMapOvr>
    <a:masterClrMapping/>
  </p:clrMapOvr>
  <p:transition advClick="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extShape 1"/>
          <p:cNvSpPr txBox="1"/>
          <p:nvPr/>
        </p:nvSpPr>
        <p:spPr>
          <a:xfrm>
            <a:off x="0" y="457200"/>
            <a:ext cx="9144000" cy="838200"/>
          </a:xfrm>
          <a:prstGeom prst="rect">
            <a:avLst/>
          </a:prstGeom>
          <a:noFill/>
          <a:ln>
            <a:noFill/>
          </a:ln>
        </p:spPr>
        <p:txBody>
          <a:bodyPr anchor="ctr"/>
          <a:lstStyle/>
          <a:p>
            <a:pPr algn="ctr">
              <a:defRPr/>
            </a:pPr>
            <a:r>
              <a:rPr lang="ru-RU" sz="4400" b="1" spc="-1" dirty="0">
                <a:solidFill>
                  <a:srgbClr val="00B0F0"/>
                </a:solidFill>
                <a:uFill>
                  <a:solidFill>
                    <a:srgbClr val="FFFFFF"/>
                  </a:solidFill>
                </a:uFill>
                <a:latin typeface="Calibri"/>
              </a:rPr>
              <a:t>Спасибо за внимание!</a:t>
            </a:r>
            <a:endParaRPr lang="ru-RU" sz="1800" spc="-1" dirty="0">
              <a:solidFill>
                <a:srgbClr val="00B0F0"/>
              </a:solidFill>
              <a:uFill>
                <a:solidFill>
                  <a:srgbClr val="FFFFFF"/>
                </a:solidFill>
              </a:uFill>
              <a:latin typeface="Calibri"/>
            </a:endParaRPr>
          </a:p>
        </p:txBody>
      </p:sp>
      <p:pic>
        <p:nvPicPr>
          <p:cNvPr id="1085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989138"/>
            <a:ext cx="45593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64866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sz="half" idx="1"/>
          </p:nvPr>
        </p:nvSpPr>
        <p:spPr>
          <a:xfrm>
            <a:off x="0" y="836613"/>
            <a:ext cx="6948488" cy="6021387"/>
          </a:xfrm>
        </p:spPr>
        <p:txBody>
          <a:bodyPr/>
          <a:lstStyle/>
          <a:p>
            <a:pPr eaLnBrk="1" hangingPunct="1">
              <a:lnSpc>
                <a:spcPct val="90000"/>
              </a:lnSpc>
              <a:buFont typeface="Wingdings" pitchFamily="2" charset="2"/>
              <a:buNone/>
            </a:pPr>
            <a:r>
              <a:rPr lang="ru-RU" altLang="ru-RU" sz="2100" b="1" smtClean="0">
                <a:solidFill>
                  <a:schemeClr val="folHlink"/>
                </a:solidFill>
                <a:latin typeface="Arial" pitchFamily="34" charset="0"/>
              </a:rPr>
              <a:t>1.Анатомические особенности </a:t>
            </a:r>
          </a:p>
          <a:p>
            <a:pPr eaLnBrk="1" hangingPunct="1">
              <a:lnSpc>
                <a:spcPct val="90000"/>
              </a:lnSpc>
              <a:buFont typeface="Wingdings" pitchFamily="2" charset="2"/>
              <a:buNone/>
            </a:pPr>
            <a:r>
              <a:rPr lang="ru-RU" altLang="ru-RU" sz="2100" b="1" smtClean="0">
                <a:solidFill>
                  <a:schemeClr val="folHlink"/>
                </a:solidFill>
                <a:latin typeface="Arial" pitchFamily="34" charset="0"/>
              </a:rPr>
              <a:t>2.Особенности питания:</a:t>
            </a:r>
          </a:p>
          <a:p>
            <a:pPr eaLnBrk="1" hangingPunct="1">
              <a:lnSpc>
                <a:spcPct val="90000"/>
              </a:lnSpc>
              <a:buFont typeface="Wingdings" pitchFamily="2" charset="2"/>
              <a:buNone/>
            </a:pPr>
            <a:r>
              <a:rPr lang="ru-RU" altLang="ru-RU" sz="2100" smtClean="0">
                <a:latin typeface="Arial" pitchFamily="34" charset="0"/>
              </a:rPr>
              <a:t>  </a:t>
            </a:r>
            <a:r>
              <a:rPr lang="ru-RU" altLang="ru-RU" sz="2100" b="1" smtClean="0">
                <a:solidFill>
                  <a:schemeClr val="hlink"/>
                </a:solidFill>
                <a:latin typeface="Arial" pitchFamily="34" charset="0"/>
              </a:rPr>
              <a:t>-Низкое содержание белка </a:t>
            </a:r>
          </a:p>
          <a:p>
            <a:pPr eaLnBrk="1" hangingPunct="1">
              <a:lnSpc>
                <a:spcPct val="90000"/>
              </a:lnSpc>
              <a:buFont typeface="Wingdings" pitchFamily="2" charset="2"/>
              <a:buNone/>
            </a:pPr>
            <a:r>
              <a:rPr lang="ru-RU" altLang="ru-RU" sz="2100" b="1" smtClean="0">
                <a:solidFill>
                  <a:schemeClr val="hlink"/>
                </a:solidFill>
                <a:latin typeface="Arial" pitchFamily="34" charset="0"/>
              </a:rPr>
              <a:t>  -Увеличение жиров </a:t>
            </a:r>
          </a:p>
          <a:p>
            <a:pPr eaLnBrk="1" hangingPunct="1">
              <a:lnSpc>
                <a:spcPct val="90000"/>
              </a:lnSpc>
              <a:buFont typeface="Wingdings" pitchFamily="2" charset="2"/>
              <a:buNone/>
            </a:pPr>
            <a:r>
              <a:rPr lang="ru-RU" altLang="ko-KR" sz="2100" b="1" smtClean="0">
                <a:solidFill>
                  <a:schemeClr val="folHlink"/>
                </a:solidFill>
                <a:latin typeface="Arial" pitchFamily="34" charset="0"/>
              </a:rPr>
              <a:t>3.Желчь у больных ХП</a:t>
            </a:r>
            <a:r>
              <a:rPr lang="ru-RU" altLang="ko-KR" sz="2100" smtClean="0">
                <a:latin typeface="Arial" pitchFamily="34" charset="0"/>
              </a:rPr>
              <a:t> </a:t>
            </a:r>
            <a:r>
              <a:rPr lang="ru-RU" altLang="ko-KR" sz="2100" smtClean="0">
                <a:solidFill>
                  <a:schemeClr val="hlink"/>
                </a:solidFill>
                <a:latin typeface="Arial" pitchFamily="34" charset="0"/>
              </a:rPr>
              <a:t>обладает панкреотоксическим эффектом из-за повышенного содержания свободных желчных кислот </a:t>
            </a:r>
          </a:p>
          <a:p>
            <a:pPr eaLnBrk="1" hangingPunct="1">
              <a:lnSpc>
                <a:spcPct val="90000"/>
              </a:lnSpc>
              <a:buFont typeface="Wingdings" pitchFamily="2" charset="2"/>
              <a:buNone/>
            </a:pPr>
            <a:r>
              <a:rPr lang="ru-RU" altLang="ko-KR" sz="2100" b="1" smtClean="0">
                <a:solidFill>
                  <a:schemeClr val="folHlink"/>
                </a:solidFill>
                <a:latin typeface="Arial" pitchFamily="34" charset="0"/>
              </a:rPr>
              <a:t>4.Курение</a:t>
            </a:r>
            <a:r>
              <a:rPr lang="ru-RU" altLang="ko-KR" sz="2100" smtClean="0">
                <a:latin typeface="Arial" pitchFamily="34" charset="0"/>
              </a:rPr>
              <a:t> </a:t>
            </a:r>
            <a:r>
              <a:rPr lang="ru-RU" altLang="ko-KR" sz="2100" smtClean="0">
                <a:solidFill>
                  <a:schemeClr val="hlink"/>
                </a:solidFill>
                <a:latin typeface="Arial" pitchFamily="34" charset="0"/>
              </a:rPr>
              <a:t>увеличивает риск ХП. Панкреатит развивается в 2 раза чаще по сравнению с некурящими и в более раннем возрасте. Снижается панкреатическая секреция бикарбонатов, вызывает повышение вязкости панкреатического сока, преципитацию белка с закупоркой протоков </a:t>
            </a:r>
          </a:p>
          <a:p>
            <a:pPr eaLnBrk="1" hangingPunct="1">
              <a:lnSpc>
                <a:spcPct val="90000"/>
              </a:lnSpc>
              <a:buFont typeface="Wingdings" pitchFamily="2" charset="2"/>
              <a:buNone/>
            </a:pPr>
            <a:r>
              <a:rPr lang="ru-RU" altLang="ru-RU" sz="2100" b="1" smtClean="0">
                <a:solidFill>
                  <a:schemeClr val="folHlink"/>
                </a:solidFill>
                <a:latin typeface="Arial" pitchFamily="34" charset="0"/>
              </a:rPr>
              <a:t>5.Рассовые особенности. </a:t>
            </a:r>
          </a:p>
          <a:p>
            <a:pPr eaLnBrk="1" hangingPunct="1">
              <a:lnSpc>
                <a:spcPct val="90000"/>
              </a:lnSpc>
              <a:buFont typeface="Wingdings" pitchFamily="2" charset="2"/>
              <a:buNone/>
            </a:pPr>
            <a:r>
              <a:rPr lang="ru-RU" altLang="ru-RU" sz="2100" b="1" smtClean="0">
                <a:solidFill>
                  <a:schemeClr val="folHlink"/>
                </a:solidFill>
                <a:latin typeface="Arial" pitchFamily="34" charset="0"/>
              </a:rPr>
              <a:t>6.Наследственность</a:t>
            </a:r>
            <a:endParaRPr lang="ru-RU" altLang="ko-KR" sz="2100" b="1" smtClean="0">
              <a:solidFill>
                <a:schemeClr val="folHlink"/>
              </a:solidFill>
              <a:latin typeface="Arial" pitchFamily="34" charset="0"/>
            </a:endParaRPr>
          </a:p>
        </p:txBody>
      </p:sp>
      <p:graphicFrame>
        <p:nvGraphicFramePr>
          <p:cNvPr id="26627" name="Object 4"/>
          <p:cNvGraphicFramePr>
            <a:graphicFrameLocks noGrp="1" noChangeAspect="1"/>
          </p:cNvGraphicFramePr>
          <p:nvPr>
            <p:ph sz="quarter" idx="2"/>
          </p:nvPr>
        </p:nvGraphicFramePr>
        <p:xfrm>
          <a:off x="6948488" y="692150"/>
          <a:ext cx="2195512" cy="2522538"/>
        </p:xfrm>
        <a:graphic>
          <a:graphicData uri="http://schemas.openxmlformats.org/presentationml/2006/ole">
            <mc:AlternateContent xmlns:mc="http://schemas.openxmlformats.org/markup-compatibility/2006">
              <mc:Choice xmlns:v="urn:schemas-microsoft-com:vml" Requires="v">
                <p:oleObj spid="_x0000_s1044" name="Фотография Photo Editor" r:id="rId3" imgW="2085714" imgH="2790476" progId="MSPhotoEd.3">
                  <p:embed/>
                </p:oleObj>
              </mc:Choice>
              <mc:Fallback>
                <p:oleObj name="Фотография Photo Editor" r:id="rId3" imgW="2085714" imgH="27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692150"/>
                        <a:ext cx="2195512" cy="252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8" name="Rectangle 3"/>
          <p:cNvSpPr>
            <a:spLocks noChangeArrowheads="1"/>
          </p:cNvSpPr>
          <p:nvPr/>
        </p:nvSpPr>
        <p:spPr bwMode="auto">
          <a:xfrm>
            <a:off x="0" y="47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r>
              <a:rPr lang="ru-RU" altLang="ru-RU" sz="2800" b="1">
                <a:solidFill>
                  <a:schemeClr val="folHlink"/>
                </a:solidFill>
                <a:latin typeface="Arial" pitchFamily="34" charset="0"/>
              </a:rPr>
              <a:t>Дополнительные этиологические факторы ХП</a:t>
            </a:r>
            <a:endParaRPr lang="ru-RU" altLang="ru-RU" sz="2000" b="1">
              <a:solidFill>
                <a:schemeClr val="folHlink"/>
              </a:solidFill>
              <a:latin typeface="Arial" pitchFamily="34" charset="0"/>
            </a:endParaRPr>
          </a:p>
        </p:txBody>
      </p:sp>
      <p:pic>
        <p:nvPicPr>
          <p:cNvPr id="26629" name="Picture 11" descr="gumb"/>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948488" y="3284538"/>
            <a:ext cx="2195512" cy="1787525"/>
          </a:xfrm>
          <a:noFill/>
        </p:spPr>
      </p:pic>
    </p:spTree>
    <p:extLst>
      <p:ext uri="{BB962C8B-B14F-4D97-AF65-F5344CB8AC3E}">
        <p14:creationId xmlns:p14="http://schemas.microsoft.com/office/powerpoint/2010/main" val="688156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684213" y="192088"/>
            <a:ext cx="8350250" cy="788987"/>
          </a:xfrm>
        </p:spPr>
        <p:txBody>
          <a:bodyPr>
            <a:normAutofit fontScale="90000"/>
          </a:bodyPr>
          <a:lstStyle/>
          <a:p>
            <a:pPr>
              <a:defRPr/>
            </a:pPr>
            <a:r>
              <a:rPr lang="ru-RU" sz="3200" b="1" dirty="0" smtClean="0"/>
              <a:t>Клиническое течение хронического панкреатита</a:t>
            </a:r>
            <a:r>
              <a:rPr lang="ru-RU" sz="3200" b="1" baseline="30000" dirty="0" smtClean="0">
                <a:solidFill>
                  <a:schemeClr val="bg1">
                    <a:lumMod val="65000"/>
                  </a:schemeClr>
                </a:solidFill>
              </a:rPr>
              <a:t>1,2</a:t>
            </a:r>
          </a:p>
        </p:txBody>
      </p:sp>
      <p:grpSp>
        <p:nvGrpSpPr>
          <p:cNvPr id="28675" name="Группа 22"/>
          <p:cNvGrpSpPr>
            <a:grpSpLocks/>
          </p:cNvGrpSpPr>
          <p:nvPr/>
        </p:nvGrpSpPr>
        <p:grpSpPr bwMode="auto">
          <a:xfrm>
            <a:off x="571500" y="2808288"/>
            <a:ext cx="8143875" cy="1785937"/>
            <a:chOff x="571500" y="2286016"/>
            <a:chExt cx="8143875" cy="1785937"/>
          </a:xfrm>
        </p:grpSpPr>
        <p:sp>
          <p:nvSpPr>
            <p:cNvPr id="10" name="Стрелка вправо 9"/>
            <p:cNvSpPr/>
            <p:nvPr/>
          </p:nvSpPr>
          <p:spPr bwMode="auto">
            <a:xfrm>
              <a:off x="571500" y="2286016"/>
              <a:ext cx="8143875" cy="1785937"/>
            </a:xfrm>
            <a:prstGeom prst="rightArrow">
              <a:avLst/>
            </a:prstGeom>
            <a:gradFill>
              <a:gsLst>
                <a:gs pos="27000">
                  <a:srgbClr val="FF0000"/>
                </a:gs>
                <a:gs pos="100000">
                  <a:srgbClr val="FFEBFA"/>
                </a:gs>
              </a:gsLst>
              <a:lin ang="10800000" scaled="0"/>
            </a:gradFill>
            <a:ln w="12700" cap="flat" cmpd="sng" algn="ctr">
              <a:noFill/>
              <a:prstDash val="solid"/>
              <a:round/>
              <a:headEnd type="none" w="med" len="med"/>
              <a:tailEnd type="none" w="med" len="med"/>
            </a:ln>
            <a:effectLst>
              <a:outerShdw blurRad="50800" dist="50800" dir="5400000" algn="ctr" rotWithShape="0">
                <a:schemeClr val="bg1"/>
              </a:outerShdw>
            </a:effectLst>
          </p:spPr>
          <p:txBody>
            <a:bodyPr lIns="0" tIns="0" rIns="0" bIns="0" anchor="ctr"/>
            <a:lstStyle/>
            <a:p>
              <a:pPr eaLnBrk="0" hangingPunct="0">
                <a:defRPr/>
              </a:pPr>
              <a:endParaRPr lang="ru-RU" sz="1800" dirty="0">
                <a:solidFill>
                  <a:srgbClr val="FFFFFF"/>
                </a:solidFill>
                <a:latin typeface="Arial" charset="0"/>
              </a:endParaRPr>
            </a:p>
          </p:txBody>
        </p:sp>
        <p:grpSp>
          <p:nvGrpSpPr>
            <p:cNvPr id="28688" name="Группа 19"/>
            <p:cNvGrpSpPr>
              <a:grpSpLocks/>
            </p:cNvGrpSpPr>
            <p:nvPr/>
          </p:nvGrpSpPr>
          <p:grpSpPr bwMode="auto">
            <a:xfrm>
              <a:off x="571500" y="2928953"/>
              <a:ext cx="7088188" cy="433388"/>
              <a:chOff x="571472" y="3495920"/>
              <a:chExt cx="7087899" cy="433146"/>
            </a:xfrm>
          </p:grpSpPr>
          <p:sp>
            <p:nvSpPr>
              <p:cNvPr id="28689" name="TextBox 13"/>
              <p:cNvSpPr txBox="1">
                <a:spLocks noChangeArrowheads="1"/>
              </p:cNvSpPr>
              <p:nvPr/>
            </p:nvSpPr>
            <p:spPr bwMode="auto">
              <a:xfrm>
                <a:off x="571472" y="3497049"/>
                <a:ext cx="13586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r">
                  <a:spcBef>
                    <a:spcPct val="0"/>
                  </a:spcBef>
                  <a:buClrTx/>
                  <a:buSzTx/>
                  <a:buFontTx/>
                  <a:buNone/>
                </a:pPr>
                <a:r>
                  <a:rPr lang="ru-RU" altLang="ru-RU" sz="1800" b="1">
                    <a:solidFill>
                      <a:srgbClr val="FF0000"/>
                    </a:solidFill>
                    <a:latin typeface="Arial" pitchFamily="34" charset="0"/>
                  </a:rPr>
                  <a:t>1 – 5 лет</a:t>
                </a:r>
              </a:p>
            </p:txBody>
          </p:sp>
          <p:sp>
            <p:nvSpPr>
              <p:cNvPr id="28690" name="TextBox 14"/>
              <p:cNvSpPr txBox="1">
                <a:spLocks noChangeArrowheads="1"/>
              </p:cNvSpPr>
              <p:nvPr/>
            </p:nvSpPr>
            <p:spPr bwMode="auto">
              <a:xfrm>
                <a:off x="3342017" y="3498179"/>
                <a:ext cx="15157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r">
                  <a:spcBef>
                    <a:spcPct val="0"/>
                  </a:spcBef>
                  <a:buClrTx/>
                  <a:buSzTx/>
                  <a:buFontTx/>
                  <a:buNone/>
                </a:pPr>
                <a:r>
                  <a:rPr lang="ru-RU" altLang="ru-RU" sz="1800" b="1">
                    <a:solidFill>
                      <a:srgbClr val="FFFFFF"/>
                    </a:solidFill>
                    <a:latin typeface="Arial" pitchFamily="34" charset="0"/>
                  </a:rPr>
                  <a:t>5 – 10 лет</a:t>
                </a:r>
              </a:p>
            </p:txBody>
          </p:sp>
          <p:sp>
            <p:nvSpPr>
              <p:cNvPr id="28691" name="TextBox 15"/>
              <p:cNvSpPr txBox="1">
                <a:spLocks noChangeArrowheads="1"/>
              </p:cNvSpPr>
              <p:nvPr/>
            </p:nvSpPr>
            <p:spPr bwMode="auto">
              <a:xfrm>
                <a:off x="6143636" y="3495920"/>
                <a:ext cx="15157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r">
                  <a:spcBef>
                    <a:spcPct val="0"/>
                  </a:spcBef>
                  <a:buClrTx/>
                  <a:buSzTx/>
                  <a:buFontTx/>
                  <a:buNone/>
                </a:pPr>
                <a:r>
                  <a:rPr lang="ru-RU" altLang="ru-RU" sz="1800" b="1">
                    <a:solidFill>
                      <a:srgbClr val="FFFFFF"/>
                    </a:solidFill>
                    <a:latin typeface="Arial" pitchFamily="34" charset="0"/>
                  </a:rPr>
                  <a:t>7 – 10 лет</a:t>
                </a:r>
              </a:p>
            </p:txBody>
          </p:sp>
        </p:grpSp>
      </p:grpSp>
      <p:sp>
        <p:nvSpPr>
          <p:cNvPr id="17" name="Text Box 9"/>
          <p:cNvSpPr txBox="1">
            <a:spLocks noChangeArrowheads="1"/>
          </p:cNvSpPr>
          <p:nvPr/>
        </p:nvSpPr>
        <p:spPr bwMode="auto">
          <a:xfrm>
            <a:off x="3286125" y="4594225"/>
            <a:ext cx="2428875" cy="1571625"/>
          </a:xfrm>
          <a:prstGeom prst="rect">
            <a:avLst/>
          </a:prstGeom>
          <a:solidFill>
            <a:schemeClr val="bg1">
              <a:lumMod val="95000"/>
            </a:schemeClr>
          </a:solidFill>
          <a:ln w="9525" algn="ctr">
            <a:noFill/>
            <a:miter lim="800000"/>
            <a:headEnd/>
            <a:tailEnd/>
          </a:ln>
          <a:effectLst>
            <a:outerShdw blurRad="50800" dist="38100" dir="18900000" algn="bl" rotWithShape="0">
              <a:prstClr val="black">
                <a:alpha val="40000"/>
              </a:prstClr>
            </a:outerShdw>
          </a:effectLst>
        </p:spPr>
        <p:txBody>
          <a:bodyPr/>
          <a:lstStyle/>
          <a:p>
            <a:pPr eaLnBrk="0" hangingPunct="0">
              <a:spcBef>
                <a:spcPts val="0"/>
              </a:spcBef>
              <a:spcAft>
                <a:spcPts val="300"/>
              </a:spcAft>
              <a:buFont typeface="Arial" pitchFamily="34" charset="0"/>
              <a:buChar char="•"/>
              <a:defRPr/>
            </a:pPr>
            <a:r>
              <a:rPr lang="ru-RU" sz="1200" dirty="0">
                <a:solidFill>
                  <a:srgbClr val="000000"/>
                </a:solidFill>
                <a:latin typeface="Arial" charset="0"/>
              </a:rPr>
              <a:t> </a:t>
            </a:r>
            <a:r>
              <a:rPr lang="ru-RU" sz="1200" b="1" dirty="0">
                <a:solidFill>
                  <a:srgbClr val="000000"/>
                </a:solidFill>
                <a:latin typeface="Arial" charset="0"/>
              </a:rPr>
              <a:t>Выражен </a:t>
            </a:r>
            <a:r>
              <a:rPr lang="ru-RU" sz="1200" b="1" dirty="0" err="1">
                <a:solidFill>
                  <a:srgbClr val="000000"/>
                </a:solidFill>
                <a:latin typeface="Arial" charset="0"/>
              </a:rPr>
              <a:t>диспептический</a:t>
            </a:r>
            <a:r>
              <a:rPr lang="ru-RU" sz="1200" b="1" dirty="0">
                <a:solidFill>
                  <a:srgbClr val="000000"/>
                </a:solidFill>
                <a:latin typeface="Arial" charset="0"/>
              </a:rPr>
              <a:t> синдром,</a:t>
            </a:r>
          </a:p>
          <a:p>
            <a:pPr eaLnBrk="0" hangingPunct="0">
              <a:spcBef>
                <a:spcPts val="0"/>
              </a:spcBef>
              <a:spcAft>
                <a:spcPts val="300"/>
              </a:spcAft>
              <a:buFont typeface="Arial" pitchFamily="34" charset="0"/>
              <a:buChar char="•"/>
              <a:defRPr/>
            </a:pPr>
            <a:r>
              <a:rPr lang="ru-RU" sz="1200" b="1" dirty="0">
                <a:solidFill>
                  <a:srgbClr val="000000"/>
                </a:solidFill>
                <a:latin typeface="Arial" charset="0"/>
              </a:rPr>
              <a:t> </a:t>
            </a:r>
            <a:r>
              <a:rPr lang="ru-RU" sz="1200" b="1" dirty="0" err="1">
                <a:solidFill>
                  <a:srgbClr val="000000"/>
                </a:solidFill>
                <a:latin typeface="Arial" charset="0"/>
              </a:rPr>
              <a:t>Гастроэзофагеальный</a:t>
            </a:r>
            <a:r>
              <a:rPr lang="ru-RU" sz="1200" b="1" dirty="0">
                <a:solidFill>
                  <a:srgbClr val="000000"/>
                </a:solidFill>
                <a:latin typeface="Arial" charset="0"/>
              </a:rPr>
              <a:t> </a:t>
            </a:r>
            <a:r>
              <a:rPr lang="ru-RU" sz="1200" b="1" dirty="0" err="1">
                <a:solidFill>
                  <a:srgbClr val="000000"/>
                </a:solidFill>
                <a:latin typeface="Arial" charset="0"/>
              </a:rPr>
              <a:t>рефлюкс</a:t>
            </a:r>
            <a:r>
              <a:rPr lang="ru-RU" sz="1200" b="1" dirty="0">
                <a:solidFill>
                  <a:srgbClr val="000000"/>
                </a:solidFill>
                <a:latin typeface="Arial" charset="0"/>
              </a:rPr>
              <a:t>,</a:t>
            </a:r>
          </a:p>
          <a:p>
            <a:pPr eaLnBrk="0" hangingPunct="0">
              <a:spcBef>
                <a:spcPts val="0"/>
              </a:spcBef>
              <a:spcAft>
                <a:spcPts val="300"/>
              </a:spcAft>
              <a:buFont typeface="Arial" pitchFamily="34" charset="0"/>
              <a:buChar char="•"/>
              <a:defRPr/>
            </a:pPr>
            <a:r>
              <a:rPr lang="ru-RU" sz="1200" b="1" dirty="0">
                <a:solidFill>
                  <a:srgbClr val="000000"/>
                </a:solidFill>
                <a:latin typeface="Arial" charset="0"/>
              </a:rPr>
              <a:t> Моторные нарушения кишечника,</a:t>
            </a:r>
          </a:p>
          <a:p>
            <a:pPr eaLnBrk="0" hangingPunct="0">
              <a:spcBef>
                <a:spcPts val="0"/>
              </a:spcBef>
              <a:spcAft>
                <a:spcPts val="300"/>
              </a:spcAft>
              <a:buFont typeface="Arial" pitchFamily="34" charset="0"/>
              <a:buChar char="•"/>
              <a:defRPr/>
            </a:pPr>
            <a:r>
              <a:rPr lang="ru-RU" sz="1200" b="1" dirty="0">
                <a:solidFill>
                  <a:srgbClr val="000000"/>
                </a:solidFill>
                <a:latin typeface="Arial" charset="0"/>
              </a:rPr>
              <a:t> </a:t>
            </a:r>
            <a:r>
              <a:rPr lang="ru-RU" sz="1200" b="1" dirty="0" err="1">
                <a:solidFill>
                  <a:srgbClr val="000000"/>
                </a:solidFill>
                <a:latin typeface="Arial" charset="0"/>
              </a:rPr>
              <a:t>Мальдигестия</a:t>
            </a:r>
            <a:endParaRPr lang="ru-RU" sz="1200" b="1" dirty="0">
              <a:solidFill>
                <a:srgbClr val="000000"/>
              </a:solidFill>
              <a:latin typeface="Arial" charset="0"/>
            </a:endParaRPr>
          </a:p>
          <a:p>
            <a:pPr eaLnBrk="0" hangingPunct="0">
              <a:spcBef>
                <a:spcPts val="0"/>
              </a:spcBef>
              <a:spcAft>
                <a:spcPts val="300"/>
              </a:spcAft>
              <a:buFont typeface="Arial" pitchFamily="34" charset="0"/>
              <a:buChar char="•"/>
              <a:defRPr/>
            </a:pPr>
            <a:endParaRPr lang="ru-RU" sz="1200" dirty="0">
              <a:solidFill>
                <a:srgbClr val="000000"/>
              </a:solidFill>
              <a:latin typeface="Arial" charset="0"/>
            </a:endParaRPr>
          </a:p>
        </p:txBody>
      </p:sp>
      <p:sp>
        <p:nvSpPr>
          <p:cNvPr id="18" name="Text Box 9"/>
          <p:cNvSpPr txBox="1">
            <a:spLocks noChangeArrowheads="1"/>
          </p:cNvSpPr>
          <p:nvPr/>
        </p:nvSpPr>
        <p:spPr bwMode="auto">
          <a:xfrm>
            <a:off x="500063" y="4594225"/>
            <a:ext cx="2428875" cy="1571625"/>
          </a:xfrm>
          <a:prstGeom prst="rect">
            <a:avLst/>
          </a:prstGeom>
          <a:solidFill>
            <a:schemeClr val="bg1">
              <a:lumMod val="95000"/>
            </a:schemeClr>
          </a:solidFill>
          <a:ln w="9525" algn="ctr">
            <a:noFill/>
            <a:miter lim="800000"/>
            <a:headEnd/>
            <a:tailEnd/>
          </a:ln>
          <a:effectLst>
            <a:outerShdw blurRad="50800" dist="38100" dir="18900000" algn="bl" rotWithShape="0">
              <a:prstClr val="black">
                <a:alpha val="40000"/>
              </a:prstClr>
            </a:outerShdw>
          </a:effectLst>
        </p:spPr>
        <p:txBody>
          <a:bodyPr/>
          <a:lstStyle/>
          <a:p>
            <a:pPr eaLnBrk="0" hangingPunct="0">
              <a:spcAft>
                <a:spcPts val="300"/>
              </a:spcAft>
              <a:buFont typeface="Arial" pitchFamily="34" charset="0"/>
              <a:buChar char="•"/>
              <a:defRPr/>
            </a:pPr>
            <a:r>
              <a:rPr lang="ru-RU" sz="1200" dirty="0">
                <a:solidFill>
                  <a:srgbClr val="000000"/>
                </a:solidFill>
                <a:latin typeface="Arial" charset="0"/>
              </a:rPr>
              <a:t> </a:t>
            </a:r>
            <a:r>
              <a:rPr lang="ru-RU" sz="1200" b="1" dirty="0">
                <a:solidFill>
                  <a:srgbClr val="000000"/>
                </a:solidFill>
                <a:latin typeface="Arial" charset="0"/>
              </a:rPr>
              <a:t>Выражен болевой синдром,</a:t>
            </a:r>
          </a:p>
          <a:p>
            <a:pPr eaLnBrk="0" hangingPunct="0">
              <a:spcAft>
                <a:spcPts val="300"/>
              </a:spcAft>
              <a:buFont typeface="Arial" pitchFamily="34" charset="0"/>
              <a:buChar char="•"/>
              <a:defRPr/>
            </a:pPr>
            <a:r>
              <a:rPr lang="ru-RU" sz="1200" b="1" dirty="0">
                <a:solidFill>
                  <a:srgbClr val="000000"/>
                </a:solidFill>
                <a:latin typeface="Arial" charset="0"/>
              </a:rPr>
              <a:t> У примерно 15% боли отсутствуют,</a:t>
            </a:r>
          </a:p>
          <a:p>
            <a:pPr eaLnBrk="0" hangingPunct="0">
              <a:spcAft>
                <a:spcPts val="300"/>
              </a:spcAft>
              <a:buFont typeface="Arial" pitchFamily="34" charset="0"/>
              <a:buChar char="•"/>
              <a:defRPr/>
            </a:pPr>
            <a:r>
              <a:rPr lang="ru-RU" sz="1200" b="1" dirty="0">
                <a:solidFill>
                  <a:srgbClr val="2A8DBA"/>
                </a:solidFill>
                <a:latin typeface="Arial" charset="0"/>
              </a:rPr>
              <a:t> </a:t>
            </a:r>
            <a:r>
              <a:rPr lang="ru-RU" sz="1200" b="1" dirty="0" err="1">
                <a:solidFill>
                  <a:srgbClr val="2A8DBA"/>
                </a:solidFill>
                <a:latin typeface="Arial" charset="0"/>
              </a:rPr>
              <a:t>Диспептический</a:t>
            </a:r>
            <a:r>
              <a:rPr lang="ru-RU" sz="1200" b="1" dirty="0">
                <a:solidFill>
                  <a:srgbClr val="2A8DBA"/>
                </a:solidFill>
                <a:latin typeface="Arial" charset="0"/>
              </a:rPr>
              <a:t> синдром носит сопутствующий характер и купируется при лечении в первую очередь</a:t>
            </a:r>
          </a:p>
          <a:p>
            <a:pPr eaLnBrk="0" hangingPunct="0">
              <a:spcAft>
                <a:spcPts val="300"/>
              </a:spcAft>
              <a:buFont typeface="Arial" pitchFamily="34" charset="0"/>
              <a:buChar char="•"/>
              <a:defRPr/>
            </a:pPr>
            <a:endParaRPr lang="ru-RU" sz="1200" dirty="0">
              <a:solidFill>
                <a:srgbClr val="000000"/>
              </a:solidFill>
              <a:latin typeface="Arial" charset="0"/>
            </a:endParaRPr>
          </a:p>
        </p:txBody>
      </p:sp>
      <p:sp>
        <p:nvSpPr>
          <p:cNvPr id="19" name="Text Box 9"/>
          <p:cNvSpPr txBox="1">
            <a:spLocks noChangeArrowheads="1"/>
          </p:cNvSpPr>
          <p:nvPr/>
        </p:nvSpPr>
        <p:spPr bwMode="auto">
          <a:xfrm>
            <a:off x="6072188" y="4594225"/>
            <a:ext cx="2428875" cy="1571625"/>
          </a:xfrm>
          <a:prstGeom prst="rect">
            <a:avLst/>
          </a:prstGeom>
          <a:solidFill>
            <a:schemeClr val="bg1">
              <a:lumMod val="95000"/>
            </a:schemeClr>
          </a:solidFill>
          <a:ln w="9525" algn="ctr">
            <a:noFill/>
            <a:miter lim="800000"/>
            <a:headEnd/>
            <a:tailEnd/>
          </a:ln>
          <a:effectLst>
            <a:outerShdw blurRad="50800" dist="38100" dir="18900000" algn="bl" rotWithShape="0">
              <a:prstClr val="black">
                <a:alpha val="40000"/>
              </a:prstClr>
            </a:outerShdw>
          </a:effectLst>
        </p:spPr>
        <p:txBody>
          <a:bodyPr/>
          <a:lstStyle/>
          <a:p>
            <a:pPr eaLnBrk="0" hangingPunct="0">
              <a:spcBef>
                <a:spcPts val="0"/>
              </a:spcBef>
              <a:spcAft>
                <a:spcPts val="300"/>
              </a:spcAft>
              <a:buFont typeface="Arial" pitchFamily="34" charset="0"/>
              <a:buChar char="•"/>
              <a:defRPr/>
            </a:pPr>
            <a:r>
              <a:rPr lang="ru-RU" sz="1200" dirty="0">
                <a:solidFill>
                  <a:srgbClr val="000000"/>
                </a:solidFill>
                <a:latin typeface="Arial" charset="0"/>
              </a:rPr>
              <a:t> </a:t>
            </a:r>
            <a:r>
              <a:rPr lang="ru-RU" sz="1200" b="1" dirty="0">
                <a:solidFill>
                  <a:srgbClr val="000000"/>
                </a:solidFill>
                <a:latin typeface="Arial" charset="0"/>
              </a:rPr>
              <a:t>«Упорный» </a:t>
            </a:r>
            <a:r>
              <a:rPr lang="ru-RU" sz="1200" b="1" dirty="0" err="1">
                <a:solidFill>
                  <a:srgbClr val="000000"/>
                </a:solidFill>
                <a:latin typeface="Arial" charset="0"/>
              </a:rPr>
              <a:t>диспептический</a:t>
            </a:r>
            <a:r>
              <a:rPr lang="ru-RU" sz="1200" b="1" dirty="0">
                <a:solidFill>
                  <a:srgbClr val="000000"/>
                </a:solidFill>
                <a:latin typeface="Arial" charset="0"/>
              </a:rPr>
              <a:t> синдром,</a:t>
            </a:r>
          </a:p>
          <a:p>
            <a:pPr eaLnBrk="0" hangingPunct="0">
              <a:spcBef>
                <a:spcPts val="0"/>
              </a:spcBef>
              <a:spcAft>
                <a:spcPts val="300"/>
              </a:spcAft>
              <a:buFont typeface="Arial" pitchFamily="34" charset="0"/>
              <a:buChar char="•"/>
              <a:defRPr/>
            </a:pPr>
            <a:r>
              <a:rPr lang="ru-RU" sz="1200" b="1" dirty="0">
                <a:solidFill>
                  <a:srgbClr val="000000"/>
                </a:solidFill>
                <a:latin typeface="Arial" charset="0"/>
              </a:rPr>
              <a:t> Изменение характера болевого синдрома </a:t>
            </a:r>
            <a:r>
              <a:rPr lang="ru-RU" sz="1200" b="1" i="1" dirty="0">
                <a:solidFill>
                  <a:srgbClr val="000000"/>
                </a:solidFill>
                <a:latin typeface="Arial" charset="0"/>
              </a:rPr>
              <a:t>(меняется интенсивность, постоянные, </a:t>
            </a:r>
            <a:r>
              <a:rPr lang="ru-RU" sz="1200" b="1" i="1" dirty="0" err="1">
                <a:solidFill>
                  <a:srgbClr val="000000"/>
                </a:solidFill>
                <a:latin typeface="Arial" charset="0"/>
              </a:rPr>
              <a:t>иррадиируют</a:t>
            </a:r>
            <a:r>
              <a:rPr lang="ru-RU" sz="1200" b="1" i="1" dirty="0">
                <a:solidFill>
                  <a:srgbClr val="000000"/>
                </a:solidFill>
                <a:latin typeface="Arial" charset="0"/>
              </a:rPr>
              <a:t>)</a:t>
            </a:r>
          </a:p>
        </p:txBody>
      </p:sp>
      <p:sp>
        <p:nvSpPr>
          <p:cNvPr id="28679" name="Прямоугольник 14"/>
          <p:cNvSpPr>
            <a:spLocks noChangeArrowheads="1"/>
          </p:cNvSpPr>
          <p:nvPr/>
        </p:nvSpPr>
        <p:spPr bwMode="auto">
          <a:xfrm>
            <a:off x="76200" y="6275388"/>
            <a:ext cx="7424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just">
              <a:spcBef>
                <a:spcPct val="0"/>
              </a:spcBef>
              <a:buClrTx/>
              <a:buSzTx/>
              <a:buFontTx/>
              <a:buAutoNum type="arabicPeriod"/>
            </a:pPr>
            <a:r>
              <a:rPr lang="ru-RU" altLang="ru-RU" sz="600">
                <a:latin typeface="Arial" pitchFamily="34" charset="0"/>
              </a:rPr>
              <a:t>Маев И.В., Казюлин А.Н., Самсонов А.А., Кучерявый Ю.А. Хронический панкреатит: (Алгоритм диагностики и лечебной тактики). Пособие для врачей общей практики, терапевтов, гастроэнтерологов: Учебное пособие. Москва, ГОУ ВУНМЦ МЗ и СР РФ, 2006.</a:t>
            </a:r>
          </a:p>
          <a:p>
            <a:pPr algn="just">
              <a:spcBef>
                <a:spcPct val="0"/>
              </a:spcBef>
              <a:buClrTx/>
              <a:buSzTx/>
              <a:buFontTx/>
              <a:buAutoNum type="arabicPeriod"/>
            </a:pPr>
            <a:r>
              <a:rPr lang="ru-RU" altLang="ru-RU" sz="600">
                <a:latin typeface="Arial" pitchFamily="34" charset="0"/>
              </a:rPr>
              <a:t>Буторова Л.И., Васильев А.П., Козлов И.М., Кузьмичев С.Б., Попова Т.Н., Елецкая А.О., Егорычева М.П., Рассыпнова Л.И. «Хронический панкреатит: особенности клинического проявления заболевания и сравнительная оценка эффективности дозозависимой терапии полиферментными препаратами лечения и профилактики рецидивов заболевания», РМЖ №7, 2008, 513.</a:t>
            </a:r>
          </a:p>
        </p:txBody>
      </p:sp>
      <p:pic>
        <p:nvPicPr>
          <p:cNvPr id="28680" name="Picture 2"/>
          <p:cNvPicPr>
            <a:picLocks noChangeAspect="1" noChangeArrowheads="1"/>
          </p:cNvPicPr>
          <p:nvPr/>
        </p:nvPicPr>
        <p:blipFill>
          <a:blip r:embed="rId3">
            <a:extLst>
              <a:ext uri="{28A0092B-C50C-407E-A947-70E740481C1C}">
                <a14:useLocalDpi xmlns:a14="http://schemas.microsoft.com/office/drawing/2010/main" val="0"/>
              </a:ext>
            </a:extLst>
          </a:blip>
          <a:srcRect t="5075" r="3247" b="2737"/>
          <a:stretch>
            <a:fillRect/>
          </a:stretch>
        </p:blipFill>
        <p:spPr bwMode="auto">
          <a:xfrm>
            <a:off x="684213" y="1184275"/>
            <a:ext cx="1709737"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363" y="1171575"/>
            <a:ext cx="1938337"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825" y="1235075"/>
            <a:ext cx="17018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Прямоугольник 19"/>
          <p:cNvSpPr>
            <a:spLocks noChangeArrowheads="1"/>
          </p:cNvSpPr>
          <p:nvPr/>
        </p:nvSpPr>
        <p:spPr bwMode="auto">
          <a:xfrm>
            <a:off x="571500" y="2751138"/>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spcBef>
                <a:spcPct val="0"/>
              </a:spcBef>
              <a:buClrTx/>
              <a:buSzTx/>
              <a:buFontTx/>
              <a:buNone/>
            </a:pPr>
            <a:r>
              <a:rPr lang="ru-RU" altLang="ru-RU" sz="1200" b="1">
                <a:solidFill>
                  <a:srgbClr val="2A8DBA"/>
                </a:solidFill>
                <a:latin typeface="Arial" pitchFamily="34" charset="0"/>
              </a:rPr>
              <a:t>Начальный период </a:t>
            </a:r>
            <a:r>
              <a:rPr lang="ru-RU" altLang="ru-RU" sz="1200" i="1">
                <a:solidFill>
                  <a:srgbClr val="000000"/>
                </a:solidFill>
                <a:latin typeface="Arial" pitchFamily="34" charset="0"/>
              </a:rPr>
              <a:t>(обострения и </a:t>
            </a:r>
            <a:r>
              <a:rPr lang="ru-RU" altLang="ru-RU" sz="1100" i="1">
                <a:solidFill>
                  <a:srgbClr val="000000"/>
                </a:solidFill>
                <a:latin typeface="Arial" pitchFamily="34" charset="0"/>
              </a:rPr>
              <a:t>ремиссии</a:t>
            </a:r>
            <a:r>
              <a:rPr lang="ru-RU" altLang="ru-RU" sz="1200" i="1">
                <a:solidFill>
                  <a:srgbClr val="000000"/>
                </a:solidFill>
                <a:latin typeface="Arial" pitchFamily="34" charset="0"/>
              </a:rPr>
              <a:t>)</a:t>
            </a:r>
          </a:p>
        </p:txBody>
      </p:sp>
      <p:sp>
        <p:nvSpPr>
          <p:cNvPr id="28684" name="Прямоугольник 20"/>
          <p:cNvSpPr>
            <a:spLocks noChangeArrowheads="1"/>
          </p:cNvSpPr>
          <p:nvPr/>
        </p:nvSpPr>
        <p:spPr bwMode="auto">
          <a:xfrm>
            <a:off x="2700338" y="2751138"/>
            <a:ext cx="3035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spcBef>
                <a:spcPct val="0"/>
              </a:spcBef>
              <a:buClrTx/>
              <a:buSzTx/>
              <a:buFontTx/>
              <a:buNone/>
            </a:pPr>
            <a:r>
              <a:rPr lang="ru-RU" altLang="ru-RU" sz="1100">
                <a:solidFill>
                  <a:srgbClr val="000000"/>
                </a:solidFill>
                <a:latin typeface="Arial" pitchFamily="34" charset="0"/>
              </a:rPr>
              <a:t>Стадия </a:t>
            </a:r>
            <a:r>
              <a:rPr lang="ru-RU" altLang="ru-RU" sz="1100" b="1">
                <a:solidFill>
                  <a:srgbClr val="2A8DBA"/>
                </a:solidFill>
                <a:latin typeface="Arial" pitchFamily="34" charset="0"/>
              </a:rPr>
              <a:t>экзокринной недостаточности </a:t>
            </a:r>
            <a:r>
              <a:rPr lang="ru-RU" altLang="ru-RU" sz="1100">
                <a:solidFill>
                  <a:srgbClr val="000000"/>
                </a:solidFill>
                <a:latin typeface="Arial" pitchFamily="34" charset="0"/>
              </a:rPr>
              <a:t>поджелудочной железы</a:t>
            </a:r>
          </a:p>
        </p:txBody>
      </p:sp>
      <p:sp>
        <p:nvSpPr>
          <p:cNvPr id="28685" name="Прямоугольник 21"/>
          <p:cNvSpPr>
            <a:spLocks noChangeArrowheads="1"/>
          </p:cNvSpPr>
          <p:nvPr/>
        </p:nvSpPr>
        <p:spPr bwMode="auto">
          <a:xfrm>
            <a:off x="5856288" y="2792413"/>
            <a:ext cx="17363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spcBef>
                <a:spcPct val="0"/>
              </a:spcBef>
              <a:buClrTx/>
              <a:buSzTx/>
              <a:buFontTx/>
              <a:buNone/>
            </a:pPr>
            <a:r>
              <a:rPr lang="ru-RU" altLang="ru-RU" sz="1100" b="1" dirty="0">
                <a:solidFill>
                  <a:srgbClr val="2A8DBA"/>
                </a:solidFill>
                <a:latin typeface="Arial" pitchFamily="34" charset="0"/>
              </a:rPr>
              <a:t>Развитие осложнений</a:t>
            </a:r>
          </a:p>
        </p:txBody>
      </p:sp>
      <p:sp>
        <p:nvSpPr>
          <p:cNvPr id="28686" name="Rectangle 23"/>
          <p:cNvSpPr>
            <a:spLocks noChangeArrowheads="1"/>
          </p:cNvSpPr>
          <p:nvPr/>
        </p:nvSpPr>
        <p:spPr bwMode="auto">
          <a:xfrm rot="-5400000">
            <a:off x="8395494" y="5134769"/>
            <a:ext cx="1122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r>
              <a:rPr lang="en-US" altLang="ru-RU" sz="900">
                <a:latin typeface="Arial" pitchFamily="34" charset="0"/>
              </a:rPr>
              <a:t>RUCRE140206(1)</a:t>
            </a:r>
            <a:endParaRPr lang="ru-RU" altLang="ru-RU" sz="900">
              <a:latin typeface="Arial" pitchFamily="34" charset="0"/>
            </a:endParaRPr>
          </a:p>
        </p:txBody>
      </p:sp>
    </p:spTree>
    <p:extLst>
      <p:ext uri="{BB962C8B-B14F-4D97-AF65-F5344CB8AC3E}">
        <p14:creationId xmlns:p14="http://schemas.microsoft.com/office/powerpoint/2010/main" val="173773153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467600" y="2971800"/>
            <a:ext cx="152400" cy="9906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sp>
        <p:nvSpPr>
          <p:cNvPr id="30723" name="Rectangle 3"/>
          <p:cNvSpPr>
            <a:spLocks noChangeArrowheads="1"/>
          </p:cNvSpPr>
          <p:nvPr/>
        </p:nvSpPr>
        <p:spPr bwMode="auto">
          <a:xfrm>
            <a:off x="6477000" y="2971800"/>
            <a:ext cx="152400" cy="9906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sp>
        <p:nvSpPr>
          <p:cNvPr id="30724" name="Rectangle 4"/>
          <p:cNvSpPr>
            <a:spLocks noChangeArrowheads="1"/>
          </p:cNvSpPr>
          <p:nvPr/>
        </p:nvSpPr>
        <p:spPr bwMode="auto">
          <a:xfrm>
            <a:off x="5105400" y="2971800"/>
            <a:ext cx="152400" cy="9906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sp>
        <p:nvSpPr>
          <p:cNvPr id="30725" name="Rectangle 5"/>
          <p:cNvSpPr>
            <a:spLocks noChangeArrowheads="1"/>
          </p:cNvSpPr>
          <p:nvPr/>
        </p:nvSpPr>
        <p:spPr bwMode="auto">
          <a:xfrm>
            <a:off x="3733800" y="2971800"/>
            <a:ext cx="152400" cy="9906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sp>
        <p:nvSpPr>
          <p:cNvPr id="461830" name="Rectangle 6"/>
          <p:cNvSpPr>
            <a:spLocks noGrp="1" noChangeArrowheads="1"/>
          </p:cNvSpPr>
          <p:nvPr>
            <p:ph type="title"/>
          </p:nvPr>
        </p:nvSpPr>
        <p:spPr>
          <a:xfrm>
            <a:off x="685800" y="215900"/>
            <a:ext cx="7924800" cy="1384300"/>
          </a:xfrm>
        </p:spPr>
        <p:txBody>
          <a:bodyPr/>
          <a:lstStyle/>
          <a:p>
            <a:pPr eaLnBrk="1" hangingPunct="1">
              <a:defRPr/>
            </a:pPr>
            <a:r>
              <a:rPr lang="ru-RU" altLang="ru-RU" sz="2800" b="1" dirty="0" smtClean="0">
                <a:solidFill>
                  <a:srgbClr val="000066"/>
                </a:solidFill>
                <a:effectLst>
                  <a:outerShdw blurRad="38100" dist="38100" dir="2700000" algn="tl">
                    <a:srgbClr val="C0C0C0"/>
                  </a:outerShdw>
                </a:effectLst>
              </a:rPr>
              <a:t>ХРОНОБИОЛОГИЧЕСКАЯ ДЕТЕРМИНАЦИЯ ХРОНИЧЕСКОГО ПАНКРЕАТИТА</a:t>
            </a:r>
          </a:p>
        </p:txBody>
      </p:sp>
      <p:sp>
        <p:nvSpPr>
          <p:cNvPr id="30727" name="Rectangle 7"/>
          <p:cNvSpPr>
            <a:spLocks noChangeArrowheads="1"/>
          </p:cNvSpPr>
          <p:nvPr/>
        </p:nvSpPr>
        <p:spPr bwMode="auto">
          <a:xfrm>
            <a:off x="1295400" y="2895600"/>
            <a:ext cx="152400" cy="9906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sp>
        <p:nvSpPr>
          <p:cNvPr id="461832" name="Rectangle 8"/>
          <p:cNvSpPr>
            <a:spLocks noChangeArrowheads="1"/>
          </p:cNvSpPr>
          <p:nvPr/>
        </p:nvSpPr>
        <p:spPr bwMode="auto">
          <a:xfrm>
            <a:off x="758825" y="4160838"/>
            <a:ext cx="1514475" cy="708025"/>
          </a:xfrm>
          <a:prstGeom prst="rect">
            <a:avLst/>
          </a:prstGeom>
          <a:noFill/>
          <a:ln w="9525">
            <a:noFill/>
            <a:miter lim="800000"/>
            <a:headEnd/>
            <a:tailEnd/>
          </a:ln>
          <a:effectLst/>
        </p:spPr>
        <p:txBody>
          <a:bodyPr wrap="none">
            <a:spAutoFit/>
          </a:bodyPr>
          <a:lstStyle/>
          <a:p>
            <a:pPr>
              <a:defRPr/>
            </a:pPr>
            <a:r>
              <a:rPr lang="ru-RU" sz="2000" b="1" dirty="0">
                <a:solidFill>
                  <a:srgbClr val="000066"/>
                </a:solidFill>
                <a:effectLst>
                  <a:outerShdw blurRad="38100" dist="38100" dir="2700000" algn="tl">
                    <a:srgbClr val="C0C0C0"/>
                  </a:outerShdw>
                </a:effectLst>
                <a:latin typeface="Arial" charset="0"/>
                <a:cs typeface="Arial" charset="0"/>
              </a:rPr>
              <a:t>ПЕРВЫЙ</a:t>
            </a:r>
          </a:p>
          <a:p>
            <a:pPr>
              <a:defRPr/>
            </a:pPr>
            <a:r>
              <a:rPr lang="ru-RU" sz="2000" b="1" dirty="0">
                <a:solidFill>
                  <a:srgbClr val="000066"/>
                </a:solidFill>
                <a:effectLst>
                  <a:outerShdw blurRad="38100" dist="38100" dir="2700000" algn="tl">
                    <a:srgbClr val="C0C0C0"/>
                  </a:outerShdw>
                </a:effectLst>
                <a:latin typeface="Arial" charset="0"/>
                <a:cs typeface="Arial" charset="0"/>
              </a:rPr>
              <a:t>СИМПТОМ</a:t>
            </a:r>
          </a:p>
        </p:txBody>
      </p:sp>
      <p:sp>
        <p:nvSpPr>
          <p:cNvPr id="461833" name="Rectangle 9"/>
          <p:cNvSpPr>
            <a:spLocks noChangeArrowheads="1"/>
          </p:cNvSpPr>
          <p:nvPr/>
        </p:nvSpPr>
        <p:spPr bwMode="auto">
          <a:xfrm>
            <a:off x="3125788" y="4114800"/>
            <a:ext cx="1304925" cy="369888"/>
          </a:xfrm>
          <a:prstGeom prst="rect">
            <a:avLst/>
          </a:prstGeom>
          <a:noFill/>
          <a:ln w="9525">
            <a:noFill/>
            <a:miter lim="800000"/>
            <a:headEnd/>
            <a:tailEnd/>
          </a:ln>
          <a:effectLst/>
        </p:spPr>
        <p:txBody>
          <a:bodyPr wrap="none">
            <a:spAutoFit/>
          </a:bodyPr>
          <a:lstStyle/>
          <a:p>
            <a:pPr>
              <a:defRPr/>
            </a:pPr>
            <a:r>
              <a:rPr lang="ru-RU" sz="1800" b="1" dirty="0">
                <a:solidFill>
                  <a:srgbClr val="000066"/>
                </a:solidFill>
                <a:effectLst>
                  <a:outerShdw blurRad="38100" dist="38100" dir="2700000" algn="tl">
                    <a:srgbClr val="C0C0C0"/>
                  </a:outerShdw>
                </a:effectLst>
                <a:latin typeface="Arial" charset="0"/>
                <a:cs typeface="Arial" charset="0"/>
              </a:rPr>
              <a:t>ДИАГНОЗ</a:t>
            </a:r>
          </a:p>
        </p:txBody>
      </p:sp>
      <p:sp>
        <p:nvSpPr>
          <p:cNvPr id="461834" name="Rectangle 10"/>
          <p:cNvSpPr>
            <a:spLocks noChangeArrowheads="1"/>
          </p:cNvSpPr>
          <p:nvPr/>
        </p:nvSpPr>
        <p:spPr bwMode="auto">
          <a:xfrm>
            <a:off x="4495800" y="4114800"/>
            <a:ext cx="1487488" cy="830263"/>
          </a:xfrm>
          <a:prstGeom prst="rect">
            <a:avLst/>
          </a:prstGeom>
          <a:noFill/>
          <a:ln w="9525">
            <a:noFill/>
            <a:miter lim="800000"/>
            <a:headEnd/>
            <a:tailEnd/>
          </a:ln>
          <a:effectLst/>
        </p:spPr>
        <p:txBody>
          <a:bodyPr wrap="none">
            <a:spAutoFit/>
          </a:bodyPr>
          <a:lstStyle/>
          <a:p>
            <a:pPr>
              <a:defRPr/>
            </a:pPr>
            <a:r>
              <a:rPr lang="ru-RU" sz="1600" b="1" dirty="0">
                <a:solidFill>
                  <a:srgbClr val="000066"/>
                </a:solidFill>
                <a:effectLst>
                  <a:outerShdw blurRad="38100" dist="38100" dir="2700000" algn="tl">
                    <a:srgbClr val="C0C0C0"/>
                  </a:outerShdw>
                </a:effectLst>
                <a:latin typeface="Arial" charset="0"/>
                <a:cs typeface="Arial" charset="0"/>
              </a:rPr>
              <a:t>ВНЕШНЕ-</a:t>
            </a:r>
          </a:p>
          <a:p>
            <a:pPr>
              <a:defRPr/>
            </a:pPr>
            <a:r>
              <a:rPr lang="ru-RU" sz="1600" b="1" dirty="0">
                <a:solidFill>
                  <a:srgbClr val="000066"/>
                </a:solidFill>
                <a:effectLst>
                  <a:outerShdw blurRad="38100" dist="38100" dir="2700000" algn="tl">
                    <a:srgbClr val="C0C0C0"/>
                  </a:outerShdw>
                </a:effectLst>
                <a:latin typeface="Arial" charset="0"/>
                <a:cs typeface="Arial" charset="0"/>
              </a:rPr>
              <a:t>СЕКРЕТОРН.</a:t>
            </a:r>
          </a:p>
          <a:p>
            <a:pPr>
              <a:defRPr/>
            </a:pPr>
            <a:r>
              <a:rPr lang="ru-RU" sz="1600" b="1" dirty="0">
                <a:solidFill>
                  <a:srgbClr val="000066"/>
                </a:solidFill>
                <a:effectLst>
                  <a:outerShdw blurRad="38100" dist="38100" dir="2700000" algn="tl">
                    <a:srgbClr val="C0C0C0"/>
                  </a:outerShdw>
                </a:effectLst>
                <a:latin typeface="Arial" charset="0"/>
                <a:cs typeface="Arial" charset="0"/>
              </a:rPr>
              <a:t>НЕДОСТАТ.</a:t>
            </a:r>
          </a:p>
        </p:txBody>
      </p:sp>
      <p:sp>
        <p:nvSpPr>
          <p:cNvPr id="461835" name="Rectangle 11"/>
          <p:cNvSpPr>
            <a:spLocks noChangeArrowheads="1"/>
          </p:cNvSpPr>
          <p:nvPr/>
        </p:nvSpPr>
        <p:spPr bwMode="auto">
          <a:xfrm>
            <a:off x="6180138" y="4114800"/>
            <a:ext cx="1144587" cy="646113"/>
          </a:xfrm>
          <a:prstGeom prst="rect">
            <a:avLst/>
          </a:prstGeom>
          <a:noFill/>
          <a:ln w="9525">
            <a:noFill/>
            <a:miter lim="800000"/>
            <a:headEnd/>
            <a:tailEnd/>
          </a:ln>
          <a:effectLst/>
        </p:spPr>
        <p:txBody>
          <a:bodyPr wrap="none">
            <a:spAutoFit/>
          </a:bodyPr>
          <a:lstStyle/>
          <a:p>
            <a:pPr>
              <a:defRPr/>
            </a:pPr>
            <a:r>
              <a:rPr lang="ru-RU" sz="1800" b="1" dirty="0">
                <a:solidFill>
                  <a:srgbClr val="000066"/>
                </a:solidFill>
                <a:effectLst>
                  <a:outerShdw blurRad="38100" dist="38100" dir="2700000" algn="tl">
                    <a:srgbClr val="C0C0C0"/>
                  </a:outerShdw>
                </a:effectLst>
                <a:latin typeface="Arial" charset="0"/>
                <a:cs typeface="Arial" charset="0"/>
              </a:rPr>
              <a:t>САХ. </a:t>
            </a:r>
          </a:p>
          <a:p>
            <a:pPr>
              <a:defRPr/>
            </a:pPr>
            <a:r>
              <a:rPr lang="ru-RU" sz="1800" b="1" dirty="0">
                <a:solidFill>
                  <a:srgbClr val="000066"/>
                </a:solidFill>
                <a:effectLst>
                  <a:outerShdw blurRad="38100" dist="38100" dir="2700000" algn="tl">
                    <a:srgbClr val="C0C0C0"/>
                  </a:outerShdw>
                </a:effectLst>
                <a:latin typeface="Arial" charset="0"/>
                <a:cs typeface="Arial" charset="0"/>
              </a:rPr>
              <a:t>ДИАБЕТ</a:t>
            </a:r>
          </a:p>
        </p:txBody>
      </p:sp>
      <p:sp>
        <p:nvSpPr>
          <p:cNvPr id="30732" name="AutoShape 12"/>
          <p:cNvSpPr>
            <a:spLocks noChangeArrowheads="1"/>
          </p:cNvSpPr>
          <p:nvPr/>
        </p:nvSpPr>
        <p:spPr bwMode="auto">
          <a:xfrm>
            <a:off x="1066800" y="3124200"/>
            <a:ext cx="7696200" cy="533400"/>
          </a:xfrm>
          <a:prstGeom prst="rightArrow">
            <a:avLst>
              <a:gd name="adj1" fmla="val 50000"/>
              <a:gd name="adj2" fmla="val 167866"/>
            </a:avLst>
          </a:prstGeom>
          <a:solidFill>
            <a:srgbClr val="000080"/>
          </a:solidFill>
          <a:ln w="9525">
            <a:solidFill>
              <a:schemeClr val="tx1"/>
            </a:solidFill>
            <a:miter lim="800000"/>
            <a:headEnd/>
            <a:tailEnd/>
          </a:ln>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sp>
        <p:nvSpPr>
          <p:cNvPr id="461837" name="Rectangle 13"/>
          <p:cNvSpPr>
            <a:spLocks noChangeArrowheads="1"/>
          </p:cNvSpPr>
          <p:nvPr/>
        </p:nvSpPr>
        <p:spPr bwMode="auto">
          <a:xfrm>
            <a:off x="7315200" y="4114800"/>
            <a:ext cx="641350" cy="366713"/>
          </a:xfrm>
          <a:prstGeom prst="rect">
            <a:avLst/>
          </a:prstGeom>
          <a:noFill/>
          <a:ln w="9525">
            <a:noFill/>
            <a:miter lim="800000"/>
            <a:headEnd/>
            <a:tailEnd/>
          </a:ln>
          <a:effectLst/>
        </p:spPr>
        <p:txBody>
          <a:bodyPr wrap="none">
            <a:spAutoFit/>
          </a:bodyPr>
          <a:lstStyle/>
          <a:p>
            <a:pPr>
              <a:defRPr/>
            </a:pPr>
            <a:r>
              <a:rPr lang="ru-RU" sz="1800" b="1" dirty="0">
                <a:solidFill>
                  <a:srgbClr val="000066"/>
                </a:solidFill>
                <a:effectLst>
                  <a:outerShdw blurRad="38100" dist="38100" dir="2700000" algn="tl">
                    <a:srgbClr val="C0C0C0"/>
                  </a:outerShdw>
                </a:effectLst>
                <a:latin typeface="Arial" charset="0"/>
                <a:cs typeface="Arial" charset="0"/>
              </a:rPr>
              <a:t>РАК</a:t>
            </a:r>
          </a:p>
        </p:txBody>
      </p:sp>
      <p:pic>
        <p:nvPicPr>
          <p:cNvPr id="30734" name="Picture 14" descr="Ageing-Process"/>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3733800" y="5111750"/>
            <a:ext cx="44958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Rectangle 15"/>
          <p:cNvSpPr>
            <a:spLocks noChangeArrowheads="1"/>
          </p:cNvSpPr>
          <p:nvPr/>
        </p:nvSpPr>
        <p:spPr bwMode="auto">
          <a:xfrm>
            <a:off x="2057400" y="3200400"/>
            <a:ext cx="8382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sp>
        <p:nvSpPr>
          <p:cNvPr id="30736" name="Rectangle 16"/>
          <p:cNvSpPr>
            <a:spLocks noChangeArrowheads="1"/>
          </p:cNvSpPr>
          <p:nvPr/>
        </p:nvSpPr>
        <p:spPr bwMode="auto">
          <a:xfrm rot="1685003" flipH="1">
            <a:off x="2286000" y="2895600"/>
            <a:ext cx="152400" cy="919163"/>
          </a:xfrm>
          <a:prstGeom prst="rect">
            <a:avLst/>
          </a:prstGeom>
          <a:solidFill>
            <a:srgbClr val="000066"/>
          </a:solidFill>
          <a:ln w="9525">
            <a:solidFill>
              <a:schemeClr val="tx1"/>
            </a:solidFill>
            <a:miter lim="800000"/>
            <a:headEnd/>
            <a:tailEnd/>
          </a:ln>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sp>
        <p:nvSpPr>
          <p:cNvPr id="30737" name="Rectangle 17"/>
          <p:cNvSpPr>
            <a:spLocks noChangeArrowheads="1"/>
          </p:cNvSpPr>
          <p:nvPr/>
        </p:nvSpPr>
        <p:spPr bwMode="auto">
          <a:xfrm rot="1685003" flipH="1">
            <a:off x="2514600" y="2971800"/>
            <a:ext cx="152400" cy="919163"/>
          </a:xfrm>
          <a:prstGeom prst="rect">
            <a:avLst/>
          </a:prstGeom>
          <a:solidFill>
            <a:srgbClr val="000066"/>
          </a:solidFill>
          <a:ln w="9525">
            <a:solidFill>
              <a:schemeClr val="tx1"/>
            </a:solidFill>
            <a:miter lim="800000"/>
            <a:headEnd/>
            <a:tailEnd/>
          </a:ln>
        </p:spPr>
        <p:txBody>
          <a:bodyPr wrap="none" anchor="ctr"/>
          <a:lstStyle>
            <a:lvl1pPr eaLnBrk="0" hangingPunct="0">
              <a:spcBef>
                <a:spcPct val="20000"/>
              </a:spcBef>
              <a:buClr>
                <a:schemeClr val="folHlink"/>
              </a:buClr>
              <a:buSzPct val="75000"/>
              <a:buFont typeface="Wingdings" pitchFamily="2" charset="2"/>
              <a:buChar char="n"/>
              <a:defRPr sz="3200">
                <a:solidFill>
                  <a:schemeClr val="tx1"/>
                </a:solidFill>
                <a:latin typeface="Verdana" pitchFamily="34" charset="0"/>
              </a:defRPr>
            </a:lvl1pPr>
            <a:lvl2pPr marL="742950" indent="-285750" eaLnBrk="0" hangingPunct="0">
              <a:spcBef>
                <a:spcPct val="20000"/>
              </a:spcBef>
              <a:buClr>
                <a:schemeClr val="folHlink"/>
              </a:buClr>
              <a:buSzPct val="70000"/>
              <a:buFont typeface="Wingdings" pitchFamily="2" charset="2"/>
              <a:buChar char="n"/>
              <a:defRPr sz="2800">
                <a:solidFill>
                  <a:schemeClr val="tx1"/>
                </a:solidFill>
                <a:latin typeface="Verdana" pitchFamily="34" charset="0"/>
              </a:defRPr>
            </a:lvl2pPr>
            <a:lvl3pPr marL="1143000" indent="-228600" eaLnBrk="0" hangingPunct="0">
              <a:spcBef>
                <a:spcPct val="20000"/>
              </a:spcBef>
              <a:buClr>
                <a:schemeClr val="tx2"/>
              </a:buClr>
              <a:buChar char="•"/>
              <a:defRPr sz="2400">
                <a:solidFill>
                  <a:schemeClr val="tx1"/>
                </a:solidFill>
                <a:latin typeface="Verdana" pitchFamily="34" charset="0"/>
              </a:defRPr>
            </a:lvl3pPr>
            <a:lvl4pPr marL="1600200" indent="-228600" eaLnBrk="0" hangingPunct="0">
              <a:spcBef>
                <a:spcPct val="20000"/>
              </a:spcBef>
              <a:buClr>
                <a:schemeClr val="hlink"/>
              </a:buClr>
              <a:buChar char="•"/>
              <a:defRPr sz="2000">
                <a:solidFill>
                  <a:schemeClr val="tx1"/>
                </a:solidFill>
                <a:latin typeface="Verdana" pitchFamily="34" charset="0"/>
              </a:defRPr>
            </a:lvl4pPr>
            <a:lvl5pPr marL="2057400" indent="-228600" eaLnBrk="0" hangingPunct="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eaLnBrk="1" hangingPunct="1">
              <a:spcBef>
                <a:spcPct val="0"/>
              </a:spcBef>
              <a:buClrTx/>
              <a:buSzTx/>
              <a:buFontTx/>
              <a:buNone/>
            </a:pPr>
            <a:endParaRPr lang="ru-RU" altLang="ru-RU" sz="2400">
              <a:latin typeface="Arial" pitchFamily="34" charset="0"/>
              <a:cs typeface="Arial" pitchFamily="34" charset="0"/>
            </a:endParaRPr>
          </a:p>
        </p:txBody>
      </p:sp>
      <p:sp>
        <p:nvSpPr>
          <p:cNvPr id="461842" name="Rectangle 18"/>
          <p:cNvSpPr>
            <a:spLocks noChangeArrowheads="1"/>
          </p:cNvSpPr>
          <p:nvPr/>
        </p:nvSpPr>
        <p:spPr bwMode="auto">
          <a:xfrm>
            <a:off x="3352800" y="2336800"/>
            <a:ext cx="963613" cy="396875"/>
          </a:xfrm>
          <a:prstGeom prst="rect">
            <a:avLst/>
          </a:prstGeom>
          <a:noFill/>
          <a:ln w="9525">
            <a:noFill/>
            <a:miter lim="800000"/>
            <a:headEnd/>
            <a:tailEnd/>
          </a:ln>
          <a:effectLst/>
        </p:spPr>
        <p:txBody>
          <a:bodyPr wrap="none">
            <a:spAutoFit/>
          </a:bodyPr>
          <a:lstStyle/>
          <a:p>
            <a:pPr>
              <a:defRPr/>
            </a:pPr>
            <a:r>
              <a:rPr lang="ru-RU" sz="2000" b="1">
                <a:solidFill>
                  <a:srgbClr val="000066"/>
                </a:solidFill>
                <a:effectLst>
                  <a:outerShdw blurRad="38100" dist="38100" dir="2700000" algn="tl">
                    <a:srgbClr val="C0C0C0"/>
                  </a:outerShdw>
                </a:effectLst>
                <a:latin typeface="Arial" charset="0"/>
                <a:cs typeface="Arial" charset="0"/>
              </a:rPr>
              <a:t>15 лет</a:t>
            </a:r>
          </a:p>
        </p:txBody>
      </p:sp>
      <p:sp>
        <p:nvSpPr>
          <p:cNvPr id="461843" name="Rectangle 19"/>
          <p:cNvSpPr>
            <a:spLocks noChangeArrowheads="1"/>
          </p:cNvSpPr>
          <p:nvPr/>
        </p:nvSpPr>
        <p:spPr bwMode="auto">
          <a:xfrm>
            <a:off x="4724400" y="2346325"/>
            <a:ext cx="963613" cy="396875"/>
          </a:xfrm>
          <a:prstGeom prst="rect">
            <a:avLst/>
          </a:prstGeom>
          <a:noFill/>
          <a:ln w="9525">
            <a:noFill/>
            <a:miter lim="800000"/>
            <a:headEnd/>
            <a:tailEnd/>
          </a:ln>
          <a:effectLst/>
        </p:spPr>
        <p:txBody>
          <a:bodyPr wrap="none">
            <a:spAutoFit/>
          </a:bodyPr>
          <a:lstStyle/>
          <a:p>
            <a:pPr>
              <a:defRPr/>
            </a:pPr>
            <a:r>
              <a:rPr lang="ru-RU" sz="2000" b="1">
                <a:solidFill>
                  <a:srgbClr val="000066"/>
                </a:solidFill>
                <a:effectLst>
                  <a:outerShdw blurRad="38100" dist="38100" dir="2700000" algn="tl">
                    <a:srgbClr val="C0C0C0"/>
                  </a:outerShdw>
                </a:effectLst>
                <a:latin typeface="Arial" charset="0"/>
                <a:cs typeface="Arial" charset="0"/>
              </a:rPr>
              <a:t>10 лет</a:t>
            </a:r>
          </a:p>
        </p:txBody>
      </p:sp>
      <p:sp>
        <p:nvSpPr>
          <p:cNvPr id="461844" name="Rectangle 20"/>
          <p:cNvSpPr>
            <a:spLocks noChangeArrowheads="1"/>
          </p:cNvSpPr>
          <p:nvPr/>
        </p:nvSpPr>
        <p:spPr bwMode="auto">
          <a:xfrm>
            <a:off x="6096000" y="2362200"/>
            <a:ext cx="963613" cy="396875"/>
          </a:xfrm>
          <a:prstGeom prst="rect">
            <a:avLst/>
          </a:prstGeom>
          <a:noFill/>
          <a:ln w="9525">
            <a:noFill/>
            <a:miter lim="800000"/>
            <a:headEnd/>
            <a:tailEnd/>
          </a:ln>
          <a:effectLst/>
        </p:spPr>
        <p:txBody>
          <a:bodyPr wrap="none">
            <a:spAutoFit/>
          </a:bodyPr>
          <a:lstStyle/>
          <a:p>
            <a:pPr>
              <a:defRPr/>
            </a:pPr>
            <a:r>
              <a:rPr lang="ru-RU" sz="2000" b="1">
                <a:solidFill>
                  <a:srgbClr val="000066"/>
                </a:solidFill>
                <a:effectLst>
                  <a:outerShdw blurRad="38100" dist="38100" dir="2700000" algn="tl">
                    <a:srgbClr val="C0C0C0"/>
                  </a:outerShdw>
                </a:effectLst>
                <a:latin typeface="Arial" charset="0"/>
                <a:cs typeface="Arial" charset="0"/>
              </a:rPr>
              <a:t>10 лет</a:t>
            </a:r>
          </a:p>
        </p:txBody>
      </p:sp>
      <p:sp>
        <p:nvSpPr>
          <p:cNvPr id="461845" name="Rectangle 21"/>
          <p:cNvSpPr>
            <a:spLocks noChangeArrowheads="1"/>
          </p:cNvSpPr>
          <p:nvPr/>
        </p:nvSpPr>
        <p:spPr bwMode="auto">
          <a:xfrm>
            <a:off x="7239000" y="2346325"/>
            <a:ext cx="963613" cy="396875"/>
          </a:xfrm>
          <a:prstGeom prst="rect">
            <a:avLst/>
          </a:prstGeom>
          <a:noFill/>
          <a:ln w="9525">
            <a:noFill/>
            <a:miter lim="800000"/>
            <a:headEnd/>
            <a:tailEnd/>
          </a:ln>
          <a:effectLst/>
        </p:spPr>
        <p:txBody>
          <a:bodyPr wrap="none">
            <a:spAutoFit/>
          </a:bodyPr>
          <a:lstStyle/>
          <a:p>
            <a:pPr>
              <a:defRPr/>
            </a:pPr>
            <a:r>
              <a:rPr lang="ru-RU" sz="2000" b="1">
                <a:solidFill>
                  <a:srgbClr val="000066"/>
                </a:solidFill>
                <a:effectLst>
                  <a:outerShdw blurRad="38100" dist="38100" dir="2700000" algn="tl">
                    <a:srgbClr val="C0C0C0"/>
                  </a:outerShdw>
                </a:effectLst>
                <a:latin typeface="Arial" charset="0"/>
                <a:cs typeface="Arial" charset="0"/>
              </a:rPr>
              <a:t>10 лет</a:t>
            </a:r>
          </a:p>
        </p:txBody>
      </p:sp>
    </p:spTree>
    <p:extLst>
      <p:ext uri="{BB962C8B-B14F-4D97-AF65-F5344CB8AC3E}">
        <p14:creationId xmlns:p14="http://schemas.microsoft.com/office/powerpoint/2010/main" val="2784070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3726</Words>
  <Application>Microsoft Office PowerPoint</Application>
  <PresentationFormat>Экран (4:3)</PresentationFormat>
  <Paragraphs>622</Paragraphs>
  <Slides>67</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67</vt:i4>
      </vt:variant>
    </vt:vector>
  </HeadingPairs>
  <TitlesOfParts>
    <vt:vector size="71" baseType="lpstr">
      <vt:lpstr>Тема Office</vt:lpstr>
      <vt:lpstr>Фотография Photo Editor</vt:lpstr>
      <vt:lpstr>Clip</vt:lpstr>
      <vt:lpstr>Document</vt:lpstr>
      <vt:lpstr>ХРОНИЧЕСКИЙ ПАНКРЕАТИТ : ТЕРАПИЯ ЭКЗОКРИННОЙ НЕДОСТАТОЧНОСТИ, СИНДРОМА ИЗБЫТОЧНОГО БАКТЕРИАЛЬНОГО РОСТА и ДИСБИОЗА ТОЛСТОЙ КИШКИ   Фаизова Л.П. профессор БГМУ   </vt:lpstr>
      <vt:lpstr>Презентация PowerPoint</vt:lpstr>
      <vt:lpstr>Презентация PowerPoint</vt:lpstr>
      <vt:lpstr>Презентация PowerPoint</vt:lpstr>
      <vt:lpstr>ЭПИДЕМИЯ ХРОНИЧЕСКОГО ПАНКРЕАТИТА</vt:lpstr>
      <vt:lpstr>Презентация PowerPoint</vt:lpstr>
      <vt:lpstr>Презентация PowerPoint</vt:lpstr>
      <vt:lpstr>Клиническое течение хронического панкреатита1,2</vt:lpstr>
      <vt:lpstr>ХРОНОБИОЛОГИЧЕСКАЯ ДЕТЕРМИНАЦИЯ ХРОНИЧЕСКОГО ПАНКРЕАТИТА</vt:lpstr>
      <vt:lpstr>Презентация PowerPoint</vt:lpstr>
      <vt:lpstr>Анатомия поджелудочной железы </vt:lpstr>
      <vt:lpstr>Механизм ХП</vt:lpstr>
      <vt:lpstr>Презентация PowerPoint</vt:lpstr>
      <vt:lpstr>Презентация PowerPoint</vt:lpstr>
      <vt:lpstr>Кембриджская классификация структурных изменений в поджелудочной железе при ХП</vt:lpstr>
      <vt:lpstr>Марсельско –Римская классификация ХП  (1988 г.)</vt:lpstr>
      <vt:lpstr>Презентация PowerPoint</vt:lpstr>
      <vt:lpstr> КЛИНИЧЕСКИЕ СИНДРОМЫ   ХРОНИЧЕСКОГО ПАНКРЕАТИТА </vt:lpstr>
      <vt:lpstr>ФАКТОРЫ, СТИМУЛИРУЮЩИЕ  СЕКРЕЦИЮ ПОДЖЕЛУДОЧНОЙ ЖЕЛЕЗЫ ПРИ ХРОНИЧЕСКОМ ПАНКРЕАТИТЕ</vt:lpstr>
      <vt:lpstr>Причины абдоминальных болей при хроническом панкреатите</vt:lpstr>
      <vt:lpstr>КЛИНИЧЕСКИЕ СИМПТОМЫ ПАНКРЕАТИТА </vt:lpstr>
      <vt:lpstr>КЛИНИЧЕСКИЕ СИМПТОМЫ ПАНКРЕАТИТА</vt:lpstr>
      <vt:lpstr>Презентация PowerPoint</vt:lpstr>
      <vt:lpstr>ЛАБОРАТОРНО-ИНСТРУМЕНТАЛЬНАЯ ДИАГНОСТИКА ХРОНИЧЕСКОГО ПАНКРЕАТИТА:</vt:lpstr>
      <vt:lpstr>Эластаза 1, панкреатическая эластаза 1 (Elastase 1, E1, Э1)</vt:lpstr>
      <vt:lpstr>Инструментальные методы исследования</vt:lpstr>
      <vt:lpstr>Инструментальные методы исследования</vt:lpstr>
      <vt:lpstr>Ультразвуковое исследование ПЖ</vt:lpstr>
      <vt:lpstr>Ультразвуковое исследование ПЖ</vt:lpstr>
      <vt:lpstr>Ультразвуковое исследование ПЖ</vt:lpstr>
      <vt:lpstr>Эндоскопические критерии хронического панкреатита</vt:lpstr>
      <vt:lpstr>Причины развития внешнесекреторной недостаточности поджелудочной железы</vt:lpstr>
      <vt:lpstr>Презентация PowerPoint</vt:lpstr>
      <vt:lpstr>Презентация PowerPoint</vt:lpstr>
      <vt:lpstr>Презентация PowerPoint</vt:lpstr>
      <vt:lpstr>Купирование БАС</vt:lpstr>
      <vt:lpstr>1.Купирование спазма сфинктера Одди и внутрипротоковой гипертензии</vt:lpstr>
      <vt:lpstr>Спазмолитики</vt:lpstr>
      <vt:lpstr>Подавление секреции железы - Создание функционального покоя!!!</vt:lpstr>
      <vt:lpstr>Подавление секреции железы-  Создание функционального покоя- Диетотерапия</vt:lpstr>
      <vt:lpstr>Презентация PowerPoint</vt:lpstr>
      <vt:lpstr>Подавление секреции железы  Создание функционального покоя ПЖ  Угнетение желудочной секреции и повышение интрадуоденального рН:</vt:lpstr>
      <vt:lpstr>Подавление секреции железы  Создание функционального покоя Группа резерва:</vt:lpstr>
      <vt:lpstr>Презентация PowerPoint</vt:lpstr>
      <vt:lpstr>Презентация PowerPoint</vt:lpstr>
      <vt:lpstr>Внешнесекреторная недостаточность поджелудочной железы (ВНПЖ)</vt:lpstr>
      <vt:lpstr>Клинические последствия внешнесекреторной недостаточности поджелудочной железы (ВНПЖ)</vt:lpstr>
      <vt:lpstr>Презентация PowerPoint</vt:lpstr>
      <vt:lpstr>Клинические показания для высокодозовой заместительной ферментной при ХП</vt:lpstr>
      <vt:lpstr>Презентация PowerPoint</vt:lpstr>
      <vt:lpstr>Презентация PowerPoint</vt:lpstr>
      <vt:lpstr>Экзокринная недостаточность ПЖ</vt:lpstr>
      <vt:lpstr>Презентация PowerPoint</vt:lpstr>
      <vt:lpstr>Подбор дозы микрокапсулированного панкреатина для коррекции экзокринной панкреатической недостаточности  (рекомендации Немецкой гастроэнтерологической ассоциации)</vt:lpstr>
      <vt:lpstr>Заместительная терапия ферментами поджелудочной железы Какой должна быть доза?</vt:lpstr>
      <vt:lpstr>Почему высокие дозы?</vt:lpstr>
      <vt:lpstr>Презентация PowerPoint</vt:lpstr>
      <vt:lpstr>Креон® - ферментный препарат ПЖ с научной доказательной базой</vt:lpstr>
      <vt:lpstr>Длительность заместительной терапии</vt:lpstr>
      <vt:lpstr>Презентация PowerPoint</vt:lpstr>
      <vt:lpstr>Какова рациональная терапия ХП?</vt:lpstr>
      <vt:lpstr>Патогенез СИБР и дисбиоза при панкреатической недостаточности и нарушении желчеоттока</vt:lpstr>
      <vt:lpstr>Коррекция кишечной микрофлоры при ХП</vt:lpstr>
      <vt:lpstr>Презентация PowerPoint</vt:lpstr>
      <vt:lpstr>Этапное лечение больных с обострением ХП</vt:lpstr>
      <vt:lpstr>Врач должен знать!</vt:lpstr>
      <vt:lpstr>Презентация PowerPoint</vt:lpstr>
    </vt:vector>
  </TitlesOfParts>
  <Company>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ХРОНИЧЕСКИЙ ПАНКРЕАТИТ : ТЕРАПИЯ ЭКЗОКРИННОЙ НЕДОСТАТОЧНОСТИ, СИНДРОМА ИЗБЫТОЧНОГО БАКТЕРИАЛЬНОГО РОСТА и ДИСБИОЗА ТОЛСТОЙ КИШКИ   Фаизова Л.П. профессор БГМУ   </dc:title>
  <dc:creator>Лариса</dc:creator>
  <cp:lastModifiedBy>Олег</cp:lastModifiedBy>
  <cp:revision>24</cp:revision>
  <dcterms:created xsi:type="dcterms:W3CDTF">2017-03-26T18:22:17Z</dcterms:created>
  <dcterms:modified xsi:type="dcterms:W3CDTF">2019-11-07T17:59:57Z</dcterms:modified>
</cp:coreProperties>
</file>