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ags/tag8.xml" ContentType="application/vnd.openxmlformats-officedocument.presentationml.tags+xml"/>
  <Override PartName="/ppt/theme/theme9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8" r:id="rId3"/>
    <p:sldMasterId id="2147483710" r:id="rId4"/>
    <p:sldMasterId id="2147483722" r:id="rId5"/>
    <p:sldMasterId id="2147483734" r:id="rId6"/>
    <p:sldMasterId id="2147483746" r:id="rId7"/>
    <p:sldMasterId id="2147483758" r:id="rId8"/>
  </p:sldMasterIdLst>
  <p:notesMasterIdLst>
    <p:notesMasterId r:id="rId36"/>
  </p:notesMasterIdLst>
  <p:sldIdLst>
    <p:sldId id="375" r:id="rId9"/>
    <p:sldId id="395" r:id="rId10"/>
    <p:sldId id="394" r:id="rId11"/>
    <p:sldId id="396" r:id="rId12"/>
    <p:sldId id="377" r:id="rId13"/>
    <p:sldId id="397" r:id="rId14"/>
    <p:sldId id="398" r:id="rId15"/>
    <p:sldId id="389" r:id="rId16"/>
    <p:sldId id="387" r:id="rId17"/>
    <p:sldId id="384" r:id="rId18"/>
    <p:sldId id="386" r:id="rId19"/>
    <p:sldId id="385" r:id="rId20"/>
    <p:sldId id="393" r:id="rId21"/>
    <p:sldId id="383" r:id="rId22"/>
    <p:sldId id="388" r:id="rId23"/>
    <p:sldId id="376" r:id="rId24"/>
    <p:sldId id="380" r:id="rId25"/>
    <p:sldId id="379" r:id="rId26"/>
    <p:sldId id="378" r:id="rId27"/>
    <p:sldId id="381" r:id="rId28"/>
    <p:sldId id="368" r:id="rId29"/>
    <p:sldId id="349" r:id="rId30"/>
    <p:sldId id="382" r:id="rId31"/>
    <p:sldId id="390" r:id="rId32"/>
    <p:sldId id="392" r:id="rId33"/>
    <p:sldId id="399" r:id="rId34"/>
    <p:sldId id="391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9999"/>
    <a:srgbClr val="FF505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412" autoAdjust="0"/>
  </p:normalViewPr>
  <p:slideViewPr>
    <p:cSldViewPr>
      <p:cViewPr>
        <p:scale>
          <a:sx n="66" d="100"/>
          <a:sy n="66" d="100"/>
        </p:scale>
        <p:origin x="-63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1518128818001"/>
          <c:y val="4.9096640569118735E-2"/>
          <c:w val="0.80628807739295183"/>
          <c:h val="0.8252265179539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3619C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00CCFF"/>
              </a:solidFill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Сплит-доза</c:v>
                </c:pt>
                <c:pt idx="1">
                  <c:v>Утренняя схема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0.92</c:v>
                </c:pt>
                <c:pt idx="1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09504"/>
        <c:axId val="20311040"/>
      </c:barChart>
      <c:catAx>
        <c:axId val="2030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20311040"/>
        <c:crosses val="autoZero"/>
        <c:auto val="1"/>
        <c:lblAlgn val="ctr"/>
        <c:lblOffset val="0"/>
        <c:noMultiLvlLbl val="0"/>
      </c:catAx>
      <c:valAx>
        <c:axId val="2031104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203095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711922607048"/>
          <c:y val="4.9096763916071255E-2"/>
          <c:w val="0.80628807739295183"/>
          <c:h val="0.8252265179539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619C"/>
            </a:solidFill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CCFF"/>
              </a:solidFill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Сплит-доза</c:v>
                </c:pt>
                <c:pt idx="1">
                  <c:v>Утренняя схема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0.8500000000000002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44800"/>
        <c:axId val="18046336"/>
      </c:barChart>
      <c:catAx>
        <c:axId val="180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18046336"/>
        <c:crosses val="autoZero"/>
        <c:auto val="1"/>
        <c:lblAlgn val="ctr"/>
        <c:lblOffset val="0"/>
        <c:noMultiLvlLbl val="0"/>
      </c:catAx>
      <c:valAx>
        <c:axId val="1804633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18044800"/>
        <c:crosses val="autoZero"/>
        <c:crossBetween val="between"/>
        <c:majorUnit val="0.2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0.48122</cdr:x>
      <cdr:y>0.52342</cdr:y>
    </cdr:from>
    <cdr:to>
      <cdr:x>0.71309</cdr:x>
      <cdr:y>0.62453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80120" y="1752586"/>
          <a:ext cx="954107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i="1" dirty="0"/>
            <a:t>p</a:t>
          </a:r>
          <a:r>
            <a:rPr lang="ru-RU" sz="1600" i="1" dirty="0"/>
            <a:t> </a:t>
          </a:r>
          <a:r>
            <a:rPr lang="en-GB" sz="1600" i="1" dirty="0"/>
            <a:t>=</a:t>
          </a:r>
          <a:r>
            <a:rPr lang="ru-RU" sz="1600" i="1" dirty="0"/>
            <a:t> </a:t>
          </a:r>
          <a:r>
            <a:rPr lang="en-GB" sz="1600" i="1" dirty="0" smtClean="0"/>
            <a:t>0</a:t>
          </a:r>
          <a:r>
            <a:rPr lang="ru-RU" sz="1600" i="1" dirty="0" smtClean="0"/>
            <a:t>,019</a:t>
          </a:r>
          <a:endParaRPr lang="ru-RU" sz="1600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7B27B-7832-4B1F-8DEE-6A5ADDFE6F9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8644-02F1-4154-97DA-CCBE084DF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60B8-3685-44CF-B3EC-50BCC82AF30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04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8644-02F1-4154-97DA-CCBE084DF8F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6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60B8-3685-44CF-B3EC-50BCC82AF30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0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8644-02F1-4154-97DA-CCBE084DF8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6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8644-02F1-4154-97DA-CCBE084DF8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6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8644-02F1-4154-97DA-CCBE084DF8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6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8644-02F1-4154-97DA-CCBE084DF8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6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8644-02F1-4154-97DA-CCBE084DF8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6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8644-02F1-4154-97DA-CCBE084DF8F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6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8644-02F1-4154-97DA-CCBE084DF8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6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8644-02F1-4154-97DA-CCBE084DF8F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6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0" descr="logo Taked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61" y="44624"/>
            <a:ext cx="127434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89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0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4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20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2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35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02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55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82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40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A096-5E46-4E89-BA7D-9617055FD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A7D-9D73-43BC-B559-433F7D620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8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OneDrive\Документы\фон.png"/>
          <p:cNvPicPr>
            <a:picLocks noChangeAspect="1" noChangeArrowheads="1"/>
          </p:cNvPicPr>
          <p:nvPr userDrawn="1"/>
        </p:nvPicPr>
        <p:blipFill>
          <a:blip r:embed="rId2" cstate="print"/>
          <a:srcRect t="1639" r="27922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71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2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84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4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73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29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23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48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67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OneDrive\Документы\фон.png"/>
          <p:cNvPicPr>
            <a:picLocks noChangeAspect="1" noChangeArrowheads="1"/>
          </p:cNvPicPr>
          <p:nvPr userDrawn="1"/>
        </p:nvPicPr>
        <p:blipFill>
          <a:blip r:embed="rId2" cstate="print"/>
          <a:srcRect t="1639" r="27922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37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0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67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79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7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46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71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0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5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44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85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OneDrive\Документы\фон.png"/>
          <p:cNvPicPr>
            <a:picLocks noChangeAspect="1" noChangeArrowheads="1"/>
          </p:cNvPicPr>
          <p:nvPr userDrawn="1"/>
        </p:nvPicPr>
        <p:blipFill>
          <a:blip r:embed="rId2" cstate="print"/>
          <a:srcRect t="1639" r="27922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67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7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16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2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33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210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3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99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43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50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55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OneDrive\Документы\фон.png"/>
          <p:cNvPicPr>
            <a:picLocks noChangeAspect="1" noChangeArrowheads="1"/>
          </p:cNvPicPr>
          <p:nvPr userDrawn="1"/>
        </p:nvPicPr>
        <p:blipFill>
          <a:blip r:embed="rId2" cstate="print"/>
          <a:srcRect t="1639" r="27922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96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1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6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9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58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72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163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04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87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79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84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OneDrive\Документы\фон.png"/>
          <p:cNvPicPr>
            <a:picLocks noChangeAspect="1" noChangeArrowheads="1"/>
          </p:cNvPicPr>
          <p:nvPr userDrawn="1"/>
        </p:nvPicPr>
        <p:blipFill>
          <a:blip r:embed="rId2" cstate="print"/>
          <a:srcRect t="1639" r="27922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17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3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048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8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883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359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93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761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741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568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79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OneDrive\Документы\фон.png"/>
          <p:cNvPicPr>
            <a:picLocks noChangeAspect="1" noChangeArrowheads="1"/>
          </p:cNvPicPr>
          <p:nvPr userDrawn="1"/>
        </p:nvPicPr>
        <p:blipFill>
          <a:blip r:embed="rId2" cstate="print"/>
          <a:srcRect t="1639" r="27922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1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265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152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144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193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148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979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717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932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ags" Target="../tags/tag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ags" Target="../tags/tag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308810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think-cell Slide" r:id="rId15" imgW="270" imgH="270" progId="">
                  <p:embed/>
                </p:oleObj>
              </mc:Choice>
              <mc:Fallback>
                <p:oleObj name="think-cell Slide" r:id="rId15" imgW="270" imgH="27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A8E9-30A8-49D7-9E79-6293B9095596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6419-2742-4708-B490-F4142807A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F8F8">
                <a:alpha val="32941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C6D2-DD6F-4489-BCFC-DDF5190742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531A0-550E-467B-AE5A-15EBC2F03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0" descr="logo Taked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34161" y="44624"/>
            <a:ext cx="127434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620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35739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think-cell Slide" r:id="rId15" imgW="270" imgH="270" progId="">
                  <p:embed/>
                </p:oleObj>
              </mc:Choice>
              <mc:Fallback>
                <p:oleObj name="think-cell Slide" r:id="rId15" imgW="270" imgH="27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40352" y="6381328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069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F8E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462211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think-cell Slide" r:id="rId15" imgW="270" imgH="270" progId="">
                  <p:embed/>
                </p:oleObj>
              </mc:Choice>
              <mc:Fallback>
                <p:oleObj name="think-cell Slide" r:id="rId15" imgW="270" imgH="27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40352" y="6381328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23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F8E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043150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think-cell Slide" r:id="rId15" imgW="270" imgH="270" progId="">
                  <p:embed/>
                </p:oleObj>
              </mc:Choice>
              <mc:Fallback>
                <p:oleObj name="think-cell Slide" r:id="rId15" imgW="270" imgH="27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40352" y="6381328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880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F8E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6251865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think-cell Slide" r:id="rId15" imgW="270" imgH="270" progId="">
                  <p:embed/>
                </p:oleObj>
              </mc:Choice>
              <mc:Fallback>
                <p:oleObj name="think-cell Slide" r:id="rId15" imgW="270" imgH="27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40352" y="6381328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318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F8E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8208688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think-cell Slide" r:id="rId15" imgW="270" imgH="270" progId="">
                  <p:embed/>
                </p:oleObj>
              </mc:Choice>
              <mc:Fallback>
                <p:oleObj name="think-cell Slide" r:id="rId15" imgW="270" imgH="27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40352" y="6381328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253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F8E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278955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think-cell Slide" r:id="rId15" imgW="270" imgH="270" progId="">
                  <p:embed/>
                </p:oleObj>
              </mc:Choice>
              <mc:Fallback>
                <p:oleObj name="think-cell Slide" r:id="rId15" imgW="270" imgH="27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F6D9B-F2ED-44FB-9248-56311B514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9FA9-7747-4940-93BE-2CF11F6475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40352" y="6381328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492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F8E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F8E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ycanadians.gc.ca/recall-alert-rappel-avis/hc-sc/2009/13368a-eng.php" TargetMode="External"/><Relationship Id="rId2" Type="http://schemas.openxmlformats.org/officeDocument/2006/relationships/hyperlink" Target="http://www.fda.gov/Safety/MedWatch/SafetyInformation/SafetyAlertsforHumanMedicalProducts/ucm094900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ls.rosminzdrav.ru/" TargetMode="External"/><Relationship Id="rId4" Type="http://schemas.openxmlformats.org/officeDocument/2006/relationships/hyperlink" Target="http://www.tga.gov.au/hp/aadrb-0202.ht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76200"/>
            <a:ext cx="9153833" cy="6858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3" y="202369"/>
            <a:ext cx="6973438" cy="657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76400" y="4343401"/>
            <a:ext cx="6091083" cy="100732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Вопросы подготовки кишечника к </a:t>
            </a:r>
            <a:r>
              <a:rPr lang="ru-RU" b="1" dirty="0" err="1" smtClean="0">
                <a:solidFill>
                  <a:schemeClr val="tx2"/>
                </a:solidFill>
              </a:rPr>
              <a:t>колоноскопии</a:t>
            </a:r>
            <a:endParaRPr lang="ru-RU" sz="2400" dirty="0" smtClean="0">
              <a:solidFill>
                <a:srgbClr val="003399"/>
              </a:solidFill>
            </a:endParaRPr>
          </a:p>
          <a:p>
            <a:r>
              <a:rPr lang="ru-RU" sz="2400" dirty="0" smtClean="0">
                <a:solidFill>
                  <a:srgbClr val="003399"/>
                </a:solidFill>
              </a:rPr>
              <a:t>Фаизова </a:t>
            </a:r>
            <a:r>
              <a:rPr lang="ru-RU" sz="2400" dirty="0">
                <a:solidFill>
                  <a:srgbClr val="003399"/>
                </a:solidFill>
              </a:rPr>
              <a:t>Л.П.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Профессор Башкирского Государственного Медицинского Университета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2276168" y="6172200"/>
            <a:ext cx="4572000" cy="387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33421" y="5350722"/>
            <a:ext cx="1161830" cy="768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2834" y="304800"/>
            <a:ext cx="2767500" cy="38100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2568" y="6345560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7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28600" y="291405"/>
            <a:ext cx="8637504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4990"/>
                </a:solidFill>
              </a:rPr>
              <a:t>ЗНАЧИМО БОЛЬШАЯ ДОЛЯ ПАЦИЕНТОВ </a:t>
            </a:r>
          </a:p>
          <a:p>
            <a:pPr algn="l"/>
            <a:r>
              <a:rPr lang="ru-RU" sz="2400" b="1" dirty="0" smtClean="0">
                <a:solidFill>
                  <a:srgbClr val="004990"/>
                </a:solidFill>
              </a:rPr>
              <a:t>ОЦЕНИЛА МОВИПРЕП® КАК БОЛЕЕ </a:t>
            </a:r>
          </a:p>
          <a:p>
            <a:pPr algn="l"/>
            <a:r>
              <a:rPr lang="ru-RU" sz="2400" b="1" dirty="0" smtClean="0">
                <a:solidFill>
                  <a:srgbClr val="004990"/>
                </a:solidFill>
              </a:rPr>
              <a:t>УДОБНЫЙ (</a:t>
            </a:r>
            <a:r>
              <a:rPr lang="en-US" sz="2400" b="1" dirty="0" smtClean="0">
                <a:solidFill>
                  <a:srgbClr val="004990"/>
                </a:solidFill>
              </a:rPr>
              <a:t>n = 359)</a:t>
            </a:r>
            <a:r>
              <a:rPr lang="ru-RU" sz="2400" b="1" dirty="0" smtClean="0">
                <a:solidFill>
                  <a:srgbClr val="004990"/>
                </a:solidFill>
              </a:rPr>
              <a:t> </a:t>
            </a:r>
            <a:endParaRPr lang="ru-RU" sz="2400" b="1" dirty="0">
              <a:solidFill>
                <a:srgbClr val="00499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92" y="2057400"/>
            <a:ext cx="7677300" cy="38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4813" y="1828800"/>
            <a:ext cx="36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Затруднения при приеме препарата: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% </a:t>
            </a:r>
            <a:r>
              <a:rPr lang="ru-RU" sz="1600" dirty="0">
                <a:solidFill>
                  <a:prstClr val="black"/>
                </a:solidFill>
              </a:rPr>
              <a:t>оценок пациентов по ВРШ*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6642556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800" dirty="0">
                <a:solidFill>
                  <a:schemeClr val="tx2"/>
                </a:solidFill>
              </a:rPr>
              <a:t>Ell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</a:rPr>
              <a:t>C. et al. Randomized Trial of Low-Volume PEG Solution Versus Standard PEG + Electrolytes for Bowel Cleansing Before Colonoscopy. American Journal of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</a:rPr>
              <a:t>Gastroenterology 2008 Apr;103(4):883-93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61677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* </a:t>
            </a:r>
            <a:r>
              <a:rPr lang="ru-RU" sz="1200" dirty="0" smtClean="0">
                <a:solidFill>
                  <a:schemeClr val="tx2"/>
                </a:solidFill>
              </a:rPr>
              <a:t>ВРШ – вербально-рейтинговая шкала</a:t>
            </a:r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Схема </a:t>
            </a:r>
            <a:r>
              <a:rPr lang="ru-RU" sz="1200" dirty="0">
                <a:solidFill>
                  <a:schemeClr val="tx2"/>
                </a:solidFill>
              </a:rPr>
              <a:t>приема препаратов: </a:t>
            </a:r>
            <a:r>
              <a:rPr lang="ru-RU" sz="1200" dirty="0" smtClean="0">
                <a:solidFill>
                  <a:schemeClr val="tx2"/>
                </a:solidFill>
              </a:rPr>
              <a:t>сплит-доза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568" y="6269360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73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28600" y="231338"/>
            <a:ext cx="83820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4990"/>
                </a:solidFill>
              </a:rPr>
              <a:t>ЗНАЧИМО БОЛЬШАЯ ДОЛЯ ПАЦИЕНТОВ </a:t>
            </a:r>
          </a:p>
          <a:p>
            <a:pPr algn="l"/>
            <a:r>
              <a:rPr lang="ru-RU" sz="2400" b="1" dirty="0" smtClean="0">
                <a:solidFill>
                  <a:srgbClr val="004990"/>
                </a:solidFill>
              </a:rPr>
              <a:t>ОЦЕНИЛА ВКУС МОВИПРЕП® КАК ПРИЯТНЫЙ </a:t>
            </a:r>
          </a:p>
          <a:p>
            <a:pPr algn="l"/>
            <a:r>
              <a:rPr lang="ru-RU" sz="2400" b="1" dirty="0" smtClean="0">
                <a:solidFill>
                  <a:srgbClr val="004990"/>
                </a:solidFill>
              </a:rPr>
              <a:t>(</a:t>
            </a:r>
            <a:r>
              <a:rPr lang="en-US" sz="2400" b="1" dirty="0" smtClean="0">
                <a:solidFill>
                  <a:srgbClr val="004990"/>
                </a:solidFill>
              </a:rPr>
              <a:t>n = 359)</a:t>
            </a:r>
            <a:r>
              <a:rPr lang="ru-RU" sz="2400" b="1" dirty="0" smtClean="0">
                <a:solidFill>
                  <a:srgbClr val="004990"/>
                </a:solidFill>
              </a:rPr>
              <a:t> </a:t>
            </a:r>
            <a:endParaRPr lang="ru-RU" sz="2400" b="1" dirty="0">
              <a:solidFill>
                <a:srgbClr val="00499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6642556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800" dirty="0">
                <a:solidFill>
                  <a:schemeClr val="tx2"/>
                </a:solidFill>
              </a:rPr>
              <a:t>Ell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</a:rPr>
              <a:t>C. et al. Randomized Trial of Low-Volume PEG Solution Versus Standard PEG + Electrolytes for Bowel Cleansing Before Colonoscopy. American Journal of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</a:rPr>
              <a:t>Gastroenterology 2008 Apr;103(4):883-93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61677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* </a:t>
            </a:r>
            <a:r>
              <a:rPr lang="ru-RU" sz="1200" dirty="0" smtClean="0">
                <a:solidFill>
                  <a:schemeClr val="tx2"/>
                </a:solidFill>
              </a:rPr>
              <a:t>ВРШ – вербально-рейтинговая шкала</a:t>
            </a:r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Схема </a:t>
            </a:r>
            <a:r>
              <a:rPr lang="ru-RU" sz="1200" dirty="0">
                <a:solidFill>
                  <a:schemeClr val="tx2"/>
                </a:solidFill>
              </a:rPr>
              <a:t>приема препаратов: </a:t>
            </a:r>
            <a:r>
              <a:rPr lang="ru-RU" sz="1200" dirty="0" smtClean="0">
                <a:solidFill>
                  <a:schemeClr val="tx2"/>
                </a:solidFill>
              </a:rPr>
              <a:t>сплит-доза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28800"/>
            <a:ext cx="8629958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1122" y="1828800"/>
            <a:ext cx="36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Вкус препарата: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% </a:t>
            </a:r>
            <a:r>
              <a:rPr lang="ru-RU" sz="1600" dirty="0">
                <a:solidFill>
                  <a:prstClr val="black"/>
                </a:solidFill>
              </a:rPr>
              <a:t>оценок пациентов по ВРШ*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568" y="6269360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78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5800" y="6553200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800" dirty="0" err="1">
                <a:solidFill>
                  <a:schemeClr val="tx2"/>
                </a:solidFill>
              </a:rPr>
              <a:t>Ponchon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</a:rPr>
              <a:t>T. et al. A low-volume polyethylene glycol plus </a:t>
            </a:r>
            <a:r>
              <a:rPr lang="en-US" sz="800" dirty="0" err="1">
                <a:solidFill>
                  <a:schemeClr val="tx2"/>
                </a:solidFill>
              </a:rPr>
              <a:t>ascorbate</a:t>
            </a:r>
            <a:r>
              <a:rPr lang="en-US" sz="800" dirty="0">
                <a:solidFill>
                  <a:schemeClr val="tx2"/>
                </a:solidFill>
              </a:rPr>
              <a:t> solution for bowel cleansing prior to colonoscopy: The NORMO </a:t>
            </a:r>
            <a:r>
              <a:rPr lang="en-US" sz="800" dirty="0" err="1">
                <a:solidFill>
                  <a:schemeClr val="tx2"/>
                </a:solidFill>
              </a:rPr>
              <a:t>randomised</a:t>
            </a:r>
            <a:r>
              <a:rPr lang="en-US" sz="800" dirty="0">
                <a:solidFill>
                  <a:schemeClr val="tx2"/>
                </a:solidFill>
              </a:rPr>
              <a:t> clinical trial. Digestive and Liver Disease 45 (2013) 820-826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92952" y="5971401"/>
            <a:ext cx="5498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Схема </a:t>
            </a:r>
            <a:r>
              <a:rPr lang="ru-RU" sz="1200" dirty="0">
                <a:solidFill>
                  <a:schemeClr val="tx2"/>
                </a:solidFill>
              </a:rPr>
              <a:t>приема препаратов: </a:t>
            </a:r>
            <a:r>
              <a:rPr lang="ru-RU" sz="1200" dirty="0" smtClean="0">
                <a:solidFill>
                  <a:schemeClr val="tx2"/>
                </a:solidFill>
              </a:rPr>
              <a:t>вечерняя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291405"/>
            <a:ext cx="87630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4990"/>
                </a:solidFill>
              </a:rPr>
              <a:t>ЗНАЧИМО БОЛЬШАЯ ДОЛЯ ПАЦИЕНТОВ </a:t>
            </a:r>
          </a:p>
          <a:p>
            <a:pPr algn="l"/>
            <a:r>
              <a:rPr lang="ru-RU" sz="2400" b="1" dirty="0" smtClean="0">
                <a:solidFill>
                  <a:srgbClr val="004990"/>
                </a:solidFill>
              </a:rPr>
              <a:t>ГОТОВА ПРИНИМАТЬ МОВИПРЕП</a:t>
            </a:r>
            <a:r>
              <a:rPr lang="ru-RU" sz="2400" b="1" dirty="0">
                <a:solidFill>
                  <a:srgbClr val="004990"/>
                </a:solidFill>
              </a:rPr>
              <a:t>® </a:t>
            </a:r>
            <a:r>
              <a:rPr lang="ru-RU" sz="2400" b="1" dirty="0" smtClean="0">
                <a:solidFill>
                  <a:srgbClr val="004990"/>
                </a:solidFill>
              </a:rPr>
              <a:t>ПОВТОРНО </a:t>
            </a:r>
          </a:p>
          <a:p>
            <a:pPr algn="l"/>
            <a:r>
              <a:rPr lang="ru-RU" sz="2400" b="1" dirty="0" smtClean="0">
                <a:solidFill>
                  <a:srgbClr val="004990"/>
                </a:solidFill>
              </a:rPr>
              <a:t>(</a:t>
            </a:r>
            <a:r>
              <a:rPr lang="en-US" sz="2400" b="1" dirty="0">
                <a:solidFill>
                  <a:srgbClr val="004990"/>
                </a:solidFill>
              </a:rPr>
              <a:t>n = </a:t>
            </a:r>
            <a:r>
              <a:rPr lang="ru-RU" sz="2400" b="1" dirty="0" smtClean="0">
                <a:solidFill>
                  <a:srgbClr val="004990"/>
                </a:solidFill>
              </a:rPr>
              <a:t>400</a:t>
            </a:r>
            <a:r>
              <a:rPr lang="en-US" sz="2400" b="1" dirty="0" smtClean="0">
                <a:solidFill>
                  <a:srgbClr val="004990"/>
                </a:solidFill>
              </a:rPr>
              <a:t>)</a:t>
            </a:r>
            <a:endParaRPr lang="ru-RU" sz="2400" b="1" dirty="0">
              <a:solidFill>
                <a:srgbClr val="00499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814" y="2483427"/>
            <a:ext cx="5525138" cy="33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8443" y="1873827"/>
            <a:ext cx="36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Доля пациентов, готовых принимать препарат вновь при необходимости, </a:t>
            </a:r>
            <a:r>
              <a:rPr lang="en-US" sz="1600" dirty="0" smtClean="0">
                <a:solidFill>
                  <a:prstClr val="black"/>
                </a:solidFill>
              </a:rPr>
              <a:t>%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568" y="6193160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49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>
          <a:xfrm>
            <a:off x="524089" y="1371600"/>
            <a:ext cx="4200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Доля пациентов </a:t>
            </a:r>
            <a:r>
              <a:rPr lang="ru-RU" sz="1400" dirty="0"/>
              <a:t>с ≥1 нежелательным </a:t>
            </a:r>
            <a:r>
              <a:rPr lang="ru-RU" sz="1400" dirty="0" smtClean="0"/>
              <a:t>явлением, </a:t>
            </a:r>
          </a:p>
          <a:p>
            <a:r>
              <a:rPr lang="ru-RU" sz="1400" dirty="0" smtClean="0"/>
              <a:t>связанным с приемом препарата</a:t>
            </a:r>
            <a:r>
              <a:rPr lang="en-US" sz="1400" dirty="0" smtClean="0"/>
              <a:t> (%)</a:t>
            </a:r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113" y="1971020"/>
            <a:ext cx="4514441" cy="27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79458"/>
            <a:ext cx="86106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4990"/>
                </a:solidFill>
              </a:rPr>
              <a:t>ПРИ ПРИЕМЕ МОВИПРЕП</a:t>
            </a:r>
            <a:r>
              <a:rPr lang="ru-RU" sz="2400" b="1" dirty="0" smtClean="0">
                <a:solidFill>
                  <a:srgbClr val="004990"/>
                </a:solidFill>
                <a:cs typeface="Calibri"/>
              </a:rPr>
              <a:t>® </a:t>
            </a:r>
            <a:r>
              <a:rPr lang="ru-RU" sz="2400" b="1" dirty="0" smtClean="0">
                <a:solidFill>
                  <a:srgbClr val="004990"/>
                </a:solidFill>
              </a:rPr>
              <a:t>НЕЖЕЛАТЕЛЬНЫЕ ЯВЛЕНИЯ ВОЗНИКАЮТ ЗНАЧИМО РЕЖЕ (</a:t>
            </a:r>
            <a:r>
              <a:rPr lang="en-US" sz="2400" b="1" dirty="0" smtClean="0">
                <a:solidFill>
                  <a:srgbClr val="004990"/>
                </a:solidFill>
              </a:rPr>
              <a:t>p&lt;0,003)</a:t>
            </a:r>
            <a:endParaRPr lang="ru-RU" sz="2400" b="1" baseline="30000" dirty="0">
              <a:solidFill>
                <a:srgbClr val="004990"/>
              </a:solidFill>
            </a:endParaRPr>
          </a:p>
        </p:txBody>
      </p:sp>
      <p:sp>
        <p:nvSpPr>
          <p:cNvPr id="7" name="Выноска 1 (граница и черта) 5"/>
          <p:cNvSpPr/>
          <p:nvPr/>
        </p:nvSpPr>
        <p:spPr>
          <a:xfrm rot="10800000" flipH="1" flipV="1">
            <a:off x="5585051" y="2667000"/>
            <a:ext cx="3025549" cy="1219200"/>
          </a:xfrm>
          <a:prstGeom prst="accentBorderCallout1">
            <a:avLst>
              <a:gd name="adj1" fmla="val 20043"/>
              <a:gd name="adj2" fmla="val -517"/>
              <a:gd name="adj3" fmla="val 84172"/>
              <a:gd name="adj4" fmla="val -48926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 них 10 случаев 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гипокалиемии</a:t>
            </a:r>
            <a:r>
              <a:rPr lang="ru-RU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smtClean="0">
                <a:solidFill>
                  <a:schemeClr val="tx1"/>
                </a:solidFill>
              </a:rPr>
              <a:t>&lt;</a:t>
            </a:r>
            <a:r>
              <a:rPr lang="en-US" sz="1600" dirty="0">
                <a:solidFill>
                  <a:schemeClr val="tx1"/>
                </a:solidFill>
              </a:rPr>
              <a:t>3.2 </a:t>
            </a:r>
            <a:r>
              <a:rPr lang="ru-RU" sz="1600" dirty="0" err="1" smtClean="0">
                <a:solidFill>
                  <a:schemeClr val="tx1"/>
                </a:solidFill>
              </a:rPr>
              <a:t>ммоль</a:t>
            </a:r>
            <a:r>
              <a:rPr lang="ru-RU" sz="1600" dirty="0" smtClean="0">
                <a:solidFill>
                  <a:schemeClr val="tx1"/>
                </a:solidFill>
              </a:rPr>
              <a:t>/л),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 из которых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отнесены к серьезным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4770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800" dirty="0" err="1">
                <a:solidFill>
                  <a:schemeClr val="tx2"/>
                </a:solidFill>
              </a:rPr>
              <a:t>Bitoun</a:t>
            </a:r>
            <a:r>
              <a:rPr lang="en-US" sz="800" dirty="0">
                <a:solidFill>
                  <a:schemeClr val="tx2"/>
                </a:solidFill>
              </a:rPr>
              <a:t> A. et al on behalf of the NORCOL group. Results of a prospective </a:t>
            </a:r>
            <a:r>
              <a:rPr lang="en-US" sz="800" dirty="0" err="1">
                <a:solidFill>
                  <a:schemeClr val="tx2"/>
                </a:solidFill>
              </a:rPr>
              <a:t>randomised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 err="1">
                <a:solidFill>
                  <a:schemeClr val="tx2"/>
                </a:solidFill>
              </a:rPr>
              <a:t>multicentre</a:t>
            </a:r>
            <a:r>
              <a:rPr lang="en-US" sz="800" dirty="0">
                <a:solidFill>
                  <a:schemeClr val="tx2"/>
                </a:solidFill>
              </a:rPr>
              <a:t> controlled trial comparing a new 2-L ascorbic acid plus polyethylene glycol and electrolyte solution vs. sodium phosphate solution in patients undergoing elective colonoscopy. </a:t>
            </a:r>
            <a:r>
              <a:rPr lang="ru-RU" sz="800" dirty="0" smtClean="0">
                <a:solidFill>
                  <a:schemeClr val="tx2"/>
                </a:solidFill>
              </a:rPr>
              <a:t> </a:t>
            </a:r>
            <a:r>
              <a:rPr lang="en-US" sz="800" dirty="0" smtClean="0">
                <a:solidFill>
                  <a:schemeClr val="tx2"/>
                </a:solidFill>
              </a:rPr>
              <a:t>Aliment </a:t>
            </a:r>
            <a:r>
              <a:rPr lang="en-US" sz="800" dirty="0" err="1">
                <a:solidFill>
                  <a:schemeClr val="tx2"/>
                </a:solidFill>
              </a:rPr>
              <a:t>Pharmacol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 err="1">
                <a:solidFill>
                  <a:schemeClr val="tx2"/>
                </a:solidFill>
              </a:rPr>
              <a:t>Ther</a:t>
            </a:r>
            <a:r>
              <a:rPr lang="en-US" sz="800" dirty="0">
                <a:solidFill>
                  <a:schemeClr val="tx2"/>
                </a:solidFill>
              </a:rPr>
              <a:t>. 2006 Dec;24(11-12):1631-42</a:t>
            </a:r>
          </a:p>
        </p:txBody>
      </p:sp>
      <p:sp>
        <p:nvSpPr>
          <p:cNvPr id="10" name="Выноска 1 (граница и черта) 5"/>
          <p:cNvSpPr/>
          <p:nvPr/>
        </p:nvSpPr>
        <p:spPr>
          <a:xfrm rot="10800000" flipH="1" flipV="1">
            <a:off x="381000" y="4953000"/>
            <a:ext cx="3025549" cy="1219200"/>
          </a:xfrm>
          <a:prstGeom prst="accentBorderCallout1">
            <a:avLst>
              <a:gd name="adj1" fmla="val 646"/>
              <a:gd name="adj2" fmla="val 526"/>
              <a:gd name="adj3" fmla="val -68414"/>
              <a:gd name="adj4" fmla="val 3184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При применении МОВИПРЕП® случаев </a:t>
            </a:r>
            <a:r>
              <a:rPr lang="ru-RU" sz="1600" dirty="0" err="1">
                <a:solidFill>
                  <a:schemeClr val="tx2"/>
                </a:solidFill>
              </a:rPr>
              <a:t>гипокалиемии</a:t>
            </a:r>
            <a:endParaRPr lang="ru-RU" sz="1600" dirty="0">
              <a:solidFill>
                <a:schemeClr val="tx2"/>
              </a:solidFill>
            </a:endParaRPr>
          </a:p>
          <a:p>
            <a:pPr algn="ctr"/>
            <a:r>
              <a:rPr lang="ru-RU" sz="1600" dirty="0">
                <a:solidFill>
                  <a:schemeClr val="tx2"/>
                </a:solidFill>
              </a:rPr>
              <a:t>и серьезных нежелательных явлений не зарегистрировано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248400"/>
            <a:ext cx="5498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Схема </a:t>
            </a:r>
            <a:r>
              <a:rPr lang="ru-RU" sz="1200" dirty="0">
                <a:solidFill>
                  <a:schemeClr val="tx2"/>
                </a:solidFill>
              </a:rPr>
              <a:t>приема препаратов: </a:t>
            </a:r>
            <a:r>
              <a:rPr lang="ru-RU" sz="1200" dirty="0" smtClean="0">
                <a:solidFill>
                  <a:schemeClr val="tx2"/>
                </a:solidFill>
              </a:rPr>
              <a:t>вечерняя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800" dirty="0" err="1">
                <a:solidFill>
                  <a:schemeClr val="tx2"/>
                </a:solidFill>
              </a:rPr>
              <a:t>Qingsong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 err="1">
                <a:solidFill>
                  <a:schemeClr val="tx2"/>
                </a:solidFill>
              </a:rPr>
              <a:t>Xie</a:t>
            </a:r>
            <a:r>
              <a:rPr lang="en-US" sz="800" dirty="0">
                <a:solidFill>
                  <a:schemeClr val="tx2"/>
                </a:solidFill>
              </a:rPr>
              <a:t> et all. A Meta-Analysis of Randomized Controlled Trials of Low-Volume Polyethylene Glycol plus Ascorbic Acid versus Standard-Volume Polyethylene Glycol Solution as Bowel Preparations for Colonoscopy. PLOS ONE Vol. 9 Issue 6 e99092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9068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Мета-анализ 11 </a:t>
            </a:r>
            <a:r>
              <a:rPr lang="ru-RU" sz="1200" dirty="0" err="1" smtClean="0">
                <a:solidFill>
                  <a:schemeClr val="tx2"/>
                </a:solidFill>
              </a:rPr>
              <a:t>рандомизированных</a:t>
            </a:r>
            <a:r>
              <a:rPr lang="ru-RU" sz="1200" dirty="0" smtClean="0">
                <a:solidFill>
                  <a:schemeClr val="tx2"/>
                </a:solidFill>
              </a:rPr>
              <a:t> контролируемых исследований </a:t>
            </a:r>
            <a:r>
              <a:rPr lang="en-US" sz="1200" dirty="0" smtClean="0">
                <a:solidFill>
                  <a:schemeClr val="tx2"/>
                </a:solidFill>
              </a:rPr>
              <a:t>(n = </a:t>
            </a:r>
            <a:r>
              <a:rPr lang="ru-RU" sz="1200" dirty="0" smtClean="0">
                <a:solidFill>
                  <a:schemeClr val="tx2"/>
                </a:solidFill>
              </a:rPr>
              <a:t>3431)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Оценка эффективности, </a:t>
            </a:r>
            <a:r>
              <a:rPr lang="ru-RU" sz="1200" dirty="0" err="1" smtClean="0">
                <a:solidFill>
                  <a:schemeClr val="tx2"/>
                </a:solidFill>
              </a:rPr>
              <a:t>комплаенса</a:t>
            </a:r>
            <a:r>
              <a:rPr lang="ru-RU" sz="1200" dirty="0" smtClean="0">
                <a:solidFill>
                  <a:schemeClr val="tx2"/>
                </a:solidFill>
              </a:rPr>
              <a:t> и уровня нежелательных явлений, рассчитывая статистический 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показатель отношения шансов (</a:t>
            </a:r>
            <a:r>
              <a:rPr lang="en-US" sz="1200" dirty="0" smtClean="0">
                <a:solidFill>
                  <a:schemeClr val="tx2"/>
                </a:solidFill>
              </a:rPr>
              <a:t>OR)</a:t>
            </a:r>
            <a:r>
              <a:rPr lang="ru-RU" sz="1200" dirty="0" smtClean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2400" y="250329"/>
            <a:ext cx="89916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4990"/>
                </a:solidFill>
              </a:rPr>
              <a:t>МОВИПРЕП® </a:t>
            </a:r>
            <a:r>
              <a:rPr lang="ru-RU" sz="2400" b="1" dirty="0" smtClean="0">
                <a:solidFill>
                  <a:srgbClr val="004990"/>
                </a:solidFill>
              </a:rPr>
              <a:t>- ОБЩЕЕ КОЛИЧЕСТВО НЕЖЕЛАТЕЛЬНЫХ ЯВЛЕНИЙ, ВКЛЮЧАЯ   </a:t>
            </a:r>
          </a:p>
          <a:p>
            <a:pPr algn="l"/>
            <a:r>
              <a:rPr lang="ru-RU" sz="2400" b="1" dirty="0" smtClean="0">
                <a:solidFill>
                  <a:srgbClr val="004990"/>
                </a:solidFill>
              </a:rPr>
              <a:t>ТОШНОТУ И РВОТУ, ДОСТОВЕРНО МЕНЬШЕ </a:t>
            </a:r>
          </a:p>
          <a:p>
            <a:pPr algn="l"/>
            <a:r>
              <a:rPr lang="en-US" sz="2400" b="1" dirty="0" smtClean="0">
                <a:solidFill>
                  <a:srgbClr val="004990"/>
                </a:solidFill>
                <a:ea typeface="+mn-ea"/>
                <a:cs typeface="+mn-cs"/>
              </a:rPr>
              <a:t>(n = </a:t>
            </a:r>
            <a:r>
              <a:rPr lang="ru-RU" sz="2400" b="1" dirty="0" smtClean="0">
                <a:solidFill>
                  <a:srgbClr val="004990"/>
                </a:solidFill>
                <a:ea typeface="+mn-ea"/>
                <a:cs typeface="+mn-cs"/>
              </a:rPr>
              <a:t>760</a:t>
            </a:r>
            <a:r>
              <a:rPr lang="en-US" sz="2400" b="1" dirty="0" smtClean="0">
                <a:solidFill>
                  <a:srgbClr val="004990"/>
                </a:solidFill>
                <a:ea typeface="+mn-ea"/>
                <a:cs typeface="+mn-cs"/>
              </a:rPr>
              <a:t>)</a:t>
            </a:r>
            <a:endParaRPr lang="en-US" sz="2400" b="1" dirty="0">
              <a:solidFill>
                <a:srgbClr val="004990"/>
              </a:solidFill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5" y="2109952"/>
            <a:ext cx="6858000" cy="3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568" y="6172200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7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28600" y="369331"/>
            <a:ext cx="91440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4990"/>
                </a:solidFill>
              </a:rPr>
              <a:t>УТРЕННЯЯ СХЕМА ПРИЕМА МОВИПРЕП®: ЗНАЧИМО МЕНЬШЕЕ ВЛИЯНИЕ НА ТРУДОВУЮ ДЕЯТЕЛЬНОСТЬ ПАЦИЕНТОВ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800" dirty="0" err="1">
                <a:solidFill>
                  <a:schemeClr val="tx2"/>
                </a:solidFill>
              </a:rPr>
              <a:t>Matro</a:t>
            </a:r>
            <a:r>
              <a:rPr lang="en-US" sz="800" dirty="0">
                <a:solidFill>
                  <a:schemeClr val="tx2"/>
                </a:solidFill>
              </a:rPr>
              <a:t> R. et al. Efficacy of Morning-Only Compared With Split-Dose Polyethylene Glycol Electrolyte Solution for Afternoon Colonoscopy: A Randomized Controlled Single-Blind Study. Am J </a:t>
            </a:r>
            <a:r>
              <a:rPr lang="en-US" sz="800" dirty="0" err="1">
                <a:solidFill>
                  <a:schemeClr val="tx2"/>
                </a:solidFill>
              </a:rPr>
              <a:t>Gastroenterol</a:t>
            </a:r>
            <a:r>
              <a:rPr lang="en-US" sz="800" dirty="0">
                <a:solidFill>
                  <a:schemeClr val="tx2"/>
                </a:solidFill>
              </a:rPr>
              <a:t> 2010; 105:1954-61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8306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chemeClr val="tx2"/>
                </a:solidFill>
              </a:rPr>
              <a:t>Рандомизированное</a:t>
            </a:r>
            <a:r>
              <a:rPr lang="ru-RU" sz="1200" dirty="0">
                <a:solidFill>
                  <a:schemeClr val="tx2"/>
                </a:solidFill>
              </a:rPr>
              <a:t> контролируемое слепое (для </a:t>
            </a:r>
            <a:r>
              <a:rPr lang="ru-RU" sz="1200" dirty="0" err="1">
                <a:solidFill>
                  <a:schemeClr val="tx2"/>
                </a:solidFill>
              </a:rPr>
              <a:t>эндоскописта</a:t>
            </a:r>
            <a:r>
              <a:rPr lang="ru-RU" sz="1200" dirty="0">
                <a:solidFill>
                  <a:schemeClr val="tx2"/>
                </a:solidFill>
              </a:rPr>
              <a:t>) исследование. Рандомизация:  </a:t>
            </a:r>
          </a:p>
          <a:p>
            <a:r>
              <a:rPr lang="ru-RU" sz="1200" dirty="0">
                <a:solidFill>
                  <a:schemeClr val="tx2"/>
                </a:solidFill>
              </a:rPr>
              <a:t>54 чел. – сплит-доза: 1 л. в 18:00 накануне + 1 л. утром за 4 ч. до процедуры  </a:t>
            </a:r>
          </a:p>
          <a:p>
            <a:r>
              <a:rPr lang="ru-RU" sz="1200" dirty="0">
                <a:solidFill>
                  <a:schemeClr val="tx2"/>
                </a:solidFill>
              </a:rPr>
              <a:t>62 чел. – утренняя схема: 1 л. за 7 ч. + 1 л. за 4 ч. до </a:t>
            </a:r>
            <a:r>
              <a:rPr lang="ru-RU" sz="1200" dirty="0" smtClean="0">
                <a:solidFill>
                  <a:schemeClr val="tx2"/>
                </a:solidFill>
              </a:rPr>
              <a:t>процедуры</a:t>
            </a:r>
          </a:p>
        </p:txBody>
      </p:sp>
      <p:graphicFrame>
        <p:nvGraphicFramePr>
          <p:cNvPr id="6" name="Chart 11"/>
          <p:cNvGraphicFramePr/>
          <p:nvPr>
            <p:extLst>
              <p:ext uri="{D42A27DB-BD31-4B8C-83A1-F6EECF244321}">
                <p14:modId xmlns:p14="http://schemas.microsoft.com/office/powerpoint/2010/main" val="2660331745"/>
              </p:ext>
            </p:extLst>
          </p:nvPr>
        </p:nvGraphicFramePr>
        <p:xfrm>
          <a:off x="1817440" y="2023864"/>
          <a:ext cx="4803576" cy="361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981200" y="1371600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/>
              <a:t>% пациентов, у которых прием препарата</a:t>
            </a:r>
          </a:p>
          <a:p>
            <a:pPr algn="l"/>
            <a:r>
              <a:rPr lang="ru-RU" sz="1400" dirty="0" smtClean="0"/>
              <a:t>не влиял на профессиональную активность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568" y="6172200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33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4990"/>
                </a:solidFill>
              </a:rPr>
              <a:t>МОВИПРЕП</a:t>
            </a:r>
            <a:r>
              <a:rPr lang="ru-RU" b="1" baseline="30000" dirty="0" smtClean="0">
                <a:solidFill>
                  <a:srgbClr val="004990"/>
                </a:solidFill>
                <a:cs typeface="Calibri"/>
              </a:rPr>
              <a:t>®</a:t>
            </a:r>
            <a:r>
              <a:rPr lang="ru-RU" b="1" dirty="0" smtClean="0">
                <a:solidFill>
                  <a:srgbClr val="004990"/>
                </a:solidFill>
              </a:rPr>
              <a:t>: </a:t>
            </a:r>
            <a:r>
              <a:rPr lang="ru-RU" sz="3100" b="1" dirty="0" smtClean="0">
                <a:solidFill>
                  <a:srgbClr val="004990"/>
                </a:solidFill>
              </a:rPr>
              <a:t>ФОРМА ВЫПУСКА      И СОСТАВ</a:t>
            </a:r>
            <a:endParaRPr lang="en-GB" sz="3100" dirty="0">
              <a:solidFill>
                <a:srgbClr val="0049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832648"/>
          </a:xfrm>
        </p:spPr>
        <p:txBody>
          <a:bodyPr>
            <a:noAutofit/>
          </a:bodyPr>
          <a:lstStyle/>
          <a:p>
            <a:pPr defTabSz="914290">
              <a:buNone/>
            </a:pPr>
            <a:r>
              <a:rPr lang="ru-RU" sz="2400" b="1" dirty="0" smtClean="0">
                <a:solidFill>
                  <a:srgbClr val="004289"/>
                </a:solidFill>
              </a:rPr>
              <a:t>Порошок для приготовления раствора для приема</a:t>
            </a:r>
          </a:p>
          <a:p>
            <a:pPr defTabSz="914290">
              <a:buNone/>
            </a:pPr>
            <a:r>
              <a:rPr lang="ru-RU" sz="2400" b="1" dirty="0" smtClean="0">
                <a:solidFill>
                  <a:srgbClr val="004289"/>
                </a:solidFill>
              </a:rPr>
              <a:t>внутрь:</a:t>
            </a:r>
          </a:p>
          <a:p>
            <a:pPr defTabSz="91429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в упаковке </a:t>
            </a:r>
            <a:r>
              <a:rPr lang="ru-RU" sz="2400" b="1" dirty="0" smtClean="0">
                <a:solidFill>
                  <a:srgbClr val="C00000"/>
                </a:solidFill>
              </a:rPr>
              <a:t>2 </a:t>
            </a:r>
            <a:r>
              <a:rPr lang="ru-RU" sz="2400" dirty="0" smtClean="0">
                <a:solidFill>
                  <a:srgbClr val="C00000"/>
                </a:solidFill>
              </a:rPr>
              <a:t>саше </a:t>
            </a:r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+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>
                <a:solidFill>
                  <a:srgbClr val="C00000"/>
                </a:solidFill>
              </a:rPr>
              <a:t> саше </a:t>
            </a:r>
            <a:r>
              <a:rPr lang="ru-RU" sz="2400" b="1" dirty="0" smtClean="0">
                <a:solidFill>
                  <a:srgbClr val="C00000"/>
                </a:solidFill>
              </a:rPr>
              <a:t>Б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13"/>
          <p:cNvSpPr/>
          <p:nvPr/>
        </p:nvSpPr>
        <p:spPr>
          <a:xfrm>
            <a:off x="528769" y="3812847"/>
            <a:ext cx="3467100" cy="120032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defTabSz="914290" hangingPunct="0"/>
            <a:r>
              <a:rPr lang="ru-RU" dirty="0" err="1" smtClean="0">
                <a:solidFill>
                  <a:srgbClr val="002060"/>
                </a:solidFill>
              </a:rPr>
              <a:t>макрогол</a:t>
            </a:r>
            <a:r>
              <a:rPr lang="ru-RU" dirty="0" smtClean="0">
                <a:solidFill>
                  <a:srgbClr val="002060"/>
                </a:solidFill>
              </a:rPr>
              <a:t> 3350                  100 </a:t>
            </a:r>
            <a:r>
              <a:rPr lang="ru-RU" dirty="0">
                <a:solidFill>
                  <a:srgbClr val="002060"/>
                </a:solidFill>
              </a:rPr>
              <a:t>г</a:t>
            </a:r>
          </a:p>
          <a:p>
            <a:pPr defTabSz="914290" hangingPunct="0"/>
            <a:r>
              <a:rPr lang="ru-RU" dirty="0" smtClean="0">
                <a:solidFill>
                  <a:srgbClr val="002060"/>
                </a:solidFill>
              </a:rPr>
              <a:t>натрия сульфат                  7,5 </a:t>
            </a:r>
            <a:r>
              <a:rPr lang="ru-RU" dirty="0">
                <a:solidFill>
                  <a:srgbClr val="002060"/>
                </a:solidFill>
              </a:rPr>
              <a:t>г</a:t>
            </a:r>
          </a:p>
          <a:p>
            <a:pPr defTabSz="914290" hangingPunct="0"/>
            <a:r>
              <a:rPr lang="ru-RU" dirty="0" smtClean="0">
                <a:solidFill>
                  <a:srgbClr val="002060"/>
                </a:solidFill>
              </a:rPr>
              <a:t>натрия хлорид                   2,7 </a:t>
            </a:r>
            <a:r>
              <a:rPr lang="ru-RU" dirty="0">
                <a:solidFill>
                  <a:srgbClr val="002060"/>
                </a:solidFill>
              </a:rPr>
              <a:t>г</a:t>
            </a:r>
          </a:p>
          <a:p>
            <a:pPr defTabSz="914290" hangingPunct="0"/>
            <a:r>
              <a:rPr lang="ru-RU" dirty="0" smtClean="0">
                <a:solidFill>
                  <a:srgbClr val="002060"/>
                </a:solidFill>
              </a:rPr>
              <a:t>калия хлорид                     1,0 </a:t>
            </a:r>
            <a:r>
              <a:rPr lang="ru-RU" dirty="0">
                <a:solidFill>
                  <a:srgbClr val="002060"/>
                </a:solidFill>
              </a:rPr>
              <a:t>г</a:t>
            </a:r>
          </a:p>
        </p:txBody>
      </p:sp>
      <p:sp>
        <p:nvSpPr>
          <p:cNvPr id="5" name="Прямоугольник 15"/>
          <p:cNvSpPr/>
          <p:nvPr/>
        </p:nvSpPr>
        <p:spPr>
          <a:xfrm>
            <a:off x="528835" y="5879013"/>
            <a:ext cx="3467101" cy="64633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defTabSz="914290" hangingPunct="0"/>
            <a:r>
              <a:rPr lang="ru-RU" dirty="0">
                <a:solidFill>
                  <a:srgbClr val="002060"/>
                </a:solidFill>
              </a:rPr>
              <a:t>аскорбиновая кислота </a:t>
            </a: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4,7 </a:t>
            </a:r>
            <a:r>
              <a:rPr lang="ru-RU" dirty="0">
                <a:solidFill>
                  <a:srgbClr val="002060"/>
                </a:solidFill>
              </a:rPr>
              <a:t>г</a:t>
            </a:r>
          </a:p>
          <a:p>
            <a:pPr defTabSz="914290" hangingPunct="0"/>
            <a:r>
              <a:rPr lang="ru-RU" dirty="0">
                <a:solidFill>
                  <a:srgbClr val="002060"/>
                </a:solidFill>
              </a:rPr>
              <a:t>натрия </a:t>
            </a:r>
            <a:r>
              <a:rPr lang="ru-RU" dirty="0" err="1">
                <a:solidFill>
                  <a:srgbClr val="002060"/>
                </a:solidFill>
              </a:rPr>
              <a:t>аскорбат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5,9 </a:t>
            </a:r>
            <a:r>
              <a:rPr lang="ru-RU" dirty="0">
                <a:solidFill>
                  <a:srgbClr val="002060"/>
                </a:solidFill>
              </a:rPr>
              <a:t>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769" y="3112359"/>
            <a:ext cx="3467100" cy="70788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defTabSz="914290"/>
            <a:r>
              <a:rPr lang="ru-RU" sz="2000" b="1" dirty="0">
                <a:solidFill>
                  <a:srgbClr val="004289"/>
                </a:solidFill>
              </a:rPr>
              <a:t>Саше А </a:t>
            </a:r>
          </a:p>
          <a:p>
            <a:pPr defTabSz="914290"/>
            <a:r>
              <a:rPr lang="ru-RU" sz="2000" b="1" dirty="0">
                <a:solidFill>
                  <a:srgbClr val="004289"/>
                </a:solidFill>
              </a:rPr>
              <a:t>Действующие </a:t>
            </a:r>
            <a:r>
              <a:rPr lang="ru-RU" sz="2000" b="1" dirty="0" smtClean="0">
                <a:solidFill>
                  <a:srgbClr val="004289"/>
                </a:solidFill>
              </a:rPr>
              <a:t>вещества</a:t>
            </a:r>
            <a:r>
              <a:rPr lang="en-US" sz="2000" b="1" dirty="0" smtClean="0">
                <a:solidFill>
                  <a:srgbClr val="004289"/>
                </a:solidFill>
              </a:rPr>
              <a:t>:</a:t>
            </a:r>
            <a:endParaRPr lang="ru-RU" sz="2000" b="1" dirty="0">
              <a:solidFill>
                <a:srgbClr val="0042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769" y="5153586"/>
            <a:ext cx="3467100" cy="70788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defTabSz="914290"/>
            <a:r>
              <a:rPr lang="ru-RU" sz="2000" b="1" dirty="0">
                <a:solidFill>
                  <a:srgbClr val="004289"/>
                </a:solidFill>
              </a:rPr>
              <a:t>Саше Б </a:t>
            </a:r>
          </a:p>
          <a:p>
            <a:pPr defTabSz="914290"/>
            <a:r>
              <a:rPr lang="ru-RU" sz="2000" b="1" dirty="0">
                <a:solidFill>
                  <a:srgbClr val="004289"/>
                </a:solidFill>
              </a:rPr>
              <a:t>Действующие </a:t>
            </a:r>
            <a:r>
              <a:rPr lang="ru-RU" sz="2000" b="1" dirty="0" smtClean="0">
                <a:solidFill>
                  <a:srgbClr val="004289"/>
                </a:solidFill>
              </a:rPr>
              <a:t>вещества</a:t>
            </a:r>
            <a:r>
              <a:rPr lang="en-US" sz="2000" b="1" dirty="0" smtClean="0">
                <a:solidFill>
                  <a:srgbClr val="004289"/>
                </a:solidFill>
              </a:rPr>
              <a:t>:</a:t>
            </a:r>
            <a:endParaRPr lang="ru-RU" sz="2000" b="1" dirty="0">
              <a:solidFill>
                <a:srgbClr val="004289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8769" y="3832439"/>
            <a:ext cx="332951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0043" y="5822771"/>
            <a:ext cx="332951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562824" cy="32011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1" y="6622733"/>
            <a:ext cx="6400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000" dirty="0" smtClean="0">
                <a:solidFill>
                  <a:schemeClr val="tx2"/>
                </a:solidFill>
              </a:rPr>
              <a:t>Инструкция по применению лекарственного препарата для медицинского применения МОВИПРЕП</a:t>
            </a:r>
            <a:r>
              <a:rPr lang="ru-RU" sz="1000" dirty="0" smtClean="0">
                <a:solidFill>
                  <a:schemeClr val="tx2"/>
                </a:solidFill>
                <a:cs typeface="Calibri"/>
              </a:rPr>
              <a:t>®</a:t>
            </a:r>
            <a:endParaRPr lang="ru-RU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01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15536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4990"/>
                </a:solidFill>
              </a:rPr>
              <a:t>3 ЭТАПА ПОДГОТОВКИ </a:t>
            </a:r>
            <a:br>
              <a:rPr lang="ru-RU" sz="2800" b="1" dirty="0">
                <a:solidFill>
                  <a:srgbClr val="004990"/>
                </a:solidFill>
              </a:rPr>
            </a:br>
            <a:r>
              <a:rPr lang="ru-RU" sz="2800" b="1" dirty="0">
                <a:solidFill>
                  <a:srgbClr val="004990"/>
                </a:solidFill>
              </a:rPr>
              <a:t>К КОЛОНОСКОПИИ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/>
          <a:stretch/>
        </p:blipFill>
        <p:spPr bwMode="auto">
          <a:xfrm>
            <a:off x="35495" y="2499432"/>
            <a:ext cx="3118549" cy="43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512" y="1661898"/>
            <a:ext cx="3135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150" dirty="0" smtClean="0">
                <a:solidFill>
                  <a:srgbClr val="C00000"/>
                </a:solidFill>
                <a:latin typeface="Trebuchet MS" pitchFamily="34" charset="0"/>
              </a:rPr>
              <a:t>1 ЭТАП:  ДИЕТА </a:t>
            </a:r>
          </a:p>
          <a:p>
            <a:r>
              <a:rPr lang="ru-RU" sz="2400" b="1" spc="-150" dirty="0" smtClean="0">
                <a:solidFill>
                  <a:srgbClr val="1F497D"/>
                </a:solidFill>
                <a:latin typeface="Trebuchet MS" pitchFamily="34" charset="0"/>
              </a:rPr>
              <a:t>1-3 дня до процедуры</a:t>
            </a:r>
            <a:endParaRPr lang="ru-RU" sz="2400" b="1" spc="-150" dirty="0">
              <a:solidFill>
                <a:srgbClr val="1F497D"/>
              </a:solidFill>
              <a:latin typeface="Trebuchet MS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8"/>
          <a:stretch/>
        </p:blipFill>
        <p:spPr bwMode="auto">
          <a:xfrm>
            <a:off x="3278876" y="2503294"/>
            <a:ext cx="5829628" cy="20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47864" y="1661899"/>
            <a:ext cx="5250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150" dirty="0">
                <a:solidFill>
                  <a:srgbClr val="C00000"/>
                </a:solidFill>
                <a:latin typeface="Trebuchet MS" pitchFamily="34" charset="0"/>
              </a:rPr>
              <a:t>2</a:t>
            </a:r>
            <a:r>
              <a:rPr lang="ru-RU" sz="2400" b="1" spc="-150" dirty="0" smtClean="0">
                <a:solidFill>
                  <a:srgbClr val="C00000"/>
                </a:solidFill>
                <a:latin typeface="Trebuchet MS" pitchFamily="34" charset="0"/>
              </a:rPr>
              <a:t> ЭТАП:  ВЫБОР  СХЕМЫ ПРИЕМА</a:t>
            </a:r>
          </a:p>
          <a:p>
            <a:r>
              <a:rPr lang="ru-RU" sz="2400" b="1" spc="-150" dirty="0" smtClean="0">
                <a:solidFill>
                  <a:srgbClr val="1F497D"/>
                </a:solidFill>
                <a:latin typeface="Trebuchet MS" pitchFamily="34" charset="0"/>
              </a:rPr>
              <a:t>в зависимости от времени процедуры</a:t>
            </a:r>
            <a:endParaRPr lang="ru-RU" sz="2400" b="1" spc="-150" dirty="0">
              <a:solidFill>
                <a:srgbClr val="1F497D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1840" y="5248522"/>
            <a:ext cx="206979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1F497D"/>
                </a:solidFill>
                <a:latin typeface="Trebuchet MS" pitchFamily="34" charset="0"/>
              </a:rPr>
              <a:t>ОДНОЭТАПНАЯ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1F497D"/>
                </a:solidFill>
                <a:latin typeface="Trebuchet MS" pitchFamily="34" charset="0"/>
              </a:rPr>
              <a:t>(вечерняя)</a:t>
            </a:r>
            <a:r>
              <a:rPr lang="ru-RU" sz="2000" b="1" dirty="0">
                <a:solidFill>
                  <a:srgbClr val="1F497D"/>
                </a:solidFill>
                <a:latin typeface="Trebuchet MS" pitchFamily="34" charset="0"/>
              </a:rPr>
              <a:t> </a:t>
            </a:r>
            <a:endParaRPr lang="ru-RU" sz="2000" b="1" dirty="0" smtClean="0">
              <a:solidFill>
                <a:srgbClr val="1F497D"/>
              </a:solidFill>
              <a:latin typeface="Trebuchet MS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1F497D"/>
                </a:solidFill>
                <a:latin typeface="Trebuchet MS" pitchFamily="34" charset="0"/>
              </a:rPr>
              <a:t>ДВУХЭТАПНАЯ</a:t>
            </a:r>
            <a:endParaRPr lang="ru-RU" sz="2000" b="1" dirty="0">
              <a:solidFill>
                <a:srgbClr val="1F497D"/>
              </a:solidFill>
              <a:latin typeface="Trebuchet MS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5235748"/>
            <a:ext cx="2002471" cy="497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1F497D"/>
                </a:solidFill>
                <a:latin typeface="Trebuchet MS" pitchFamily="34" charset="0"/>
              </a:rPr>
              <a:t>ДВУХЭТАПНАЯ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58618" y="5229200"/>
            <a:ext cx="2069797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1F497D"/>
                </a:solidFill>
                <a:latin typeface="Trebuchet MS" pitchFamily="34" charset="0"/>
              </a:rPr>
              <a:t>ОДНОЭТАПНАЯ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1F497D"/>
                </a:solidFill>
                <a:latin typeface="Trebuchet MS" pitchFamily="34" charset="0"/>
              </a:rPr>
              <a:t>(утренняя)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03848" y="6165304"/>
            <a:ext cx="1908057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4990"/>
                </a:solidFill>
              </a:rPr>
              <a:t>3 ЭТАПА ПОДГОТОВКИ </a:t>
            </a:r>
            <a:br>
              <a:rPr lang="ru-RU" sz="3200" b="1" dirty="0">
                <a:solidFill>
                  <a:srgbClr val="004990"/>
                </a:solidFill>
              </a:rPr>
            </a:br>
            <a:r>
              <a:rPr lang="ru-RU" sz="3200" b="1" dirty="0">
                <a:solidFill>
                  <a:srgbClr val="004990"/>
                </a:solidFill>
              </a:rPr>
              <a:t>К КОЛОНОСКОПИИ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129666"/>
            <a:ext cx="7416824" cy="453969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rgbClr val="002A7E"/>
                </a:solidFill>
                <a:latin typeface="Trebuchet MS" pitchFamily="34" charset="0"/>
              </a:rPr>
              <a:t>1. Для </a:t>
            </a:r>
            <a:r>
              <a:rPr lang="ru-RU" sz="2000" b="1" kern="0" dirty="0">
                <a:solidFill>
                  <a:srgbClr val="002A7E"/>
                </a:solidFill>
                <a:latin typeface="Trebuchet MS" pitchFamily="34" charset="0"/>
              </a:rPr>
              <a:t>приготовления первого литра: </a:t>
            </a:r>
          </a:p>
          <a:p>
            <a:pPr>
              <a:defRPr/>
            </a:pPr>
            <a:r>
              <a:rPr lang="ru-RU" sz="1600" kern="0" dirty="0">
                <a:solidFill>
                  <a:srgbClr val="002060"/>
                </a:solidFill>
                <a:latin typeface="Trebuchet MS" pitchFamily="34" charset="0"/>
              </a:rPr>
              <a:t>содержимое </a:t>
            </a:r>
            <a:r>
              <a:rPr lang="ru-RU" sz="1600" b="1" kern="0" dirty="0">
                <a:solidFill>
                  <a:srgbClr val="002060"/>
                </a:solidFill>
                <a:latin typeface="Trebuchet MS" pitchFamily="34" charset="0"/>
              </a:rPr>
              <a:t>одного саше А и одного саше В </a:t>
            </a:r>
            <a:r>
              <a:rPr lang="ru-RU" sz="1600" kern="0" dirty="0">
                <a:solidFill>
                  <a:srgbClr val="002060"/>
                </a:solidFill>
                <a:latin typeface="Trebuchet MS" pitchFamily="34" charset="0"/>
              </a:rPr>
              <a:t>разводят </a:t>
            </a:r>
          </a:p>
          <a:p>
            <a:pPr>
              <a:defRPr/>
            </a:pPr>
            <a:r>
              <a:rPr lang="ru-RU" sz="1600" kern="0" dirty="0">
                <a:solidFill>
                  <a:srgbClr val="002060"/>
                </a:solidFill>
                <a:latin typeface="Trebuchet MS" pitchFamily="34" charset="0"/>
              </a:rPr>
              <a:t>в небольшом количестве воды до полного растворения </a:t>
            </a:r>
          </a:p>
          <a:p>
            <a:pPr>
              <a:defRPr/>
            </a:pPr>
            <a:r>
              <a:rPr lang="ru-RU" sz="1600" kern="0" dirty="0">
                <a:solidFill>
                  <a:srgbClr val="002060"/>
                </a:solidFill>
                <a:latin typeface="Trebuchet MS" pitchFamily="34" charset="0"/>
              </a:rPr>
              <a:t>и </a:t>
            </a:r>
            <a:r>
              <a:rPr lang="ru-RU" sz="1600" b="1" kern="0" dirty="0">
                <a:solidFill>
                  <a:srgbClr val="002060"/>
                </a:solidFill>
                <a:latin typeface="Trebuchet MS" pitchFamily="34" charset="0"/>
              </a:rPr>
              <a:t>доводят до 1 литра </a:t>
            </a:r>
            <a:r>
              <a:rPr lang="ru-RU" sz="1600" b="1" kern="0" dirty="0" smtClean="0">
                <a:solidFill>
                  <a:srgbClr val="002060"/>
                </a:solidFill>
                <a:latin typeface="Trebuchet MS" pitchFamily="34" charset="0"/>
              </a:rPr>
              <a:t>водой</a:t>
            </a:r>
          </a:p>
          <a:p>
            <a:pPr>
              <a:defRPr/>
            </a:pPr>
            <a:r>
              <a:rPr lang="ru-RU" sz="1600" kern="0" dirty="0">
                <a:solidFill>
                  <a:srgbClr val="002060"/>
                </a:solidFill>
                <a:latin typeface="Trebuchet MS" pitchFamily="34" charset="0"/>
              </a:rPr>
              <a:t>При желании, приготовленный раствор можно охладить</a:t>
            </a:r>
          </a:p>
          <a:p>
            <a:pPr>
              <a:defRPr/>
            </a:pPr>
            <a:endParaRPr lang="ru-RU" sz="1600" b="1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>
              <a:defRPr/>
            </a:pPr>
            <a:endParaRPr lang="ru-RU" sz="1600" b="1" kern="0" dirty="0">
              <a:solidFill>
                <a:srgbClr val="002060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000" b="1" kern="0" dirty="0" smtClean="0">
                <a:solidFill>
                  <a:srgbClr val="002A7E"/>
                </a:solidFill>
                <a:latin typeface="Trebuchet MS" pitchFamily="34" charset="0"/>
              </a:rPr>
              <a:t>2</a:t>
            </a:r>
            <a:r>
              <a:rPr lang="ru-RU" sz="2000" b="1" kern="0" dirty="0">
                <a:solidFill>
                  <a:srgbClr val="002A7E"/>
                </a:solidFill>
                <a:latin typeface="Trebuchet MS" pitchFamily="34" charset="0"/>
              </a:rPr>
              <a:t>. Для приготовления второго литра: </a:t>
            </a:r>
          </a:p>
          <a:p>
            <a:pPr>
              <a:spcBef>
                <a:spcPts val="600"/>
              </a:spcBef>
              <a:defRPr/>
            </a:pPr>
            <a:r>
              <a:rPr lang="ru-RU" sz="1600" kern="0" dirty="0">
                <a:solidFill>
                  <a:srgbClr val="002060"/>
                </a:solidFill>
                <a:latin typeface="Trebuchet MS" pitchFamily="34" charset="0"/>
              </a:rPr>
              <a:t>повторите алгоритм из </a:t>
            </a:r>
            <a:r>
              <a:rPr lang="ru-RU" sz="1600" kern="0" dirty="0" smtClean="0">
                <a:solidFill>
                  <a:srgbClr val="002060"/>
                </a:solidFill>
                <a:latin typeface="Trebuchet MS" pitchFamily="34" charset="0"/>
              </a:rPr>
              <a:t>п.1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endParaRPr lang="ru-RU" sz="2000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000" b="1" kern="0" dirty="0" smtClean="0">
                <a:solidFill>
                  <a:srgbClr val="002A7E"/>
                </a:solidFill>
                <a:latin typeface="Trebuchet MS" pitchFamily="34" charset="0"/>
              </a:rPr>
              <a:t>3</a:t>
            </a:r>
            <a:r>
              <a:rPr lang="ru-RU" sz="2000" b="1" kern="0" dirty="0">
                <a:solidFill>
                  <a:srgbClr val="002A7E"/>
                </a:solidFill>
                <a:latin typeface="Trebuchet MS" pitchFamily="34" charset="0"/>
              </a:rPr>
              <a:t>. Принять дополнительно </a:t>
            </a:r>
            <a:r>
              <a:rPr lang="ru-RU" sz="2000" b="1" kern="0" dirty="0" smtClean="0">
                <a:solidFill>
                  <a:srgbClr val="002A7E"/>
                </a:solidFill>
                <a:latin typeface="Trebuchet MS" pitchFamily="34" charset="0"/>
              </a:rPr>
              <a:t>дробно 1 </a:t>
            </a:r>
            <a:r>
              <a:rPr lang="ru-RU" sz="2000" b="1" kern="0" dirty="0">
                <a:solidFill>
                  <a:srgbClr val="002A7E"/>
                </a:solidFill>
                <a:latin typeface="Trebuchet MS" pitchFamily="34" charset="0"/>
              </a:rPr>
              <a:t>литр жидкости: </a:t>
            </a:r>
          </a:p>
          <a:p>
            <a:pPr>
              <a:spcBef>
                <a:spcPts val="600"/>
              </a:spcBef>
              <a:defRPr/>
            </a:pPr>
            <a:r>
              <a:rPr lang="ru-RU" sz="1600" kern="0" dirty="0">
                <a:solidFill>
                  <a:srgbClr val="002060"/>
                </a:solidFill>
                <a:latin typeface="Trebuchet MS" pitchFamily="34" charset="0"/>
              </a:rPr>
              <a:t>Вода, бульон, фруктовый сок без мякоти, безалкогольные напитки, чай, кофе без молока</a:t>
            </a:r>
            <a:endParaRPr lang="en-US" sz="1600" kern="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3" y="5229200"/>
            <a:ext cx="1022237" cy="1090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44099"/>
            <a:ext cx="2849315" cy="901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08591"/>
            <a:ext cx="2849315" cy="901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9007" y="1700808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150" dirty="0">
                <a:solidFill>
                  <a:srgbClr val="C00000"/>
                </a:solidFill>
                <a:latin typeface="Trebuchet MS" pitchFamily="34" charset="0"/>
              </a:rPr>
              <a:t>3</a:t>
            </a:r>
            <a:r>
              <a:rPr lang="ru-RU" sz="2400" b="1" spc="-150" dirty="0" smtClean="0">
                <a:solidFill>
                  <a:srgbClr val="C00000"/>
                </a:solidFill>
                <a:latin typeface="Trebuchet MS" pitchFamily="34" charset="0"/>
              </a:rPr>
              <a:t> ЭТАП:  ПРИЕМ МОВИПРЕП</a:t>
            </a:r>
            <a:r>
              <a:rPr lang="ru-RU" sz="2400" b="1" spc="-150" baseline="30000" dirty="0" smtClean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®</a:t>
            </a:r>
            <a:endParaRPr lang="ru-RU" sz="2400" b="1" spc="-150" baseline="30000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1" y="6611779"/>
            <a:ext cx="6400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000" dirty="0" smtClean="0">
                <a:solidFill>
                  <a:schemeClr val="tx2"/>
                </a:solidFill>
              </a:rPr>
              <a:t>Инструкция по применению лекарственного препарата для медицинского применения МОВИПРЕП</a:t>
            </a:r>
            <a:r>
              <a:rPr lang="ru-RU" sz="1000" dirty="0" smtClean="0">
                <a:solidFill>
                  <a:schemeClr val="tx2"/>
                </a:solidFill>
                <a:cs typeface="Calibri"/>
              </a:rPr>
              <a:t>®</a:t>
            </a:r>
            <a:endParaRPr lang="ru-RU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1268760"/>
            <a:ext cx="882047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rgbClr val="004990"/>
                </a:solidFill>
              </a:rPr>
              <a:t>СХЕМЫ ПРИЕМА МОВИПРЕП</a:t>
            </a:r>
            <a:r>
              <a:rPr lang="ru-RU" sz="3600" b="1" baseline="30000" dirty="0">
                <a:solidFill>
                  <a:srgbClr val="004990"/>
                </a:solidFill>
              </a:rPr>
              <a:t>®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0445" y="1345501"/>
            <a:ext cx="8911960" cy="3962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Двухэтапная схема: </a:t>
            </a:r>
            <a:endParaRPr lang="ru-RU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1 л вечером накануне процедуры + 1 л утром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в день процедуры.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Принять дополнительно 1 литр жидкости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Одноэтапная утренняя </a:t>
            </a:r>
            <a:r>
              <a:rPr lang="ru-RU" sz="2000" b="1" dirty="0">
                <a:solidFill>
                  <a:schemeClr val="tx2"/>
                </a:solidFill>
              </a:rPr>
              <a:t>схема: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Весь объем раствора (2 л) утром в день процедуры.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Принять дополнительно 1 литр жидкости</a:t>
            </a:r>
            <a:endParaRPr lang="en-US" sz="1400" dirty="0"/>
          </a:p>
          <a:p>
            <a:pPr marL="266668" indent="-266668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Одноэтапная вечерняя </a:t>
            </a:r>
            <a:r>
              <a:rPr lang="ru-RU" sz="2000" b="1" dirty="0">
                <a:solidFill>
                  <a:schemeClr val="tx2"/>
                </a:solidFill>
              </a:rPr>
              <a:t>схема: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Весь объем раствора (2 л) вечером накануне процедуры.</a:t>
            </a:r>
            <a:r>
              <a:rPr lang="ru-RU" sz="1400" dirty="0">
                <a:solidFill>
                  <a:schemeClr val="tx2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Принять дополнительно 1 литр </a:t>
            </a:r>
            <a:r>
              <a:rPr lang="ru-RU" sz="1400" dirty="0" smtClean="0"/>
              <a:t>жидкости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kern="0" dirty="0">
                <a:solidFill>
                  <a:srgbClr val="C00000"/>
                </a:solidFill>
              </a:rPr>
              <a:t>БОЛЬШЕ ПОДХОДИТ ДЛЯ ПОДГОТОВКИ К ОПЕРАЦИЯМ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31" y="5229200"/>
            <a:ext cx="3472449" cy="1022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5831"/>
            <a:ext cx="3686647" cy="1083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761991" cy="9393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544" y="1412776"/>
            <a:ext cx="8568952" cy="33123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611779"/>
            <a:ext cx="6400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000" dirty="0" smtClean="0">
                <a:solidFill>
                  <a:schemeClr val="tx2"/>
                </a:solidFill>
              </a:rPr>
              <a:t>Инструкция по применению лекарственного препарата для медицинского применения МОВИПРЕП</a:t>
            </a:r>
            <a:r>
              <a:rPr lang="ru-RU" sz="1000" dirty="0" smtClean="0">
                <a:solidFill>
                  <a:schemeClr val="tx2"/>
                </a:solidFill>
                <a:cs typeface="Calibri"/>
              </a:rPr>
              <a:t>®</a:t>
            </a:r>
            <a:endParaRPr lang="ru-RU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3399"/>
                </a:solidFill>
              </a:rPr>
              <a:t>Вопросы </a:t>
            </a:r>
            <a:r>
              <a:rPr lang="ru-RU" sz="3200" b="1" dirty="0">
                <a:solidFill>
                  <a:srgbClr val="003399"/>
                </a:solidFill>
              </a:rPr>
              <a:t>подготовки кишечника к </a:t>
            </a:r>
            <a:r>
              <a:rPr lang="ru-RU" sz="3200" b="1" dirty="0" err="1">
                <a:solidFill>
                  <a:srgbClr val="003399"/>
                </a:solidFill>
              </a:rPr>
              <a:t>колоноскопии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3399"/>
                </a:solidFill>
              </a:rPr>
              <a:t>Вопрос подготовки кишечника на сегодняшний день приобрел особую актуальность. </a:t>
            </a:r>
          </a:p>
          <a:p>
            <a:r>
              <a:rPr lang="ru-RU" dirty="0">
                <a:solidFill>
                  <a:srgbClr val="003399"/>
                </a:solidFill>
              </a:rPr>
              <a:t>Качественная подготовка кишечника является решающим фактором, определяющим диагностическую эффективность </a:t>
            </a:r>
            <a:r>
              <a:rPr lang="ru-RU" dirty="0" err="1">
                <a:solidFill>
                  <a:srgbClr val="003399"/>
                </a:solidFill>
              </a:rPr>
              <a:t>колоноскопии</a:t>
            </a:r>
            <a:r>
              <a:rPr lang="ru-RU" dirty="0">
                <a:solidFill>
                  <a:srgbClr val="003399"/>
                </a:solidFill>
              </a:rPr>
              <a:t>, длительность процедуры, ее безопасность и успех лечебных манипуляций. </a:t>
            </a:r>
            <a:endParaRPr lang="ru-RU" dirty="0" smtClean="0">
              <a:solidFill>
                <a:srgbClr val="003399"/>
              </a:solidFill>
            </a:endParaRPr>
          </a:p>
          <a:p>
            <a:r>
              <a:rPr lang="ru-RU" dirty="0" smtClean="0">
                <a:solidFill>
                  <a:srgbClr val="003399"/>
                </a:solidFill>
              </a:rPr>
              <a:t>За </a:t>
            </a:r>
            <a:r>
              <a:rPr lang="ru-RU" dirty="0">
                <a:solidFill>
                  <a:srgbClr val="003399"/>
                </a:solidFill>
              </a:rPr>
              <a:t>осмотическими слабительными на основе ПЭГ прочно закрепилась роль «золотого стандарта» в подготовке кишечника к </a:t>
            </a:r>
            <a:r>
              <a:rPr lang="ru-RU" dirty="0" err="1">
                <a:solidFill>
                  <a:srgbClr val="003399"/>
                </a:solidFill>
              </a:rPr>
              <a:t>колоноскопии</a:t>
            </a:r>
            <a:r>
              <a:rPr lang="ru-RU" dirty="0">
                <a:solidFill>
                  <a:srgbClr val="003399"/>
                </a:solidFill>
              </a:rPr>
              <a:t>. </a:t>
            </a:r>
            <a:endParaRPr lang="ru-RU" dirty="0" smtClean="0">
              <a:solidFill>
                <a:srgbClr val="003399"/>
              </a:solidFill>
            </a:endParaRPr>
          </a:p>
          <a:p>
            <a:r>
              <a:rPr lang="ru-RU" dirty="0" smtClean="0">
                <a:solidFill>
                  <a:srgbClr val="003399"/>
                </a:solidFill>
              </a:rPr>
              <a:t>Действительно</a:t>
            </a:r>
            <a:r>
              <a:rPr lang="ru-RU" dirty="0">
                <a:solidFill>
                  <a:srgbClr val="003399"/>
                </a:solidFill>
              </a:rPr>
              <a:t>, многочисленные исследования и </a:t>
            </a:r>
            <a:r>
              <a:rPr lang="ru-RU" dirty="0" err="1">
                <a:solidFill>
                  <a:srgbClr val="003399"/>
                </a:solidFill>
              </a:rPr>
              <a:t>метаанализы</a:t>
            </a:r>
            <a:r>
              <a:rPr lang="ru-RU" dirty="0">
                <a:solidFill>
                  <a:srgbClr val="003399"/>
                </a:solidFill>
              </a:rPr>
              <a:t> свидетельствуют о высокой </a:t>
            </a:r>
            <a:r>
              <a:rPr lang="ru-RU" dirty="0" smtClean="0">
                <a:solidFill>
                  <a:srgbClr val="003399"/>
                </a:solidFill>
              </a:rPr>
              <a:t>эффек</a:t>
            </a:r>
            <a:r>
              <a:rPr lang="ru-RU" dirty="0">
                <a:solidFill>
                  <a:srgbClr val="003399"/>
                </a:solidFill>
              </a:rPr>
              <a:t>тивности и безопасности данных </a:t>
            </a:r>
            <a:r>
              <a:rPr lang="ru-RU" dirty="0" smtClean="0">
                <a:solidFill>
                  <a:srgbClr val="003399"/>
                </a:solidFill>
              </a:rPr>
              <a:t>препаратов. </a:t>
            </a:r>
            <a:endParaRPr lang="ru-RU" dirty="0">
              <a:solidFill>
                <a:srgbClr val="003399"/>
              </a:solidFill>
            </a:endParaRPr>
          </a:p>
          <a:p>
            <a:endParaRPr lang="ru-RU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08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87767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rgbClr val="004990"/>
                </a:solidFill>
              </a:rPr>
              <a:t>ПРОЦЕСС ПРИЕМА МОВИПРЕП</a:t>
            </a:r>
            <a:r>
              <a:rPr lang="ru-RU" sz="3600" b="1" baseline="30000" dirty="0">
                <a:solidFill>
                  <a:srgbClr val="004990"/>
                </a:solidFill>
              </a:rPr>
              <a:t>®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39002" y="1412776"/>
            <a:ext cx="8504997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Clr>
                <a:srgbClr val="003399"/>
              </a:buClr>
              <a:buNone/>
            </a:pPr>
            <a:r>
              <a:rPr lang="ru-RU" dirty="0"/>
              <a:t>Пить дробно, по 1 стакану </a:t>
            </a:r>
            <a:r>
              <a:rPr lang="ru-RU" b="1" dirty="0"/>
              <a:t>каждые 15 мин.</a:t>
            </a:r>
          </a:p>
          <a:p>
            <a:pPr marL="0" indent="0">
              <a:lnSpc>
                <a:spcPct val="120000"/>
              </a:lnSpc>
              <a:buClr>
                <a:srgbClr val="003399"/>
              </a:buClr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buClr>
                <a:srgbClr val="003399"/>
              </a:buClr>
              <a:buNone/>
            </a:pPr>
            <a:r>
              <a:rPr lang="ru-RU" dirty="0" smtClean="0"/>
              <a:t>Раствор</a:t>
            </a:r>
            <a:r>
              <a:rPr lang="ru-RU" b="1" dirty="0" smtClean="0"/>
              <a:t> можно </a:t>
            </a:r>
            <a:r>
              <a:rPr lang="ru-RU" b="1" dirty="0"/>
              <a:t>охладить </a:t>
            </a:r>
            <a:r>
              <a:rPr lang="ru-RU" dirty="0"/>
              <a:t>или пить через трубочку</a:t>
            </a:r>
          </a:p>
          <a:p>
            <a:pPr marL="0" lvl="0" indent="0">
              <a:lnSpc>
                <a:spcPct val="120000"/>
              </a:lnSpc>
              <a:buClr>
                <a:srgbClr val="003399"/>
              </a:buClr>
              <a:buNone/>
            </a:pPr>
            <a:endParaRPr lang="ru-RU" dirty="0" smtClean="0"/>
          </a:p>
          <a:p>
            <a:pPr marL="0" lvl="0" indent="0">
              <a:lnSpc>
                <a:spcPct val="120000"/>
              </a:lnSpc>
              <a:buClr>
                <a:srgbClr val="003399"/>
              </a:buClr>
              <a:buNone/>
            </a:pPr>
            <a:r>
              <a:rPr lang="ru-RU" dirty="0" smtClean="0"/>
              <a:t>Эффект </a:t>
            </a:r>
            <a:r>
              <a:rPr lang="en-US" dirty="0" smtClean="0"/>
              <a:t>~</a:t>
            </a:r>
            <a:r>
              <a:rPr lang="ru-RU" dirty="0" smtClean="0"/>
              <a:t> через </a:t>
            </a:r>
            <a:r>
              <a:rPr lang="ru-RU" dirty="0" smtClean="0"/>
              <a:t>1 час от начала приема: </a:t>
            </a:r>
            <a:r>
              <a:rPr lang="ru-RU" b="1" dirty="0" smtClean="0"/>
              <a:t>частый жидкий стул </a:t>
            </a:r>
            <a:r>
              <a:rPr lang="en-US" b="1" dirty="0" smtClean="0"/>
              <a:t>~</a:t>
            </a:r>
            <a:r>
              <a:rPr lang="ru-RU" b="1" dirty="0" smtClean="0"/>
              <a:t>12-15 раз</a:t>
            </a:r>
          </a:p>
          <a:p>
            <a:pPr marL="0" indent="0">
              <a:lnSpc>
                <a:spcPct val="120000"/>
              </a:lnSpc>
              <a:buClr>
                <a:srgbClr val="003399"/>
              </a:buClr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buClr>
                <a:srgbClr val="003399"/>
              </a:buClr>
              <a:buNone/>
            </a:pPr>
            <a:r>
              <a:rPr lang="ru-RU" dirty="0" smtClean="0"/>
              <a:t>Действие каждого выпитого литра </a:t>
            </a:r>
            <a:r>
              <a:rPr lang="en-US" b="1" dirty="0" smtClean="0"/>
              <a:t>~2 </a:t>
            </a:r>
            <a:r>
              <a:rPr lang="ru-RU" b="1" dirty="0" smtClean="0"/>
              <a:t>часа </a:t>
            </a:r>
          </a:p>
          <a:p>
            <a:pPr marL="0" indent="0">
              <a:lnSpc>
                <a:spcPct val="120000"/>
              </a:lnSpc>
              <a:buClr>
                <a:srgbClr val="003399"/>
              </a:buClr>
              <a:buNone/>
            </a:pPr>
            <a:endParaRPr lang="ru-RU" dirty="0" smtClean="0"/>
          </a:p>
          <a:p>
            <a:pPr marL="0" lvl="0" indent="0">
              <a:lnSpc>
                <a:spcPct val="120000"/>
              </a:lnSpc>
              <a:buClr>
                <a:srgbClr val="003399"/>
              </a:buClr>
              <a:buNone/>
            </a:pPr>
            <a:r>
              <a:rPr lang="ru-RU" dirty="0" smtClean="0"/>
              <a:t>Окончить прием препарата </a:t>
            </a:r>
            <a:r>
              <a:rPr lang="ru-RU" b="1" dirty="0" smtClean="0"/>
              <a:t>за</a:t>
            </a:r>
            <a:r>
              <a:rPr lang="ru-RU" dirty="0" smtClean="0"/>
              <a:t> </a:t>
            </a:r>
            <a:r>
              <a:rPr lang="ru-RU" b="1" dirty="0" smtClean="0"/>
              <a:t>3-4</a:t>
            </a:r>
            <a:r>
              <a:rPr lang="en-US" b="1" dirty="0" smtClean="0"/>
              <a:t> </a:t>
            </a:r>
            <a:r>
              <a:rPr lang="ru-RU" b="1" dirty="0" smtClean="0"/>
              <a:t>часа до начала обследования</a:t>
            </a:r>
            <a:r>
              <a:rPr lang="en-US" b="1" dirty="0" smtClean="0"/>
              <a:t> (</a:t>
            </a:r>
            <a:r>
              <a:rPr lang="ru-RU" b="1" dirty="0" smtClean="0"/>
              <a:t>ВАЖНО!)</a:t>
            </a:r>
            <a:endParaRPr lang="ru-RU" dirty="0" smtClean="0"/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5939"/>
            <a:ext cx="370134" cy="318885"/>
          </a:xfrm>
          <a:prstGeom prst="rect">
            <a:avLst/>
          </a:prstGeom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70134" cy="318885"/>
          </a:xfrm>
          <a:prstGeom prst="rect">
            <a:avLst/>
          </a:prstGeom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14" y="4910315"/>
            <a:ext cx="370134" cy="318885"/>
          </a:xfrm>
          <a:prstGeom prst="rect">
            <a:avLst/>
          </a:prstGeom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370134" cy="318885"/>
          </a:xfrm>
          <a:prstGeom prst="rect">
            <a:avLst/>
          </a:prstGeom>
        </p:spPr>
      </p:pic>
      <p:pic>
        <p:nvPicPr>
          <p:cNvPr id="1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77272"/>
            <a:ext cx="370134" cy="3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00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1 </a:t>
            </a:r>
            <a:r>
              <a:rPr lang="ru-RU" sz="3200" b="1" dirty="0">
                <a:solidFill>
                  <a:srgbClr val="C00000"/>
                </a:solidFill>
              </a:rPr>
              <a:t>упаковка = 1 процедура подготовки </a:t>
            </a:r>
            <a:r>
              <a:rPr lang="ru-RU" sz="3200" b="1" dirty="0" smtClean="0">
                <a:solidFill>
                  <a:srgbClr val="C00000"/>
                </a:solidFill>
              </a:rPr>
              <a:t>кишечника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вне зависимости от массы тела пациента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114800" cy="319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6" y="3356763"/>
            <a:ext cx="2938351" cy="312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4990"/>
                </a:solidFill>
                <a:latin typeface="Trebuchet MS" pitchFamily="34" charset="0"/>
              </a:rPr>
              <a:t>УПАКОВКУ МОВИПРЕП</a:t>
            </a:r>
            <a:r>
              <a:rPr lang="ru-RU" sz="3600" b="1" baseline="30000" dirty="0">
                <a:solidFill>
                  <a:srgbClr val="004990"/>
                </a:solidFill>
                <a:latin typeface="Trebuchet MS" pitchFamily="34" charset="0"/>
              </a:rPr>
              <a:t>®</a:t>
            </a:r>
            <a:r>
              <a:rPr lang="ru-RU" sz="3600" b="1" dirty="0">
                <a:solidFill>
                  <a:srgbClr val="004990"/>
                </a:solidFill>
                <a:latin typeface="Trebuchet MS" pitchFamily="34" charset="0"/>
              </a:rPr>
              <a:t> </a:t>
            </a:r>
            <a:r>
              <a:rPr lang="ru-RU" sz="3600" b="1" dirty="0" smtClean="0">
                <a:solidFill>
                  <a:srgbClr val="004990"/>
                </a:solidFill>
                <a:latin typeface="Trebuchet MS" pitchFamily="34" charset="0"/>
              </a:rPr>
              <a:t>НЕЛЬЗЯ </a:t>
            </a:r>
            <a:r>
              <a:rPr lang="ru-RU" sz="3600" b="1" dirty="0">
                <a:solidFill>
                  <a:srgbClr val="004990"/>
                </a:solidFill>
                <a:latin typeface="Trebuchet MS" pitchFamily="34" charset="0"/>
              </a:rPr>
              <a:t>ДЕЛИТЬ</a:t>
            </a:r>
            <a:endParaRPr lang="en-US" sz="3600" b="1" dirty="0">
              <a:solidFill>
                <a:srgbClr val="004990"/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611779"/>
            <a:ext cx="6400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000" dirty="0" smtClean="0">
                <a:solidFill>
                  <a:schemeClr val="tx2"/>
                </a:solidFill>
              </a:rPr>
              <a:t>Инструкция по применению лекарственного препарата для медицинского применения МОВИПРЕП</a:t>
            </a:r>
            <a:r>
              <a:rPr lang="ru-RU" sz="1000" dirty="0" smtClean="0">
                <a:solidFill>
                  <a:schemeClr val="tx2"/>
                </a:solidFill>
                <a:cs typeface="Calibri"/>
              </a:rPr>
              <a:t>®</a:t>
            </a:r>
            <a:endParaRPr lang="ru-RU" sz="1000" dirty="0">
              <a:solidFill>
                <a:schemeClr val="tx2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568" y="6345560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75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8952" y="1828800"/>
            <a:ext cx="385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Степень А и </a:t>
            </a:r>
            <a:r>
              <a:rPr lang="en-US" sz="1400" b="1" dirty="0" smtClean="0"/>
              <a:t>B</a:t>
            </a:r>
            <a:r>
              <a:rPr lang="ru-RU" sz="1400" b="1" dirty="0"/>
              <a:t> </a:t>
            </a:r>
            <a:r>
              <a:rPr lang="ru-RU" sz="1400" dirty="0" smtClean="0"/>
              <a:t>чистоты кишки </a:t>
            </a:r>
          </a:p>
          <a:p>
            <a:r>
              <a:rPr lang="ru-RU" sz="1400" dirty="0" smtClean="0"/>
              <a:t>по шкале </a:t>
            </a:r>
            <a:r>
              <a:rPr lang="ru-RU" sz="1400" dirty="0" err="1" smtClean="0"/>
              <a:t>Гарфилд</a:t>
            </a:r>
            <a:r>
              <a:rPr lang="ru-RU" sz="1400" dirty="0"/>
              <a:t> </a:t>
            </a:r>
            <a:r>
              <a:rPr lang="ru-RU" sz="1400" dirty="0" smtClean="0"/>
              <a:t>(% пациентов)</a:t>
            </a:r>
            <a:endParaRPr lang="en-US" sz="1400" dirty="0"/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0681"/>
            <a:ext cx="6096000" cy="28407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5800" y="6553200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800" dirty="0" err="1">
                <a:solidFill>
                  <a:schemeClr val="tx2"/>
                </a:solidFill>
              </a:rPr>
              <a:t>Ponchon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</a:rPr>
              <a:t>T. et al. A low-volume polyethylene glycol plus </a:t>
            </a:r>
            <a:r>
              <a:rPr lang="en-US" sz="800" dirty="0" err="1">
                <a:solidFill>
                  <a:schemeClr val="tx2"/>
                </a:solidFill>
              </a:rPr>
              <a:t>ascorbate</a:t>
            </a:r>
            <a:r>
              <a:rPr lang="en-US" sz="800" dirty="0">
                <a:solidFill>
                  <a:schemeClr val="tx2"/>
                </a:solidFill>
              </a:rPr>
              <a:t> solution for bowel cleansing prior to colonoscopy: The NORMO </a:t>
            </a:r>
            <a:r>
              <a:rPr lang="en-US" sz="800" dirty="0" err="1">
                <a:solidFill>
                  <a:schemeClr val="tx2"/>
                </a:solidFill>
              </a:rPr>
              <a:t>randomised</a:t>
            </a:r>
            <a:r>
              <a:rPr lang="en-US" sz="800" dirty="0">
                <a:solidFill>
                  <a:schemeClr val="tx2"/>
                </a:solidFill>
              </a:rPr>
              <a:t> clinical trial. Digestive and Liver Disease 45 (2013) 820-826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7150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Многоцентровое слепое </a:t>
            </a:r>
            <a:r>
              <a:rPr lang="ru-RU" sz="1200" dirty="0" err="1" smtClean="0">
                <a:solidFill>
                  <a:schemeClr val="tx2"/>
                </a:solidFill>
              </a:rPr>
              <a:t>рандомизированное</a:t>
            </a:r>
            <a:r>
              <a:rPr lang="ru-RU" sz="1200" dirty="0" smtClean="0">
                <a:solidFill>
                  <a:schemeClr val="tx2"/>
                </a:solidFill>
              </a:rPr>
              <a:t> контролируемое исследование NORMO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ru-RU" sz="1200" dirty="0" smtClean="0">
                <a:solidFill>
                  <a:schemeClr val="tx2"/>
                </a:solidFill>
              </a:rPr>
              <a:t>независимая заслепленная комиссионная экспертиза видеозаписей </a:t>
            </a:r>
            <a:r>
              <a:rPr lang="ru-RU" sz="1200" dirty="0" err="1" smtClean="0">
                <a:solidFill>
                  <a:schemeClr val="tx2"/>
                </a:solidFill>
              </a:rPr>
              <a:t>колоноскопий</a:t>
            </a:r>
            <a:r>
              <a:rPr lang="ru-RU" sz="1200" dirty="0" smtClean="0">
                <a:solidFill>
                  <a:schemeClr val="tx2"/>
                </a:solidFill>
              </a:rPr>
              <a:t> в популяции </a:t>
            </a:r>
            <a:r>
              <a:rPr lang="en-US" sz="1200" dirty="0" smtClean="0">
                <a:solidFill>
                  <a:schemeClr val="tx2"/>
                </a:solidFill>
              </a:rPr>
              <a:t>ITT</a:t>
            </a:r>
            <a:r>
              <a:rPr lang="ru-RU" sz="1200" dirty="0" smtClean="0">
                <a:solidFill>
                  <a:schemeClr val="tx2"/>
                </a:solidFill>
              </a:rPr>
              <a:t> (</a:t>
            </a:r>
            <a:r>
              <a:rPr lang="en-US" sz="1200" dirty="0" smtClean="0">
                <a:solidFill>
                  <a:schemeClr val="tx2"/>
                </a:solidFill>
              </a:rPr>
              <a:t>intend-to-treat</a:t>
            </a:r>
            <a:r>
              <a:rPr lang="ru-RU" sz="1200" dirty="0" smtClean="0">
                <a:solidFill>
                  <a:schemeClr val="tx2"/>
                </a:solidFill>
              </a:rPr>
              <a:t>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намерение </a:t>
            </a:r>
            <a:r>
              <a:rPr lang="ru-RU" sz="1200" dirty="0">
                <a:solidFill>
                  <a:schemeClr val="tx2"/>
                </a:solidFill>
              </a:rPr>
              <a:t>принимать препарат</a:t>
            </a:r>
            <a:r>
              <a:rPr lang="ru-RU" sz="12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1200" dirty="0">
                <a:solidFill>
                  <a:schemeClr val="tx2"/>
                </a:solidFill>
              </a:rPr>
              <a:t>Схема приема препаратов: </a:t>
            </a:r>
            <a:r>
              <a:rPr lang="ru-RU" sz="1200" dirty="0" smtClean="0">
                <a:solidFill>
                  <a:schemeClr val="tx2"/>
                </a:solidFill>
              </a:rPr>
              <a:t>вечерняя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106740"/>
            <a:ext cx="91440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004990"/>
                </a:solidFill>
              </a:rPr>
              <a:t>МОВИПРЕП® </a:t>
            </a:r>
            <a:r>
              <a:rPr lang="ru-RU" sz="3200" b="1" dirty="0" smtClean="0">
                <a:solidFill>
                  <a:srgbClr val="004990"/>
                </a:solidFill>
              </a:rPr>
              <a:t>И ПРЕПАРАТ </a:t>
            </a:r>
            <a:r>
              <a:rPr lang="ru-RU" sz="3200" b="1" dirty="0">
                <a:solidFill>
                  <a:srgbClr val="004990"/>
                </a:solidFill>
              </a:rPr>
              <a:t>ПЭГ 4 </a:t>
            </a:r>
            <a:r>
              <a:rPr lang="ru-RU" sz="3200" b="1" dirty="0" smtClean="0">
                <a:solidFill>
                  <a:srgbClr val="004990"/>
                </a:solidFill>
              </a:rPr>
              <a:t>Л. ОДИНАКОВО ЭФФЕКТИВНЫ ПЕРЕД КОЛОНОСКОПИЕЙ </a:t>
            </a:r>
          </a:p>
          <a:p>
            <a:pPr algn="l"/>
            <a:r>
              <a:rPr lang="en-US" sz="3200" b="1" dirty="0" smtClean="0">
                <a:solidFill>
                  <a:srgbClr val="004990"/>
                </a:solidFill>
                <a:ea typeface="+mn-ea"/>
                <a:cs typeface="+mn-cs"/>
              </a:rPr>
              <a:t>(n = 400)</a:t>
            </a:r>
            <a:endParaRPr lang="en-US" sz="3200" b="1" dirty="0">
              <a:solidFill>
                <a:srgbClr val="004990"/>
              </a:solidFill>
              <a:ea typeface="+mn-ea"/>
              <a:cs typeface="+mn-cs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568" y="6248400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92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5800" y="6642556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800" dirty="0">
                <a:solidFill>
                  <a:schemeClr val="tx2"/>
                </a:solidFill>
              </a:rPr>
              <a:t>Ell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</a:rPr>
              <a:t>C. et al. Randomized Trial of Low-Volume PEG Solution Versus Standard PEG + Electrolytes for Bowel Cleansing Before Colonoscopy. American Journal of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</a:rPr>
              <a:t>Gastroenterology 2008 Apr;103(4):883-93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638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</a:rPr>
              <a:t>Исследование </a:t>
            </a:r>
            <a:r>
              <a:rPr lang="ru-RU" sz="1200" dirty="0" smtClean="0">
                <a:solidFill>
                  <a:schemeClr val="tx2"/>
                </a:solidFill>
              </a:rPr>
              <a:t>не меньшей эффективности </a:t>
            </a:r>
            <a:r>
              <a:rPr lang="en-US" sz="1200" dirty="0" smtClean="0">
                <a:solidFill>
                  <a:schemeClr val="tx2"/>
                </a:solidFill>
              </a:rPr>
              <a:t>(non-inferiority)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>
                <a:solidFill>
                  <a:schemeClr val="tx2"/>
                </a:solidFill>
              </a:rPr>
              <a:t>Независимая заслепленная экспертиза видеозаписей </a:t>
            </a:r>
            <a:r>
              <a:rPr lang="ru-RU" sz="1200" dirty="0" err="1">
                <a:solidFill>
                  <a:schemeClr val="tx2"/>
                </a:solidFill>
              </a:rPr>
              <a:t>колоноскопий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в </a:t>
            </a:r>
            <a:r>
              <a:rPr lang="ru-RU" sz="1200" dirty="0">
                <a:solidFill>
                  <a:schemeClr val="tx2"/>
                </a:solidFill>
              </a:rPr>
              <a:t>популяции в соответствии с протоколом (PP, N = 308</a:t>
            </a:r>
            <a:r>
              <a:rPr lang="ru-RU" sz="1200" dirty="0" smtClean="0">
                <a:solidFill>
                  <a:schemeClr val="tx2"/>
                </a:solidFill>
              </a:rPr>
              <a:t>)</a:t>
            </a:r>
            <a:endParaRPr lang="en-US" sz="1200" dirty="0" smtClean="0">
              <a:solidFill>
                <a:schemeClr val="tx2"/>
              </a:solidFill>
            </a:endParaRPr>
          </a:p>
          <a:p>
            <a:r>
              <a:rPr lang="ru-RU" sz="1200" dirty="0">
                <a:solidFill>
                  <a:schemeClr val="tx2"/>
                </a:solidFill>
              </a:rPr>
              <a:t>Первичная конечная точка: разница -5.9%, 97,5% ДИ (–12.0; –∞).</a:t>
            </a:r>
          </a:p>
          <a:p>
            <a:r>
              <a:rPr lang="ru-RU" sz="1200" dirty="0">
                <a:solidFill>
                  <a:schemeClr val="tx2"/>
                </a:solidFill>
              </a:rPr>
              <a:t>За нижнюю границу 97,5% ДИ разницы эффекта для доказательства «не хуже» при планировании </a:t>
            </a:r>
            <a:r>
              <a:rPr lang="ru-RU" sz="1200" dirty="0" smtClean="0">
                <a:solidFill>
                  <a:schemeClr val="tx2"/>
                </a:solidFill>
              </a:rPr>
              <a:t>была </a:t>
            </a:r>
            <a:r>
              <a:rPr lang="ru-RU" sz="1200" dirty="0">
                <a:solidFill>
                  <a:schemeClr val="tx2"/>
                </a:solidFill>
              </a:rPr>
              <a:t>принята -15,0%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Схема </a:t>
            </a:r>
            <a:r>
              <a:rPr lang="ru-RU" sz="1200" dirty="0">
                <a:solidFill>
                  <a:schemeClr val="tx2"/>
                </a:solidFill>
              </a:rPr>
              <a:t>приема препаратов: </a:t>
            </a:r>
            <a:r>
              <a:rPr lang="ru-RU" sz="1200" dirty="0" smtClean="0">
                <a:solidFill>
                  <a:schemeClr val="tx2"/>
                </a:solidFill>
              </a:rPr>
              <a:t>сплит-доза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106740"/>
            <a:ext cx="91440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004990"/>
                </a:solidFill>
              </a:rPr>
              <a:t>МОВИПРЕП® </a:t>
            </a:r>
            <a:r>
              <a:rPr lang="ru-RU" sz="3200" b="1" dirty="0" smtClean="0">
                <a:solidFill>
                  <a:srgbClr val="004990"/>
                </a:solidFill>
              </a:rPr>
              <a:t>- КАЧЕСТВО ОЧИСТКИ КИШЕЧНИКА КАК У ПЭГ 4 Л. ПРИ В 2 РАЗА МЕНЬШЕМ ОБЪЕМЕ РАСТВОРА ПРЕПАРАТА </a:t>
            </a:r>
            <a:r>
              <a:rPr lang="en-US" sz="3200" b="1" dirty="0" smtClean="0">
                <a:solidFill>
                  <a:srgbClr val="004990"/>
                </a:solidFill>
                <a:ea typeface="+mn-ea"/>
                <a:cs typeface="+mn-cs"/>
              </a:rPr>
              <a:t>(n = </a:t>
            </a:r>
            <a:r>
              <a:rPr lang="ru-RU" sz="3200" b="1" dirty="0" smtClean="0">
                <a:solidFill>
                  <a:srgbClr val="004990"/>
                </a:solidFill>
                <a:ea typeface="+mn-ea"/>
                <a:cs typeface="+mn-cs"/>
              </a:rPr>
              <a:t>359</a:t>
            </a:r>
            <a:r>
              <a:rPr lang="en-US" sz="3200" b="1" dirty="0" smtClean="0">
                <a:solidFill>
                  <a:srgbClr val="004990"/>
                </a:solidFill>
                <a:ea typeface="+mn-ea"/>
                <a:cs typeface="+mn-cs"/>
              </a:rPr>
              <a:t>)</a:t>
            </a:r>
            <a:endParaRPr lang="en-US" sz="3200" b="1" dirty="0">
              <a:solidFill>
                <a:srgbClr val="004990"/>
              </a:solidFill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6703563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8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74022"/>
            <a:ext cx="91440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smtClean="0">
                <a:solidFill>
                  <a:srgbClr val="004990"/>
                </a:solidFill>
                <a:latin typeface="Trebuchet MS" pitchFamily="34" charset="0"/>
              </a:rPr>
              <a:t>   ОПЫТ </a:t>
            </a:r>
            <a:r>
              <a:rPr lang="ru-RU" sz="3600" b="1" dirty="0">
                <a:solidFill>
                  <a:srgbClr val="004990"/>
                </a:solidFill>
                <a:latin typeface="Trebuchet MS" pitchFamily="34" charset="0"/>
              </a:rPr>
              <a:t>ПРИМЕНЕНИЯ МОВИПРЕП</a:t>
            </a:r>
            <a:r>
              <a:rPr lang="ru-RU" sz="3600" b="1" baseline="30000" dirty="0" smtClean="0">
                <a:solidFill>
                  <a:srgbClr val="004990"/>
                </a:solidFill>
              </a:rPr>
              <a:t>®</a:t>
            </a:r>
            <a:endParaRPr lang="ru-RU" sz="3200" b="1" baseline="30000" dirty="0">
              <a:solidFill>
                <a:srgbClr val="004990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913313" y="1762125"/>
            <a:ext cx="42306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</a:rPr>
              <a:t>Недостатки:</a:t>
            </a:r>
          </a:p>
          <a:p>
            <a:r>
              <a:rPr lang="ru-RU" sz="2400" dirty="0" smtClean="0">
                <a:latin typeface="Times New Roman" pitchFamily="18" charset="0"/>
              </a:rPr>
              <a:t> 10-11% пациентов (</a:t>
            </a:r>
            <a:r>
              <a:rPr lang="en-US" sz="2400" dirty="0" err="1" smtClean="0">
                <a:latin typeface="Times New Roman" pitchFamily="18" charset="0"/>
              </a:rPr>
              <a:t>Fernandes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Seara</a:t>
            </a:r>
            <a:r>
              <a:rPr lang="en-US" sz="2400" dirty="0" smtClean="0">
                <a:latin typeface="Times New Roman" pitchFamily="18" charset="0"/>
              </a:rPr>
              <a:t> J,1995</a:t>
            </a:r>
            <a:r>
              <a:rPr lang="ru-RU" sz="2400" dirty="0" smtClean="0">
                <a:latin typeface="Times New Roman" pitchFamily="18" charset="0"/>
              </a:rPr>
              <a:t>) не могут завершить подготовку,</a:t>
            </a:r>
          </a:p>
          <a:p>
            <a:r>
              <a:rPr lang="ru-RU" sz="2400" dirty="0" smtClean="0">
                <a:latin typeface="Times New Roman" pitchFamily="18" charset="0"/>
              </a:rPr>
              <a:t>противопоказана больным с признаками сердечной недостаточности,</a:t>
            </a:r>
          </a:p>
          <a:p>
            <a:r>
              <a:rPr lang="ru-RU" sz="2400" dirty="0" smtClean="0">
                <a:latin typeface="Times New Roman" pitchFamily="18" charset="0"/>
              </a:rPr>
              <a:t>тошнота и рвота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698" y="1016383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haroni" pitchFamily="2" charset="-79"/>
              </a:rPr>
              <a:t>Флит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02039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на повседневную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активность(подготовка 1 сутки)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Противопоказания пациентам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сердечной и почечной патологией.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1074" y="1016383"/>
            <a:ext cx="3095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haroni" pitchFamily="2" charset="-79"/>
              </a:rPr>
              <a:t>Фортранс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5412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4990"/>
                </a:solidFill>
                <a:latin typeface="Trebuchet MS" pitchFamily="34" charset="0"/>
              </a:rPr>
              <a:t>ФОСФАТ НАТРИЯ: ВОПРОСЫ БЕЗОПАСНОСТИ</a:t>
            </a:r>
            <a:endParaRPr lang="ru-RU" sz="2800" b="1" baseline="30000" dirty="0">
              <a:solidFill>
                <a:srgbClr val="004990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1295400" y="2209800"/>
            <a:ext cx="6781800" cy="2200602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7800" indent="-177800" algn="ctr"/>
            <a:r>
              <a:rPr lang="ru-RU" b="1" dirty="0"/>
              <a:t>Регуляторными органами ряда стран </a:t>
            </a:r>
            <a:endParaRPr lang="ru-RU" b="1" dirty="0" smtClean="0"/>
          </a:p>
          <a:p>
            <a:pPr marL="177800" indent="-177800" algn="ctr"/>
            <a:r>
              <a:rPr lang="ru-RU" sz="2000" b="1" dirty="0" smtClean="0"/>
              <a:t>введены</a:t>
            </a:r>
            <a:r>
              <a:rPr lang="ru-RU" b="1" dirty="0" smtClean="0"/>
              <a:t> </a:t>
            </a:r>
            <a:r>
              <a:rPr lang="ru-RU" sz="2000" b="1" spc="300" dirty="0"/>
              <a:t>ограничения</a:t>
            </a:r>
            <a:r>
              <a:rPr lang="ru-RU" b="1" dirty="0"/>
              <a:t> по использованию фосфата натрия </a:t>
            </a:r>
            <a:endParaRPr lang="ru-RU" b="1" dirty="0" smtClean="0"/>
          </a:p>
          <a:p>
            <a:pPr marL="177800" indent="-177800" algn="ctr"/>
            <a:r>
              <a:rPr lang="ru-RU" b="1" dirty="0" smtClean="0"/>
              <a:t>в </a:t>
            </a:r>
            <a:r>
              <a:rPr lang="ru-RU" b="1" dirty="0"/>
              <a:t>качестве препарата для подготовки </a:t>
            </a:r>
            <a:r>
              <a:rPr lang="ru-RU" b="1" dirty="0" smtClean="0"/>
              <a:t>кишки:</a:t>
            </a:r>
          </a:p>
          <a:p>
            <a:pPr marL="625475" indent="2746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Food and Drug Administration</a:t>
            </a:r>
            <a:r>
              <a:rPr lang="ru-RU" b="1" dirty="0" smtClean="0"/>
              <a:t> (США)</a:t>
            </a:r>
            <a:r>
              <a:rPr lang="en-US" b="1" baseline="30000" dirty="0" smtClean="0"/>
              <a:t>4</a:t>
            </a:r>
          </a:p>
          <a:p>
            <a:pPr marL="625475" indent="2746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Health Canada Advisory Communication </a:t>
            </a:r>
            <a:r>
              <a:rPr lang="ru-RU" b="1" dirty="0" smtClean="0"/>
              <a:t>(Канада)</a:t>
            </a:r>
            <a:r>
              <a:rPr lang="en-US" b="1" baseline="30000" dirty="0" smtClean="0"/>
              <a:t>5</a:t>
            </a:r>
          </a:p>
          <a:p>
            <a:pPr marL="625475" indent="2746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Australian Therapeutic Goods Administration </a:t>
            </a:r>
            <a:r>
              <a:rPr lang="ru-RU" b="1" dirty="0" smtClean="0"/>
              <a:t>(Австралия)</a:t>
            </a:r>
            <a:r>
              <a:rPr lang="ru-RU" b="1" baseline="30000" dirty="0" smtClean="0"/>
              <a:t>6</a:t>
            </a:r>
            <a:endParaRPr lang="ru-RU" b="1" dirty="0"/>
          </a:p>
        </p:txBody>
      </p:sp>
      <p:sp>
        <p:nvSpPr>
          <p:cNvPr id="10" name="Rectangle 9"/>
          <p:cNvSpPr/>
          <p:nvPr/>
        </p:nvSpPr>
        <p:spPr>
          <a:xfrm>
            <a:off x="0" y="514909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1. </a:t>
            </a:r>
            <a:r>
              <a:rPr lang="en-US" sz="1000" dirty="0" err="1" smtClean="0"/>
              <a:t>Frizelle</a:t>
            </a:r>
            <a:r>
              <a:rPr lang="en-US" sz="1000" dirty="0" smtClean="0"/>
              <a:t> </a:t>
            </a:r>
            <a:r>
              <a:rPr lang="en-US" sz="1000" dirty="0"/>
              <a:t>FA, Colls BM. Hyponatremia</a:t>
            </a:r>
            <a:r>
              <a:rPr lang="ru-RU" sz="1000" dirty="0"/>
              <a:t> </a:t>
            </a:r>
            <a:r>
              <a:rPr lang="en-US" sz="1000" dirty="0"/>
              <a:t>and seizures after bowel preparation:</a:t>
            </a:r>
            <a:r>
              <a:rPr lang="ru-RU" sz="1000" dirty="0"/>
              <a:t> </a:t>
            </a:r>
            <a:r>
              <a:rPr lang="en-US" sz="1000" dirty="0"/>
              <a:t>report of three cases. Dis Colon Rectum</a:t>
            </a:r>
            <a:r>
              <a:rPr lang="ru-RU" sz="1000" dirty="0"/>
              <a:t>. </a:t>
            </a:r>
            <a:r>
              <a:rPr lang="en-US" sz="1000" dirty="0"/>
              <a:t>2005; 48: 393–6.</a:t>
            </a:r>
          </a:p>
          <a:p>
            <a:r>
              <a:rPr lang="ru-RU" sz="1000" dirty="0" smtClean="0"/>
              <a:t>2. </a:t>
            </a:r>
            <a:r>
              <a:rPr lang="en-US" sz="1000" dirty="0" smtClean="0"/>
              <a:t>Markowitz </a:t>
            </a:r>
            <a:r>
              <a:rPr lang="en-US" sz="1000" dirty="0"/>
              <a:t>GS, </a:t>
            </a:r>
            <a:r>
              <a:rPr lang="en-US" sz="1000" dirty="0" smtClean="0"/>
              <a:t> </a:t>
            </a:r>
            <a:r>
              <a:rPr lang="en-US" sz="1000" dirty="0"/>
              <a:t>et al.</a:t>
            </a:r>
            <a:r>
              <a:rPr lang="ru-RU" sz="1000" dirty="0"/>
              <a:t> </a:t>
            </a:r>
            <a:r>
              <a:rPr lang="en-US" sz="1000" dirty="0"/>
              <a:t>Renal failure due to acute </a:t>
            </a:r>
            <a:r>
              <a:rPr lang="en-US" sz="1000" dirty="0" err="1"/>
              <a:t>nephrocalcinosis</a:t>
            </a:r>
            <a:r>
              <a:rPr lang="ru-RU" sz="1000" dirty="0"/>
              <a:t> </a:t>
            </a:r>
            <a:r>
              <a:rPr lang="en-US" sz="1000" dirty="0"/>
              <a:t>following oral sodium phosphate</a:t>
            </a:r>
            <a:r>
              <a:rPr lang="ru-RU" sz="1000" dirty="0"/>
              <a:t> </a:t>
            </a:r>
            <a:r>
              <a:rPr lang="en-US" sz="1000" dirty="0"/>
              <a:t>bowel cleansing. Hum </a:t>
            </a:r>
            <a:r>
              <a:rPr lang="en-US" sz="1000" dirty="0" err="1"/>
              <a:t>Pathol</a:t>
            </a:r>
            <a:r>
              <a:rPr lang="en-US" sz="1000" dirty="0"/>
              <a:t> 2004; </a:t>
            </a:r>
            <a:r>
              <a:rPr lang="en-US" sz="1000" dirty="0" smtClean="0"/>
              <a:t>35:675–84</a:t>
            </a:r>
            <a:r>
              <a:rPr lang="en-US" sz="1000" dirty="0"/>
              <a:t>.</a:t>
            </a:r>
          </a:p>
          <a:p>
            <a:r>
              <a:rPr lang="ru-RU" sz="1000" dirty="0" smtClean="0"/>
              <a:t>3. </a:t>
            </a:r>
            <a:r>
              <a:rPr lang="en-US" sz="1000" dirty="0" smtClean="0"/>
              <a:t>Tan </a:t>
            </a:r>
            <a:r>
              <a:rPr lang="en-US" sz="1000" dirty="0"/>
              <a:t>HL, </a:t>
            </a:r>
            <a:r>
              <a:rPr lang="en-US" sz="1000" dirty="0" smtClean="0"/>
              <a:t>et al.</a:t>
            </a:r>
            <a:r>
              <a:rPr lang="ru-RU" sz="1000" dirty="0" smtClean="0"/>
              <a:t> </a:t>
            </a:r>
            <a:r>
              <a:rPr lang="en-US" sz="1000" dirty="0"/>
              <a:t>Severe </a:t>
            </a:r>
            <a:r>
              <a:rPr lang="en-US" sz="1000" dirty="0" err="1"/>
              <a:t>hyperphosphataemia</a:t>
            </a:r>
            <a:r>
              <a:rPr lang="en-US" sz="1000" dirty="0"/>
              <a:t> and associated</a:t>
            </a:r>
            <a:r>
              <a:rPr lang="ru-RU" sz="1000" dirty="0"/>
              <a:t> </a:t>
            </a:r>
            <a:r>
              <a:rPr lang="en-US" sz="1000" dirty="0"/>
              <a:t>electrolyte and metabolic derangement</a:t>
            </a:r>
            <a:r>
              <a:rPr lang="ru-RU" sz="1000" dirty="0"/>
              <a:t> </a:t>
            </a:r>
            <a:r>
              <a:rPr lang="en-US" sz="1000" dirty="0"/>
              <a:t>following the administration </a:t>
            </a:r>
            <a:r>
              <a:rPr lang="en-US" sz="1000" dirty="0" smtClean="0"/>
              <a:t>of</a:t>
            </a:r>
            <a:r>
              <a:rPr lang="ru-RU" sz="1000" dirty="0" smtClean="0"/>
              <a:t> </a:t>
            </a:r>
            <a:r>
              <a:rPr lang="en-US" sz="1000" dirty="0" smtClean="0"/>
              <a:t>sodium </a:t>
            </a:r>
            <a:r>
              <a:rPr lang="en-US" sz="1000" dirty="0"/>
              <a:t>phosphate for bowel </a:t>
            </a:r>
            <a:r>
              <a:rPr lang="en-US" sz="1000" dirty="0" smtClean="0"/>
              <a:t>preparation</a:t>
            </a:r>
            <a:r>
              <a:rPr lang="en-US" sz="1000" dirty="0"/>
              <a:t>.</a:t>
            </a:r>
            <a:r>
              <a:rPr lang="ru-RU" sz="1000" dirty="0"/>
              <a:t> </a:t>
            </a:r>
            <a:r>
              <a:rPr lang="en-US" sz="1000" dirty="0" err="1"/>
              <a:t>Anaesthesia</a:t>
            </a:r>
            <a:r>
              <a:rPr lang="en-US" sz="1000" dirty="0"/>
              <a:t> 2002; 57: 478–83</a:t>
            </a:r>
            <a:r>
              <a:rPr lang="en-US" sz="1000" dirty="0" smtClean="0"/>
              <a:t>.</a:t>
            </a:r>
            <a:endParaRPr lang="ru-RU" sz="1000" dirty="0" smtClean="0"/>
          </a:p>
          <a:p>
            <a:r>
              <a:rPr lang="ru-RU" sz="1000" dirty="0" smtClean="0"/>
              <a:t>4. </a:t>
            </a:r>
            <a:r>
              <a:rPr lang="en-US" sz="1000" dirty="0" smtClean="0"/>
              <a:t>FDA </a:t>
            </a:r>
            <a:r>
              <a:rPr lang="en-US" sz="1000" dirty="0"/>
              <a:t>Safety Information. 2008. </a:t>
            </a:r>
            <a:r>
              <a:rPr lang="ru-RU" sz="1000" dirty="0" smtClean="0"/>
              <a:t>Доступно по ссылке</a:t>
            </a:r>
            <a:r>
              <a:rPr lang="en-US" sz="1000" dirty="0" smtClean="0"/>
              <a:t>: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www.fda.gov/Safety/MedWatch/SafetyInformation/SafetyAlertsforHumanMedicalProducts/ucm094900.htm</a:t>
            </a:r>
            <a:r>
              <a:rPr lang="ru-RU" sz="1000" dirty="0" smtClean="0"/>
              <a:t> (дата обращения: 01.03.2016)</a:t>
            </a:r>
            <a:endParaRPr lang="en-US" sz="1000" dirty="0"/>
          </a:p>
          <a:p>
            <a:r>
              <a:rPr lang="ru-RU" sz="1000" dirty="0" smtClean="0"/>
              <a:t>5. </a:t>
            </a:r>
            <a:r>
              <a:rPr lang="en-US" sz="1000" dirty="0" smtClean="0"/>
              <a:t>Health </a:t>
            </a:r>
            <a:r>
              <a:rPr lang="en-US" sz="1000" dirty="0"/>
              <a:t>Canada Advisory Communication. 2009</a:t>
            </a:r>
            <a:r>
              <a:rPr lang="en-US" sz="1000" dirty="0" smtClean="0"/>
              <a:t>.</a:t>
            </a:r>
            <a:r>
              <a:rPr lang="ru-RU" sz="1000" dirty="0"/>
              <a:t> Доступно по </a:t>
            </a:r>
            <a:r>
              <a:rPr lang="ru-RU" sz="1000" dirty="0" smtClean="0"/>
              <a:t>ссылке: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healthycanadians.gc.ca/recall-alert-rappel-avis/hc-sc/2009/13368a-eng.php</a:t>
            </a:r>
            <a:r>
              <a:rPr lang="en-US" sz="1000" dirty="0" smtClean="0"/>
              <a:t> </a:t>
            </a:r>
            <a:r>
              <a:rPr lang="ru-RU" sz="1000" dirty="0" smtClean="0"/>
              <a:t>(дата </a:t>
            </a:r>
            <a:r>
              <a:rPr lang="ru-RU" sz="1000" dirty="0"/>
              <a:t>обращения: 01.03.2016)</a:t>
            </a:r>
            <a:endParaRPr lang="en-US" sz="1000" dirty="0"/>
          </a:p>
          <a:p>
            <a:r>
              <a:rPr lang="ru-RU" sz="1000" dirty="0" smtClean="0"/>
              <a:t>6. </a:t>
            </a:r>
            <a:r>
              <a:rPr lang="en-US" sz="1000" dirty="0" smtClean="0"/>
              <a:t>Australian </a:t>
            </a:r>
            <a:r>
              <a:rPr lang="en-US" sz="1000" dirty="0"/>
              <a:t>Therapeutic Goods Administration. Australian Adverse Drug Reactions Bulletin 2002;21(1). </a:t>
            </a:r>
            <a:r>
              <a:rPr lang="ru-RU" sz="1000" dirty="0" smtClean="0"/>
              <a:t>Доступно по ссылке: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4"/>
              </a:rPr>
              <a:t>http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www.tga.gov.au/hp/aadrb-0202.htm</a:t>
            </a:r>
            <a:r>
              <a:rPr lang="ru-RU" sz="1000" dirty="0" smtClean="0"/>
              <a:t> (</a:t>
            </a:r>
            <a:r>
              <a:rPr lang="ru-RU" sz="1000" dirty="0"/>
              <a:t>дата обращения: 01.03.2016 </a:t>
            </a:r>
            <a:r>
              <a:rPr lang="ru-RU" sz="1000" dirty="0" smtClean="0"/>
              <a:t>)</a:t>
            </a:r>
          </a:p>
          <a:p>
            <a:r>
              <a:rPr lang="ru-RU" sz="1000" dirty="0" smtClean="0"/>
              <a:t>7.</a:t>
            </a:r>
            <a:r>
              <a:rPr lang="ru-RU" sz="1000" dirty="0"/>
              <a:t> Государственный реестр лекарственных </a:t>
            </a:r>
            <a:r>
              <a:rPr lang="ru-RU" sz="1000" dirty="0" smtClean="0"/>
              <a:t>средств МЗ РФ. </a:t>
            </a:r>
            <a:r>
              <a:rPr lang="ru-RU" sz="1000" dirty="0"/>
              <a:t>Доступно по ссылке: </a:t>
            </a:r>
            <a:r>
              <a:rPr lang="en-US" sz="1000" dirty="0">
                <a:hlinkClick r:id="rId5"/>
              </a:rPr>
              <a:t>http://grls.rosminzdrav.ru/</a:t>
            </a:r>
            <a:r>
              <a:rPr lang="ru-RU" sz="1000" dirty="0"/>
              <a:t> (дата обращения: </a:t>
            </a:r>
            <a:r>
              <a:rPr lang="ru-RU" sz="1000" dirty="0" smtClean="0"/>
              <a:t>01.03.2016)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1600200" y="762000"/>
            <a:ext cx="60198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7800" indent="-177800" algn="ctr"/>
            <a:r>
              <a:rPr lang="ru-RU" b="1" dirty="0"/>
              <a:t>Серия сообщений о клинически значимых последствиях применения фосфата натрия, среди которых:</a:t>
            </a:r>
          </a:p>
          <a:p>
            <a:pPr marL="1433513" indent="354013">
              <a:buFont typeface="Wingdings" panose="05000000000000000000" pitchFamily="2" charset="2"/>
              <a:buChar char="Ø"/>
            </a:pPr>
            <a:r>
              <a:rPr lang="ru-RU" b="1" dirty="0" err="1" smtClean="0"/>
              <a:t>нефрокальциноз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1433513" indent="354013">
              <a:buFont typeface="Wingdings" panose="05000000000000000000" pitchFamily="2" charset="2"/>
              <a:buChar char="Ø"/>
            </a:pPr>
            <a:r>
              <a:rPr lang="ru-RU" b="1" dirty="0" smtClean="0"/>
              <a:t>почечная </a:t>
            </a:r>
            <a:r>
              <a:rPr lang="ru-RU" b="1" dirty="0"/>
              <a:t>недостаточность</a:t>
            </a:r>
            <a:r>
              <a:rPr lang="ru-RU" b="1" baseline="30000" dirty="0"/>
              <a:t>1-3</a:t>
            </a:r>
            <a:r>
              <a:rPr lang="ru-RU" b="1" dirty="0"/>
              <a:t>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924800" y="1371600"/>
            <a:ext cx="990600" cy="90220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30707" y="444293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Ограничения касаются в </a:t>
            </a:r>
            <a:r>
              <a:rPr lang="ru-RU" sz="1400" b="1" dirty="0" err="1" smtClean="0"/>
              <a:t>т.ч</a:t>
            </a:r>
            <a:r>
              <a:rPr lang="ru-RU" sz="1400" b="1" dirty="0" smtClean="0"/>
              <a:t>. отзыва ОТС статуса препарата по показанию: очистка кишки</a:t>
            </a:r>
          </a:p>
          <a:p>
            <a:r>
              <a:rPr lang="ru-RU" sz="1400" b="1" dirty="0" smtClean="0"/>
              <a:t>Для информации: </a:t>
            </a:r>
            <a:r>
              <a:rPr lang="ru-RU" sz="1400" b="1" dirty="0"/>
              <a:t>в РФ по </a:t>
            </a:r>
            <a:r>
              <a:rPr lang="ru-RU" sz="1400" b="1" dirty="0" smtClean="0"/>
              <a:t>состоянию на 01.03.2016 препараты фосфата натрия для подготовки кишки к диагностическим процедурам и оперативным вмешательствам отпускаются без рецепта</a:t>
            </a:r>
            <a:r>
              <a:rPr lang="ru-RU" sz="1400" b="1" baseline="30000" dirty="0" smtClean="0"/>
              <a:t>7</a:t>
            </a:r>
            <a:r>
              <a:rPr lang="ru-RU" sz="1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46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3399"/>
                </a:solidFill>
              </a:rPr>
              <a:t>Вопросы подготовки кишечника к </a:t>
            </a:r>
            <a:r>
              <a:rPr lang="ru-RU" sz="3200" b="1" dirty="0" err="1" smtClean="0">
                <a:solidFill>
                  <a:srgbClr val="003399"/>
                </a:solidFill>
              </a:rPr>
              <a:t>колоноскопии</a:t>
            </a:r>
            <a:r>
              <a:rPr lang="ru-RU" sz="3200" b="1" dirty="0" smtClean="0">
                <a:solidFill>
                  <a:srgbClr val="003399"/>
                </a:solidFill>
              </a:rPr>
              <a:t> (резюме)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200" dirty="0"/>
              <a:t>При строгом соблюдении правил </a:t>
            </a:r>
            <a:r>
              <a:rPr lang="ru-RU" sz="4200" dirty="0" smtClean="0"/>
              <a:t>подготовки к </a:t>
            </a:r>
            <a:r>
              <a:rPr lang="ru-RU" sz="4200" dirty="0" err="1"/>
              <a:t>колоноскопии</a:t>
            </a:r>
            <a:r>
              <a:rPr lang="ru-RU" sz="4200" dirty="0"/>
              <a:t>, оба сравниваемых </a:t>
            </a:r>
            <a:r>
              <a:rPr lang="ru-RU" sz="4200" dirty="0" smtClean="0"/>
              <a:t>препарата (</a:t>
            </a:r>
            <a:r>
              <a:rPr lang="ru-RU" sz="4200" dirty="0"/>
              <a:t>МОВИПРЕП® и ПЭГ 4 литра) </a:t>
            </a:r>
            <a:r>
              <a:rPr lang="ru-RU" sz="4200" dirty="0" smtClean="0"/>
              <a:t>обеспечивают сопоставимо </a:t>
            </a:r>
            <a:r>
              <a:rPr lang="ru-RU" sz="4200" dirty="0"/>
              <a:t>высокое качество очистки кишки</a:t>
            </a:r>
          </a:p>
          <a:p>
            <a:r>
              <a:rPr lang="ru-RU" sz="4200" dirty="0" smtClean="0"/>
              <a:t>В отличие от ПЭГ 4 литра, МОВИПРЕП® имеет одноэтапную утреннюю схему приема и может быть препаратом выбора для пациентов, которым важна подготовка в день </a:t>
            </a:r>
            <a:r>
              <a:rPr lang="ru-RU" sz="4200" dirty="0" err="1" smtClean="0"/>
              <a:t>колоноскопии</a:t>
            </a:r>
            <a:r>
              <a:rPr lang="ru-RU" sz="4200" dirty="0" smtClean="0"/>
              <a:t>, либо если </a:t>
            </a:r>
            <a:r>
              <a:rPr lang="ru-RU" sz="4200" dirty="0" err="1" smtClean="0"/>
              <a:t>колоноскопия</a:t>
            </a:r>
            <a:r>
              <a:rPr lang="ru-RU" sz="4200" dirty="0" smtClean="0"/>
              <a:t> назначена на 14:00 и позднее</a:t>
            </a:r>
            <a:r>
              <a:rPr lang="ru-RU" dirty="0" smtClean="0"/>
              <a:t>;</a:t>
            </a:r>
          </a:p>
          <a:p>
            <a:r>
              <a:rPr lang="ru-RU" sz="4200" dirty="0" smtClean="0"/>
              <a:t>Пациенты отмечают большую, в отличие от ПЭГ </a:t>
            </a:r>
            <a:r>
              <a:rPr lang="ru-RU" sz="4200" dirty="0"/>
              <a:t>4 литра, комфортность приема </a:t>
            </a:r>
            <a:r>
              <a:rPr lang="ru-RU" sz="4200" dirty="0" smtClean="0"/>
              <a:t>препарата МОВИПРЕП</a:t>
            </a:r>
            <a:r>
              <a:rPr lang="ru-RU" sz="4200" dirty="0"/>
              <a:t>® за счет более приятного </a:t>
            </a:r>
            <a:r>
              <a:rPr lang="ru-RU" sz="4200" dirty="0" smtClean="0"/>
              <a:t>вкуса, меньшего </a:t>
            </a:r>
            <a:r>
              <a:rPr lang="ru-RU" sz="4200" dirty="0"/>
              <a:t>объема препарата, меньшего </a:t>
            </a:r>
            <a:r>
              <a:rPr lang="ru-RU" sz="4200" dirty="0" smtClean="0"/>
              <a:t>числа дефекаций</a:t>
            </a:r>
            <a:r>
              <a:rPr lang="ru-RU" sz="4200" dirty="0"/>
              <a:t>, что также позволяет сократить </a:t>
            </a:r>
            <a:r>
              <a:rPr lang="ru-RU" sz="4200" dirty="0" smtClean="0"/>
              <a:t>промежуток </a:t>
            </a:r>
            <a:r>
              <a:rPr lang="ru-RU" sz="4200" dirty="0"/>
              <a:t>времени между окончанием </a:t>
            </a:r>
            <a:r>
              <a:rPr lang="ru-RU" sz="4200" dirty="0" smtClean="0"/>
              <a:t>подготовки </a:t>
            </a:r>
            <a:r>
              <a:rPr lang="ru-RU" sz="4200" dirty="0"/>
              <a:t>и проведением </a:t>
            </a:r>
            <a:r>
              <a:rPr lang="ru-RU" sz="4200" dirty="0" err="1"/>
              <a:t>колоноскопии</a:t>
            </a:r>
            <a:r>
              <a:rPr lang="ru-RU" sz="4200" dirty="0"/>
              <a:t>.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3619781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33" y="0"/>
            <a:ext cx="9153833" cy="6858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39284"/>
            <a:ext cx="6973438" cy="657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33421" y="5350722"/>
            <a:ext cx="1161830" cy="768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8417" y="5262038"/>
            <a:ext cx="2767500" cy="27000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2568" y="6345560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4340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858000" cy="914400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solidFill>
                  <a:srgbClr val="003399"/>
                </a:solidFill>
              </a:rPr>
              <a:t>Вопросы </a:t>
            </a:r>
            <a:r>
              <a:rPr lang="ru-RU" sz="3600" b="1" dirty="0">
                <a:solidFill>
                  <a:srgbClr val="003399"/>
                </a:solidFill>
              </a:rPr>
              <a:t>подготовки кишечника к </a:t>
            </a:r>
            <a:r>
              <a:rPr lang="ru-RU" sz="3600" b="1" dirty="0" err="1">
                <a:solidFill>
                  <a:srgbClr val="003399"/>
                </a:solidFill>
              </a:rPr>
              <a:t>колоноскопии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700" dirty="0">
                <a:solidFill>
                  <a:srgbClr val="003399"/>
                </a:solidFill>
              </a:rPr>
              <a:t>Долгое время в России были доступны только лишь высокообъемные препараты </a:t>
            </a:r>
            <a:r>
              <a:rPr lang="ru-RU" sz="3700" dirty="0" smtClean="0">
                <a:solidFill>
                  <a:srgbClr val="003399"/>
                </a:solidFill>
              </a:rPr>
              <a:t>ПЭГ</a:t>
            </a:r>
            <a:endParaRPr lang="ru-RU" sz="3700" dirty="0">
              <a:solidFill>
                <a:srgbClr val="003399"/>
              </a:solidFill>
            </a:endParaRPr>
          </a:p>
          <a:p>
            <a:r>
              <a:rPr lang="ru-RU" sz="3600" dirty="0" smtClean="0">
                <a:solidFill>
                  <a:srgbClr val="003399"/>
                </a:solidFill>
              </a:rPr>
              <a:t>Эталонным </a:t>
            </a:r>
            <a:r>
              <a:rPr lang="ru-RU" sz="3600" dirty="0">
                <a:solidFill>
                  <a:srgbClr val="003399"/>
                </a:solidFill>
              </a:rPr>
              <a:t>средством для очистки кишки является раствор </a:t>
            </a:r>
            <a:r>
              <a:rPr lang="ru-RU" sz="3600" dirty="0" err="1">
                <a:solidFill>
                  <a:srgbClr val="003399"/>
                </a:solidFill>
              </a:rPr>
              <a:t>полиэтиленгликоля</a:t>
            </a:r>
            <a:r>
              <a:rPr lang="ru-RU" sz="3600" dirty="0">
                <a:solidFill>
                  <a:srgbClr val="003399"/>
                </a:solidFill>
              </a:rPr>
              <a:t> (ПЭГ). Стандартный 4-литровый раствор ПЭГ </a:t>
            </a:r>
            <a:r>
              <a:rPr lang="ru-RU" sz="3600" dirty="0" smtClean="0">
                <a:solidFill>
                  <a:srgbClr val="003399"/>
                </a:solidFill>
              </a:rPr>
              <a:t>(</a:t>
            </a:r>
            <a:r>
              <a:rPr lang="ru-RU" sz="3600" dirty="0" err="1" smtClean="0">
                <a:solidFill>
                  <a:srgbClr val="003399"/>
                </a:solidFill>
              </a:rPr>
              <a:t>Фортранс</a:t>
            </a:r>
            <a:r>
              <a:rPr lang="ru-RU" sz="3600" dirty="0">
                <a:solidFill>
                  <a:srgbClr val="003399"/>
                </a:solidFill>
              </a:rPr>
              <a:t>) </a:t>
            </a:r>
            <a:r>
              <a:rPr lang="ru-RU" sz="3600" dirty="0" smtClean="0">
                <a:solidFill>
                  <a:srgbClr val="003399"/>
                </a:solidFill>
              </a:rPr>
              <a:t> высокоэффективен </a:t>
            </a:r>
            <a:r>
              <a:rPr lang="ru-RU" sz="3600" dirty="0">
                <a:solidFill>
                  <a:srgbClr val="003399"/>
                </a:solidFill>
              </a:rPr>
              <a:t>при применении в соответствии с </a:t>
            </a:r>
            <a:r>
              <a:rPr lang="ru-RU" sz="3600" dirty="0" smtClean="0">
                <a:solidFill>
                  <a:srgbClr val="003399"/>
                </a:solidFill>
              </a:rPr>
              <a:t>инструкцией. </a:t>
            </a:r>
          </a:p>
          <a:p>
            <a:r>
              <a:rPr lang="ru-RU" sz="3600" dirty="0" smtClean="0">
                <a:solidFill>
                  <a:srgbClr val="003399"/>
                </a:solidFill>
              </a:rPr>
              <a:t>Однако </a:t>
            </a:r>
            <a:r>
              <a:rPr lang="ru-RU" sz="3600" dirty="0">
                <a:solidFill>
                  <a:srgbClr val="003399"/>
                </a:solidFill>
              </a:rPr>
              <a:t>за рамками клинических исследований эффективность высокообъемных растворов ПЭГ может быть снижена из-за недостаточной приверженности пациента режиму приема препарата. </a:t>
            </a:r>
            <a:endParaRPr lang="ru-RU" sz="3600" dirty="0" smtClean="0">
              <a:solidFill>
                <a:srgbClr val="003399"/>
              </a:solidFill>
            </a:endParaRPr>
          </a:p>
          <a:p>
            <a:r>
              <a:rPr lang="ru-RU" sz="3600" dirty="0" smtClean="0">
                <a:solidFill>
                  <a:srgbClr val="003399"/>
                </a:solidFill>
              </a:rPr>
              <a:t>Основными </a:t>
            </a:r>
            <a:r>
              <a:rPr lang="ru-RU" sz="3600" dirty="0">
                <a:solidFill>
                  <a:srgbClr val="003399"/>
                </a:solidFill>
              </a:rPr>
              <a:t>факторами низкого </a:t>
            </a:r>
            <a:r>
              <a:rPr lang="ru-RU" sz="3600" dirty="0" err="1">
                <a:solidFill>
                  <a:srgbClr val="003399"/>
                </a:solidFill>
              </a:rPr>
              <a:t>комплаенса</a:t>
            </a:r>
            <a:r>
              <a:rPr lang="ru-RU" sz="3600" dirty="0">
                <a:solidFill>
                  <a:srgbClr val="003399"/>
                </a:solidFill>
              </a:rPr>
              <a:t> пациентов при подготовке к </a:t>
            </a:r>
            <a:r>
              <a:rPr lang="ru-RU" sz="3600" dirty="0" err="1">
                <a:solidFill>
                  <a:srgbClr val="003399"/>
                </a:solidFill>
              </a:rPr>
              <a:t>колоноскопии</a:t>
            </a:r>
            <a:r>
              <a:rPr lang="ru-RU" sz="3600" dirty="0">
                <a:solidFill>
                  <a:srgbClr val="003399"/>
                </a:solidFill>
              </a:rPr>
              <a:t> с помощью традиционных препаратов ПЭГ являются большой объем раствора и его неприятный </a:t>
            </a:r>
            <a:r>
              <a:rPr lang="ru-RU" sz="3600" dirty="0" smtClean="0">
                <a:solidFill>
                  <a:srgbClr val="003399"/>
                </a:solidFill>
              </a:rPr>
              <a:t>вкус. </a:t>
            </a:r>
            <a:endParaRPr lang="ru-RU" sz="3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0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3399"/>
                </a:solidFill>
              </a:rPr>
              <a:t>Вопросы </a:t>
            </a:r>
            <a:r>
              <a:rPr lang="ru-RU" sz="4000" b="1" dirty="0">
                <a:solidFill>
                  <a:srgbClr val="003399"/>
                </a:solidFill>
              </a:rPr>
              <a:t>подготовки кишечника к </a:t>
            </a:r>
            <a:r>
              <a:rPr lang="ru-RU" sz="4000" b="1" dirty="0" err="1">
                <a:solidFill>
                  <a:srgbClr val="003399"/>
                </a:solidFill>
              </a:rPr>
              <a:t>колоноскопии</a:t>
            </a:r>
            <a:r>
              <a:rPr lang="ru-RU" sz="4000" b="1" dirty="0">
                <a:solidFill>
                  <a:srgbClr val="003399"/>
                </a:solidFill>
              </a:rPr>
              <a:t/>
            </a:r>
            <a:br>
              <a:rPr lang="ru-RU" sz="4000" b="1" dirty="0">
                <a:solidFill>
                  <a:srgbClr val="003399"/>
                </a:solidFill>
              </a:rPr>
            </a:br>
            <a:endParaRPr lang="ru-RU" sz="4000" b="1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3399"/>
                </a:solidFill>
              </a:rPr>
              <a:t>В этом отношении малообъемные препараты ПЭГ представляют большие перспективы. </a:t>
            </a:r>
          </a:p>
          <a:p>
            <a:endParaRPr lang="ru-RU" dirty="0" smtClean="0">
              <a:solidFill>
                <a:srgbClr val="003399"/>
              </a:solidFill>
            </a:endParaRPr>
          </a:p>
          <a:p>
            <a:r>
              <a:rPr lang="ru-RU" dirty="0" smtClean="0">
                <a:solidFill>
                  <a:srgbClr val="003399"/>
                </a:solidFill>
              </a:rPr>
              <a:t>В </a:t>
            </a:r>
            <a:r>
              <a:rPr lang="ru-RU" dirty="0">
                <a:solidFill>
                  <a:srgbClr val="003399"/>
                </a:solidFill>
              </a:rPr>
              <a:t>2006 г. в Европе, а затем в США, был зарегистрирован новый препарат для очистки кишечника на основе </a:t>
            </a:r>
            <a:r>
              <a:rPr lang="ru-RU" dirty="0" err="1">
                <a:solidFill>
                  <a:srgbClr val="003399"/>
                </a:solidFill>
              </a:rPr>
              <a:t>макрогола</a:t>
            </a:r>
            <a:r>
              <a:rPr lang="ru-RU" dirty="0">
                <a:solidFill>
                  <a:srgbClr val="003399"/>
                </a:solidFill>
              </a:rPr>
              <a:t> 3350, сульфата натрия, аскорбиновой кислоты, </a:t>
            </a:r>
            <a:r>
              <a:rPr lang="ru-RU" dirty="0" err="1">
                <a:solidFill>
                  <a:srgbClr val="003399"/>
                </a:solidFill>
              </a:rPr>
              <a:t>аскорбата</a:t>
            </a:r>
            <a:r>
              <a:rPr lang="ru-RU" dirty="0">
                <a:solidFill>
                  <a:srgbClr val="003399"/>
                </a:solidFill>
              </a:rPr>
              <a:t> натрия, хлорида натрия, хлорида калия (МОВИПРЕП®, «</a:t>
            </a:r>
            <a:r>
              <a:rPr lang="ru-RU" dirty="0" err="1">
                <a:solidFill>
                  <a:srgbClr val="003399"/>
                </a:solidFill>
              </a:rPr>
              <a:t>Норджин</a:t>
            </a:r>
            <a:r>
              <a:rPr lang="ru-RU" dirty="0">
                <a:solidFill>
                  <a:srgbClr val="003399"/>
                </a:solidFill>
              </a:rPr>
              <a:t> БВ», Великобритания). </a:t>
            </a:r>
            <a:endParaRPr lang="ru-RU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7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152400"/>
            <a:ext cx="939653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4990"/>
                </a:solidFill>
              </a:rPr>
              <a:t>МОВИПРЕП</a:t>
            </a:r>
            <a:r>
              <a:rPr lang="ru-RU" sz="2800" b="1" baseline="30000" dirty="0">
                <a:solidFill>
                  <a:srgbClr val="004990"/>
                </a:solidFill>
              </a:rPr>
              <a:t>®</a:t>
            </a:r>
            <a:r>
              <a:rPr lang="ru-RU" sz="2800" b="1" dirty="0" smtClean="0">
                <a:solidFill>
                  <a:srgbClr val="004990"/>
                </a:solidFill>
              </a:rPr>
              <a:t> - ИННОВАЦИОННАЯ </a:t>
            </a:r>
            <a:br>
              <a:rPr lang="ru-RU" sz="2800" b="1" dirty="0" smtClean="0">
                <a:solidFill>
                  <a:srgbClr val="004990"/>
                </a:solidFill>
              </a:rPr>
            </a:br>
            <a:r>
              <a:rPr lang="ru-RU" sz="2800" b="1" dirty="0" smtClean="0">
                <a:solidFill>
                  <a:srgbClr val="004990"/>
                </a:solidFill>
              </a:rPr>
              <a:t>КОМБИНАЦИЯ МАКРОГОЛА И </a:t>
            </a:r>
            <a:br>
              <a:rPr lang="ru-RU" sz="2800" b="1" dirty="0" smtClean="0">
                <a:solidFill>
                  <a:srgbClr val="004990"/>
                </a:solidFill>
              </a:rPr>
            </a:br>
            <a:r>
              <a:rPr lang="ru-RU" sz="2800" b="1" dirty="0" smtClean="0">
                <a:solidFill>
                  <a:srgbClr val="004990"/>
                </a:solidFill>
              </a:rPr>
              <a:t>АСКОРБАТНОГО КОМПЛЕКСА</a:t>
            </a:r>
            <a:endParaRPr lang="ru-RU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2915816" y="1371600"/>
            <a:ext cx="2838059" cy="2860131"/>
          </a:xfrm>
          <a:prstGeom prst="flowChartConnector">
            <a:avLst/>
          </a:prstGeom>
          <a:solidFill>
            <a:srgbClr val="0032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err="1" smtClean="0">
                <a:solidFill>
                  <a:prstClr val="white"/>
                </a:solidFill>
              </a:rPr>
              <a:t>Макрогол</a:t>
            </a:r>
            <a:r>
              <a:rPr lang="ru-RU" sz="2400" b="1" kern="0" dirty="0" smtClean="0">
                <a:solidFill>
                  <a:prstClr val="white"/>
                </a:solidFill>
              </a:rPr>
              <a:t> (ПЭГ) 3350</a:t>
            </a:r>
            <a:endParaRPr lang="ru-RU" b="1" kern="0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1400" b="1" kern="0" dirty="0" smtClean="0">
                <a:solidFill>
                  <a:prstClr val="white"/>
                </a:solidFill>
              </a:rPr>
              <a:t>Увеличивает объем кишечного содержимого, </a:t>
            </a:r>
          </a:p>
          <a:p>
            <a:pPr algn="ctr">
              <a:defRPr/>
            </a:pPr>
            <a:r>
              <a:rPr lang="ru-RU" sz="1400" b="1" kern="0" dirty="0" smtClean="0">
                <a:solidFill>
                  <a:prstClr val="white"/>
                </a:solidFill>
              </a:rPr>
              <a:t>что усиливает перистальтику кишечника</a:t>
            </a:r>
            <a:endParaRPr lang="en-US" sz="1400" b="1" kern="0" dirty="0" smtClean="0">
              <a:solidFill>
                <a:prstClr val="white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971600" y="2564904"/>
            <a:ext cx="2583904" cy="2604000"/>
          </a:xfrm>
          <a:prstGeom prst="flowChartConnector">
            <a:avLst/>
          </a:prstGeom>
          <a:solidFill>
            <a:srgbClr val="0070C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prstClr val="white"/>
                </a:solidFill>
              </a:rPr>
              <a:t>Натрия сульфат</a:t>
            </a:r>
          </a:p>
          <a:p>
            <a:pPr algn="ctr">
              <a:defRPr/>
            </a:pPr>
            <a:r>
              <a:rPr lang="ru-RU" sz="1400" b="1" kern="0" dirty="0" smtClean="0">
                <a:solidFill>
                  <a:prstClr val="white"/>
                </a:solidFill>
              </a:rPr>
              <a:t>Оказывает сильное слабительное действие за счет осмотического эффекта</a:t>
            </a:r>
            <a:endParaRPr lang="en-US" sz="1400" b="1" kern="0" dirty="0" smtClean="0">
              <a:solidFill>
                <a:prstClr val="white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156448" y="2605797"/>
            <a:ext cx="2583904" cy="2604000"/>
          </a:xfrm>
          <a:prstGeom prst="flowChartConnector">
            <a:avLst/>
          </a:prstGeom>
          <a:solidFill>
            <a:srgbClr val="0070C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ru-RU" sz="2400" b="1" kern="0" dirty="0" err="1" smtClean="0">
                <a:solidFill>
                  <a:prstClr val="white"/>
                </a:solidFill>
              </a:rPr>
              <a:t>Аскорбатный</a:t>
            </a:r>
            <a:r>
              <a:rPr lang="ru-RU" sz="2400" b="1" kern="0" dirty="0" smtClean="0">
                <a:solidFill>
                  <a:prstClr val="white"/>
                </a:solidFill>
              </a:rPr>
              <a:t> комплекс </a:t>
            </a:r>
            <a:r>
              <a:rPr lang="ru-RU" sz="1400" b="1" kern="0" dirty="0" smtClean="0">
                <a:solidFill>
                  <a:prstClr val="white"/>
                </a:solidFill>
              </a:rPr>
              <a:t>увеличивает объем стула на </a:t>
            </a:r>
            <a:r>
              <a:rPr lang="ru-RU" sz="3200" b="1" kern="0" dirty="0" smtClean="0">
                <a:solidFill>
                  <a:prstClr val="white"/>
                </a:solidFill>
              </a:rPr>
              <a:t>25%</a:t>
            </a:r>
            <a:endParaRPr lang="en-US" sz="3200" b="1" kern="0" dirty="0" smtClean="0">
              <a:solidFill>
                <a:prstClr val="white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984768" y="3810000"/>
            <a:ext cx="2739360" cy="2808312"/>
          </a:xfrm>
          <a:prstGeom prst="flowChartConnector">
            <a:avLst/>
          </a:prstGeom>
          <a:solidFill>
            <a:srgbClr val="0070C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prstClr val="white"/>
                </a:solidFill>
              </a:rPr>
              <a:t>Электролиты </a:t>
            </a:r>
            <a:r>
              <a:rPr lang="en-US" sz="2400" b="1" kern="0" dirty="0" smtClean="0">
                <a:solidFill>
                  <a:prstClr val="white"/>
                </a:solidFill>
              </a:rPr>
              <a:t>Na</a:t>
            </a:r>
            <a:r>
              <a:rPr lang="ru-RU" sz="2400" b="1" kern="0" baseline="30000" dirty="0" smtClean="0">
                <a:solidFill>
                  <a:prstClr val="white"/>
                </a:solidFill>
              </a:rPr>
              <a:t>+</a:t>
            </a:r>
            <a:r>
              <a:rPr lang="en-US" sz="2400" b="1" kern="0" dirty="0" smtClean="0">
                <a:solidFill>
                  <a:prstClr val="white"/>
                </a:solidFill>
              </a:rPr>
              <a:t> </a:t>
            </a:r>
            <a:r>
              <a:rPr lang="ru-RU" sz="2400" b="1" kern="0" dirty="0" smtClean="0">
                <a:solidFill>
                  <a:prstClr val="white"/>
                </a:solidFill>
              </a:rPr>
              <a:t>и К</a:t>
            </a:r>
            <a:r>
              <a:rPr lang="ru-RU" sz="2400" b="1" kern="0" baseline="30000" dirty="0" smtClean="0">
                <a:solidFill>
                  <a:prstClr val="white"/>
                </a:solidFill>
              </a:rPr>
              <a:t>+</a:t>
            </a:r>
            <a:r>
              <a:rPr lang="ru-RU" sz="2400" b="1" kern="0" dirty="0" smtClean="0">
                <a:solidFill>
                  <a:prstClr val="white"/>
                </a:solidFill>
              </a:rPr>
              <a:t> </a:t>
            </a:r>
            <a:r>
              <a:rPr lang="ru-RU" sz="1400" b="1" kern="0" dirty="0" smtClean="0">
                <a:solidFill>
                  <a:prstClr val="white"/>
                </a:solidFill>
              </a:rPr>
              <a:t>Предупреждают потерю электролитов  со стулом</a:t>
            </a:r>
            <a:endParaRPr lang="en-US" sz="1400" b="1" kern="0" dirty="0" smtClean="0">
              <a:solidFill>
                <a:prstClr val="white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1673342">
            <a:off x="5471195" y="1552859"/>
            <a:ext cx="1554429" cy="1368152"/>
          </a:xfrm>
          <a:prstGeom prst="circular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black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8405841">
            <a:off x="5405903" y="5033941"/>
            <a:ext cx="1554429" cy="1368152"/>
          </a:xfrm>
          <a:prstGeom prst="circular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black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 rot="13231135">
            <a:off x="1679390" y="4922037"/>
            <a:ext cx="1554429" cy="1368152"/>
          </a:xfrm>
          <a:prstGeom prst="circular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black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20154711">
            <a:off x="1743015" y="1518805"/>
            <a:ext cx="1554429" cy="1368152"/>
          </a:xfrm>
          <a:prstGeom prst="circular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black"/>
              </a:solidFill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228601" y="6611779"/>
            <a:ext cx="6400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000" dirty="0" smtClean="0">
                <a:solidFill>
                  <a:schemeClr val="tx2"/>
                </a:solidFill>
              </a:rPr>
              <a:t>Инструкция по применению лекарственного препарата для медицинского применения МОВИПРЕП</a:t>
            </a:r>
            <a:r>
              <a:rPr lang="ru-RU" sz="1000" dirty="0" smtClean="0">
                <a:solidFill>
                  <a:schemeClr val="tx2"/>
                </a:solidFill>
                <a:cs typeface="Calibri"/>
              </a:rPr>
              <a:t>®</a:t>
            </a:r>
            <a:endParaRPr lang="ru-RU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3399"/>
                </a:solidFill>
              </a:rPr>
              <a:t>Вопросы подготовки кишечника к </a:t>
            </a:r>
            <a:r>
              <a:rPr lang="ru-RU" sz="3600" b="1" dirty="0" err="1">
                <a:solidFill>
                  <a:srgbClr val="003399"/>
                </a:solidFill>
              </a:rPr>
              <a:t>колоноскопии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1054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3399"/>
                </a:solidFill>
              </a:rPr>
              <a:t>Добавление аскорбиновой кислоты к ПЭГ и сульфату натрия снижает эффективный объем раствора для </a:t>
            </a:r>
            <a:r>
              <a:rPr lang="ru-RU" dirty="0" err="1">
                <a:solidFill>
                  <a:srgbClr val="003399"/>
                </a:solidFill>
              </a:rPr>
              <a:t>лаважа</a:t>
            </a:r>
            <a:r>
              <a:rPr lang="ru-RU" dirty="0">
                <a:solidFill>
                  <a:srgbClr val="003399"/>
                </a:solidFill>
              </a:rPr>
              <a:t> кишечника с традиционных 4 л до 2 </a:t>
            </a:r>
            <a:r>
              <a:rPr lang="ru-RU" dirty="0" smtClean="0">
                <a:solidFill>
                  <a:srgbClr val="003399"/>
                </a:solidFill>
              </a:rPr>
              <a:t>л. </a:t>
            </a:r>
          </a:p>
          <a:p>
            <a:r>
              <a:rPr lang="ru-RU" dirty="0" smtClean="0">
                <a:solidFill>
                  <a:srgbClr val="003399"/>
                </a:solidFill>
              </a:rPr>
              <a:t>Очистительный </a:t>
            </a:r>
            <a:r>
              <a:rPr lang="ru-RU" dirty="0">
                <a:solidFill>
                  <a:srgbClr val="003399"/>
                </a:solidFill>
              </a:rPr>
              <a:t>эффект аскорбиновой кислоты, как полагают, обусловлен насыщаемостью ее абсорбции в кишечнике и </a:t>
            </a:r>
            <a:r>
              <a:rPr lang="ru-RU" dirty="0" err="1">
                <a:solidFill>
                  <a:srgbClr val="003399"/>
                </a:solidFill>
              </a:rPr>
              <a:t>осмотически</a:t>
            </a:r>
            <a:r>
              <a:rPr lang="ru-RU" dirty="0">
                <a:solidFill>
                  <a:srgbClr val="003399"/>
                </a:solidFill>
              </a:rPr>
              <a:t> активными свойствами, проявляющимися в высоких </a:t>
            </a:r>
            <a:r>
              <a:rPr lang="ru-RU" dirty="0" smtClean="0">
                <a:solidFill>
                  <a:srgbClr val="003399"/>
                </a:solidFill>
              </a:rPr>
              <a:t>дозах.  </a:t>
            </a:r>
          </a:p>
          <a:p>
            <a:r>
              <a:rPr lang="ru-RU" dirty="0" smtClean="0">
                <a:solidFill>
                  <a:srgbClr val="003399"/>
                </a:solidFill>
              </a:rPr>
              <a:t>Избыток </a:t>
            </a:r>
            <a:r>
              <a:rPr lang="ru-RU" dirty="0">
                <a:solidFill>
                  <a:srgbClr val="003399"/>
                </a:solidFill>
              </a:rPr>
              <a:t>аскорбиновой кислоты, не всосавшийся в тонкой кишке, усиливает осмотический эффект ПЭГ и сульфата натрия. </a:t>
            </a:r>
            <a:endParaRPr lang="ru-RU" dirty="0" smtClean="0">
              <a:solidFill>
                <a:srgbClr val="003399"/>
              </a:solidFill>
            </a:endParaRPr>
          </a:p>
          <a:p>
            <a:r>
              <a:rPr lang="ru-RU" dirty="0" smtClean="0">
                <a:solidFill>
                  <a:srgbClr val="003399"/>
                </a:solidFill>
              </a:rPr>
              <a:t>Электролиты </a:t>
            </a:r>
            <a:r>
              <a:rPr lang="ru-RU" dirty="0">
                <a:solidFill>
                  <a:srgbClr val="003399"/>
                </a:solidFill>
              </a:rPr>
              <a:t>в составе препарата </a:t>
            </a:r>
            <a:r>
              <a:rPr lang="ru-RU" dirty="0" smtClean="0">
                <a:solidFill>
                  <a:srgbClr val="003399"/>
                </a:solidFill>
              </a:rPr>
              <a:t>препятствуют </a:t>
            </a:r>
            <a:r>
              <a:rPr lang="ru-RU" dirty="0">
                <a:solidFill>
                  <a:srgbClr val="003399"/>
                </a:solidFill>
              </a:rPr>
              <a:t>водно-электролитным нарушениям. </a:t>
            </a:r>
            <a:endParaRPr lang="ru-RU" dirty="0" smtClean="0">
              <a:solidFill>
                <a:srgbClr val="003399"/>
              </a:solidFill>
            </a:endParaRPr>
          </a:p>
          <a:p>
            <a:r>
              <a:rPr lang="ru-RU" dirty="0" smtClean="0">
                <a:solidFill>
                  <a:srgbClr val="003399"/>
                </a:solidFill>
              </a:rPr>
              <a:t>Помимо </a:t>
            </a:r>
            <a:r>
              <a:rPr lang="ru-RU" dirty="0">
                <a:solidFill>
                  <a:srgbClr val="003399"/>
                </a:solidFill>
              </a:rPr>
              <a:t>осмотического действия аскорбиновая кислота способствует также улучшению вкуса наряду с лимонным </a:t>
            </a:r>
            <a:r>
              <a:rPr lang="ru-RU" dirty="0" err="1">
                <a:solidFill>
                  <a:srgbClr val="003399"/>
                </a:solidFill>
              </a:rPr>
              <a:t>ароматизатором</a:t>
            </a:r>
            <a:r>
              <a:rPr lang="ru-RU" dirty="0">
                <a:solidFill>
                  <a:srgbClr val="003399"/>
                </a:solidFill>
              </a:rPr>
              <a:t>, синтезированным на основе </a:t>
            </a:r>
            <a:r>
              <a:rPr lang="ru-RU" dirty="0" err="1">
                <a:solidFill>
                  <a:srgbClr val="003399"/>
                </a:solidFill>
              </a:rPr>
              <a:t>мальтодекстрина</a:t>
            </a:r>
            <a:r>
              <a:rPr lang="ru-RU" dirty="0">
                <a:solidFill>
                  <a:srgbClr val="003399"/>
                </a:solidFill>
              </a:rPr>
              <a:t> из ингредиентов, идентичных натуральным. </a:t>
            </a:r>
            <a:endParaRPr lang="ru-RU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9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99"/>
                </a:solidFill>
              </a:rPr>
              <a:t>Вопросы подготовки кишечника к </a:t>
            </a:r>
            <a:r>
              <a:rPr lang="ru-RU" b="1" dirty="0" err="1">
                <a:solidFill>
                  <a:srgbClr val="003399"/>
                </a:solidFill>
              </a:rPr>
              <a:t>колоноскопии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3399"/>
                </a:solidFill>
              </a:rPr>
              <a:t>Согласно актуальным рекомендациям ESGE, ASGE </a:t>
            </a:r>
            <a:r>
              <a:rPr lang="ru-RU" sz="2400" dirty="0" smtClean="0">
                <a:solidFill>
                  <a:srgbClr val="003399"/>
                </a:solidFill>
              </a:rPr>
              <a:t>, </a:t>
            </a:r>
            <a:r>
              <a:rPr lang="ru-RU" sz="2400" dirty="0">
                <a:solidFill>
                  <a:srgbClr val="003399"/>
                </a:solidFill>
              </a:rPr>
              <a:t>наиболее оптимальным является прием препарата ПЭГ </a:t>
            </a:r>
            <a:r>
              <a:rPr lang="ru-RU" sz="2400" dirty="0" smtClean="0">
                <a:solidFill>
                  <a:srgbClr val="003399"/>
                </a:solidFill>
              </a:rPr>
              <a:t>(</a:t>
            </a:r>
            <a:r>
              <a:rPr lang="ru-RU" sz="2400" dirty="0" err="1" smtClean="0">
                <a:solidFill>
                  <a:srgbClr val="003399"/>
                </a:solidFill>
              </a:rPr>
              <a:t>фортранс</a:t>
            </a:r>
            <a:r>
              <a:rPr lang="ru-RU" sz="2400" dirty="0" smtClean="0">
                <a:solidFill>
                  <a:srgbClr val="003399"/>
                </a:solidFill>
              </a:rPr>
              <a:t>)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в </a:t>
            </a:r>
            <a:r>
              <a:rPr lang="ru-RU" sz="2400" dirty="0">
                <a:solidFill>
                  <a:srgbClr val="003399"/>
                </a:solidFill>
              </a:rPr>
              <a:t>режиме сплит-дозы – ½ объема раствора вечером накануне и ½ объема раствора утром в день процедуры </a:t>
            </a:r>
            <a:r>
              <a:rPr lang="ru-RU" sz="2400" dirty="0" err="1">
                <a:solidFill>
                  <a:srgbClr val="003399"/>
                </a:solidFill>
              </a:rPr>
              <a:t>колоноскопии</a:t>
            </a:r>
            <a:r>
              <a:rPr lang="ru-RU" sz="2400" dirty="0">
                <a:solidFill>
                  <a:srgbClr val="003399"/>
                </a:solidFill>
              </a:rPr>
              <a:t>, </a:t>
            </a:r>
            <a:endParaRPr lang="ru-RU" sz="2400" dirty="0" smtClean="0">
              <a:solidFill>
                <a:srgbClr val="003399"/>
              </a:solidFill>
            </a:endParaRPr>
          </a:p>
          <a:p>
            <a:r>
              <a:rPr lang="ru-RU" sz="2400" dirty="0" smtClean="0">
                <a:solidFill>
                  <a:srgbClr val="003399"/>
                </a:solidFill>
              </a:rPr>
              <a:t>либо </a:t>
            </a:r>
            <a:r>
              <a:rPr lang="ru-RU" sz="2400" dirty="0">
                <a:solidFill>
                  <a:srgbClr val="003399"/>
                </a:solidFill>
              </a:rPr>
              <a:t>же режим утренней одноэтапной подготовки, когда вся доза препарата принимается непосредственно в день </a:t>
            </a:r>
            <a:r>
              <a:rPr lang="ru-RU" sz="2400" dirty="0" err="1" smtClean="0">
                <a:solidFill>
                  <a:srgbClr val="003399"/>
                </a:solidFill>
              </a:rPr>
              <a:t>колоноскопии</a:t>
            </a:r>
            <a:r>
              <a:rPr lang="ru-RU" sz="2400" dirty="0" smtClean="0">
                <a:solidFill>
                  <a:srgbClr val="003399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3399"/>
                </a:solidFill>
              </a:rPr>
              <a:t>В </a:t>
            </a:r>
            <a:r>
              <a:rPr lang="ru-RU" sz="2400" dirty="0">
                <a:solidFill>
                  <a:srgbClr val="003399"/>
                </a:solidFill>
              </a:rPr>
              <a:t>этом отношении прием 4 л раствора ПЭГ для большинства пациентов возможен только в режиме сплит-дозы и маловероятно осуществим по схеме одноэтапной утренней </a:t>
            </a:r>
            <a:r>
              <a:rPr lang="ru-RU" sz="2400" dirty="0" smtClean="0">
                <a:solidFill>
                  <a:srgbClr val="003399"/>
                </a:solidFill>
              </a:rPr>
              <a:t>подготовки.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28600" y="92332"/>
            <a:ext cx="9144000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04990"/>
                </a:solidFill>
              </a:rPr>
              <a:t>МОВИПРЕП® - КАЧЕСТВЕННАЯ ПОДГОТОВКА ПРАВЫХ ОТДЕЛОВ КИШКИ КАК В СПЛИТ-ДОЗЕ, ТАК И ПРИ ОДНОЭТАПНОМ УТРЕННЕМ ПРИЕМЕ</a:t>
            </a:r>
            <a:endParaRPr lang="ru-RU" sz="2800" b="1" dirty="0">
              <a:solidFill>
                <a:srgbClr val="00499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800" dirty="0" err="1">
                <a:solidFill>
                  <a:schemeClr val="tx2"/>
                </a:solidFill>
              </a:rPr>
              <a:t>Matro</a:t>
            </a:r>
            <a:r>
              <a:rPr lang="en-US" sz="800" dirty="0">
                <a:solidFill>
                  <a:schemeClr val="tx2"/>
                </a:solidFill>
              </a:rPr>
              <a:t> R. et al. Efficacy of Morning-Only Compared With Split-Dose Polyethylene Glycol Electrolyte Solution for Afternoon Colonoscopy: A Randomized Controlled Single-Blind Study. Am J </a:t>
            </a:r>
            <a:r>
              <a:rPr lang="en-US" sz="800" dirty="0" err="1">
                <a:solidFill>
                  <a:schemeClr val="tx2"/>
                </a:solidFill>
              </a:rPr>
              <a:t>Gastroenterol</a:t>
            </a:r>
            <a:r>
              <a:rPr lang="en-US" sz="800" dirty="0">
                <a:solidFill>
                  <a:schemeClr val="tx2"/>
                </a:solidFill>
              </a:rPr>
              <a:t> 2010; 105:1954-61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60153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Нижняя </a:t>
            </a:r>
            <a:r>
              <a:rPr lang="ru-RU" sz="1200" dirty="0">
                <a:solidFill>
                  <a:schemeClr val="tx2"/>
                </a:solidFill>
              </a:rPr>
              <a:t>граница 95% ДИ для разности эффектов: - 7,8%, </a:t>
            </a:r>
            <a:r>
              <a:rPr lang="ru-RU" sz="1200" dirty="0" err="1">
                <a:solidFill>
                  <a:schemeClr val="tx2"/>
                </a:solidFill>
              </a:rPr>
              <a:t>non-inferiority</a:t>
            </a:r>
            <a:r>
              <a:rPr lang="ru-RU" sz="1200" dirty="0">
                <a:solidFill>
                  <a:schemeClr val="tx2"/>
                </a:solidFill>
              </a:rPr>
              <a:t> p = 0.003</a:t>
            </a:r>
          </a:p>
          <a:p>
            <a:r>
              <a:rPr lang="ru-RU" sz="1200" dirty="0" err="1">
                <a:solidFill>
                  <a:schemeClr val="tx2"/>
                </a:solidFill>
              </a:rPr>
              <a:t>Non-inferiority</a:t>
            </a:r>
            <a:r>
              <a:rPr lang="ru-RU" sz="1200" dirty="0">
                <a:solidFill>
                  <a:schemeClr val="tx2"/>
                </a:solidFill>
              </a:rPr>
              <a:t> – не хуже, ДИ – доверительный </a:t>
            </a:r>
            <a:r>
              <a:rPr lang="ru-RU" sz="1200" dirty="0" smtClean="0">
                <a:solidFill>
                  <a:schemeClr val="tx2"/>
                </a:solidFill>
              </a:rPr>
              <a:t>интервал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28800" y="1295400"/>
            <a:ext cx="4191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/>
              <a:t>% пациентов с отличной и хорошей подготовкой правых отделов кишки</a:t>
            </a:r>
            <a:endParaRPr lang="ru-RU" sz="1400" dirty="0"/>
          </a:p>
        </p:txBody>
      </p:sp>
      <p:graphicFrame>
        <p:nvGraphicFramePr>
          <p:cNvPr id="9" name="Chart 11"/>
          <p:cNvGraphicFramePr/>
          <p:nvPr>
            <p:extLst>
              <p:ext uri="{D42A27DB-BD31-4B8C-83A1-F6EECF244321}">
                <p14:modId xmlns:p14="http://schemas.microsoft.com/office/powerpoint/2010/main" val="768683066"/>
              </p:ext>
            </p:extLst>
          </p:nvPr>
        </p:nvGraphicFramePr>
        <p:xfrm>
          <a:off x="1907704" y="2291214"/>
          <a:ext cx="5328592" cy="342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568" y="6172200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36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28600" y="244732"/>
            <a:ext cx="8637504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004990"/>
                </a:solidFill>
              </a:rPr>
              <a:t>МОВИПРЕП® - </a:t>
            </a:r>
            <a:r>
              <a:rPr lang="ru-RU" sz="2800" b="1" dirty="0" smtClean="0">
                <a:solidFill>
                  <a:srgbClr val="004990"/>
                </a:solidFill>
              </a:rPr>
              <a:t>ПРИВЕРЖЕННОСТЬ ПАЦИЕНТОВ К ПРИЕМУ В 2,23 РАЗА ВЫШЕ</a:t>
            </a:r>
            <a:endParaRPr lang="ru-RU" sz="2800" b="1" dirty="0">
              <a:solidFill>
                <a:srgbClr val="004990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004990"/>
                </a:solidFill>
              </a:rPr>
              <a:t>(</a:t>
            </a:r>
            <a:r>
              <a:rPr lang="en-US" sz="2800" b="1" dirty="0">
                <a:solidFill>
                  <a:srgbClr val="004990"/>
                </a:solidFill>
              </a:rPr>
              <a:t>n = </a:t>
            </a:r>
            <a:r>
              <a:rPr lang="ru-RU" sz="2800" b="1" dirty="0" smtClean="0">
                <a:solidFill>
                  <a:srgbClr val="004990"/>
                </a:solidFill>
              </a:rPr>
              <a:t>1808</a:t>
            </a:r>
            <a:r>
              <a:rPr lang="en-US" sz="2800" b="1" dirty="0" smtClean="0">
                <a:solidFill>
                  <a:srgbClr val="004990"/>
                </a:solidFill>
              </a:rPr>
              <a:t>)</a:t>
            </a:r>
            <a:endParaRPr lang="ru-RU" sz="2800" b="1" dirty="0">
              <a:solidFill>
                <a:srgbClr val="00499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828800"/>
            <a:ext cx="6967537" cy="396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800" dirty="0" err="1">
                <a:solidFill>
                  <a:schemeClr val="tx2"/>
                </a:solidFill>
              </a:rPr>
              <a:t>Qingsong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 err="1">
                <a:solidFill>
                  <a:schemeClr val="tx2"/>
                </a:solidFill>
              </a:rPr>
              <a:t>Xie</a:t>
            </a:r>
            <a:r>
              <a:rPr lang="en-US" sz="800" dirty="0">
                <a:solidFill>
                  <a:schemeClr val="tx2"/>
                </a:solidFill>
              </a:rPr>
              <a:t> et all. A Meta-Analysis of Randomized Controlled Trials of Low-Volume Polyethylene Glycol plus Ascorbic Acid versus Standard-Volume Polyethylene Glycol Solution as Bowel Preparations for Colonoscopy. PLOS ONE Vol. 9 Issue 6 e99092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9068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Мета-анализ 11 </a:t>
            </a:r>
            <a:r>
              <a:rPr lang="ru-RU" sz="1200" dirty="0" err="1" smtClean="0">
                <a:solidFill>
                  <a:schemeClr val="tx2"/>
                </a:solidFill>
              </a:rPr>
              <a:t>рандомизированных</a:t>
            </a:r>
            <a:r>
              <a:rPr lang="ru-RU" sz="1200" dirty="0" smtClean="0">
                <a:solidFill>
                  <a:schemeClr val="tx2"/>
                </a:solidFill>
              </a:rPr>
              <a:t> контролируемых исследований </a:t>
            </a:r>
            <a:r>
              <a:rPr lang="en-US" sz="1200" dirty="0" smtClean="0">
                <a:solidFill>
                  <a:schemeClr val="tx2"/>
                </a:solidFill>
              </a:rPr>
              <a:t>(n = </a:t>
            </a:r>
            <a:r>
              <a:rPr lang="ru-RU" sz="1200" dirty="0" smtClean="0">
                <a:solidFill>
                  <a:schemeClr val="tx2"/>
                </a:solidFill>
              </a:rPr>
              <a:t>3431)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Оценка эффективности, </a:t>
            </a:r>
            <a:r>
              <a:rPr lang="ru-RU" sz="1200" dirty="0" err="1" smtClean="0">
                <a:solidFill>
                  <a:schemeClr val="tx2"/>
                </a:solidFill>
              </a:rPr>
              <a:t>комплаенса</a:t>
            </a:r>
            <a:r>
              <a:rPr lang="ru-RU" sz="1200" dirty="0" smtClean="0">
                <a:solidFill>
                  <a:schemeClr val="tx2"/>
                </a:solidFill>
              </a:rPr>
              <a:t> и уровня нежелательных явлений, рассчитывая статистический 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показатель отношения шансов (</a:t>
            </a:r>
            <a:r>
              <a:rPr lang="en-US" sz="1200" dirty="0" smtClean="0">
                <a:solidFill>
                  <a:schemeClr val="tx2"/>
                </a:solidFill>
              </a:rPr>
              <a:t>OR)</a:t>
            </a:r>
            <a:r>
              <a:rPr lang="ru-RU" sz="1200" dirty="0" smtClean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568" y="6172200"/>
            <a:ext cx="110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56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20642</TotalTime>
  <Words>2154</Words>
  <Application>Microsoft Office PowerPoint</Application>
  <PresentationFormat>Экран (4:3)</PresentationFormat>
  <Paragraphs>227</Paragraphs>
  <Slides>27</Slides>
  <Notes>11</Notes>
  <HiddenSlides>1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Office Theme</vt:lpstr>
      <vt:lpstr>Custom Design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think-cell Slide</vt:lpstr>
      <vt:lpstr>Презентация PowerPoint</vt:lpstr>
      <vt:lpstr> Вопросы подготовки кишечника к колоноскопии </vt:lpstr>
      <vt:lpstr> Вопросы подготовки кишечника к колоноскопии </vt:lpstr>
      <vt:lpstr> Вопросы подготовки кишечника к колоноскопии </vt:lpstr>
      <vt:lpstr>МОВИПРЕП® - ИННОВАЦИОННАЯ  КОМБИНАЦИЯ МАКРОГОЛА И  АСКОРБАТНОГО КОМПЛЕКСА</vt:lpstr>
      <vt:lpstr>Вопросы подготовки кишечника к колоноскопии</vt:lpstr>
      <vt:lpstr>Вопросы подготовки кишечника к колоноскопии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МОВИПРЕП®: ФОРМА ВЫПУСКА      И СОСТАВ</vt:lpstr>
      <vt:lpstr>3 ЭТАПА ПОДГОТОВКИ  К КОЛОНОСКОПИИ</vt:lpstr>
      <vt:lpstr>3 ЭТАПА ПОДГОТОВКИ  К КОЛОНОСКОПИИ</vt:lpstr>
      <vt:lpstr>СХЕМЫ ПРИЕМА МОВИПРЕП®</vt:lpstr>
      <vt:lpstr>ПРОЦЕСС ПРИЕМА МОВИПРЕП®</vt:lpstr>
      <vt:lpstr>УПАКОВКУ МОВИПРЕП® НЕЛЬЗЯ ДЕЛИТЬ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подготовки кишечника к колоноскопии (резюме)</vt:lpstr>
      <vt:lpstr>Презентация PowerPoint</vt:lpstr>
    </vt:vector>
  </TitlesOfParts>
  <Company>Takeda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olse</dc:creator>
  <cp:lastModifiedBy>Лариса</cp:lastModifiedBy>
  <cp:revision>634</cp:revision>
  <dcterms:created xsi:type="dcterms:W3CDTF">2014-03-25T12:04:01Z</dcterms:created>
  <dcterms:modified xsi:type="dcterms:W3CDTF">2017-09-27T21:10:47Z</dcterms:modified>
</cp:coreProperties>
</file>