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5"/>
  </p:notesMasterIdLst>
  <p:sldIdLst>
    <p:sldId id="1157" r:id="rId3"/>
    <p:sldId id="466" r:id="rId4"/>
    <p:sldId id="1155" r:id="rId5"/>
    <p:sldId id="1135" r:id="rId6"/>
    <p:sldId id="1151" r:id="rId7"/>
    <p:sldId id="1152" r:id="rId8"/>
    <p:sldId id="858" r:id="rId9"/>
    <p:sldId id="852" r:id="rId10"/>
    <p:sldId id="859" r:id="rId11"/>
    <p:sldId id="1154" r:id="rId12"/>
    <p:sldId id="863" r:id="rId13"/>
    <p:sldId id="856" r:id="rId14"/>
    <p:sldId id="857" r:id="rId15"/>
    <p:sldId id="853" r:id="rId16"/>
    <p:sldId id="834" r:id="rId17"/>
    <p:sldId id="841" r:id="rId18"/>
    <p:sldId id="1142" r:id="rId19"/>
    <p:sldId id="837" r:id="rId20"/>
    <p:sldId id="1156" r:id="rId21"/>
    <p:sldId id="507" r:id="rId22"/>
    <p:sldId id="1141" r:id="rId23"/>
    <p:sldId id="1159" r:id="rId24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DD339"/>
    <a:srgbClr val="00FDFF"/>
    <a:srgbClr val="00CCFF"/>
    <a:srgbClr val="264BE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8" autoAdjust="0"/>
    <p:restoredTop sz="93243" autoAdjust="0"/>
  </p:normalViewPr>
  <p:slideViewPr>
    <p:cSldViewPr>
      <p:cViewPr varScale="1">
        <p:scale>
          <a:sx n="94" d="100"/>
          <a:sy n="94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rgbClr val="002060"/>
                </a:solidFill>
              </a:rPr>
              <a:t>Эффективность </a:t>
            </a:r>
            <a:r>
              <a:rPr lang="ru-RU" sz="1800" dirty="0" err="1">
                <a:solidFill>
                  <a:srgbClr val="002060"/>
                </a:solidFill>
              </a:rPr>
              <a:t>литолиза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Урсофальком</a:t>
            </a:r>
            <a:r>
              <a:rPr lang="ru-RU" sz="1800" dirty="0">
                <a:solidFill>
                  <a:srgbClr val="002060"/>
                </a:solidFill>
              </a:rPr>
              <a:t> в зависимости от размера конкрементов*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01-6441-8CC3-58F040A0038B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01-6441-8CC3-58F040A00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Камни &lt; 5 мм</c:v>
                </c:pt>
                <c:pt idx="1">
                  <c:v>Камни &gt; 10 мм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01-6441-8CC3-58F040A00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949440"/>
        <c:axId val="147950976"/>
      </c:barChart>
      <c:catAx>
        <c:axId val="14794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950976"/>
        <c:crosses val="autoZero"/>
        <c:auto val="1"/>
        <c:lblAlgn val="ctr"/>
        <c:lblOffset val="100"/>
        <c:noMultiLvlLbl val="0"/>
      </c:catAx>
      <c:valAx>
        <c:axId val="147950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794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Эффективность перорального </a:t>
            </a:r>
            <a:r>
              <a:rPr lang="ru-RU" sz="1400" dirty="0" err="1"/>
              <a:t>литолиза</a:t>
            </a:r>
            <a:r>
              <a:rPr lang="ru-RU" sz="1400" dirty="0"/>
              <a:t> </a:t>
            </a:r>
          </a:p>
        </c:rich>
      </c:tx>
      <c:layout>
        <c:manualLayout>
          <c:xMode val="edge"/>
          <c:yMode val="edge"/>
          <c:x val="0.16227999801911552"/>
          <c:y val="8.4180979826834635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3D-F948-8ACC-57CB39289C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2-3 раза в день</c:v>
                </c:pt>
                <c:pt idx="1">
                  <c:v>Однократно на ночь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0.62</c:v>
                </c:pt>
                <c:pt idx="1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3D-F948-8ACC-57CB39289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03072"/>
        <c:axId val="148013056"/>
      </c:barChart>
      <c:catAx>
        <c:axId val="14800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013056"/>
        <c:crosses val="autoZero"/>
        <c:auto val="1"/>
        <c:lblAlgn val="ctr"/>
        <c:lblOffset val="100"/>
        <c:noMultiLvlLbl val="0"/>
      </c:catAx>
      <c:valAx>
        <c:axId val="148013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800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6F41C-EC1D-44AD-A8A9-B0938737C9F5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5247C-F26B-4C98-8D01-A75343AA2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5247C-F26B-4C98-8D01-A75343AA27F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8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2BBB3DE7-75AC-864B-A0BA-A82C7581956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8415" b="82374"/>
          <a:stretch/>
        </p:blipFill>
        <p:spPr bwMode="auto">
          <a:xfrm>
            <a:off x="1" y="0"/>
            <a:ext cx="1115616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6A7DADD8-E7CD-AD4D-B18A-412672B3D2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5104" b="82804"/>
          <a:stretch/>
        </p:blipFill>
        <p:spPr bwMode="auto">
          <a:xfrm>
            <a:off x="-4451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43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0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1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CFB0D9-F889-49FA-A93C-21D7FD54B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4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B3F87E-6DAA-4D3B-B4B6-5F0DCEE0C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3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43488" y="1905000"/>
            <a:ext cx="3979862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43488" y="4076700"/>
            <a:ext cx="3979862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AF6A-6998-4057-82FF-27862844F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74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875FED-BD61-9245-85DE-B6C39177B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D356269-91C4-7F42-A18E-B63EF0D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C1782E-8CB8-9C45-9EA2-832D30C6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878F74-EA0B-AD42-964A-C8A0E9E6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5294BC-65C4-3C4F-9BB5-FD1F48A6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6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B0035B-C22A-0D46-97C7-EBBE33DF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4F8A7B-E7E5-7046-9791-F4DD002C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CFA0BA-4A6D-0347-8D27-62DDD5BA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7E1C83-2CB9-8E40-A285-E12C94D3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D8AF47-DB43-414C-9187-F8CA9A2B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0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49A793-F2BD-1642-AA63-F2B9EA0C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ECED9C-A029-564C-84C2-AA9968E3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0BDCE2-ADCB-FB41-94DE-32828E40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30AE13-9568-E849-BDD5-A9A50BFE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29C825-32A4-0846-A1D9-65A86A8C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5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52DD2-8822-1E4F-A5B3-1BAD29CB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DE071F-8839-E744-A077-089CD8D4F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399034B-B503-3543-933E-4EBA83E66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18B1CB-C0E5-0748-A646-A0D12778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B6CF4C-32EA-8047-A336-D46BB947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F8ED0D-396F-AD4F-93D1-2CF14C65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35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2B466-E488-474C-B4AF-1BB6900D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FDD4F4-9C92-D14F-AEF8-67DD7F54C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D640F45-A29C-B54E-8D94-5CAB41F13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E7FA8EB-27A6-6C42-953D-8DE19AD2A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4141B2A-1628-A84E-B2A6-DF0595D1C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EB4BA99-C666-5F4B-8A5D-BB66BFC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46659C6-DCFA-D943-B1F8-297FEAB3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F531B56-888A-3340-8F8A-2F5B4154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A6DAB407-AFF7-4A47-8DD4-10AF80ADAF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5104" b="82804"/>
          <a:stretch/>
        </p:blipFill>
        <p:spPr bwMode="auto">
          <a:xfrm>
            <a:off x="0" y="0"/>
            <a:ext cx="9144000" cy="114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2008"/>
            <a:ext cx="7776864" cy="9807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49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53BE6-BBB9-7D40-9157-984A83C4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43EB83-49FB-3D4D-833C-8C23393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426CF07-8648-DE42-BC7D-3E931698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4EAF124-53B8-6646-93C6-6A28BA1E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87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BF389BE-72B7-E047-BB2A-5FD33EE4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262775-9430-AD4C-A4AA-53E815C9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4A9ECF5-99BB-0348-AF0E-AA62E896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95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EC825C-9814-C04E-8656-9319A7B1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3603D2-1AF3-5B40-9183-F345DB71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EBE137-049B-824D-9E99-DBAAE552F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F8756E9-89FE-E346-9EFA-1182D192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4C013DD-8FEA-224B-843F-997C5305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5D87E8-A9BE-5A42-83CA-AEC80289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66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BDEA4C-6356-A240-AA88-0B5D4B9E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E4ED0B3-52FC-B248-B306-5DE6C15C0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F5704C8-1D0C-F343-B431-19859DD51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0F3A19C-8211-5B46-B0D7-5D3A3FA0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6D7C249-08C9-E448-AC5C-0BE0C512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1DBA1B-4D9F-0745-938B-4116C917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99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42A885-6FAC-9740-98E7-71C99ABC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834C87-4CEB-E247-AAA1-553288724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5DAD9C-40DF-4348-AABD-D531625A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C3038D-5B60-B143-A1E2-987CC73F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DC56CF-5ECB-EA41-B8F3-BCFD5712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4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937FE48-1446-A949-AB64-D1F2566B4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5C4503B-8D59-4B4E-A157-7A2F39E38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F22F0F-F418-F24D-ADE1-87645384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B7C68B-5AEE-4D40-AAB3-4156DE2D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4A7D9D-FB9B-7341-8708-2403EBA5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4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96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9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4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5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0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D874E4AB-0A39-F94D-8E18-69595608FA8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5104" b="82804"/>
          <a:stretch/>
        </p:blipFill>
        <p:spPr bwMode="auto"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7686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E137-F798-4052-8912-EADD4CC03843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6BA8-5756-4400-B780-F032B0DD34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AE633121-A4AB-E943-9003-110B09FBE6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3" r="5104" b="82804"/>
          <a:stretch/>
        </p:blipFill>
        <p:spPr bwMode="auto">
          <a:xfrm>
            <a:off x="12853" y="6767226"/>
            <a:ext cx="9144000" cy="11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71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41309-0B69-E04A-93F4-9D6223F5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A27163-A565-F741-AE1A-D397D898F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31606D-2B2B-8345-A5BC-79143BD97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35347-76EA-A148-9336-BEC48B969003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89C9C7-58E6-964C-87E4-25775C596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A72D55-0DAB-B84F-B952-3626D33CE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A7F8-F896-A747-9CF7-E9811EF8B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6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332656"/>
            <a:ext cx="6739086" cy="50006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err="1"/>
              <a:t>Холелитиаз</a:t>
            </a:r>
            <a:r>
              <a:rPr lang="ru-RU" altLang="ru-RU" sz="4000" b="1" dirty="0"/>
              <a:t> и растворение желчных камней </a:t>
            </a:r>
          </a:p>
        </p:txBody>
      </p:sp>
      <p:sp>
        <p:nvSpPr>
          <p:cNvPr id="27651" name="Содержимое 4"/>
          <p:cNvSpPr>
            <a:spLocks noGrp="1"/>
          </p:cNvSpPr>
          <p:nvPr>
            <p:ph idx="4294967295"/>
          </p:nvPr>
        </p:nvSpPr>
        <p:spPr>
          <a:xfrm>
            <a:off x="2483769" y="3888708"/>
            <a:ext cx="4680520" cy="249262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ru-RU" altLang="ru-RU" sz="2100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ru-RU" sz="2100" b="1" dirty="0" err="1" smtClean="0">
                <a:solidFill>
                  <a:srgbClr val="CC6600"/>
                </a:solidFill>
              </a:rPr>
              <a:t>Л.П.Фаизова</a:t>
            </a:r>
            <a:endParaRPr lang="ru-RU" altLang="ru-RU" sz="2100" b="1" dirty="0" smtClean="0">
              <a:solidFill>
                <a:srgbClr val="CC66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ru-RU" sz="2100" b="1" dirty="0" smtClean="0">
                <a:solidFill>
                  <a:srgbClr val="CC6600"/>
                </a:solidFill>
              </a:rPr>
              <a:t>Профессор Башкирского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ru-RU" sz="2100" b="1" dirty="0" smtClean="0">
                <a:solidFill>
                  <a:srgbClr val="CC6600"/>
                </a:solidFill>
              </a:rPr>
              <a:t>Государственного медицинского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ru-RU" sz="2100" b="1" dirty="0" smtClean="0">
                <a:solidFill>
                  <a:srgbClr val="CC6600"/>
                </a:solidFill>
              </a:rPr>
              <a:t>Университета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altLang="ru-RU" sz="2100" b="1" dirty="0" err="1" smtClean="0">
                <a:solidFill>
                  <a:srgbClr val="CC6600"/>
                </a:solidFill>
              </a:rPr>
              <a:t>г.Уфа</a:t>
            </a:r>
            <a:r>
              <a:rPr lang="ru-RU" altLang="ru-RU" sz="2100" b="1" dirty="0" smtClean="0">
                <a:solidFill>
                  <a:srgbClr val="CC6600"/>
                </a:solidFill>
              </a:rPr>
              <a:t>, 2019 </a:t>
            </a:r>
            <a:endParaRPr lang="ru-RU" altLang="ru-RU" sz="2100" b="1" dirty="0">
              <a:solidFill>
                <a:srgbClr val="CC6600"/>
              </a:solidFill>
            </a:endParaRPr>
          </a:p>
        </p:txBody>
      </p:sp>
      <p:pic>
        <p:nvPicPr>
          <p:cNvPr id="27652" name="Picture 4" descr="http://im8-tub.yandex.net/i?id=6998389&amp;tov=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1584176" cy="240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solvay-pharma.ru/doctors/img/maev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44662"/>
            <a:ext cx="280723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9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>
          <a:xfrm>
            <a:off x="1187624" y="18661"/>
            <a:ext cx="750952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/>
              <a:t>Алгоритм действия врача при выявлении симптоматической ЖКБ*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/>
          <a:stretch/>
        </p:blipFill>
        <p:spPr bwMode="auto">
          <a:xfrm>
            <a:off x="0" y="1116586"/>
            <a:ext cx="7056784" cy="52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695810" y="1628800"/>
            <a:ext cx="2556710" cy="38164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Динамика </a:t>
            </a:r>
            <a:r>
              <a:rPr lang="ru-RU" b="1" dirty="0" err="1"/>
              <a:t>литолиза</a:t>
            </a:r>
            <a:endParaRPr lang="ru-RU" b="1" dirty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Уменьшение размеров конкрементов в течение 3 месяцев наблюдается у </a:t>
            </a:r>
            <a:r>
              <a:rPr lang="ru-RU" sz="2000" b="1" dirty="0"/>
              <a:t>85% </a:t>
            </a:r>
            <a:r>
              <a:rPr lang="ru-RU" sz="2000" dirty="0"/>
              <a:t>пациентов</a:t>
            </a:r>
          </a:p>
          <a:p>
            <a:endParaRPr lang="ru-RU" sz="2000" dirty="0"/>
          </a:p>
          <a:p>
            <a:r>
              <a:rPr lang="ru-RU" sz="2000" dirty="0"/>
              <a:t>Скорость растворения составляет в среднем 2,86 мм за 3 месяца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667" y="6293787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* </a:t>
            </a:r>
            <a:r>
              <a:rPr lang="ru-RU" sz="1200" dirty="0"/>
              <a:t>Т. Э. Скворцова, С. И. </a:t>
            </a:r>
            <a:r>
              <a:rPr lang="ru-RU" sz="1200" dirty="0" err="1"/>
              <a:t>Ситкин</a:t>
            </a:r>
            <a:r>
              <a:rPr lang="ru-RU" sz="1200" dirty="0"/>
              <a:t>, В. Г. Радченко, П. В. Селиверстов, Е. И. Ткаченко Желчнокаменная болезнь. </a:t>
            </a:r>
            <a:br>
              <a:rPr lang="ru-RU" sz="1200" dirty="0"/>
            </a:br>
            <a:r>
              <a:rPr lang="ru-RU" sz="1200" dirty="0"/>
              <a:t>Современные подходы к диагностике, лечению и профилактике. – Москва, 2013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5A7B2C3-0E32-5342-B7FC-0344CBDE49CD}"/>
              </a:ext>
            </a:extLst>
          </p:cNvPr>
          <p:cNvSpPr/>
          <p:nvPr/>
        </p:nvSpPr>
        <p:spPr>
          <a:xfrm>
            <a:off x="97392" y="1161660"/>
            <a:ext cx="6706855" cy="2555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4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10745"/>
            <a:ext cx="8208912" cy="980728"/>
          </a:xfrm>
        </p:spPr>
        <p:txBody>
          <a:bodyPr>
            <a:noAutofit/>
          </a:bodyPr>
          <a:lstStyle/>
          <a:p>
            <a:r>
              <a:rPr lang="ru-RU" sz="2800" b="1" dirty="0"/>
              <a:t>Может ли отмечаться увеличение диаметра конкремента на фоне </a:t>
            </a:r>
            <a:r>
              <a:rPr lang="ru-RU" sz="2800" b="1" dirty="0" err="1"/>
              <a:t>литолиза</a:t>
            </a:r>
            <a:r>
              <a:rPr lang="ru-RU" sz="2800" b="1" dirty="0"/>
              <a:t> УДХК?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273" y="1448588"/>
            <a:ext cx="6840760" cy="391703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В течение первых месяцев лечения при контроле УЗИ может отмечаться увеличение диаметра конкрементов, при этом может визуально уменьшаться их плотность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Это свидетельствует о «разрыхлении» камней на фоне терапии УДХК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В связи с этим феноменом рекомендуется проведение контрольного УЗИ тем же специалистом по диагностике</a:t>
            </a:r>
          </a:p>
        </p:txBody>
      </p:sp>
      <p:sp>
        <p:nvSpPr>
          <p:cNvPr id="6" name="Овал 5"/>
          <p:cNvSpPr/>
          <p:nvPr/>
        </p:nvSpPr>
        <p:spPr>
          <a:xfrm>
            <a:off x="7668344" y="1883679"/>
            <a:ext cx="50405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61488" y="2996952"/>
            <a:ext cx="717767" cy="82030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61488" y="4749081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298413" y="4749081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13326" y="4365104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46387" y="4365104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27229" y="5005169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13326" y="5113181"/>
            <a:ext cx="252026" cy="2160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920372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920372" y="39330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63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Размер конкрементов оказывает серьезное влияние на прогноз </a:t>
            </a:r>
            <a:r>
              <a:rPr lang="ru-RU" sz="3200" b="1" dirty="0" err="1"/>
              <a:t>литолиза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476546"/>
            <a:ext cx="4258816" cy="41373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Конкременты менее 5 мм растворяются в 79% случаев в течение 6 </a:t>
            </a:r>
            <a:r>
              <a:rPr lang="ru-RU" sz="2000" dirty="0" err="1">
                <a:solidFill>
                  <a:srgbClr val="002060"/>
                </a:solidFill>
              </a:rPr>
              <a:t>мес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При размере конкрементов более 1 см эффективность падает на треть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Конкременты более 15-20 мм не растворяются или процесс </a:t>
            </a:r>
            <a:r>
              <a:rPr lang="ru-RU" sz="2000" dirty="0" err="1">
                <a:solidFill>
                  <a:srgbClr val="002060"/>
                </a:solidFill>
              </a:rPr>
              <a:t>литолиза</a:t>
            </a:r>
            <a:r>
              <a:rPr lang="ru-RU" sz="2000" dirty="0">
                <a:solidFill>
                  <a:srgbClr val="002060"/>
                </a:solidFill>
              </a:rPr>
              <a:t> очень замедляется из-за снижения отношения поверхность/объем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4516096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636" y="6126163"/>
            <a:ext cx="38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Barbara et al., 1983 </a:t>
            </a:r>
          </a:p>
          <a:p>
            <a:r>
              <a:rPr lang="ru-RU" dirty="0"/>
              <a:t>   </a:t>
            </a:r>
            <a:r>
              <a:rPr lang="en-US" dirty="0"/>
              <a:t>Dowling et al., 1983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48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Содержимое 3"/>
          <p:cNvSpPr>
            <a:spLocks noGrp="1"/>
          </p:cNvSpPr>
          <p:nvPr>
            <p:ph sz="half" idx="1"/>
          </p:nvPr>
        </p:nvSpPr>
        <p:spPr>
          <a:xfrm>
            <a:off x="259904" y="1534166"/>
            <a:ext cx="4038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000" dirty="0">
                <a:solidFill>
                  <a:srgbClr val="002060"/>
                </a:solidFill>
              </a:rPr>
              <a:t>В первой половине дня усиленная перистальтика ЖКТ, поэтому возможна частичная потеря  принятой дозы УДХК</a:t>
            </a:r>
          </a:p>
          <a:p>
            <a:pPr algn="just"/>
            <a:endParaRPr lang="ru-RU" altLang="ru-RU" sz="2000" dirty="0">
              <a:solidFill>
                <a:srgbClr val="002060"/>
              </a:solidFill>
            </a:endParaRPr>
          </a:p>
          <a:p>
            <a:pPr algn="just"/>
            <a:r>
              <a:rPr lang="ru-RU" altLang="ru-RU" sz="2000" dirty="0">
                <a:solidFill>
                  <a:srgbClr val="002060"/>
                </a:solidFill>
              </a:rPr>
              <a:t>Ночью происходит основной синтез холестерина (80% происходит в печени)</a:t>
            </a:r>
          </a:p>
          <a:p>
            <a:pPr algn="just"/>
            <a:endParaRPr lang="ru-RU" altLang="ru-RU" sz="2000" dirty="0">
              <a:solidFill>
                <a:srgbClr val="002060"/>
              </a:solidFill>
            </a:endParaRPr>
          </a:p>
          <a:p>
            <a:pPr algn="just"/>
            <a:r>
              <a:rPr lang="ru-RU" altLang="ru-RU" sz="2000" dirty="0">
                <a:solidFill>
                  <a:srgbClr val="002060"/>
                </a:solidFill>
              </a:rPr>
              <a:t>Физиологический пик насыщения желчи холестерином соответствует ночному времени, и действие УДХК может быть более эффективным</a:t>
            </a:r>
          </a:p>
          <a:p>
            <a:pPr algn="just">
              <a:buFont typeface="Arial" pitchFamily="34" charset="0"/>
              <a:buNone/>
            </a:pPr>
            <a:endParaRPr lang="ru-RU" altLang="ru-RU" sz="2000" dirty="0"/>
          </a:p>
          <a:p>
            <a:pPr algn="just">
              <a:buFont typeface="Arial" pitchFamily="34" charset="0"/>
              <a:buNone/>
            </a:pPr>
            <a:endParaRPr lang="ru-RU" altLang="ru-RU" sz="20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1410298"/>
              </p:ext>
            </p:extLst>
          </p:nvPr>
        </p:nvGraphicFramePr>
        <p:xfrm>
          <a:off x="4648200" y="2420888"/>
          <a:ext cx="4038600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3968" y="155679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FF"/>
                </a:solidFill>
              </a:rPr>
              <a:t>Однократный прием </a:t>
            </a:r>
            <a:r>
              <a:rPr lang="ru-RU" b="1" dirty="0" err="1">
                <a:solidFill>
                  <a:srgbClr val="0066FF"/>
                </a:solidFill>
              </a:rPr>
              <a:t>Урсофалька</a:t>
            </a:r>
            <a:r>
              <a:rPr lang="ru-RU" b="1" dirty="0">
                <a:solidFill>
                  <a:srgbClr val="0066FF"/>
                </a:solidFill>
              </a:rPr>
              <a:t> на ночь повышает в дозе 12 мг/кг эффективность </a:t>
            </a:r>
            <a:r>
              <a:rPr lang="ru-RU" b="1" dirty="0" err="1">
                <a:solidFill>
                  <a:srgbClr val="0066FF"/>
                </a:solidFill>
              </a:rPr>
              <a:t>литолиза</a:t>
            </a:r>
            <a:r>
              <a:rPr lang="ru-RU" b="1" dirty="0">
                <a:solidFill>
                  <a:srgbClr val="0066FF"/>
                </a:solidFill>
              </a:rPr>
              <a:t> через 6 мес.*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31226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</a:t>
            </a:r>
            <a:r>
              <a:rPr lang="en-US" dirty="0" err="1"/>
              <a:t>Galatola</a:t>
            </a:r>
            <a:r>
              <a:rPr lang="en-US" dirty="0"/>
              <a:t> et al., 1992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723E6B40-B312-D04C-B96B-576BF9BC6A61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537140" cy="974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900" b="1" dirty="0"/>
              <a:t> </a:t>
            </a:r>
            <a:r>
              <a:rPr lang="ru-RU" altLang="ru-RU" sz="2800" b="1" dirty="0"/>
              <a:t>Режим приема для </a:t>
            </a:r>
            <a:r>
              <a:rPr lang="ru-RU" altLang="ru-RU" sz="2800" b="1" dirty="0" err="1"/>
              <a:t>литолиза</a:t>
            </a:r>
            <a:r>
              <a:rPr lang="ru-RU" altLang="ru-RU" sz="2800" b="1" dirty="0"/>
              <a:t> и профилактики ЖКБ </a:t>
            </a:r>
            <a:br>
              <a:rPr lang="ru-RU" altLang="ru-RU" sz="2800" b="1" dirty="0"/>
            </a:br>
            <a:r>
              <a:rPr lang="ru-RU" altLang="ru-RU" sz="2800" b="1" dirty="0" err="1"/>
              <a:t>Урсофальк</a:t>
            </a:r>
            <a:r>
              <a:rPr lang="ru-RU" altLang="ru-RU" sz="2800" b="1" dirty="0"/>
              <a:t> необходимо назначать на ночь</a:t>
            </a:r>
          </a:p>
        </p:txBody>
      </p:sp>
    </p:spTree>
    <p:extLst>
      <p:ext uri="{BB962C8B-B14F-4D97-AF65-F5344CB8AC3E}">
        <p14:creationId xmlns:p14="http://schemas.microsoft.com/office/powerpoint/2010/main" val="223448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B82C5C31-0666-D84D-B0A0-A9A4A11CB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28363" r="76855" b="32055"/>
          <a:stretch/>
        </p:blipFill>
        <p:spPr bwMode="auto">
          <a:xfrm>
            <a:off x="6876256" y="4632217"/>
            <a:ext cx="1475030" cy="20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>
          <a:xfrm>
            <a:off x="773832" y="104215"/>
            <a:ext cx="8208912" cy="980728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Причины неэффективности </a:t>
            </a:r>
            <a:r>
              <a:rPr lang="ru-RU" altLang="ru-RU" sz="3200" b="1" dirty="0" err="1">
                <a:solidFill>
                  <a:schemeClr val="bg1"/>
                </a:solidFill>
              </a:rPr>
              <a:t>литолитической</a:t>
            </a:r>
            <a:r>
              <a:rPr lang="ru-RU" altLang="ru-RU" sz="3200" b="1" dirty="0">
                <a:solidFill>
                  <a:schemeClr val="bg1"/>
                </a:solidFill>
              </a:rPr>
              <a:t> терапии: на что можно повлиять</a:t>
            </a:r>
          </a:p>
        </p:txBody>
      </p:sp>
      <p:sp>
        <p:nvSpPr>
          <p:cNvPr id="119811" name="Содержимое 2"/>
          <p:cNvSpPr>
            <a:spLocks noGrp="1"/>
          </p:cNvSpPr>
          <p:nvPr>
            <p:ph idx="1"/>
          </p:nvPr>
        </p:nvSpPr>
        <p:spPr>
          <a:xfrm>
            <a:off x="1259632" y="1700808"/>
            <a:ext cx="4959872" cy="4546861"/>
          </a:xfrm>
        </p:spPr>
        <p:txBody>
          <a:bodyPr>
            <a:normAutofit/>
          </a:bodyPr>
          <a:lstStyle/>
          <a:p>
            <a:pPr lvl="1" algn="just"/>
            <a:r>
              <a:rPr lang="ru-RU" altLang="ru-RU" sz="2400" dirty="0">
                <a:solidFill>
                  <a:srgbClr val="FF0000"/>
                </a:solidFill>
              </a:rPr>
              <a:t>Низкая доза</a:t>
            </a:r>
            <a:r>
              <a:rPr lang="en-US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>
                <a:solidFill>
                  <a:srgbClr val="FF0000"/>
                </a:solidFill>
              </a:rPr>
              <a:t>УДХК</a:t>
            </a:r>
          </a:p>
          <a:p>
            <a:pPr lvl="1" algn="just"/>
            <a:r>
              <a:rPr lang="ru-RU" altLang="ru-RU" sz="2400" dirty="0">
                <a:solidFill>
                  <a:srgbClr val="FF0000"/>
                </a:solidFill>
              </a:rPr>
              <a:t>Недостаточная длительность терапии</a:t>
            </a:r>
          </a:p>
          <a:p>
            <a:pPr lvl="1" algn="just"/>
            <a:r>
              <a:rPr lang="ru-RU" altLang="ru-RU" sz="2400" dirty="0">
                <a:solidFill>
                  <a:srgbClr val="264BE6"/>
                </a:solidFill>
              </a:rPr>
              <a:t>Нарушение сократительной функции ЖП</a:t>
            </a:r>
          </a:p>
          <a:p>
            <a:pPr lvl="1" algn="just"/>
            <a:r>
              <a:rPr lang="ru-RU" altLang="ru-RU" sz="2400" dirty="0" err="1"/>
              <a:t>Кальцификация</a:t>
            </a:r>
            <a:r>
              <a:rPr lang="ru-RU" altLang="ru-RU" sz="2400" dirty="0"/>
              <a:t> конкрементов</a:t>
            </a:r>
          </a:p>
          <a:p>
            <a:pPr lvl="1" algn="just"/>
            <a:r>
              <a:rPr lang="ru-RU" altLang="ru-RU" sz="2400" dirty="0" err="1"/>
              <a:t>Нехолестериновые</a:t>
            </a:r>
            <a:r>
              <a:rPr lang="ru-RU" altLang="ru-RU" sz="2400" dirty="0"/>
              <a:t> камни</a:t>
            </a:r>
          </a:p>
          <a:p>
            <a:pPr lvl="1" algn="just"/>
            <a:r>
              <a:rPr lang="ru-RU" altLang="ru-RU" sz="2400" dirty="0"/>
              <a:t>Большие размеры камней</a:t>
            </a:r>
          </a:p>
          <a:p>
            <a:pPr lvl="1" algn="just"/>
            <a:r>
              <a:rPr lang="ru-RU" altLang="ru-RU" sz="2400" dirty="0"/>
              <a:t>Большое число конкрементов</a:t>
            </a:r>
            <a:endParaRPr lang="ru-RU" alt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784B5C-65A3-DC4B-A39C-F1582DD3BD79}"/>
              </a:ext>
            </a:extLst>
          </p:cNvPr>
          <p:cNvSpPr txBox="1"/>
          <p:nvPr/>
        </p:nvSpPr>
        <p:spPr>
          <a:xfrm>
            <a:off x="6241781" y="1663857"/>
            <a:ext cx="2938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Важна максимальная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концентрация УДХК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в ЖП в течение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всего курса терапии</a:t>
            </a:r>
          </a:p>
        </p:txBody>
      </p:sp>
      <p:sp>
        <p:nvSpPr>
          <p:cNvPr id="7" name="Открывающая квадратная скобка 6">
            <a:extLst>
              <a:ext uri="{FF2B5EF4-FFF2-40B4-BE49-F238E27FC236}">
                <a16:creationId xmlns="" xmlns:a16="http://schemas.microsoft.com/office/drawing/2014/main" id="{A0626777-23D6-6D49-81AB-3C8C2BEDC72D}"/>
              </a:ext>
            </a:extLst>
          </p:cNvPr>
          <p:cNvSpPr/>
          <p:nvPr/>
        </p:nvSpPr>
        <p:spPr>
          <a:xfrm>
            <a:off x="1619672" y="1700808"/>
            <a:ext cx="360040" cy="1224136"/>
          </a:xfrm>
          <a:prstGeom prst="leftBracke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ткрывающая квадратная скобка 10">
            <a:extLst>
              <a:ext uri="{FF2B5EF4-FFF2-40B4-BE49-F238E27FC236}">
                <a16:creationId xmlns="" xmlns:a16="http://schemas.microsoft.com/office/drawing/2014/main" id="{A453B2B8-5842-0D48-B602-8096382D97DF}"/>
              </a:ext>
            </a:extLst>
          </p:cNvPr>
          <p:cNvSpPr/>
          <p:nvPr/>
        </p:nvSpPr>
        <p:spPr>
          <a:xfrm>
            <a:off x="1619672" y="3911046"/>
            <a:ext cx="360040" cy="1534177"/>
          </a:xfrm>
          <a:prstGeom prst="leftBracke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ткрывающая квадратная скобка 11">
            <a:extLst>
              <a:ext uri="{FF2B5EF4-FFF2-40B4-BE49-F238E27FC236}">
                <a16:creationId xmlns="" xmlns:a16="http://schemas.microsoft.com/office/drawing/2014/main" id="{8DFC153C-0BA5-764A-AE6D-7FB89B67AB0B}"/>
              </a:ext>
            </a:extLst>
          </p:cNvPr>
          <p:cNvSpPr/>
          <p:nvPr/>
        </p:nvSpPr>
        <p:spPr>
          <a:xfrm>
            <a:off x="1619672" y="3038134"/>
            <a:ext cx="360040" cy="750905"/>
          </a:xfrm>
          <a:prstGeom prst="leftBracket">
            <a:avLst/>
          </a:prstGeom>
          <a:noFill/>
          <a:ln w="76200">
            <a:solidFill>
              <a:srgbClr val="264B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149E69-ACF2-594A-958A-B6D0D6D9D593}"/>
              </a:ext>
            </a:extLst>
          </p:cNvPr>
          <p:cNvSpPr txBox="1"/>
          <p:nvPr/>
        </p:nvSpPr>
        <p:spPr>
          <a:xfrm>
            <a:off x="171608" y="1920202"/>
            <a:ext cx="112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Можем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влиять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F4C1CFC-50FF-0241-B77D-CF303CFD7269}"/>
              </a:ext>
            </a:extLst>
          </p:cNvPr>
          <p:cNvSpPr txBox="1"/>
          <p:nvPr/>
        </p:nvSpPr>
        <p:spPr>
          <a:xfrm>
            <a:off x="-108520" y="3936731"/>
            <a:ext cx="1776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 можем </a:t>
            </a:r>
          </a:p>
          <a:p>
            <a:pPr algn="ctr"/>
            <a:r>
              <a:rPr lang="ru-RU" dirty="0"/>
              <a:t>влиять, но можем установить </a:t>
            </a:r>
          </a:p>
          <a:p>
            <a:pPr algn="ctr"/>
            <a:r>
              <a:rPr lang="ru-RU" dirty="0"/>
              <a:t>по данным исследований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35C0F6-1F55-8B44-9082-E72C96C8D6FD}"/>
              </a:ext>
            </a:extLst>
          </p:cNvPr>
          <p:cNvSpPr txBox="1"/>
          <p:nvPr/>
        </p:nvSpPr>
        <p:spPr>
          <a:xfrm>
            <a:off x="-36004" y="2734218"/>
            <a:ext cx="16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64BE6"/>
                </a:solidFill>
              </a:rPr>
              <a:t>Можем, </a:t>
            </a:r>
          </a:p>
          <a:p>
            <a:pPr algn="ctr"/>
            <a:r>
              <a:rPr lang="ru-RU" dirty="0">
                <a:solidFill>
                  <a:srgbClr val="264BE6"/>
                </a:solidFill>
              </a:rPr>
              <a:t>но с учетом стадии и рисков </a:t>
            </a:r>
          </a:p>
        </p:txBody>
      </p:sp>
      <p:sp>
        <p:nvSpPr>
          <p:cNvPr id="9" name="Пятиугольник 8">
            <a:extLst>
              <a:ext uri="{FF2B5EF4-FFF2-40B4-BE49-F238E27FC236}">
                <a16:creationId xmlns="" xmlns:a16="http://schemas.microsoft.com/office/drawing/2014/main" id="{2C2CF12C-2B85-9948-83A2-E155E84FC14A}"/>
              </a:ext>
            </a:extLst>
          </p:cNvPr>
          <p:cNvSpPr/>
          <p:nvPr/>
        </p:nvSpPr>
        <p:spPr>
          <a:xfrm>
            <a:off x="6228184" y="1719998"/>
            <a:ext cx="288032" cy="113293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="" xmlns:a16="http://schemas.microsoft.com/office/drawing/2014/main" id="{C010FED2-7F0C-434C-AD34-8705EDA97B5C}"/>
              </a:ext>
            </a:extLst>
          </p:cNvPr>
          <p:cNvSpPr/>
          <p:nvPr/>
        </p:nvSpPr>
        <p:spPr>
          <a:xfrm>
            <a:off x="7369446" y="2987297"/>
            <a:ext cx="576064" cy="56552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03DC021-4281-7D40-A075-4282510EC71C}"/>
              </a:ext>
            </a:extLst>
          </p:cNvPr>
          <p:cNvSpPr txBox="1"/>
          <p:nvPr/>
        </p:nvSpPr>
        <p:spPr>
          <a:xfrm>
            <a:off x="6101603" y="3535933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Выбор препарата, создающего максимальную концентрацию УДХК в ЖП </a:t>
            </a:r>
          </a:p>
        </p:txBody>
      </p:sp>
    </p:spTree>
    <p:extLst>
      <p:ext uri="{BB962C8B-B14F-4D97-AF65-F5344CB8AC3E}">
        <p14:creationId xmlns:p14="http://schemas.microsoft.com/office/powerpoint/2010/main" val="345713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" y="19472"/>
            <a:ext cx="9134339" cy="635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3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54021" y="5805264"/>
            <a:ext cx="1475117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1000 мг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4 капсулы</a:t>
            </a: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1835695" y="5805264"/>
            <a:ext cx="1368311" cy="64633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= 1275мг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5,1 капсул</a:t>
            </a: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3376893" y="5784454"/>
            <a:ext cx="1361302" cy="64633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= 1950мг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292929"/>
                </a:solidFill>
              </a:rPr>
              <a:t>7,8 капсул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688716" cy="1143000"/>
          </a:xfrm>
        </p:spPr>
        <p:txBody>
          <a:bodyPr>
            <a:noAutofit/>
          </a:bodyPr>
          <a:lstStyle/>
          <a:p>
            <a:r>
              <a:rPr lang="ru-RU" sz="3000" b="1" dirty="0"/>
              <a:t>При использовании других препаратов УДХК может потребоваться увеличение суточной дозы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39552" y="4834859"/>
            <a:ext cx="504056" cy="726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267822" y="4858265"/>
            <a:ext cx="504056" cy="679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862839" y="4834859"/>
            <a:ext cx="504056" cy="726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0421" r="35254" b="33577"/>
          <a:stretch/>
        </p:blipFill>
        <p:spPr bwMode="auto">
          <a:xfrm>
            <a:off x="275772" y="1538514"/>
            <a:ext cx="5558972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805536" y="1524635"/>
            <a:ext cx="3131839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В следствие разницы концентраций УДХК в желчи эффективная дозировка препаратов-аналогов УДХК может требовать увеличения</a:t>
            </a:r>
          </a:p>
          <a:p>
            <a:endParaRPr lang="ru-RU" sz="2400" dirty="0"/>
          </a:p>
          <a:p>
            <a:r>
              <a:rPr lang="ru-RU" sz="2400" dirty="0"/>
              <a:t>Как правило, при выборе других препаратов УДХК количество мг в сутки надо увеличить на 1-2 капсулы</a:t>
            </a:r>
          </a:p>
        </p:txBody>
      </p:sp>
    </p:spTree>
    <p:extLst>
      <p:ext uri="{BB962C8B-B14F-4D97-AF65-F5344CB8AC3E}">
        <p14:creationId xmlns:p14="http://schemas.microsoft.com/office/powerpoint/2010/main" val="236448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-36512" y="2028"/>
            <a:ext cx="918051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/>
              <a:t>Влияние </a:t>
            </a:r>
            <a:r>
              <a:rPr lang="ru-RU" sz="3200" b="1" dirty="0" err="1"/>
              <a:t>Урсофалька</a:t>
            </a:r>
            <a:r>
              <a:rPr lang="ru-RU" sz="3200" b="1" dirty="0"/>
              <a:t> на уровень УДХК в желчи*</a:t>
            </a:r>
          </a:p>
        </p:txBody>
      </p:sp>
      <p:sp>
        <p:nvSpPr>
          <p:cNvPr id="34819" name="Содержимое 6"/>
          <p:cNvSpPr>
            <a:spLocks noGrp="1"/>
          </p:cNvSpPr>
          <p:nvPr>
            <p:ph sz="half" idx="2"/>
          </p:nvPr>
        </p:nvSpPr>
        <p:spPr>
          <a:xfrm>
            <a:off x="-36512" y="1412776"/>
            <a:ext cx="4648022" cy="3921616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1500" dirty="0"/>
              <a:t>Уже </a:t>
            </a:r>
            <a:r>
              <a:rPr lang="ru-RU" sz="1500" b="1" dirty="0"/>
              <a:t>через 3 месяца </a:t>
            </a:r>
            <a:r>
              <a:rPr lang="ru-RU" sz="1500" dirty="0"/>
              <a:t>терапии </a:t>
            </a:r>
            <a:r>
              <a:rPr lang="ru-RU" sz="1500" b="1" dirty="0"/>
              <a:t>в дозе 10 мг/кг  </a:t>
            </a:r>
            <a:r>
              <a:rPr lang="ru-RU" sz="1500" dirty="0"/>
              <a:t>на препарате </a:t>
            </a:r>
            <a:r>
              <a:rPr lang="ru-RU" sz="1500" dirty="0" err="1"/>
              <a:t>Урсофальк</a:t>
            </a:r>
            <a:r>
              <a:rPr lang="ru-RU" sz="1500" dirty="0"/>
              <a:t> достигается </a:t>
            </a:r>
            <a:r>
              <a:rPr lang="ru-RU" sz="1500" b="1" dirty="0"/>
              <a:t>максимальная концентрация УДХК в желчном пузыре (64%) </a:t>
            </a:r>
          </a:p>
          <a:p>
            <a:pPr algn="just" eaLnBrk="1" hangingPunct="1"/>
            <a:endParaRPr lang="ru-RU" sz="1500" b="1" dirty="0"/>
          </a:p>
          <a:p>
            <a:pPr algn="just" eaLnBrk="1" hangingPunct="1"/>
            <a:r>
              <a:rPr lang="ru-RU" sz="1500" dirty="0"/>
              <a:t>Именно </a:t>
            </a:r>
            <a:r>
              <a:rPr lang="ru-RU" sz="1500" b="1" dirty="0"/>
              <a:t>через 3 </a:t>
            </a:r>
            <a:r>
              <a:rPr lang="ru-RU" sz="1500" b="1" dirty="0" err="1"/>
              <a:t>мес</a:t>
            </a:r>
            <a:r>
              <a:rPr lang="ru-RU" sz="1500" b="1" dirty="0"/>
              <a:t> проводится первичная оценка эффективности </a:t>
            </a:r>
            <a:r>
              <a:rPr lang="ru-RU" sz="1500" b="1" dirty="0" err="1"/>
              <a:t>литолитической</a:t>
            </a:r>
            <a:r>
              <a:rPr lang="ru-RU" sz="1500" b="1" dirty="0"/>
              <a:t> терапии</a:t>
            </a:r>
          </a:p>
          <a:p>
            <a:pPr algn="just" eaLnBrk="1" hangingPunct="1"/>
            <a:endParaRPr lang="ru-RU" sz="1500" b="1" dirty="0">
              <a:solidFill>
                <a:srgbClr val="0066FF"/>
              </a:solidFill>
            </a:endParaRPr>
          </a:p>
          <a:p>
            <a:pPr algn="just"/>
            <a:r>
              <a:rPr lang="ru-RU" sz="1500" dirty="0"/>
              <a:t>Увеличение дозы до 15 мг</a:t>
            </a:r>
            <a:r>
              <a:rPr lang="en-US" sz="1500" dirty="0"/>
              <a:t>/</a:t>
            </a:r>
            <a:r>
              <a:rPr lang="ru-RU" sz="1500" dirty="0"/>
              <a:t>кг </a:t>
            </a:r>
            <a:r>
              <a:rPr lang="ru-RU" sz="1500" dirty="0" smtClean="0"/>
              <a:t>по </a:t>
            </a:r>
            <a:r>
              <a:rPr lang="ru-RU" sz="1500" dirty="0"/>
              <a:t>сравнению с дозой 10 </a:t>
            </a:r>
            <a:r>
              <a:rPr lang="ru-RU" sz="1500" dirty="0" smtClean="0"/>
              <a:t>мг/кг</a:t>
            </a:r>
            <a:r>
              <a:rPr lang="en-US" sz="1500" dirty="0" smtClean="0"/>
              <a:t> </a:t>
            </a:r>
            <a:r>
              <a:rPr lang="ru-RU" sz="1500" smtClean="0"/>
              <a:t>не </a:t>
            </a:r>
            <a:r>
              <a:rPr lang="ru-RU" sz="1500" dirty="0"/>
              <a:t>приводит к увеличению концентрации УДХК в желчи 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Соответственно, для </a:t>
            </a:r>
            <a:r>
              <a:rPr lang="ru-RU" sz="1500" b="1" u="sng" dirty="0" err="1"/>
              <a:t>литолитической</a:t>
            </a:r>
            <a:r>
              <a:rPr lang="ru-RU" sz="1500" b="1" u="sng" dirty="0"/>
              <a:t> терапии </a:t>
            </a:r>
            <a:r>
              <a:rPr lang="ru-RU" sz="1500" b="1" dirty="0"/>
              <a:t>максимальная эффективная доза </a:t>
            </a:r>
            <a:r>
              <a:rPr lang="ru-RU" sz="1500" b="1" dirty="0" err="1"/>
              <a:t>Урсофалька</a:t>
            </a:r>
            <a:r>
              <a:rPr lang="ru-RU" sz="1500" b="1" dirty="0"/>
              <a:t> составляет 10 мг/кг </a:t>
            </a:r>
          </a:p>
          <a:p>
            <a:pPr algn="just" eaLnBrk="1" hangingPunct="1"/>
            <a:endParaRPr lang="ru-RU" sz="1500" dirty="0"/>
          </a:p>
          <a:p>
            <a:pPr algn="just" eaLnBrk="1" hangingPunct="1"/>
            <a:r>
              <a:rPr lang="ru-RU" sz="1500" dirty="0"/>
              <a:t>УДХК практически нельзя передозировать</a:t>
            </a:r>
            <a:r>
              <a:rPr lang="en-US" sz="1500" dirty="0"/>
              <a:t> – </a:t>
            </a:r>
            <a:r>
              <a:rPr lang="ru-RU" sz="1500" dirty="0"/>
              <a:t>«излишки» элиминируются со стулом – </a:t>
            </a:r>
            <a:r>
              <a:rPr lang="ru-RU" sz="1500" b="1" dirty="0"/>
              <a:t>высокий профиль безопасности, возможность длительного применения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0252" y="1284070"/>
            <a:ext cx="4264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230" y="3786955"/>
            <a:ext cx="4286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643525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</a:t>
            </a:r>
            <a:r>
              <a:rPr lang="en-US" sz="1400" dirty="0" err="1"/>
              <a:t>Stiehl</a:t>
            </a:r>
            <a:r>
              <a:rPr lang="en-US" sz="1400" dirty="0"/>
              <a:t> et al., 1980</a:t>
            </a:r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75E319-577D-8A4C-AD81-A04098AA71C9}"/>
              </a:ext>
            </a:extLst>
          </p:cNvPr>
          <p:cNvSpPr/>
          <p:nvPr/>
        </p:nvSpPr>
        <p:spPr>
          <a:xfrm>
            <a:off x="7020272" y="4365104"/>
            <a:ext cx="1512168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292080" y="1700808"/>
            <a:ext cx="18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18831" y="1412776"/>
            <a:ext cx="62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64%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375E319-577D-8A4C-AD81-A04098AA71C9}"/>
              </a:ext>
            </a:extLst>
          </p:cNvPr>
          <p:cNvSpPr/>
          <p:nvPr/>
        </p:nvSpPr>
        <p:spPr>
          <a:xfrm>
            <a:off x="6660232" y="3392997"/>
            <a:ext cx="1008112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4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860260" cy="980728"/>
          </a:xfrm>
        </p:spPr>
        <p:txBody>
          <a:bodyPr>
            <a:noAutofit/>
          </a:bodyPr>
          <a:lstStyle/>
          <a:p>
            <a:r>
              <a:rPr lang="ru-RU" sz="2800" b="1" dirty="0" err="1"/>
              <a:t>Урсофальк</a:t>
            </a:r>
            <a:r>
              <a:rPr lang="ru-RU" sz="2800" b="1" dirty="0"/>
              <a:t> обеспечивает более быстрое наступление </a:t>
            </a:r>
            <a:r>
              <a:rPr lang="ru-RU" sz="2800" b="1" dirty="0" err="1"/>
              <a:t>литолиза</a:t>
            </a:r>
            <a:r>
              <a:rPr lang="ru-RU" sz="2800" b="1" dirty="0"/>
              <a:t> в минимальной и эффективной дозе 10 мг/кг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7324" y="1293725"/>
            <a:ext cx="4038600" cy="2279291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/>
              <a:t>Урсофальк</a:t>
            </a:r>
            <a:r>
              <a:rPr lang="ru-RU" sz="1800" dirty="0"/>
              <a:t> обеспечивает многократно превосходящую эффективность терапии уже </a:t>
            </a:r>
            <a:r>
              <a:rPr lang="ru-RU" sz="1800" dirty="0">
                <a:solidFill>
                  <a:srgbClr val="0066FF"/>
                </a:solidFill>
              </a:rPr>
              <a:t>через 3 </a:t>
            </a:r>
            <a:r>
              <a:rPr lang="ru-RU" sz="1800" dirty="0" err="1">
                <a:solidFill>
                  <a:srgbClr val="0066FF"/>
                </a:solidFill>
              </a:rPr>
              <a:t>мес</a:t>
            </a:r>
            <a:endParaRPr lang="ru-RU" sz="1800" dirty="0">
              <a:solidFill>
                <a:srgbClr val="0066FF"/>
              </a:solidFill>
            </a:endParaRPr>
          </a:p>
          <a:p>
            <a:pPr algn="just"/>
            <a:endParaRPr lang="ru-RU" sz="1800" dirty="0"/>
          </a:p>
          <a:p>
            <a:pPr algn="just"/>
            <a:r>
              <a:rPr lang="ru-RU" sz="1800" dirty="0" err="1"/>
              <a:t>Урсофальк</a:t>
            </a:r>
            <a:r>
              <a:rPr lang="ru-RU" sz="1800" dirty="0"/>
              <a:t> в меньшей дозе позволяет добиться более быстрого эффекта, чем препарат УДХК (Чехия)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Сопоставимый эффект можно получить только </a:t>
            </a:r>
            <a:r>
              <a:rPr lang="ru-RU" sz="1800" dirty="0">
                <a:solidFill>
                  <a:srgbClr val="0066FF"/>
                </a:solidFill>
              </a:rPr>
              <a:t>увеличив дозу до 15 мг/кг</a:t>
            </a:r>
          </a:p>
          <a:p>
            <a:pPr algn="just"/>
            <a:endParaRPr lang="ru-RU" sz="1800" dirty="0">
              <a:solidFill>
                <a:srgbClr val="0066FF"/>
              </a:solidFill>
            </a:endParaRPr>
          </a:p>
          <a:p>
            <a:pPr algn="just"/>
            <a:r>
              <a:rPr lang="ru-RU" sz="1800" dirty="0" err="1"/>
              <a:t>Урсофальк</a:t>
            </a:r>
            <a:r>
              <a:rPr lang="ru-RU" sz="1800" dirty="0"/>
              <a:t> в меньшей дозе позволяет достичь </a:t>
            </a:r>
            <a:r>
              <a:rPr lang="ru-RU" sz="1800" dirty="0" err="1"/>
              <a:t>литолиза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0066FF"/>
                </a:solidFill>
              </a:rPr>
              <a:t>на 30% чаще</a:t>
            </a:r>
            <a:r>
              <a:rPr lang="ru-RU" sz="1800" dirty="0"/>
              <a:t>, чем препарат УДХК (Индия) даже в повышенной дозе 15 мг/кг</a:t>
            </a:r>
          </a:p>
          <a:p>
            <a:pPr algn="just"/>
            <a:endParaRPr lang="ru-RU" sz="1800" dirty="0">
              <a:solidFill>
                <a:srgbClr val="0066FF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57790"/>
            <a:ext cx="5007324" cy="486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6323062"/>
            <a:ext cx="5210065" cy="48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5007324" y="3870377"/>
            <a:ext cx="4038600" cy="227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9022" y="2433717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07704" y="2895382"/>
            <a:ext cx="0" cy="6017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375E319-577D-8A4C-AD81-A04098AA71C9}"/>
              </a:ext>
            </a:extLst>
          </p:cNvPr>
          <p:cNvSpPr/>
          <p:nvPr/>
        </p:nvSpPr>
        <p:spPr>
          <a:xfrm>
            <a:off x="803658" y="2433717"/>
            <a:ext cx="1512168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0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9144000" cy="980728"/>
          </a:xfrm>
        </p:spPr>
        <p:txBody>
          <a:bodyPr>
            <a:noAutofit/>
          </a:bodyPr>
          <a:lstStyle/>
          <a:p>
            <a:r>
              <a:rPr lang="ru-RU" sz="3200" b="1" dirty="0"/>
              <a:t>Оптимизация </a:t>
            </a:r>
            <a:r>
              <a:rPr lang="ru-RU" sz="3200" b="1" dirty="0" err="1"/>
              <a:t>литолической</a:t>
            </a:r>
            <a:r>
              <a:rPr lang="ru-RU" sz="3200" b="1" dirty="0"/>
              <a:t> терапии </a:t>
            </a:r>
            <a:br>
              <a:rPr lang="ru-RU" sz="3200" b="1" dirty="0"/>
            </a:br>
            <a:r>
              <a:rPr lang="ru-RU" sz="2800" b="1" i="1" dirty="0"/>
              <a:t>выбор препарата УДХК с лучшей </a:t>
            </a:r>
            <a:r>
              <a:rPr lang="ru-RU" sz="2800" b="1" i="1" dirty="0" err="1"/>
              <a:t>фармакокинетикой</a:t>
            </a:r>
            <a:endParaRPr lang="ru-RU" sz="3200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245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Если принято решение о назначение  </a:t>
            </a:r>
            <a:r>
              <a:rPr lang="ru-RU" dirty="0" err="1">
                <a:solidFill>
                  <a:srgbClr val="002060"/>
                </a:solidFill>
              </a:rPr>
              <a:t>литолитической</a:t>
            </a:r>
            <a:r>
              <a:rPr lang="ru-RU" dirty="0">
                <a:solidFill>
                  <a:srgbClr val="002060"/>
                </a:solidFill>
              </a:rPr>
              <a:t>  терапии, то </a:t>
            </a:r>
            <a:r>
              <a:rPr lang="ru-RU" b="1" dirty="0">
                <a:solidFill>
                  <a:srgbClr val="002060"/>
                </a:solidFill>
              </a:rPr>
              <a:t>ключевой вопрос будет ли она эффективна у данного конкретного пациента? 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Предпочтительно </a:t>
            </a:r>
            <a:r>
              <a:rPr lang="ru-RU" b="1" dirty="0">
                <a:solidFill>
                  <a:srgbClr val="002060"/>
                </a:solidFill>
              </a:rPr>
              <a:t>проведение всех необходимых исследований</a:t>
            </a:r>
            <a:r>
              <a:rPr lang="ru-RU" dirty="0">
                <a:solidFill>
                  <a:srgbClr val="002060"/>
                </a:solidFill>
              </a:rPr>
              <a:t>:  УЗИ, оценка сократительной функции ЖП и КТ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Чтобы исключить неэффективность лечения, связанную с недостаточной концентрацией УДХК в ЖП, то необходимо назначить препарат создающей </a:t>
            </a:r>
            <a:r>
              <a:rPr lang="ru-RU" b="1" dirty="0">
                <a:solidFill>
                  <a:srgbClr val="002060"/>
                </a:solidFill>
              </a:rPr>
              <a:t>максимальную концентрацию УДХК в желчи – </a:t>
            </a:r>
            <a:r>
              <a:rPr lang="ru-RU" b="1" dirty="0" err="1">
                <a:solidFill>
                  <a:srgbClr val="002060"/>
                </a:solidFill>
              </a:rPr>
              <a:t>Урсофальк</a:t>
            </a:r>
            <a:r>
              <a:rPr lang="ru-RU" dirty="0">
                <a:solidFill>
                  <a:srgbClr val="002060"/>
                </a:solidFill>
              </a:rPr>
              <a:t>, особенно когда не проводятся дополнительные исследования по определению состава  и </a:t>
            </a:r>
            <a:r>
              <a:rPr lang="ru-RU" dirty="0" err="1">
                <a:solidFill>
                  <a:srgbClr val="002060"/>
                </a:solidFill>
              </a:rPr>
              <a:t>кальцификации</a:t>
            </a:r>
            <a:r>
              <a:rPr lang="ru-RU" dirty="0">
                <a:solidFill>
                  <a:srgbClr val="002060"/>
                </a:solidFill>
              </a:rPr>
              <a:t> камней (КТ)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 таком случае </a:t>
            </a:r>
            <a:r>
              <a:rPr lang="ru-RU" b="1" dirty="0">
                <a:solidFill>
                  <a:srgbClr val="002060"/>
                </a:solidFill>
              </a:rPr>
              <a:t>через 3 месяца</a:t>
            </a:r>
            <a:r>
              <a:rPr lang="ru-RU" dirty="0">
                <a:solidFill>
                  <a:srgbClr val="002060"/>
                </a:solidFill>
              </a:rPr>
              <a:t>, когда проводится </a:t>
            </a:r>
            <a:r>
              <a:rPr lang="ru-RU" b="1" dirty="0">
                <a:solidFill>
                  <a:srgbClr val="002060"/>
                </a:solidFill>
              </a:rPr>
              <a:t>первичная оценка эффективности </a:t>
            </a:r>
            <a:r>
              <a:rPr lang="ru-RU" b="1" dirty="0" err="1">
                <a:solidFill>
                  <a:srgbClr val="002060"/>
                </a:solidFill>
              </a:rPr>
              <a:t>литолитической</a:t>
            </a:r>
            <a:r>
              <a:rPr lang="ru-RU" b="1" dirty="0">
                <a:solidFill>
                  <a:srgbClr val="002060"/>
                </a:solidFill>
              </a:rPr>
              <a:t> терапии</a:t>
            </a:r>
            <a:r>
              <a:rPr lang="ru-RU" dirty="0">
                <a:solidFill>
                  <a:srgbClr val="002060"/>
                </a:solidFill>
              </a:rPr>
              <a:t>, можно резко </a:t>
            </a:r>
            <a:r>
              <a:rPr lang="ru-RU" b="1" dirty="0">
                <a:solidFill>
                  <a:srgbClr val="002060"/>
                </a:solidFill>
              </a:rPr>
              <a:t>снизить  вероятность принятия ложного решения о неэффективности </a:t>
            </a:r>
            <a:r>
              <a:rPr lang="ru-RU" dirty="0" err="1">
                <a:solidFill>
                  <a:srgbClr val="002060"/>
                </a:solidFill>
              </a:rPr>
              <a:t>литолитической</a:t>
            </a:r>
            <a:r>
              <a:rPr lang="ru-RU" dirty="0">
                <a:solidFill>
                  <a:srgbClr val="002060"/>
                </a:solidFill>
              </a:rPr>
              <a:t>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253923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332656"/>
            <a:ext cx="6739086" cy="50006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 err="1"/>
              <a:t>Холелитиаз</a:t>
            </a:r>
            <a:r>
              <a:rPr lang="ru-RU" altLang="ru-RU" sz="4000" b="1" dirty="0"/>
              <a:t> и растворение желчных камней </a:t>
            </a:r>
          </a:p>
        </p:txBody>
      </p:sp>
      <p:sp>
        <p:nvSpPr>
          <p:cNvPr id="27651" name="Содержимое 4"/>
          <p:cNvSpPr>
            <a:spLocks noGrp="1"/>
          </p:cNvSpPr>
          <p:nvPr>
            <p:ph idx="4294967295"/>
          </p:nvPr>
        </p:nvSpPr>
        <p:spPr>
          <a:xfrm>
            <a:off x="428624" y="1428750"/>
            <a:ext cx="8061325" cy="495257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100" b="1" dirty="0"/>
              <a:t>Терапия</a:t>
            </a:r>
            <a:endParaRPr lang="en-US" altLang="ru-RU" sz="2100" b="1" dirty="0"/>
          </a:p>
          <a:p>
            <a:pPr lvl="1" algn="just" eaLnBrk="1" hangingPunct="1">
              <a:lnSpc>
                <a:spcPct val="90000"/>
              </a:lnSpc>
            </a:pPr>
            <a:r>
              <a:rPr lang="ru-RU" altLang="ru-RU" sz="1800" dirty="0"/>
              <a:t>Пероральное растворение камней</a:t>
            </a:r>
            <a:endParaRPr lang="en-US" altLang="ru-RU" sz="1800" dirty="0"/>
          </a:p>
          <a:p>
            <a:pPr lvl="1" algn="just" eaLnBrk="1" hangingPunct="1">
              <a:lnSpc>
                <a:spcPct val="90000"/>
              </a:lnSpc>
            </a:pPr>
            <a:r>
              <a:rPr lang="ru-RU" altLang="ru-RU" sz="1800" dirty="0" err="1"/>
              <a:t>Холецистэктомия</a:t>
            </a:r>
            <a:r>
              <a:rPr lang="en-US" altLang="ru-RU" sz="1800" dirty="0"/>
              <a:t>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ru-RU" altLang="ru-RU" sz="1800" dirty="0" err="1"/>
              <a:t>Литотрипсия</a:t>
            </a:r>
            <a:r>
              <a:rPr lang="ru-RU" altLang="ru-RU" sz="1800" dirty="0"/>
              <a:t> (редко)</a:t>
            </a:r>
            <a:r>
              <a:rPr lang="en-US" altLang="ru-RU" sz="1800" dirty="0"/>
              <a:t> 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100" b="1" dirty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100" b="1" dirty="0"/>
              <a:t>Доминирует хирургический подход</a:t>
            </a:r>
            <a:endParaRPr lang="en-US" altLang="ru-RU" sz="2100" b="1" dirty="0"/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b="1" dirty="0" err="1"/>
              <a:t>Лапароскопическая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холецистэктомия</a:t>
            </a:r>
            <a:r>
              <a:rPr lang="ru-RU" altLang="ru-RU" sz="1800" b="1" dirty="0"/>
              <a:t> </a:t>
            </a:r>
            <a:r>
              <a:rPr lang="ru-RU" altLang="ru-RU" sz="1800" dirty="0"/>
              <a:t>показана при ЖКБ с наличием симптомов</a:t>
            </a:r>
            <a:endParaRPr lang="en-US" altLang="ru-RU" sz="1800" dirty="0"/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 err="1"/>
              <a:t>Литолитическая</a:t>
            </a:r>
            <a:r>
              <a:rPr lang="ru-RU" altLang="ru-RU" sz="1800" dirty="0"/>
              <a:t> терапия требует длительного приема УДХК </a:t>
            </a:r>
            <a:r>
              <a:rPr lang="en-US" altLang="ru-RU" sz="1800" dirty="0"/>
              <a:t> (6 </a:t>
            </a:r>
            <a:r>
              <a:rPr lang="ru-RU" altLang="ru-RU" sz="1800" dirty="0" err="1"/>
              <a:t>мес</a:t>
            </a:r>
            <a:r>
              <a:rPr lang="en-US" altLang="ru-RU" sz="1800" dirty="0"/>
              <a:t> – 2 </a:t>
            </a:r>
            <a:r>
              <a:rPr lang="ru-RU" altLang="ru-RU" sz="1800" dirty="0"/>
              <a:t>года</a:t>
            </a:r>
            <a:r>
              <a:rPr lang="en-US" altLang="ru-RU" sz="1800" dirty="0"/>
              <a:t> )</a:t>
            </a:r>
            <a:r>
              <a:rPr lang="en-US" altLang="ru-RU" sz="19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/>
              <a:t>Частичное растворение у</a:t>
            </a:r>
            <a:r>
              <a:rPr lang="en-US" altLang="ru-RU" sz="1800" dirty="0"/>
              <a:t> 40</a:t>
            </a:r>
            <a:r>
              <a:rPr lang="ru-RU" altLang="ru-RU" sz="1800" dirty="0"/>
              <a:t>-</a:t>
            </a:r>
            <a:r>
              <a:rPr lang="en-US" altLang="ru-RU" sz="1800" dirty="0"/>
              <a:t>60% </a:t>
            </a:r>
            <a:r>
              <a:rPr lang="ru-RU" altLang="ru-RU" sz="1800" dirty="0"/>
              <a:t>больных, полное – у 33-50%</a:t>
            </a:r>
            <a:endParaRPr lang="en-US" altLang="ru-RU" sz="1800" dirty="0"/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b="1" dirty="0"/>
              <a:t>Но у 50% больных в течение 5 лет возникает рецидив камнеобразования</a:t>
            </a:r>
            <a:r>
              <a:rPr lang="en-US" altLang="ru-RU" sz="1800" b="1" dirty="0"/>
              <a:t> </a:t>
            </a:r>
            <a:r>
              <a:rPr lang="en-US" altLang="ru-RU" sz="1800" b="1" dirty="0">
                <a:solidFill>
                  <a:srgbClr val="CC6600"/>
                </a:solidFill>
              </a:rPr>
              <a:t>– </a:t>
            </a:r>
            <a:r>
              <a:rPr lang="ru-RU" altLang="ru-RU" sz="1800" b="1" dirty="0">
                <a:solidFill>
                  <a:srgbClr val="CC6600"/>
                </a:solidFill>
              </a:rPr>
              <a:t>требуется поддерживающая терапия УДХК в меньших дозах</a:t>
            </a:r>
            <a:endParaRPr lang="en-US" altLang="ru-RU" sz="1800" b="1" dirty="0">
              <a:solidFill>
                <a:srgbClr val="CC66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sz="2100" dirty="0"/>
          </a:p>
        </p:txBody>
      </p:sp>
      <p:pic>
        <p:nvPicPr>
          <p:cNvPr id="27652" name="Picture 4" descr="http://im8-tub.yandex.net/i?id=6998389&amp;tov=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428750"/>
            <a:ext cx="10001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solvay-pharma.ru/doctors/img/maev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428750"/>
            <a:ext cx="1476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46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63"/>
          <a:stretch/>
        </p:blipFill>
        <p:spPr bwMode="auto">
          <a:xfrm>
            <a:off x="0" y="0"/>
            <a:ext cx="9144000" cy="577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8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44" y="4619081"/>
            <a:ext cx="3220887" cy="214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0" y="1196752"/>
            <a:ext cx="9144000" cy="3240360"/>
          </a:xfrm>
          <a:prstGeom prst="wedgeEllipseCallout">
            <a:avLst>
              <a:gd name="adj1" fmla="val 29764"/>
              <a:gd name="adj2" fmla="val 606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Эффективность растворения </a:t>
            </a:r>
            <a:r>
              <a:rPr lang="ru-RU" b="1" dirty="0" err="1"/>
              <a:t>сладжа</a:t>
            </a:r>
            <a:r>
              <a:rPr lang="ru-RU" b="1" dirty="0"/>
              <a:t>/камней сильно варьирует. Первичная оценка эффективности терапии проводится через 3 мес. Чтобы избежать ложного решения о неэффективности терапии, критически важно сразу принимать препарат, создающий максимальную эффективную концентрацию в желчи, и в правильных дозах. Я назначаю Вам препарат УДХК (</a:t>
            </a:r>
            <a:r>
              <a:rPr lang="ru-RU" b="1" dirty="0" err="1"/>
              <a:t>Урсофальк</a:t>
            </a:r>
            <a:r>
              <a:rPr lang="ru-RU" b="1" dirty="0"/>
              <a:t>) по 3-4 капсулы на ночь курсом на 3 месяца. </a:t>
            </a:r>
          </a:p>
          <a:p>
            <a:pPr algn="ctr"/>
            <a:r>
              <a:rPr lang="ru-RU" b="1" dirty="0"/>
              <a:t>При покупке другого препарата УДХК нет гарантий, что он будет эффективен в такой же дозе!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2412" y="479715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j-lt"/>
              </a:rPr>
              <a:t>Таким образом может быть снижен риск принятия ложного решения о неэффективности терапии!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7584" y="72008"/>
            <a:ext cx="7992888" cy="1052736"/>
          </a:xfrm>
        </p:spPr>
        <p:txBody>
          <a:bodyPr>
            <a:noAutofit/>
          </a:bodyPr>
          <a:lstStyle/>
          <a:p>
            <a:r>
              <a:rPr lang="ru-RU" sz="2800" b="1" dirty="0"/>
              <a:t>Необходимо объяснить пациенту разницу </a:t>
            </a:r>
            <a:br>
              <a:rPr lang="ru-RU" sz="2800" b="1" dirty="0"/>
            </a:br>
            <a:r>
              <a:rPr lang="ru-RU" sz="2800" b="1" dirty="0"/>
              <a:t>в препаратах УДХК, чтобы избежать замен и ошибок в оценке эффективности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189038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6325" y="652463"/>
            <a:ext cx="7958138" cy="701675"/>
          </a:xfrm>
        </p:spPr>
        <p:txBody>
          <a:bodyPr anchor="ctr"/>
          <a:lstStyle/>
          <a:p>
            <a:pPr>
              <a:defRPr/>
            </a:pPr>
            <a:r>
              <a:rPr lang="ru-RU" altLang="ru-RU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Врач должен знать</a:t>
            </a:r>
            <a:r>
              <a:rPr lang="en-US" altLang="ru-RU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ru-RU" altLang="ru-RU" sz="400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44675"/>
            <a:ext cx="8002587" cy="4414838"/>
          </a:xfrm>
        </p:spPr>
        <p:txBody>
          <a:bodyPr/>
          <a:lstStyle/>
          <a:p>
            <a:pPr algn="ct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altLang="ru-RU" sz="5400" dirty="0" smtClean="0"/>
              <a:t> </a:t>
            </a:r>
            <a:r>
              <a:rPr lang="ru-RU" altLang="ru-RU" sz="4400" b="1" dirty="0" smtClean="0">
                <a:solidFill>
                  <a:srgbClr val="3366CC"/>
                </a:solidFill>
              </a:rPr>
              <a:t>Болезни лечат не красноречием, а лекарствами</a:t>
            </a:r>
          </a:p>
          <a:p>
            <a:pPr algn="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endParaRPr lang="ru-RU" altLang="ru-RU" sz="2000" dirty="0" smtClean="0">
              <a:solidFill>
                <a:srgbClr val="3366CC"/>
              </a:solidFill>
            </a:endParaRPr>
          </a:p>
          <a:p>
            <a:pPr algn="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ru-RU" altLang="ru-RU" sz="2000" dirty="0" err="1" smtClean="0">
                <a:solidFill>
                  <a:srgbClr val="3366CC"/>
                </a:solidFill>
              </a:rPr>
              <a:t>Авл</a:t>
            </a:r>
            <a:r>
              <a:rPr lang="ru-RU" altLang="ru-RU" sz="2000" dirty="0" smtClean="0">
                <a:solidFill>
                  <a:srgbClr val="3366CC"/>
                </a:solidFill>
              </a:rPr>
              <a:t> </a:t>
            </a:r>
            <a:r>
              <a:rPr lang="ru-RU" altLang="ru-RU" sz="2000" dirty="0" smtClean="0">
                <a:solidFill>
                  <a:srgbClr val="3366CC"/>
                </a:solidFill>
              </a:rPr>
              <a:t>Корнелий </a:t>
            </a:r>
            <a:r>
              <a:rPr lang="ru-RU" altLang="ru-RU" sz="2000" dirty="0" err="1" smtClean="0">
                <a:solidFill>
                  <a:srgbClr val="3366CC"/>
                </a:solidFill>
              </a:rPr>
              <a:t>Цельс</a:t>
            </a:r>
            <a:r>
              <a:rPr lang="ru-RU" altLang="ru-RU" sz="2000" dirty="0" smtClean="0">
                <a:solidFill>
                  <a:srgbClr val="3366CC"/>
                </a:solidFill>
              </a:rPr>
              <a:t>, </a:t>
            </a:r>
            <a:r>
              <a:rPr lang="en-US" altLang="ru-RU" sz="2000" dirty="0" smtClean="0">
                <a:solidFill>
                  <a:srgbClr val="3366CC"/>
                </a:solidFill>
              </a:rPr>
              <a:t>I</a:t>
            </a:r>
            <a:r>
              <a:rPr lang="ru-RU" altLang="ru-RU" sz="2000" dirty="0" smtClean="0">
                <a:solidFill>
                  <a:srgbClr val="3366CC"/>
                </a:solidFill>
              </a:rPr>
              <a:t> век до н.э</a:t>
            </a:r>
            <a:r>
              <a:rPr lang="ru-RU" altLang="ru-RU" sz="2000" dirty="0" smtClean="0">
                <a:solidFill>
                  <a:srgbClr val="3366CC"/>
                </a:solidFill>
              </a:rPr>
              <a:t>.</a:t>
            </a:r>
          </a:p>
          <a:p>
            <a:pPr algn="ct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endParaRPr lang="ru-RU" altLang="ru-RU" sz="2000" b="1" dirty="0" smtClean="0">
              <a:solidFill>
                <a:srgbClr val="3366CC"/>
              </a:solidFill>
            </a:endParaRPr>
          </a:p>
          <a:p>
            <a:pPr algn="ct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endParaRPr lang="ru-RU" altLang="ru-RU" sz="2000" b="1" dirty="0">
              <a:solidFill>
                <a:srgbClr val="3366CC"/>
              </a:solidFill>
            </a:endParaRPr>
          </a:p>
          <a:p>
            <a:pPr algn="ct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endParaRPr lang="ru-RU" altLang="ru-RU" sz="2000" b="1" dirty="0" smtClean="0">
              <a:solidFill>
                <a:srgbClr val="3366CC"/>
              </a:solidFill>
            </a:endParaRPr>
          </a:p>
          <a:p>
            <a:pPr algn="ct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3366CC"/>
                </a:solidFill>
              </a:rPr>
              <a:t>Благодарю за внимание!</a:t>
            </a:r>
            <a:endParaRPr lang="ru-RU" altLang="ru-RU" b="1" dirty="0" smtClean="0">
              <a:solidFill>
                <a:srgbClr val="3366CC"/>
              </a:solidFill>
            </a:endParaRPr>
          </a:p>
          <a:p>
            <a:pPr algn="r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endParaRPr lang="ru-RU" altLang="ru-RU" sz="2000" dirty="0" smtClean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7825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" y="6306933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</a:t>
            </a:r>
            <a:r>
              <a:rPr lang="ru-RU" sz="1000" dirty="0"/>
              <a:t>В.Т. Ивашкин, И.В. </a:t>
            </a:r>
            <a:r>
              <a:rPr lang="ru-RU" sz="1000" dirty="0" err="1"/>
              <a:t>Маев</a:t>
            </a:r>
            <a:r>
              <a:rPr lang="ru-RU" sz="1000" dirty="0"/>
              <a:t>, Е.К. </a:t>
            </a:r>
            <a:r>
              <a:rPr lang="ru-RU" sz="1000" dirty="0" err="1"/>
              <a:t>Баранская</a:t>
            </a:r>
            <a:r>
              <a:rPr lang="ru-RU" sz="1000" dirty="0"/>
              <a:t>, А.В. Охлобыстин, Ю.О. </a:t>
            </a:r>
            <a:r>
              <a:rPr lang="ru-RU" sz="1000" dirty="0" err="1"/>
              <a:t>Шульпекова</a:t>
            </a:r>
            <a:r>
              <a:rPr lang="ru-RU" sz="1000" dirty="0"/>
              <a:t>, А.С. Трухманов, А.А. Шептулин, Т.Л. Лапина Рекомендации </a:t>
            </a:r>
            <a:br>
              <a:rPr lang="ru-RU" sz="1000" dirty="0"/>
            </a:br>
            <a:r>
              <a:rPr lang="ru-RU" sz="1000" dirty="0"/>
              <a:t>Российской гастроэнтерологической ассоциации по диагностике и лечению </a:t>
            </a:r>
            <a:r>
              <a:rPr lang="ru-RU" sz="1000" dirty="0" err="1"/>
              <a:t>жёлчнокаменной</a:t>
            </a:r>
            <a:r>
              <a:rPr lang="ru-RU" sz="1000" dirty="0"/>
              <a:t> болезни // РЖГГК, №3, 2016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/>
          <a:stretch/>
        </p:blipFill>
        <p:spPr bwMode="auto">
          <a:xfrm>
            <a:off x="179512" y="1556792"/>
            <a:ext cx="8797104" cy="410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A445F34-B3DB-9549-BADB-9C64FE44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" y="28002"/>
            <a:ext cx="9073008" cy="980728"/>
          </a:xfrm>
        </p:spPr>
        <p:txBody>
          <a:bodyPr>
            <a:noAutofit/>
          </a:bodyPr>
          <a:lstStyle/>
          <a:p>
            <a:r>
              <a:rPr lang="ru-RU" altLang="ru-RU" sz="3600" b="1" dirty="0"/>
              <a:t>Показания к </a:t>
            </a:r>
            <a:r>
              <a:rPr lang="ru-RU" altLang="ru-RU" sz="3600" b="1" dirty="0" err="1"/>
              <a:t>холецистэктомии</a:t>
            </a:r>
            <a:r>
              <a:rPr lang="ru-RU" altLang="ru-RU" sz="3600" b="1" dirty="0"/>
              <a:t> при ЖКБ </a:t>
            </a:r>
            <a:br>
              <a:rPr lang="ru-RU" altLang="ru-RU" sz="3600" b="1" dirty="0"/>
            </a:br>
            <a:r>
              <a:rPr lang="ru-RU" altLang="ru-RU" sz="3600" b="1" dirty="0"/>
              <a:t>и сроки ее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7208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E05618-38D9-034F-88B4-9B299F16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98072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Холецистэктомия</a:t>
            </a:r>
            <a:r>
              <a:rPr lang="ru-RU" b="1" dirty="0"/>
              <a:t>: </a:t>
            </a:r>
            <a:br>
              <a:rPr lang="ru-RU" b="1" dirty="0"/>
            </a:br>
            <a:r>
              <a:rPr lang="ru-RU" b="1" dirty="0"/>
              <a:t>замена одних проблем на другие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07B59A-C05C-8A42-B944-11A43BA0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8157592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rgbClr val="C00000"/>
                </a:solidFill>
              </a:rPr>
              <a:t>Учитывая безопасность и доступность </a:t>
            </a:r>
            <a:r>
              <a:rPr lang="ru-RU" sz="2800" dirty="0" err="1" smtClean="0">
                <a:solidFill>
                  <a:srgbClr val="C00000"/>
                </a:solidFill>
              </a:rPr>
              <a:t>литолитической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терапии, надо стремиться предотвратить развитие ЖКБ, приводящее к </a:t>
            </a:r>
            <a:r>
              <a:rPr lang="ru-RU" sz="2800" dirty="0" err="1" smtClean="0">
                <a:solidFill>
                  <a:srgbClr val="C00000"/>
                </a:solidFill>
              </a:rPr>
              <a:t>холецистэктомии</a:t>
            </a:r>
            <a:r>
              <a:rPr lang="ru-RU" sz="2800" dirty="0" smtClean="0">
                <a:solidFill>
                  <a:srgbClr val="C00000"/>
                </a:solidFill>
              </a:rPr>
              <a:t>, </a:t>
            </a:r>
            <a:r>
              <a:rPr lang="ru-RU" sz="2800" dirty="0">
                <a:solidFill>
                  <a:srgbClr val="C00000"/>
                </a:solidFill>
              </a:rPr>
              <a:t>у тех пациентов, у которых это возможно</a:t>
            </a:r>
          </a:p>
          <a:p>
            <a:pPr algn="just"/>
            <a:endParaRPr lang="ru-RU" sz="2800" dirty="0">
              <a:solidFill>
                <a:srgbClr val="C00000"/>
              </a:solidFill>
            </a:endParaRPr>
          </a:p>
          <a:p>
            <a:pPr algn="just"/>
            <a:r>
              <a:rPr lang="ru-RU" sz="2800" dirty="0">
                <a:solidFill>
                  <a:srgbClr val="C00000"/>
                </a:solidFill>
              </a:rPr>
              <a:t>Для этого использовать все возможные опции для повышения  эффективности </a:t>
            </a:r>
            <a:r>
              <a:rPr lang="ru-RU" sz="2800" dirty="0" err="1">
                <a:solidFill>
                  <a:srgbClr val="C00000"/>
                </a:solidFill>
              </a:rPr>
              <a:t>литолитической</a:t>
            </a:r>
            <a:r>
              <a:rPr lang="ru-RU" sz="2800" dirty="0">
                <a:solidFill>
                  <a:srgbClr val="C00000"/>
                </a:solidFill>
              </a:rPr>
              <a:t>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296353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>
          <a:xfrm>
            <a:off x="0" y="141883"/>
            <a:ext cx="9073008" cy="980728"/>
          </a:xfrm>
        </p:spPr>
        <p:txBody>
          <a:bodyPr>
            <a:noAutofit/>
          </a:bodyPr>
          <a:lstStyle/>
          <a:p>
            <a:r>
              <a:rPr lang="ru-RU" altLang="ru-RU" sz="3600" b="1" dirty="0"/>
              <a:t>Почему не  всегда растворяются камни?</a:t>
            </a:r>
          </a:p>
        </p:txBody>
      </p:sp>
      <p:sp>
        <p:nvSpPr>
          <p:cNvPr id="119811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04056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ru-RU" altLang="ru-RU" sz="2000" dirty="0">
              <a:solidFill>
                <a:srgbClr val="0066FF"/>
              </a:solidFill>
            </a:endParaRPr>
          </a:p>
          <a:p>
            <a:pPr algn="just"/>
            <a:r>
              <a:rPr lang="ru-RU" altLang="ru-RU" sz="2800" b="1" dirty="0">
                <a:solidFill>
                  <a:srgbClr val="C00000"/>
                </a:solidFill>
              </a:rPr>
              <a:t>Причины неэффективного </a:t>
            </a:r>
            <a:r>
              <a:rPr lang="ru-RU" altLang="ru-RU" sz="2800" b="1" dirty="0" err="1">
                <a:solidFill>
                  <a:srgbClr val="C00000"/>
                </a:solidFill>
              </a:rPr>
              <a:t>литолиза</a:t>
            </a:r>
            <a:r>
              <a:rPr lang="ru-RU" altLang="ru-RU" sz="2800" dirty="0">
                <a:solidFill>
                  <a:srgbClr val="C00000"/>
                </a:solidFill>
              </a:rPr>
              <a:t>:</a:t>
            </a:r>
          </a:p>
          <a:p>
            <a:pPr lvl="1" algn="just"/>
            <a:r>
              <a:rPr lang="ru-RU" altLang="ru-RU" sz="2000" b="1" dirty="0">
                <a:solidFill>
                  <a:srgbClr val="CC6600"/>
                </a:solidFill>
              </a:rPr>
              <a:t>Недостаточная длительность терапии</a:t>
            </a:r>
          </a:p>
          <a:p>
            <a:pPr lvl="1" algn="just"/>
            <a:r>
              <a:rPr lang="ru-RU" altLang="ru-RU" sz="2000" b="1" dirty="0">
                <a:solidFill>
                  <a:srgbClr val="CC6600"/>
                </a:solidFill>
              </a:rPr>
              <a:t>Низкая доза УДХК</a:t>
            </a:r>
          </a:p>
          <a:p>
            <a:pPr lvl="1" algn="just"/>
            <a:r>
              <a:rPr lang="ru-RU" altLang="ru-RU" sz="2000" b="1" dirty="0">
                <a:solidFill>
                  <a:srgbClr val="CC6600"/>
                </a:solidFill>
              </a:rPr>
              <a:t>Нарушение сократительной функции ЖП</a:t>
            </a:r>
          </a:p>
          <a:p>
            <a:pPr lvl="1" algn="just"/>
            <a:r>
              <a:rPr lang="ru-RU" altLang="ru-RU" sz="2000" b="1" dirty="0" err="1">
                <a:solidFill>
                  <a:srgbClr val="CC6600"/>
                </a:solidFill>
              </a:rPr>
              <a:t>Кальцификация</a:t>
            </a:r>
            <a:r>
              <a:rPr lang="ru-RU" altLang="ru-RU" sz="2000" b="1" dirty="0">
                <a:solidFill>
                  <a:srgbClr val="CC6600"/>
                </a:solidFill>
              </a:rPr>
              <a:t> конкрементов</a:t>
            </a:r>
          </a:p>
          <a:p>
            <a:pPr lvl="1" algn="just"/>
            <a:r>
              <a:rPr lang="ru-RU" altLang="ru-RU" sz="2000" b="1" dirty="0" err="1">
                <a:solidFill>
                  <a:srgbClr val="CC6600"/>
                </a:solidFill>
              </a:rPr>
              <a:t>Нехолестериновые</a:t>
            </a:r>
            <a:r>
              <a:rPr lang="ru-RU" altLang="ru-RU" sz="2000" b="1" dirty="0">
                <a:solidFill>
                  <a:srgbClr val="CC6600"/>
                </a:solidFill>
              </a:rPr>
              <a:t> камни</a:t>
            </a:r>
          </a:p>
          <a:p>
            <a:pPr lvl="1" algn="just"/>
            <a:r>
              <a:rPr lang="ru-RU" altLang="ru-RU" sz="2000" b="1" dirty="0">
                <a:solidFill>
                  <a:srgbClr val="CC6600"/>
                </a:solidFill>
              </a:rPr>
              <a:t>Большие размеры камней</a:t>
            </a:r>
          </a:p>
          <a:p>
            <a:pPr lvl="1" algn="just"/>
            <a:r>
              <a:rPr lang="ru-RU" altLang="ru-RU" sz="2000" b="1" dirty="0">
                <a:solidFill>
                  <a:srgbClr val="CC6600"/>
                </a:solidFill>
              </a:rPr>
              <a:t>Большое число конкрементов</a:t>
            </a:r>
          </a:p>
          <a:p>
            <a:pPr lvl="1" algn="just"/>
            <a:endParaRPr lang="ru-RU" altLang="ru-RU" dirty="0"/>
          </a:p>
          <a:p>
            <a:pPr marL="0" indent="0" algn="just">
              <a:buNone/>
            </a:pPr>
            <a:endParaRPr lang="ru-RU" altLang="ru-RU" sz="2800" dirty="0"/>
          </a:p>
        </p:txBody>
      </p:sp>
      <p:sp>
        <p:nvSpPr>
          <p:cNvPr id="119812" name="TextBox 3"/>
          <p:cNvSpPr txBox="1">
            <a:spLocks noChangeArrowheads="1"/>
          </p:cNvSpPr>
          <p:nvPr/>
        </p:nvSpPr>
        <p:spPr bwMode="auto">
          <a:xfrm>
            <a:off x="107504" y="6536377"/>
            <a:ext cx="3959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* По А.А. Ильченко, 2004</a:t>
            </a:r>
          </a:p>
        </p:txBody>
      </p:sp>
    </p:spTree>
    <p:extLst>
      <p:ext uri="{BB962C8B-B14F-4D97-AF65-F5344CB8AC3E}">
        <p14:creationId xmlns:p14="http://schemas.microsoft.com/office/powerpoint/2010/main" val="374538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79512" y="1412776"/>
          <a:ext cx="8748712" cy="5151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2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5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0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40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862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3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Тип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Состав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Типичная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локализация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Частота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встречаемости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Выявление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1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Холестериновые камни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≥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50% холестерина 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массы камня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Желчный пузырь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80-90%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всех камней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Рентгено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прозрачны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КТ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&lt;100 HU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91441" marR="91441" marT="45723" marB="45723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9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Коричневые пигментные камни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Билирубинат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кальция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Желчные протоки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 10-20% случаев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после операций на </a:t>
                      </a: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билиарном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тракте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Рентгено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контрастны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Черные пигментные камни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Полимеры билирубина, дипирролен,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муцин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Желчный пузырь,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Реже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желчные протоки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10-20%, 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особенно в пожилом возрасте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Рентгено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контрастны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41" marR="91441" marT="45723" marB="45723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32970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80-90% случаев встречаются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холестериновые камни</a:t>
            </a:r>
          </a:p>
        </p:txBody>
      </p:sp>
    </p:spTree>
    <p:extLst>
      <p:ext uri="{BB962C8B-B14F-4D97-AF65-F5344CB8AC3E}">
        <p14:creationId xmlns:p14="http://schemas.microsoft.com/office/powerpoint/2010/main" val="296240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/>
          </p:nvPr>
        </p:nvSpPr>
        <p:spPr>
          <a:xfrm>
            <a:off x="179512" y="157327"/>
            <a:ext cx="8856984" cy="980728"/>
          </a:xfrm>
        </p:spPr>
        <p:txBody>
          <a:bodyPr>
            <a:noAutofit/>
          </a:bodyPr>
          <a:lstStyle/>
          <a:p>
            <a:r>
              <a:rPr lang="ru-RU" altLang="ru-RU" sz="2800" b="1" dirty="0"/>
              <a:t>Однако при необходимости возможно определение прогноза </a:t>
            </a:r>
            <a:r>
              <a:rPr lang="ru-RU" altLang="ru-RU" sz="2800" b="1" dirty="0" err="1"/>
              <a:t>литолиза</a:t>
            </a:r>
            <a:r>
              <a:rPr lang="ru-RU" altLang="ru-RU" sz="2800" b="1" dirty="0"/>
              <a:t> по данным КТ*</a:t>
            </a:r>
          </a:p>
        </p:txBody>
      </p:sp>
      <p:sp>
        <p:nvSpPr>
          <p:cNvPr id="120835" name="Содержимое 2"/>
          <p:cNvSpPr>
            <a:spLocks noGrp="1"/>
          </p:cNvSpPr>
          <p:nvPr>
            <p:ph idx="1"/>
          </p:nvPr>
        </p:nvSpPr>
        <p:spPr>
          <a:xfrm>
            <a:off x="112770" y="1408789"/>
            <a:ext cx="8568952" cy="452596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200" dirty="0"/>
              <a:t>Компьютерная томография проекции желчного пузыря без контрастирования —для оценки плотности камней и желчи по шкале </a:t>
            </a:r>
            <a:r>
              <a:rPr lang="ru-RU" altLang="ru-RU" sz="2200" dirty="0" err="1"/>
              <a:t>Хаунсфилда</a:t>
            </a:r>
            <a:endParaRPr lang="ru-RU" altLang="ru-RU" sz="2200" dirty="0"/>
          </a:p>
          <a:p>
            <a:pPr algn="just"/>
            <a:endParaRPr lang="ru-RU" altLang="ru-RU" sz="2200" dirty="0"/>
          </a:p>
          <a:p>
            <a:pPr algn="just"/>
            <a:r>
              <a:rPr lang="ru-RU" altLang="ru-RU" sz="2200" dirty="0"/>
              <a:t>Выявление камней на КТ происходит при плотности выше +70 HU. До этого предела — определяется участок с повышением </a:t>
            </a:r>
            <a:r>
              <a:rPr lang="ru-RU" altLang="ru-RU" sz="2200" dirty="0" err="1"/>
              <a:t>эхоплотности</a:t>
            </a:r>
            <a:r>
              <a:rPr lang="ru-RU" altLang="ru-RU" sz="2200" dirty="0"/>
              <a:t> желчи</a:t>
            </a:r>
          </a:p>
          <a:p>
            <a:pPr algn="just"/>
            <a:endParaRPr lang="ru-RU" altLang="ru-RU" sz="2200" dirty="0"/>
          </a:p>
          <a:p>
            <a:pPr algn="just"/>
            <a:r>
              <a:rPr lang="ru-RU" altLang="ru-RU" sz="2200" dirty="0">
                <a:solidFill>
                  <a:srgbClr val="FF0000"/>
                </a:solidFill>
              </a:rPr>
              <a:t>Препарат </a:t>
            </a:r>
            <a:r>
              <a:rPr lang="ru-RU" altLang="ru-RU" sz="2200" dirty="0" err="1">
                <a:solidFill>
                  <a:srgbClr val="FF0000"/>
                </a:solidFill>
              </a:rPr>
              <a:t>Урсофальк</a:t>
            </a:r>
            <a:r>
              <a:rPr lang="ru-RU" altLang="ru-RU" sz="2200" b="1" dirty="0">
                <a:solidFill>
                  <a:srgbClr val="FF0000"/>
                </a:solidFill>
              </a:rPr>
              <a:t>® </a:t>
            </a:r>
            <a:r>
              <a:rPr lang="ru-RU" altLang="ru-RU" sz="2200" dirty="0">
                <a:solidFill>
                  <a:srgbClr val="FF0000"/>
                </a:solidFill>
              </a:rPr>
              <a:t>рекомендуется пациентам с плотностью камней, не превышающих +100 HU</a:t>
            </a:r>
          </a:p>
        </p:txBody>
      </p:sp>
      <p:sp>
        <p:nvSpPr>
          <p:cNvPr id="120836" name="TextBox 3"/>
          <p:cNvSpPr txBox="1">
            <a:spLocks noChangeArrowheads="1"/>
          </p:cNvSpPr>
          <p:nvPr/>
        </p:nvSpPr>
        <p:spPr bwMode="auto">
          <a:xfrm>
            <a:off x="0" y="6463186"/>
            <a:ext cx="3746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* В. Г. Радченко и </a:t>
            </a:r>
            <a:r>
              <a:rPr lang="ru-RU" altLang="ru-RU" sz="1600" dirty="0" err="1"/>
              <a:t>соавт</a:t>
            </a:r>
            <a:r>
              <a:rPr lang="ru-RU" altLang="ru-RU" sz="1600" dirty="0"/>
              <a:t>. – СПб., 2010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5326122"/>
            <a:ext cx="96490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В сомнительных случаях проведение КТ позволяет предотвратить ненужное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проведение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литолиза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7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>
          <a:xfrm>
            <a:off x="1078583" y="117699"/>
            <a:ext cx="7776864" cy="980728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/>
              <a:t>Пример определения плотности конкремента по КТ</a:t>
            </a:r>
          </a:p>
        </p:txBody>
      </p:sp>
      <p:pic>
        <p:nvPicPr>
          <p:cNvPr id="1218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122" y="2241662"/>
            <a:ext cx="7607300" cy="863600"/>
          </a:xfrm>
          <a:noFill/>
        </p:spPr>
      </p:pic>
      <p:sp>
        <p:nvSpPr>
          <p:cNvPr id="121860" name="TextBox 4"/>
          <p:cNvSpPr txBox="1">
            <a:spLocks noChangeArrowheads="1"/>
          </p:cNvSpPr>
          <p:nvPr/>
        </p:nvSpPr>
        <p:spPr bwMode="auto">
          <a:xfrm>
            <a:off x="991122" y="1461293"/>
            <a:ext cx="7951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i="1" dirty="0"/>
              <a:t>Плотность содержимого желчного пузыря по шкале </a:t>
            </a:r>
            <a:r>
              <a:rPr lang="ru-RU" altLang="ru-RU" b="1" i="1" dirty="0" err="1"/>
              <a:t>Хаунсфилда</a:t>
            </a:r>
            <a:endParaRPr lang="ru-RU" altLang="ru-RU" b="1" i="1" dirty="0"/>
          </a:p>
          <a:p>
            <a:pPr eaLnBrk="1" hangingPunct="1"/>
            <a:r>
              <a:rPr lang="ru-RU" altLang="ru-RU" b="1" i="1" dirty="0"/>
              <a:t>по данным компьютерной томографии у больных с ЖКБ</a:t>
            </a:r>
            <a:endParaRPr lang="ru-RU" altLang="ru-RU" dirty="0"/>
          </a:p>
        </p:txBody>
      </p:sp>
      <p:pic>
        <p:nvPicPr>
          <p:cNvPr id="1218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2305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84538"/>
            <a:ext cx="26638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24145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TextBox 9"/>
          <p:cNvSpPr txBox="1">
            <a:spLocks noChangeArrowheads="1"/>
          </p:cNvSpPr>
          <p:nvPr/>
        </p:nvSpPr>
        <p:spPr bwMode="auto">
          <a:xfrm>
            <a:off x="0" y="5229225"/>
            <a:ext cx="2771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i="1" dirty="0" err="1"/>
              <a:t>Рентгенонеконтрастный</a:t>
            </a:r>
            <a:r>
              <a:rPr lang="ru-RU" altLang="ru-RU" sz="1600" i="1" dirty="0"/>
              <a:t> конкремент</a:t>
            </a:r>
          </a:p>
          <a:p>
            <a:pPr algn="ctr" eaLnBrk="1" hangingPunct="1"/>
            <a:r>
              <a:rPr lang="ru-RU" altLang="ru-RU" sz="1600" i="1" dirty="0"/>
              <a:t>плотность желчи +12 HU, </a:t>
            </a:r>
            <a:r>
              <a:rPr lang="ru-RU" altLang="ru-RU" sz="1600" i="1" dirty="0">
                <a:solidFill>
                  <a:srgbClr val="0070C0"/>
                </a:solidFill>
              </a:rPr>
              <a:t>плотность камня +57 HU</a:t>
            </a:r>
            <a:endParaRPr lang="ru-RU" altLang="ru-RU" sz="1600" dirty="0">
              <a:solidFill>
                <a:srgbClr val="0070C0"/>
              </a:solidFill>
            </a:endParaRPr>
          </a:p>
        </p:txBody>
      </p:sp>
      <p:sp>
        <p:nvSpPr>
          <p:cNvPr id="121865" name="TextBox 10"/>
          <p:cNvSpPr txBox="1">
            <a:spLocks noChangeArrowheads="1"/>
          </p:cNvSpPr>
          <p:nvPr/>
        </p:nvSpPr>
        <p:spPr bwMode="auto">
          <a:xfrm>
            <a:off x="5867400" y="5157788"/>
            <a:ext cx="3276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i="1"/>
              <a:t>Рентгеноконтрастные конкременты </a:t>
            </a:r>
            <a:br>
              <a:rPr lang="ru-RU" altLang="ru-RU" sz="1600" i="1"/>
            </a:br>
            <a:r>
              <a:rPr lang="ru-RU" altLang="ru-RU" sz="1600" i="1"/>
              <a:t>плотность желчи +12 HU, </a:t>
            </a:r>
            <a:r>
              <a:rPr lang="ru-RU" altLang="ru-RU" sz="1600" i="1">
                <a:solidFill>
                  <a:srgbClr val="FF0000"/>
                </a:solidFill>
              </a:rPr>
              <a:t>плотность камней до +404 HU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121866" name="TextBox 11"/>
          <p:cNvSpPr txBox="1">
            <a:spLocks noChangeArrowheads="1"/>
          </p:cNvSpPr>
          <p:nvPr/>
        </p:nvSpPr>
        <p:spPr bwMode="auto">
          <a:xfrm>
            <a:off x="2987675" y="5229225"/>
            <a:ext cx="2987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i="1" dirty="0"/>
              <a:t>Слабо </a:t>
            </a:r>
            <a:r>
              <a:rPr lang="ru-RU" altLang="ru-RU" sz="1600" i="1" dirty="0" err="1"/>
              <a:t>рентгеноконтрастные</a:t>
            </a:r>
            <a:r>
              <a:rPr lang="ru-RU" altLang="ru-RU" sz="1600" i="1" dirty="0"/>
              <a:t> камни </a:t>
            </a:r>
            <a:br>
              <a:rPr lang="ru-RU" altLang="ru-RU" sz="1600" i="1" dirty="0"/>
            </a:br>
            <a:r>
              <a:rPr lang="ru-RU" altLang="ru-RU" sz="1600" i="1" dirty="0"/>
              <a:t>плотность желчи +2 HU, </a:t>
            </a:r>
            <a:r>
              <a:rPr lang="ru-RU" altLang="ru-RU" sz="1600" i="1" dirty="0">
                <a:solidFill>
                  <a:srgbClr val="0070C0"/>
                </a:solidFill>
              </a:rPr>
              <a:t>плотность камня +90 HU по периферии</a:t>
            </a:r>
            <a:endParaRPr lang="ru-RU" alt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4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936" y="116632"/>
            <a:ext cx="7776864" cy="980728"/>
          </a:xfrm>
        </p:spPr>
        <p:txBody>
          <a:bodyPr>
            <a:noAutofit/>
          </a:bodyPr>
          <a:lstStyle/>
          <a:p>
            <a:r>
              <a:rPr lang="ru-RU" sz="3600" b="1" dirty="0"/>
              <a:t>Определение сократительной функции желчного пузыря (СФЖП)*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18457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Для оценки СФЖП проводят </a:t>
            </a:r>
            <a:r>
              <a:rPr lang="ru-RU" sz="2400" dirty="0" err="1">
                <a:solidFill>
                  <a:srgbClr val="002060"/>
                </a:solidFill>
              </a:rPr>
              <a:t>холецистокинетические</a:t>
            </a:r>
            <a:r>
              <a:rPr lang="ru-RU" sz="2400" dirty="0">
                <a:solidFill>
                  <a:srgbClr val="002060"/>
                </a:solidFill>
              </a:rPr>
              <a:t> пробы -желчегонные завтраки.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По </a:t>
            </a:r>
            <a:r>
              <a:rPr lang="ru-RU" sz="2400" dirty="0">
                <a:solidFill>
                  <a:srgbClr val="002060"/>
                </a:solidFill>
              </a:rPr>
              <a:t>данным УЗИ  принято считать СФЖП  нормальной, если объем пузыря к 30-40 минутам уменьшается на 1/3-1/2 от первоначального, а коэффициент опорожнения составляет 30-70% (по некоторым данным 50% и более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относительным</a:t>
            </a:r>
            <a:r>
              <a:rPr lang="ru-RU" sz="2400" dirty="0">
                <a:solidFill>
                  <a:srgbClr val="002060"/>
                </a:solidFill>
              </a:rPr>
              <a:t> противопоказанием к проведению перорального </a:t>
            </a:r>
            <a:r>
              <a:rPr lang="ru-RU" sz="2400" dirty="0" err="1">
                <a:solidFill>
                  <a:srgbClr val="002060"/>
                </a:solidFill>
              </a:rPr>
              <a:t>литолиза</a:t>
            </a:r>
            <a:r>
              <a:rPr lang="ru-RU" sz="2400" dirty="0">
                <a:solidFill>
                  <a:srgbClr val="002060"/>
                </a:solidFill>
              </a:rPr>
              <a:t> можно считать </a:t>
            </a:r>
            <a:r>
              <a:rPr lang="ru-RU" sz="2400" b="1" dirty="0">
                <a:solidFill>
                  <a:srgbClr val="002060"/>
                </a:solidFill>
              </a:rPr>
              <a:t>снижение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СФЖП менее 30%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абсолютным</a:t>
            </a:r>
            <a:r>
              <a:rPr lang="ru-RU" sz="2400" dirty="0">
                <a:solidFill>
                  <a:srgbClr val="002060"/>
                </a:solidFill>
              </a:rPr>
              <a:t> противопоказанием является  </a:t>
            </a:r>
            <a:r>
              <a:rPr lang="ru-RU" sz="2400" b="1" dirty="0">
                <a:solidFill>
                  <a:srgbClr val="002060"/>
                </a:solidFill>
              </a:rPr>
              <a:t>снижение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СФЖП менее 5% -</a:t>
            </a:r>
            <a:r>
              <a:rPr lang="ru-RU" sz="2400" dirty="0">
                <a:solidFill>
                  <a:srgbClr val="002060"/>
                </a:solidFill>
              </a:rPr>
              <a:t> фактически утеря сократительной функции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/>
            <a:endParaRPr lang="ru-RU" sz="2200" dirty="0">
              <a:solidFill>
                <a:srgbClr val="C00000"/>
              </a:solidFill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9261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11964</TotalTime>
  <Words>1211</Words>
  <Application>Microsoft Office PowerPoint</Application>
  <PresentationFormat>Экран (4:3)</PresentationFormat>
  <Paragraphs>193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Специальное оформление</vt:lpstr>
      <vt:lpstr>Холелитиаз и растворение желчных камней </vt:lpstr>
      <vt:lpstr>Холелитиаз и растворение желчных камней </vt:lpstr>
      <vt:lpstr>Показания к холецистэктомии при ЖКБ  и сроки ее проведения</vt:lpstr>
      <vt:lpstr>Холецистэктомия:  замена одних проблем на другие</vt:lpstr>
      <vt:lpstr>Почему не  всегда растворяются камни?</vt:lpstr>
      <vt:lpstr>Презентация PowerPoint</vt:lpstr>
      <vt:lpstr>Однако при необходимости возможно определение прогноза литолиза по данным КТ*</vt:lpstr>
      <vt:lpstr>Пример определения плотности конкремента по КТ</vt:lpstr>
      <vt:lpstr>Определение сократительной функции желчного пузыря (СФЖП)*</vt:lpstr>
      <vt:lpstr>Алгоритм действия врача при выявлении симптоматической ЖКБ*</vt:lpstr>
      <vt:lpstr>Может ли отмечаться увеличение диаметра конкремента на фоне литолиза УДХК? </vt:lpstr>
      <vt:lpstr>Размер конкрементов оказывает серьезное влияние на прогноз литолиза</vt:lpstr>
      <vt:lpstr>Презентация PowerPoint</vt:lpstr>
      <vt:lpstr>Причины неэффективности литолитической терапии: на что можно повлиять</vt:lpstr>
      <vt:lpstr>Презентация PowerPoint</vt:lpstr>
      <vt:lpstr>При использовании других препаратов УДХК может потребоваться увеличение суточной дозы</vt:lpstr>
      <vt:lpstr>Влияние Урсофалька на уровень УДХК в желчи*</vt:lpstr>
      <vt:lpstr>Урсофальк обеспечивает более быстрое наступление литолиза в минимальной и эффективной дозе 10 мг/кг</vt:lpstr>
      <vt:lpstr>Оптимизация литолической терапии  выбор препарата УДХК с лучшей фармакокинетикой</vt:lpstr>
      <vt:lpstr>Презентация PowerPoint</vt:lpstr>
      <vt:lpstr>Необходимо объяснить пациенту разницу  в препаратах УДХК, чтобы избежать замен и ошибок в оценке эффективности терапии</vt:lpstr>
      <vt:lpstr>Врач должен знать!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Назначение гепатопротекторов (ЭФЛ, УДХК, SAM) педиатрами, терапевтами и гастроэнтерологами</dc:title>
  <dc:creator>Segey Leontyev</dc:creator>
  <cp:lastModifiedBy>Олег</cp:lastModifiedBy>
  <cp:revision>1016</cp:revision>
  <cp:lastPrinted>2019-01-10T09:14:28Z</cp:lastPrinted>
  <dcterms:created xsi:type="dcterms:W3CDTF">2013-04-01T17:27:54Z</dcterms:created>
  <dcterms:modified xsi:type="dcterms:W3CDTF">2019-04-16T18:34:55Z</dcterms:modified>
</cp:coreProperties>
</file>