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768" r:id="rId2"/>
  </p:sldMasterIdLst>
  <p:notesMasterIdLst>
    <p:notesMasterId r:id="rId41"/>
  </p:notesMasterIdLst>
  <p:sldIdLst>
    <p:sldId id="331" r:id="rId3"/>
    <p:sldId id="256" r:id="rId4"/>
    <p:sldId id="296" r:id="rId5"/>
    <p:sldId id="295" r:id="rId6"/>
    <p:sldId id="287" r:id="rId7"/>
    <p:sldId id="291" r:id="rId8"/>
    <p:sldId id="293" r:id="rId9"/>
    <p:sldId id="294" r:id="rId10"/>
    <p:sldId id="327" r:id="rId11"/>
    <p:sldId id="319" r:id="rId12"/>
    <p:sldId id="289" r:id="rId13"/>
    <p:sldId id="330" r:id="rId14"/>
    <p:sldId id="328" r:id="rId15"/>
    <p:sldId id="329" r:id="rId16"/>
    <p:sldId id="312" r:id="rId17"/>
    <p:sldId id="313" r:id="rId18"/>
    <p:sldId id="290" r:id="rId19"/>
    <p:sldId id="258" r:id="rId20"/>
    <p:sldId id="259" r:id="rId21"/>
    <p:sldId id="260" r:id="rId22"/>
    <p:sldId id="297" r:id="rId23"/>
    <p:sldId id="298" r:id="rId24"/>
    <p:sldId id="261" r:id="rId25"/>
    <p:sldId id="314" r:id="rId26"/>
    <p:sldId id="311" r:id="rId27"/>
    <p:sldId id="324" r:id="rId28"/>
    <p:sldId id="335" r:id="rId29"/>
    <p:sldId id="318" r:id="rId30"/>
    <p:sldId id="325" r:id="rId31"/>
    <p:sldId id="326" r:id="rId32"/>
    <p:sldId id="315" r:id="rId33"/>
    <p:sldId id="309" r:id="rId34"/>
    <p:sldId id="323" r:id="rId35"/>
    <p:sldId id="303" r:id="rId36"/>
    <p:sldId id="316" r:id="rId37"/>
    <p:sldId id="307" r:id="rId38"/>
    <p:sldId id="317" r:id="rId39"/>
    <p:sldId id="300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7508F-B02F-40C0-A053-6FD2E07369A1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9E0EE-7D33-457F-AAC1-E4716C751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2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этом слайде</a:t>
            </a:r>
            <a:r>
              <a:rPr lang="ru-RU" baseline="0" dirty="0" smtClean="0"/>
              <a:t> речь пойдет о необходимости применения как </a:t>
            </a:r>
            <a:r>
              <a:rPr lang="ru-RU" baseline="0" dirty="0" err="1" smtClean="0"/>
              <a:t>бронходилататоров</a:t>
            </a:r>
            <a:r>
              <a:rPr lang="ru-RU" baseline="0" dirty="0" smtClean="0"/>
              <a:t>, так и противовоспалительной терапии, вне зависимости от степени тяжести БА.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D7ABBE-35B9-4FE7-BA7D-3B62DB2240F1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5015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265" indent="-158265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8529-7024-461D-A767-44C395FC334F}" type="slidenum">
              <a:rPr lang="en-GB" altLang="ru-RU" smtClean="0"/>
              <a:pPr/>
              <a:t>24</a:t>
            </a:fld>
            <a:endParaRPr lang="en-GB" altLang="ru-RU"/>
          </a:p>
        </p:txBody>
      </p:sp>
    </p:spTree>
    <p:extLst>
      <p:ext uri="{BB962C8B-B14F-4D97-AF65-F5344CB8AC3E}">
        <p14:creationId xmlns:p14="http://schemas.microsoft.com/office/powerpoint/2010/main" val="3672707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A0EC9-3616-4B61-AEA8-35E0A93B81A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751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Бронхиальная астма (БА) относится к одному из давно известных (более 3 тыс. лет) и наиболее распространенных хронических заболеваний человека.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3CB6D-6E7A-4404-9AD2-3E78EF5DE6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705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9579">
              <a:defRPr/>
            </a:pPr>
            <a:fld id="{13D50BE3-7B63-4F74-A846-78120FB61B9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9579">
                <a:defRPr/>
              </a:pPr>
              <a:t>33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2134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9E0EE-7D33-457F-AAC1-E4716C751E4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867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8AA4B-AAD7-478A-A71F-0D99518145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57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оценки контроля и риска обострений БА разработан специальный </a:t>
            </a:r>
            <a:r>
              <a:rPr lang="ru-RU" dirty="0" err="1" smtClean="0"/>
              <a:t>опросник</a:t>
            </a:r>
            <a:r>
              <a:rPr lang="ru-RU" dirty="0" smtClean="0"/>
              <a:t> – </a:t>
            </a:r>
            <a:r>
              <a:rPr lang="en-US" dirty="0"/>
              <a:t>ACQ</a:t>
            </a:r>
            <a:r>
              <a:rPr lang="ru-RU" dirty="0"/>
              <a:t>-5</a:t>
            </a:r>
            <a:r>
              <a:rPr lang="en-US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</a:t>
            </a:r>
            <a:r>
              <a:rPr lang="en-US" dirty="0"/>
              <a:t>Asthma Control</a:t>
            </a:r>
            <a:r>
              <a:rPr lang="ru-RU" dirty="0"/>
              <a:t> </a:t>
            </a:r>
            <a:r>
              <a:rPr lang="en-US" dirty="0"/>
              <a:t>Questionnaire)</a:t>
            </a:r>
            <a:r>
              <a:rPr lang="ru-RU" dirty="0"/>
              <a:t>, состоящий из 5 вопросов, касающихся дневных и ночных симптомов БА, выраженности одышки и ограничений повседневной деятельности. На каждый вопрос имеется 6 вариантов ответа. Для анализа берется среднее арифметическое ответов на 5 вопросов. Исходя из этого значения можно оценить ожидаемою частоту развития обострений в течение года и срочность смены терапии.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2A0F0-6731-4CD8-A2D3-32B9FBFB163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490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D50BE3-7B63-4F74-A846-78120FB61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076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660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17" indent="-263776" defTabSz="8660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55103" indent="-211021" defTabSz="8660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7145" indent="-211021" defTabSz="8660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99186" indent="-211021" defTabSz="8660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1227" indent="-211021" defTabSz="8660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43269" indent="-211021" defTabSz="8660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65310" indent="-211021" defTabSz="8660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7351" indent="-211021" defTabSz="8660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23ED6E-E221-4AB1-B8C2-0C24365E571D}" type="slidenum">
              <a:rPr lang="en-GB" altLang="ru-RU"/>
              <a:pPr>
                <a:spcBef>
                  <a:spcPct val="0"/>
                </a:spcBef>
              </a:pPr>
              <a:t>18</a:t>
            </a:fld>
            <a:endParaRPr lang="en-GB" altLang="ru-RU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7530" y="8685878"/>
            <a:ext cx="2970470" cy="45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672" tIns="43335" rIns="86672" bIns="43335" anchor="b"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7770BC5-EB0B-4807-967B-9E9E9D217BEC}" type="slidenum">
              <a:rPr lang="en-GB" altLang="ru-RU" b="0"/>
              <a:pPr algn="r">
                <a:spcBef>
                  <a:spcPct val="0"/>
                </a:spcBef>
              </a:pPr>
              <a:t>18</a:t>
            </a:fld>
            <a:endParaRPr lang="en-GB" altLang="ru-RU" b="0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dirty="0" smtClean="0"/>
              <a:t>КЛЮЧЕВОЕ СООБЩЕНИЕ ДЛЯ ДАННОГО СЛАЙДА</a:t>
            </a:r>
            <a:r>
              <a:rPr lang="sv-SE" altLang="ru-RU" b="1" dirty="0" smtClean="0"/>
              <a:t>:  </a:t>
            </a:r>
          </a:p>
          <a:p>
            <a:pPr eaLnBrk="1" hangingPunct="1"/>
            <a:r>
              <a:rPr lang="ru-RU" altLang="ru-RU" b="1" dirty="0" smtClean="0"/>
              <a:t>В основе последней версии руководства по лечению астмы лежит достижение контроля заболевания.</a:t>
            </a:r>
          </a:p>
          <a:p>
            <a:pPr eaLnBrk="1" hangingPunct="1"/>
            <a:r>
              <a:rPr lang="ru-RU" altLang="ru-RU" b="1" dirty="0" smtClean="0"/>
              <a:t>Под контролем понимают достижение состояния, когда у пациента не возникает обострений и ночных пробуждений, и наблюдаются лишь минимальные дневные симптомы, требующие минимального применения препаратов для купирования каждую неделю. Это похоже на определение хорошо контролируемой астмы, которое использовали в качестве первичной конечной точки в исследовании </a:t>
            </a:r>
            <a:r>
              <a:rPr lang="sv-SE" altLang="ru-RU" b="1" dirty="0" smtClean="0"/>
              <a:t>GOAL</a:t>
            </a:r>
            <a:r>
              <a:rPr lang="ru-RU" altLang="ru-RU" b="1" dirty="0" smtClean="0"/>
              <a:t>.</a:t>
            </a:r>
          </a:p>
          <a:p>
            <a:pPr eaLnBrk="1" hangingPunct="1"/>
            <a:endParaRPr lang="ru-RU" altLang="ru-RU" b="1" dirty="0" smtClean="0"/>
          </a:p>
          <a:p>
            <a:pPr eaLnBrk="1" hangingPunct="1"/>
            <a:r>
              <a:rPr lang="ru-RU" altLang="ru-RU" dirty="0" smtClean="0"/>
              <a:t>Примечание: одно обострение в год означает, что процесс у пациента в целом контролируется, но могут наблюдаться незначительные симптомы, причем если пациент использует препараты для купирования до 100 дней в году, заболевание все еще можно рассматривать как контролируемое. Таким образом, обострения имеют более важное значение. Вот почему между симптомами и обострениями в таблице проводится более чёткая грань.</a:t>
            </a:r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sv-SE" altLang="ru-RU" dirty="0" smtClean="0"/>
          </a:p>
          <a:p>
            <a:pPr eaLnBrk="1" hangingPunct="1"/>
            <a:r>
              <a:rPr lang="en-GB" altLang="ru-RU" dirty="0" smtClean="0">
                <a:cs typeface="Times New Roman" panose="02020603050405020304" pitchFamily="18" charset="0"/>
              </a:rPr>
              <a:t>Bateman E et al. Can guideline-defined asthma control be achieved? The Gaining Optimal Asthma </a:t>
            </a:r>
            <a:r>
              <a:rPr lang="en-GB" altLang="ru-RU" dirty="0" err="1" smtClean="0">
                <a:cs typeface="Times New Roman" panose="02020603050405020304" pitchFamily="18" charset="0"/>
              </a:rPr>
              <a:t>ControL</a:t>
            </a:r>
            <a:r>
              <a:rPr lang="en-GB" altLang="ru-RU" dirty="0" smtClean="0">
                <a:cs typeface="Times New Roman" panose="02020603050405020304" pitchFamily="18" charset="0"/>
              </a:rPr>
              <a:t> study. </a:t>
            </a:r>
            <a:r>
              <a:rPr lang="en-GB" altLang="ru-RU" i="1" dirty="0" smtClean="0">
                <a:cs typeface="Times New Roman" panose="02020603050405020304" pitchFamily="18" charset="0"/>
              </a:rPr>
              <a:t>Am J </a:t>
            </a:r>
            <a:r>
              <a:rPr lang="en-GB" altLang="ru-RU" i="1" dirty="0" err="1" smtClean="0">
                <a:cs typeface="Times New Roman" panose="02020603050405020304" pitchFamily="18" charset="0"/>
              </a:rPr>
              <a:t>Respir</a:t>
            </a:r>
            <a:r>
              <a:rPr lang="en-GB" altLang="ru-RU" i="1" dirty="0" smtClean="0">
                <a:cs typeface="Times New Roman" panose="02020603050405020304" pitchFamily="18" charset="0"/>
              </a:rPr>
              <a:t> </a:t>
            </a:r>
            <a:r>
              <a:rPr lang="en-GB" altLang="ru-RU" i="1" dirty="0" err="1" smtClean="0">
                <a:cs typeface="Times New Roman" panose="02020603050405020304" pitchFamily="18" charset="0"/>
              </a:rPr>
              <a:t>Crit</a:t>
            </a:r>
            <a:r>
              <a:rPr lang="en-GB" altLang="ru-RU" i="1" dirty="0" smtClean="0">
                <a:cs typeface="Times New Roman" panose="02020603050405020304" pitchFamily="18" charset="0"/>
              </a:rPr>
              <a:t> Care Med </a:t>
            </a:r>
            <a:r>
              <a:rPr lang="en-GB" altLang="ru-RU" dirty="0" smtClean="0">
                <a:cs typeface="Times New Roman" panose="02020603050405020304" pitchFamily="18" charset="0"/>
              </a:rPr>
              <a:t>2004; </a:t>
            </a:r>
            <a:r>
              <a:rPr lang="en-GB" altLang="ru-RU" b="1" dirty="0" smtClean="0">
                <a:cs typeface="Times New Roman" panose="02020603050405020304" pitchFamily="18" charset="0"/>
              </a:rPr>
              <a:t>170:</a:t>
            </a:r>
            <a:r>
              <a:rPr lang="en-GB" altLang="ru-RU" dirty="0" smtClean="0">
                <a:cs typeface="Times New Roman" panose="02020603050405020304" pitchFamily="18" charset="0"/>
              </a:rPr>
              <a:t> 836–44.</a:t>
            </a:r>
          </a:p>
          <a:p>
            <a:pPr eaLnBrk="1" hangingPunct="1"/>
            <a:endParaRPr lang="en-GB" alt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89538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660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17" indent="-263776" defTabSz="8660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55103" indent="-211021" defTabSz="8660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7145" indent="-211021" defTabSz="8660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99186" indent="-211021" defTabSz="8660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1227" indent="-211021" defTabSz="8660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43269" indent="-211021" defTabSz="8660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65310" indent="-211021" defTabSz="8660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7351" indent="-211021" defTabSz="8660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223ED6E-E221-4AB1-B8C2-0C24365E571D}" type="slidenum">
              <a:rPr lang="en-GB" altLang="ru-RU"/>
              <a:pPr>
                <a:spcBef>
                  <a:spcPct val="0"/>
                </a:spcBef>
              </a:pPr>
              <a:t>19</a:t>
            </a:fld>
            <a:endParaRPr lang="en-GB" altLang="ru-RU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7530" y="8685878"/>
            <a:ext cx="2970470" cy="45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672" tIns="43335" rIns="86672" bIns="43335" anchor="b"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7770BC5-EB0B-4807-967B-9E9E9D217BEC}" type="slidenum">
              <a:rPr lang="en-GB" altLang="ru-RU" b="0"/>
              <a:pPr algn="r">
                <a:spcBef>
                  <a:spcPct val="0"/>
                </a:spcBef>
              </a:pPr>
              <a:t>19</a:t>
            </a:fld>
            <a:endParaRPr lang="en-GB" altLang="ru-RU" b="0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b="1" smtClean="0"/>
              <a:t>КЛЮЧЕВОЕ СООБЩЕНИЕ ДЛЯ ДАННОГО СЛАЙДА</a:t>
            </a:r>
            <a:r>
              <a:rPr lang="sv-SE" altLang="ru-RU" b="1" smtClean="0"/>
              <a:t>:  </a:t>
            </a:r>
          </a:p>
          <a:p>
            <a:pPr eaLnBrk="1" hangingPunct="1"/>
            <a:r>
              <a:rPr lang="ru-RU" altLang="ru-RU" b="1" smtClean="0"/>
              <a:t>В основе последней версии руководства по лечению астмы лежит достижение контроля заболевания.</a:t>
            </a:r>
          </a:p>
          <a:p>
            <a:pPr eaLnBrk="1" hangingPunct="1"/>
            <a:r>
              <a:rPr lang="ru-RU" altLang="ru-RU" b="1" smtClean="0"/>
              <a:t>Под контролем понимают достижение состояния, когда у пациента не возникает обострений и ночных пробуждений, и наблюдаются лишь минимальные дневные симптомы, требующие минимального применения препаратов для купирования каждую неделю. Это похоже на определение хорошо контролируемой астмы, которое использовали в качестве первичной конечной точки в исследовании </a:t>
            </a:r>
            <a:r>
              <a:rPr lang="sv-SE" altLang="ru-RU" b="1" smtClean="0"/>
              <a:t>GOAL</a:t>
            </a:r>
            <a:r>
              <a:rPr lang="ru-RU" altLang="ru-RU" b="1" smtClean="0"/>
              <a:t>.</a:t>
            </a:r>
          </a:p>
          <a:p>
            <a:pPr eaLnBrk="1" hangingPunct="1"/>
            <a:endParaRPr lang="ru-RU" altLang="ru-RU" b="1" smtClean="0"/>
          </a:p>
          <a:p>
            <a:pPr eaLnBrk="1" hangingPunct="1"/>
            <a:r>
              <a:rPr lang="ru-RU" altLang="ru-RU" smtClean="0"/>
              <a:t>Примечание: одно обострение в год означает, что процесс у пациента в целом контролируется, но могут наблюдаться незначительные симптомы, причем если пациент использует препараты для купирования до 100 дней в году, заболевание все еще можно рассматривать как контролируемое. Таким образом, обострения имеют более важное значение. Вот почему между симптомами и обострениями в таблице проводится более чёткая грань.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sv-SE" altLang="ru-RU" smtClean="0"/>
          </a:p>
          <a:p>
            <a:pPr eaLnBrk="1" hangingPunct="1"/>
            <a:r>
              <a:rPr lang="en-GB" altLang="ru-RU" smtClean="0">
                <a:cs typeface="Times New Roman" panose="02020603050405020304" pitchFamily="18" charset="0"/>
              </a:rPr>
              <a:t>Bateman E et al. Can guideline-defined asthma control be achieved? The Gaining Optimal Asthma ControL study. </a:t>
            </a:r>
            <a:r>
              <a:rPr lang="en-GB" altLang="ru-RU" i="1" smtClean="0">
                <a:cs typeface="Times New Roman" panose="02020603050405020304" pitchFamily="18" charset="0"/>
              </a:rPr>
              <a:t>Am J Respir Crit Care Med </a:t>
            </a:r>
            <a:r>
              <a:rPr lang="en-GB" altLang="ru-RU" smtClean="0">
                <a:cs typeface="Times New Roman" panose="02020603050405020304" pitchFamily="18" charset="0"/>
              </a:rPr>
              <a:t>2004; </a:t>
            </a:r>
            <a:r>
              <a:rPr lang="en-GB" altLang="ru-RU" b="1" smtClean="0">
                <a:cs typeface="Times New Roman" panose="02020603050405020304" pitchFamily="18" charset="0"/>
              </a:rPr>
              <a:t>170:</a:t>
            </a:r>
            <a:r>
              <a:rPr lang="en-GB" altLang="ru-RU" smtClean="0">
                <a:cs typeface="Times New Roman" panose="02020603050405020304" pitchFamily="18" charset="0"/>
              </a:rPr>
              <a:t> 836–44.</a:t>
            </a:r>
          </a:p>
          <a:p>
            <a:pPr eaLnBrk="1" hangingPunct="1"/>
            <a:endParaRPr lang="en-GB" altLang="ru-RU" b="1" smtClean="0"/>
          </a:p>
        </p:txBody>
      </p:sp>
    </p:spTree>
    <p:extLst>
      <p:ext uri="{BB962C8B-B14F-4D97-AF65-F5344CB8AC3E}">
        <p14:creationId xmlns:p14="http://schemas.microsoft.com/office/powerpoint/2010/main" val="1895387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675" eaLnBrk="0" hangingPunct="0">
              <a:defRPr sz="1400" b="1" i="1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defTabSz="955675" eaLnBrk="0" hangingPunct="0">
              <a:defRPr sz="1400" b="1" i="1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defTabSz="955675" eaLnBrk="0" hangingPunct="0">
              <a:defRPr sz="1400" b="1" i="1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defTabSz="955675" eaLnBrk="0" hangingPunct="0">
              <a:defRPr sz="1400" b="1" i="1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defTabSz="955675" eaLnBrk="0" hangingPunct="0">
              <a:defRPr sz="1400" b="1" i="1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1400" b="1" i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17924A38-CBD2-47D4-82B9-4E2DA302887B}" type="slidenum">
              <a:rPr lang="en-GB" altLang="en-US" sz="1300" b="0" i="0" smtClean="0">
                <a:solidFill>
                  <a:schemeClr val="tx1"/>
                </a:solidFill>
                <a:latin typeface="Arial" pitchFamily="34" charset="0"/>
              </a:rPr>
              <a:pPr eaLnBrk="1" hangingPunct="1">
                <a:defRPr/>
              </a:pPr>
              <a:t>20</a:t>
            </a:fld>
            <a:endParaRPr lang="en-GB" altLang="en-US" sz="1300" b="0" i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198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ja-JP" b="1" dirty="0" smtClean="0">
                <a:latin typeface="Arial" pitchFamily="34" charset="0"/>
              </a:rPr>
              <a:t>Over-reliance on SABA and underuse of ICS leads to </a:t>
            </a:r>
            <a:r>
              <a:rPr lang="en-GB" altLang="ja-JP" b="1" dirty="0" err="1" smtClean="0">
                <a:latin typeface="Arial" pitchFamily="34" charset="0"/>
              </a:rPr>
              <a:t>undertreatment</a:t>
            </a:r>
            <a:r>
              <a:rPr lang="en-GB" altLang="ja-JP" b="1" dirty="0" smtClean="0">
                <a:latin typeface="Arial" pitchFamily="34" charset="0"/>
              </a:rPr>
              <a:t> of asthma,</a:t>
            </a:r>
          </a:p>
          <a:p>
            <a:pPr>
              <a:spcBef>
                <a:spcPct val="0"/>
              </a:spcBef>
            </a:pPr>
            <a:r>
              <a:rPr lang="en-GB" altLang="ja-JP" b="1" dirty="0" smtClean="0">
                <a:latin typeface="Arial" pitchFamily="34" charset="0"/>
              </a:rPr>
              <a:t>increasing the risk of exacerbations</a:t>
            </a:r>
            <a:endParaRPr lang="en-US" altLang="ja-JP" b="1" dirty="0" smtClean="0">
              <a:latin typeface="Arial" pitchFamily="34" charset="0"/>
            </a:endParaRPr>
          </a:p>
          <a:p>
            <a:r>
              <a:rPr lang="en-US" altLang="ja-JP" dirty="0" smtClean="0">
                <a:latin typeface="Arial" pitchFamily="34" charset="0"/>
              </a:rPr>
              <a:t>Overuse of SABA (</a:t>
            </a:r>
            <a:r>
              <a:rPr lang="sv-SE" altLang="en-US" dirty="0" smtClean="0">
                <a:latin typeface="Arial" pitchFamily="34" charset="0"/>
              </a:rPr>
              <a:t>short-acting bronchodilator)</a:t>
            </a:r>
            <a:r>
              <a:rPr lang="en-GB" altLang="en-US" dirty="0" smtClean="0">
                <a:latin typeface="Arial" pitchFamily="34" charset="0"/>
              </a:rPr>
              <a:t> </a:t>
            </a:r>
            <a:r>
              <a:rPr lang="en-US" altLang="ja-JP" dirty="0" smtClean="0">
                <a:latin typeface="Arial" pitchFamily="34" charset="0"/>
              </a:rPr>
              <a:t>reliever medication, without concomitant ICS (inhaled corticosteroid) therapy, is an important issue in asthma management. </a:t>
            </a:r>
          </a:p>
          <a:p>
            <a:r>
              <a:rPr lang="en-US" altLang="ja-JP" dirty="0" smtClean="0">
                <a:latin typeface="Arial" pitchFamily="34" charset="0"/>
              </a:rPr>
              <a:t>To control underlying inflammation, the Global Initiative for Asthma (GINA) guidelines</a:t>
            </a:r>
            <a:r>
              <a:rPr lang="en-US" altLang="ja-JP" baseline="30000" dirty="0" smtClean="0">
                <a:latin typeface="Arial" pitchFamily="34" charset="0"/>
              </a:rPr>
              <a:t>1</a:t>
            </a:r>
            <a:r>
              <a:rPr lang="en-US" altLang="ja-JP" dirty="0" smtClean="0">
                <a:latin typeface="Arial" pitchFamily="34" charset="0"/>
              </a:rPr>
              <a:t> recommend the use of ICS as maintenance therapy for all patients with persistent asthma.  </a:t>
            </a:r>
          </a:p>
          <a:p>
            <a:r>
              <a:rPr lang="en-US" altLang="ja-JP" dirty="0" smtClean="0">
                <a:latin typeface="Arial" pitchFamily="34" charset="0"/>
              </a:rPr>
              <a:t>The Asthma Insights and Reality in Europe (AIRE) survey</a:t>
            </a:r>
            <a:r>
              <a:rPr lang="en-US" altLang="ja-JP" baseline="30000" dirty="0" smtClean="0">
                <a:latin typeface="Arial" pitchFamily="34" charset="0"/>
              </a:rPr>
              <a:t>2</a:t>
            </a:r>
            <a:r>
              <a:rPr lang="en-US" altLang="ja-JP" dirty="0" smtClean="0">
                <a:latin typeface="Arial" pitchFamily="34" charset="0"/>
              </a:rPr>
              <a:t> reported that, in the previous month, patients used reliever medication approximately three times more often than anti-inflammatory therapy. Poor ICS use was observed across all degrees of symptom severity and over 70% of patients with moderate or severe persistent asthma had not used an ICS in the previous month. </a:t>
            </a:r>
          </a:p>
          <a:p>
            <a:endParaRPr lang="en-US" altLang="ja-JP" dirty="0" smtClean="0">
              <a:latin typeface="Arial" pitchFamily="34" charset="0"/>
            </a:endParaRPr>
          </a:p>
          <a:p>
            <a:r>
              <a:rPr lang="en-US" altLang="ja-JP" dirty="0" smtClean="0">
                <a:latin typeface="Arial" pitchFamily="34" charset="0"/>
              </a:rPr>
              <a:t>	1. www.ginasthma.com (last accessed December 2007).</a:t>
            </a:r>
          </a:p>
          <a:p>
            <a:r>
              <a:rPr lang="en-US" altLang="ja-JP" dirty="0" smtClean="0">
                <a:latin typeface="Arial" pitchFamily="34" charset="0"/>
              </a:rPr>
              <a:t>	2. </a:t>
            </a:r>
            <a:r>
              <a:rPr lang="en-US" altLang="ja-JP" dirty="0" err="1" smtClean="0">
                <a:latin typeface="Arial" pitchFamily="34" charset="0"/>
              </a:rPr>
              <a:t>Rabe</a:t>
            </a:r>
            <a:r>
              <a:rPr lang="en-US" altLang="ja-JP" dirty="0" smtClean="0">
                <a:latin typeface="Arial" pitchFamily="34" charset="0"/>
              </a:rPr>
              <a:t> KF, et al. </a:t>
            </a:r>
            <a:r>
              <a:rPr lang="en-US" altLang="ja-JP" dirty="0" err="1" smtClean="0">
                <a:latin typeface="Arial" pitchFamily="34" charset="0"/>
              </a:rPr>
              <a:t>Eur</a:t>
            </a:r>
            <a:r>
              <a:rPr lang="en-US" altLang="ja-JP" dirty="0" smtClean="0">
                <a:latin typeface="Arial" pitchFamily="34" charset="0"/>
              </a:rPr>
              <a:t> </a:t>
            </a:r>
            <a:r>
              <a:rPr lang="en-US" altLang="ja-JP" dirty="0" err="1" smtClean="0">
                <a:latin typeface="Arial" pitchFamily="34" charset="0"/>
              </a:rPr>
              <a:t>Respir</a:t>
            </a:r>
            <a:r>
              <a:rPr lang="en-US" altLang="ja-JP" dirty="0" smtClean="0">
                <a:latin typeface="Arial" pitchFamily="34" charset="0"/>
              </a:rPr>
              <a:t> J 2000;16:802–807. </a:t>
            </a:r>
            <a:endParaRPr lang="en-US" alt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660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17" indent="-263776" defTabSz="8660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55103" indent="-211021" defTabSz="8660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77145" indent="-211021" defTabSz="8660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99186" indent="-211021" defTabSz="866064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1227" indent="-211021" defTabSz="8660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43269" indent="-211021" defTabSz="8660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65310" indent="-211021" defTabSz="8660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87351" indent="-211021" defTabSz="866064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C48374-2657-4710-BA22-DE53AFD8686D}" type="slidenum">
              <a:rPr lang="en-GB" altLang="ru-RU"/>
              <a:pPr>
                <a:spcBef>
                  <a:spcPct val="0"/>
                </a:spcBef>
              </a:pPr>
              <a:t>23</a:t>
            </a:fld>
            <a:endParaRPr lang="en-GB" altLang="ru-RU"/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3887530" y="8685878"/>
            <a:ext cx="2970470" cy="45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672" tIns="43335" rIns="86672" bIns="43335" anchor="b"/>
          <a:lstStyle>
            <a:lvl1pPr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05E9E0E8-2288-4743-8B6D-30E17AA2B35C}" type="slidenum">
              <a:rPr lang="en-GB" altLang="ru-RU" b="0"/>
              <a:pPr algn="r">
                <a:spcBef>
                  <a:spcPct val="0"/>
                </a:spcBef>
              </a:pPr>
              <a:t>23</a:t>
            </a:fld>
            <a:endParaRPr lang="en-GB" altLang="ru-RU" b="0"/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568825" cy="3427413"/>
          </a:xfrm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6005"/>
          </a:xfrm>
          <a:noFill/>
        </p:spPr>
        <p:txBody>
          <a:bodyPr/>
          <a:lstStyle/>
          <a:p>
            <a:pPr marL="167058" indent="-167058">
              <a:lnSpc>
                <a:spcPct val="90000"/>
              </a:lnSpc>
              <a:tabLst>
                <a:tab pos="501174" algn="l"/>
              </a:tabLst>
            </a:pPr>
            <a:r>
              <a:rPr lang="ru-RU" altLang="ru-RU" sz="1000" b="1" dirty="0"/>
              <a:t>КЛЮЧЕВОЕ СООБЩЕНИЕ ДЛЯ ДАННОГО СЛАЙДА</a:t>
            </a:r>
            <a:r>
              <a:rPr lang="en-US" altLang="ru-RU" sz="1000" b="1" dirty="0"/>
              <a:t> : </a:t>
            </a:r>
            <a:r>
              <a:rPr lang="ru-RU" altLang="ru-RU" sz="1000" b="1" dirty="0"/>
              <a:t>Это слайд носит гипотетический характер, но основывается на реальных средних данных, взятых из исследования </a:t>
            </a:r>
            <a:r>
              <a:rPr lang="en-US" altLang="ru-RU" sz="1000" b="1" dirty="0"/>
              <a:t>FACET </a:t>
            </a:r>
            <a:r>
              <a:rPr lang="ru-RU" altLang="ru-RU" sz="1000" b="1" dirty="0"/>
              <a:t>(сплошные линии синего и фиолетового цвета). Пунктирные линии, добавленные на график, являются гипотетическими результатами того, что может произойти, если дозу ИКС увеличить за счет применения препарата при необходимости (ФК БУД/Ф  SMART), по крайней мере за 7 дней до обострения астмы.</a:t>
            </a:r>
          </a:p>
          <a:p>
            <a:pPr marL="167058" indent="-167058">
              <a:lnSpc>
                <a:spcPct val="90000"/>
              </a:lnSpc>
              <a:tabLst>
                <a:tab pos="501174" algn="l"/>
              </a:tabLst>
            </a:pPr>
            <a:endParaRPr lang="ru-RU" altLang="ru-RU" sz="1000" b="1" dirty="0"/>
          </a:p>
          <a:p>
            <a:pPr marL="167058" indent="-167058">
              <a:lnSpc>
                <a:spcPct val="90000"/>
              </a:lnSpc>
              <a:tabLst>
                <a:tab pos="501174" algn="l"/>
              </a:tabLst>
            </a:pPr>
            <a:endParaRPr lang="en-US" altLang="ru-RU" sz="1000" dirty="0"/>
          </a:p>
          <a:p>
            <a:pPr marL="167058" indent="-167058">
              <a:lnSpc>
                <a:spcPct val="90000"/>
              </a:lnSpc>
              <a:tabLst>
                <a:tab pos="501174" algn="l"/>
              </a:tabLst>
            </a:pPr>
            <a:r>
              <a:rPr lang="ru-RU" altLang="ru-RU" sz="1000" dirty="0"/>
              <a:t>В основе традиционного лечения обострения, как правило, лежит назначение курса пероральных стероидов к моменту максимального ухудшения симптомов. На данном этапе обострение проявляется уже в полной мере.</a:t>
            </a:r>
          </a:p>
          <a:p>
            <a:pPr marL="167058" indent="-167058">
              <a:lnSpc>
                <a:spcPct val="90000"/>
              </a:lnSpc>
              <a:tabLst>
                <a:tab pos="501174" algn="l"/>
              </a:tabLst>
            </a:pPr>
            <a:r>
              <a:rPr lang="ru-RU" altLang="ru-RU" sz="1000" dirty="0">
                <a:latin typeface="AdvP641C"/>
              </a:rPr>
              <a:t>В </a:t>
            </a:r>
            <a:r>
              <a:rPr lang="ru-RU" altLang="ru-RU" sz="1000" dirty="0"/>
              <a:t>12-месячном исследовании  в параллельных группах</a:t>
            </a:r>
            <a:r>
              <a:rPr lang="ru-RU" altLang="ru-RU" sz="1000" dirty="0">
                <a:latin typeface="AdvP641C"/>
              </a:rPr>
              <a:t> «Терапия </a:t>
            </a:r>
            <a:r>
              <a:rPr lang="ru-RU" altLang="ru-RU" sz="1000" dirty="0" err="1">
                <a:latin typeface="AdvP641C"/>
              </a:rPr>
              <a:t>формотеролом</a:t>
            </a:r>
            <a:r>
              <a:rPr lang="ru-RU" altLang="ru-RU" sz="1000" dirty="0">
                <a:latin typeface="AdvP641C"/>
              </a:rPr>
              <a:t> и кортикостероидами» ( FACET) </a:t>
            </a:r>
            <a:r>
              <a:rPr lang="ru-RU" altLang="ru-RU" sz="1000" dirty="0"/>
              <a:t>сравнивали низкие и высокие дозы </a:t>
            </a:r>
            <a:r>
              <a:rPr lang="ru-RU" altLang="ru-RU" sz="1000" dirty="0" err="1"/>
              <a:t>будесонида</a:t>
            </a:r>
            <a:r>
              <a:rPr lang="ru-RU" altLang="ru-RU" sz="1000" dirty="0"/>
              <a:t> с добавлением </a:t>
            </a:r>
            <a:r>
              <a:rPr lang="ru-RU" altLang="ru-RU" sz="1000" dirty="0" err="1"/>
              <a:t>формотерола</a:t>
            </a:r>
            <a:r>
              <a:rPr lang="ru-RU" altLang="ru-RU" sz="1000" dirty="0"/>
              <a:t> и без него у пациентов с астмой (n = 694).</a:t>
            </a:r>
          </a:p>
          <a:p>
            <a:pPr marL="167058" indent="-167058">
              <a:lnSpc>
                <a:spcPct val="90000"/>
              </a:lnSpc>
              <a:tabLst>
                <a:tab pos="501174" algn="l"/>
              </a:tabLst>
            </a:pPr>
            <a:r>
              <a:rPr lang="ru-RU" altLang="ru-RU" sz="1000" dirty="0"/>
              <a:t>Тяжелые обострения определяли следующим образом :</a:t>
            </a:r>
          </a:p>
          <a:p>
            <a:pPr marL="589099" lvl="1" indent="-167058">
              <a:lnSpc>
                <a:spcPct val="90000"/>
              </a:lnSpc>
              <a:buFontTx/>
              <a:buChar char="•"/>
              <a:tabLst>
                <a:tab pos="501174" algn="l"/>
              </a:tabLst>
            </a:pPr>
            <a:r>
              <a:rPr lang="ru-RU" altLang="ru-RU" sz="1000" dirty="0"/>
              <a:t>  потребность в применении пероральных кортикостероидов (n = 311 в исследуемой популяции), или</a:t>
            </a:r>
          </a:p>
          <a:p>
            <a:pPr marL="589099" lvl="1" indent="-167058">
              <a:lnSpc>
                <a:spcPct val="90000"/>
              </a:lnSpc>
              <a:buFontTx/>
              <a:buChar char="•"/>
              <a:tabLst>
                <a:tab pos="501174" algn="l"/>
              </a:tabLst>
            </a:pPr>
            <a:r>
              <a:rPr lang="ru-RU" altLang="ru-RU" sz="1000" dirty="0"/>
              <a:t> &gt; 30% снижение пиковой скорости выдоха (ПСВ) в утренние в течение 2 дней подряд</a:t>
            </a:r>
          </a:p>
          <a:p>
            <a:pPr marL="167058" indent="-167058">
              <a:lnSpc>
                <a:spcPct val="90000"/>
              </a:lnSpc>
              <a:tabLst>
                <a:tab pos="501174" algn="l"/>
              </a:tabLst>
            </a:pPr>
            <a:r>
              <a:rPr lang="ru-RU" altLang="ru-RU" sz="1000" dirty="0"/>
              <a:t>Во время обострения наблюдалось:</a:t>
            </a:r>
          </a:p>
          <a:p>
            <a:pPr marL="167058" indent="-167058">
              <a:lnSpc>
                <a:spcPct val="90000"/>
              </a:lnSpc>
              <a:tabLst>
                <a:tab pos="501174" algn="l"/>
              </a:tabLst>
            </a:pPr>
            <a:r>
              <a:rPr lang="ru-RU" altLang="ru-RU" sz="1000" dirty="0"/>
              <a:t>Увеличение интенсивности симптомов и применение β</a:t>
            </a:r>
            <a:r>
              <a:rPr lang="ru-RU" altLang="ru-RU" sz="1000" baseline="-25000" dirty="0"/>
              <a:t>2</a:t>
            </a:r>
            <a:r>
              <a:rPr lang="ru-RU" altLang="ru-RU" sz="1000" dirty="0"/>
              <a:t>-агонистов для их купирования, которые происходили параллельно, тяжесть и изменения процесса во времени были аналогичными во всех группах лечения. Применение β</a:t>
            </a:r>
            <a:r>
              <a:rPr lang="ru-RU" altLang="ru-RU" sz="1000" baseline="-25000" dirty="0"/>
              <a:t>2</a:t>
            </a:r>
            <a:r>
              <a:rPr lang="ru-RU" altLang="ru-RU" sz="1000" dirty="0"/>
              <a:t>-агонистов для купирования симптомов было </a:t>
            </a:r>
            <a:r>
              <a:rPr lang="ru-RU" altLang="ru-RU" dirty="0" smtClean="0"/>
              <a:t>первой клинической мерой контроля, подтверждающей появление признаков ухудшения в </a:t>
            </a:r>
            <a:r>
              <a:rPr lang="ru-RU" altLang="ru-RU" sz="1000" dirty="0"/>
              <a:t>преддверии обострения. Таким образом, это очень полезный инструмент для увеличения дозы вдыхаемых стероидов по крайней мере за 1 неделю до обострения. На основании этого вывода сформулирован подход к лечению ФК БУД/Ф  SMART как способ предотвращения обострений.</a:t>
            </a:r>
          </a:p>
          <a:p>
            <a:pPr marL="167058" indent="-167058">
              <a:lnSpc>
                <a:spcPct val="90000"/>
              </a:lnSpc>
              <a:tabLst>
                <a:tab pos="501174" algn="l"/>
              </a:tabLst>
            </a:pPr>
            <a:endParaRPr lang="ru-RU" altLang="ru-RU" sz="1000" dirty="0"/>
          </a:p>
          <a:p>
            <a:pPr marL="167058" indent="-167058">
              <a:lnSpc>
                <a:spcPct val="90000"/>
              </a:lnSpc>
              <a:tabLst>
                <a:tab pos="501174" algn="l"/>
              </a:tabLst>
            </a:pPr>
            <a:r>
              <a:rPr lang="ru-RU" altLang="ru-RU" sz="1000" b="1" dirty="0"/>
              <a:t>Это исследование показывает, что корректировка терапии в течение 2-3 дней </a:t>
            </a:r>
            <a:r>
              <a:rPr lang="ru-RU" altLang="ru-RU" sz="1000" b="1" i="1" dirty="0"/>
              <a:t>окна возможностей</a:t>
            </a:r>
            <a:r>
              <a:rPr lang="ru-RU" altLang="ru-RU" sz="1000" b="1" dirty="0"/>
              <a:t>, когда симптомы усугубляются, позволяет предотвратить обострения.</a:t>
            </a:r>
          </a:p>
          <a:p>
            <a:pPr marL="167058" indent="-167058">
              <a:lnSpc>
                <a:spcPct val="90000"/>
              </a:lnSpc>
              <a:tabLst>
                <a:tab pos="501174" algn="l"/>
              </a:tabLst>
            </a:pPr>
            <a:endParaRPr lang="ru-RU" altLang="ru-RU" sz="1000" b="1" dirty="0"/>
          </a:p>
          <a:p>
            <a:pPr marL="167058" indent="-167058">
              <a:lnSpc>
                <a:spcPct val="90000"/>
              </a:lnSpc>
              <a:tabLst>
                <a:tab pos="501174" algn="l"/>
              </a:tabLst>
            </a:pPr>
            <a:endParaRPr lang="en-GB" altLang="ru-RU" sz="1000" b="1" dirty="0"/>
          </a:p>
          <a:p>
            <a:pPr marL="167058" indent="-167058">
              <a:lnSpc>
                <a:spcPct val="90000"/>
              </a:lnSpc>
              <a:tabLst>
                <a:tab pos="501174" algn="l"/>
              </a:tabLst>
            </a:pPr>
            <a:r>
              <a:rPr lang="en-US" altLang="ru-RU" sz="700" dirty="0" err="1"/>
              <a:t>Tattersfield</a:t>
            </a:r>
            <a:r>
              <a:rPr lang="en-US" altLang="ru-RU" sz="700" dirty="0"/>
              <a:t> AE, et al. Am J </a:t>
            </a:r>
            <a:r>
              <a:rPr lang="en-US" altLang="ru-RU" sz="700" dirty="0" err="1"/>
              <a:t>Respir</a:t>
            </a:r>
            <a:r>
              <a:rPr lang="en-US" altLang="ru-RU" sz="700" dirty="0"/>
              <a:t> </a:t>
            </a:r>
            <a:r>
              <a:rPr lang="en-US" altLang="ru-RU" sz="700" dirty="0" err="1"/>
              <a:t>Crit</a:t>
            </a:r>
            <a:r>
              <a:rPr lang="en-US" altLang="ru-RU" sz="700" dirty="0"/>
              <a:t> Care Med 1999;160:594–599,</a:t>
            </a:r>
          </a:p>
          <a:p>
            <a:pPr marL="167058" indent="-167058">
              <a:lnSpc>
                <a:spcPct val="90000"/>
              </a:lnSpc>
              <a:tabLst>
                <a:tab pos="501174" algn="l"/>
              </a:tabLst>
            </a:pPr>
            <a:endParaRPr lang="en-US" altLang="ru-RU" sz="800" dirty="0"/>
          </a:p>
          <a:p>
            <a:pPr marL="167058" indent="-167058">
              <a:lnSpc>
                <a:spcPct val="90000"/>
              </a:lnSpc>
              <a:tabLst>
                <a:tab pos="501174" algn="l"/>
              </a:tabLst>
            </a:pPr>
            <a:endParaRPr lang="en-US" altLang="ru-RU" sz="800" dirty="0"/>
          </a:p>
        </p:txBody>
      </p:sp>
      <p:sp>
        <p:nvSpPr>
          <p:cNvPr id="99334" name="Rectangle 4"/>
          <p:cNvSpPr>
            <a:spLocks noChangeArrowheads="1"/>
          </p:cNvSpPr>
          <p:nvPr/>
        </p:nvSpPr>
        <p:spPr bwMode="auto">
          <a:xfrm>
            <a:off x="877186" y="4764185"/>
            <a:ext cx="5025418" cy="4117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665" tIns="43333" rIns="86665" bIns="43333"/>
          <a:lstStyle>
            <a:lvl1pPr marL="187325" indent="-187325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477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ru-RU" b="0"/>
          </a:p>
        </p:txBody>
      </p:sp>
    </p:spTree>
    <p:extLst>
      <p:ext uri="{BB962C8B-B14F-4D97-AF65-F5344CB8AC3E}">
        <p14:creationId xmlns:p14="http://schemas.microsoft.com/office/powerpoint/2010/main" val="62971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6394716"/>
            <a:ext cx="7017745" cy="2704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93092"/>
            <a:ext cx="8071126" cy="482825"/>
          </a:xfrm>
        </p:spPr>
        <p:txBody>
          <a:bodyPr anchor="b" anchorCtr="0"/>
          <a:lstStyle>
            <a:lvl1pPr>
              <a:defRPr sz="2600"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8474" y="1608463"/>
            <a:ext cx="8071126" cy="4654626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livel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8518" y="1005296"/>
            <a:ext cx="8071082" cy="48200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000" b="0" i="1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</a:p>
        </p:txBody>
      </p:sp>
      <p:cxnSp>
        <p:nvCxnSpPr>
          <p:cNvPr id="13" name="Connettore 1 12"/>
          <p:cNvCxnSpPr/>
          <p:nvPr userDrawn="1"/>
        </p:nvCxnSpPr>
        <p:spPr>
          <a:xfrm>
            <a:off x="574400" y="874909"/>
            <a:ext cx="79952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| Presentation Title | Presenter Name | Date | Subject | For Internal use only |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4EF0B-C518-4698-9E29-AF4BCDADFE6D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86" y="6312234"/>
            <a:ext cx="1130714" cy="3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73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6394716"/>
            <a:ext cx="7017745" cy="2704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| Presentation Title | Presenter Name | Date | Subject | For Internal use only |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4EF0B-C518-4698-9E29-AF4BCDADFE6D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93092"/>
            <a:ext cx="8071126" cy="482825"/>
          </a:xfrm>
        </p:spPr>
        <p:txBody>
          <a:bodyPr anchor="b" anchorCtr="0"/>
          <a:lstStyle>
            <a:lvl1pPr>
              <a:defRPr sz="2600"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dirty="0"/>
          </a:p>
        </p:txBody>
      </p:sp>
      <p:cxnSp>
        <p:nvCxnSpPr>
          <p:cNvPr id="11" name="Connettore 1 10"/>
          <p:cNvCxnSpPr/>
          <p:nvPr userDrawn="1"/>
        </p:nvCxnSpPr>
        <p:spPr>
          <a:xfrm>
            <a:off x="574400" y="874909"/>
            <a:ext cx="79952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86" y="6312234"/>
            <a:ext cx="1130714" cy="3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21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6394716"/>
            <a:ext cx="7017745" cy="27047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8474" y="293092"/>
            <a:ext cx="8071126" cy="482825"/>
          </a:xfrm>
        </p:spPr>
        <p:txBody>
          <a:bodyPr anchor="b" anchorCtr="0"/>
          <a:lstStyle>
            <a:lvl1pPr>
              <a:defRPr sz="2600"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8474" y="1013552"/>
            <a:ext cx="8071126" cy="52495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add</a:t>
            </a:r>
            <a:r>
              <a:rPr lang="it-IT" dirty="0" smtClean="0"/>
              <a:t> text</a:t>
            </a:r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livel</a:t>
            </a:r>
            <a:endParaRPr dirty="0"/>
          </a:p>
        </p:txBody>
      </p:sp>
      <p:cxnSp>
        <p:nvCxnSpPr>
          <p:cNvPr id="13" name="Connettore 1 12"/>
          <p:cNvCxnSpPr/>
          <p:nvPr userDrawn="1"/>
        </p:nvCxnSpPr>
        <p:spPr>
          <a:xfrm>
            <a:off x="574400" y="874909"/>
            <a:ext cx="79952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| Presentation Title | Presenter Name | Date | Subject | For Internal use only |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B4EF0B-C518-4698-9E29-AF4BCDADFE6D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86" y="6312234"/>
            <a:ext cx="1130714" cy="3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5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10939" r="8540" b="15859"/>
          <a:stretch/>
        </p:blipFill>
        <p:spPr>
          <a:xfrm>
            <a:off x="7263555" y="304349"/>
            <a:ext cx="1806950" cy="154174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44676" y="2243523"/>
            <a:ext cx="8829066" cy="453351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388" y="2307613"/>
            <a:ext cx="8464373" cy="581048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0466" y="5424307"/>
            <a:ext cx="6936499" cy="551039"/>
          </a:xfrm>
        </p:spPr>
        <p:txBody>
          <a:bodyPr/>
          <a:lstStyle>
            <a:lvl1pPr marL="0" indent="0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1191" y="6007967"/>
            <a:ext cx="6935775" cy="366691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ASTRAZENECA logo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83" y="6123174"/>
            <a:ext cx="1346715" cy="4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02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3779" y="179918"/>
            <a:ext cx="8829963" cy="659712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6143" y="1437111"/>
            <a:ext cx="8450508" cy="581048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 descr="ASTRAZENECA logo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83" y="6123174"/>
            <a:ext cx="1346715" cy="43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5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143779" y="5813293"/>
            <a:ext cx="8829963" cy="96374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14326" y="1414564"/>
            <a:ext cx="8659415" cy="4345029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b="0" i="0" baseline="0">
                <a:solidFill>
                  <a:schemeClr val="tx1"/>
                </a:solidFill>
              </a:defRPr>
            </a:lvl1pPr>
            <a:lvl2pPr marL="576000" indent="-28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◦"/>
              <a:defRPr sz="2000" b="0" i="0" baseline="0">
                <a:solidFill>
                  <a:schemeClr val="tx1"/>
                </a:solidFill>
              </a:defRPr>
            </a:lvl2pPr>
            <a:lvl3pPr marL="864000" indent="-288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2000" b="0" i="0" baseline="0">
                <a:solidFill>
                  <a:schemeClr val="tx1"/>
                </a:solidFill>
              </a:defRPr>
            </a:lvl3pPr>
            <a:lvl4pPr>
              <a:buClr>
                <a:srgbClr val="830051"/>
              </a:buClr>
              <a:defRPr baseline="0">
                <a:solidFill>
                  <a:srgbClr val="F0AB00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8335" y="298381"/>
            <a:ext cx="7423665" cy="796908"/>
          </a:xfrm>
        </p:spPr>
        <p:txBody>
          <a:bodyPr/>
          <a:lstStyle>
            <a:lvl1pPr>
              <a:defRPr sz="3200">
                <a:solidFill>
                  <a:srgbClr val="30343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10939" r="8540" b="15859"/>
          <a:stretch/>
        </p:blipFill>
        <p:spPr>
          <a:xfrm>
            <a:off x="7764347" y="177517"/>
            <a:ext cx="1277961" cy="109039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2256" y="5856556"/>
            <a:ext cx="7308602" cy="246221"/>
          </a:xfrm>
        </p:spPr>
        <p:txBody>
          <a:bodyPr>
            <a:spAutoFit/>
          </a:bodyPr>
          <a:lstStyle>
            <a:lvl1pPr marL="0" indent="0">
              <a:spcAft>
                <a:spcPts val="600"/>
              </a:spcAft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 descr="ASTRAZENECA logo 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41" y="6162866"/>
            <a:ext cx="941049" cy="30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01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8335" y="298381"/>
            <a:ext cx="7456013" cy="796908"/>
          </a:xfrm>
        </p:spPr>
        <p:txBody>
          <a:bodyPr/>
          <a:lstStyle>
            <a:lvl1pPr>
              <a:defRPr sz="3200">
                <a:solidFill>
                  <a:srgbClr val="30343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143778" y="5813294"/>
            <a:ext cx="8829963" cy="96374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5" name="Picture 14" descr="ASTRAZENECA logo 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541" y="6162866"/>
            <a:ext cx="941049" cy="3041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" t="10939" r="8540" b="15859"/>
          <a:stretch/>
        </p:blipFill>
        <p:spPr>
          <a:xfrm>
            <a:off x="7764347" y="177517"/>
            <a:ext cx="1277961" cy="109039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2256" y="5856556"/>
            <a:ext cx="7308602" cy="246221"/>
          </a:xfrm>
        </p:spPr>
        <p:txBody>
          <a:bodyPr>
            <a:spAutoFit/>
          </a:bodyPr>
          <a:lstStyle>
            <a:lvl1pPr marL="0" indent="0">
              <a:spcAft>
                <a:spcPts val="600"/>
              </a:spcAft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6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7" y="300519"/>
            <a:ext cx="8659414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4328" y="1413166"/>
            <a:ext cx="8659414" cy="494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10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88000" indent="-288000"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chemeClr val="accent1"/>
        </a:buClr>
        <a:buChar char="•"/>
        <a:defRPr sz="2000" b="0">
          <a:solidFill>
            <a:schemeClr val="tx1"/>
          </a:solidFill>
          <a:latin typeface="+mn-lt"/>
        </a:defRPr>
      </a:lvl2pPr>
      <a:lvl3pPr marL="576000" indent="-288000"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◦"/>
        <a:defRPr sz="2000" b="0">
          <a:solidFill>
            <a:schemeClr val="tx1"/>
          </a:solidFill>
          <a:latin typeface="+mn-lt"/>
        </a:defRPr>
      </a:lvl3pPr>
      <a:lvl4pPr marL="864000" indent="-288000"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chemeClr val="accent1"/>
        </a:buClr>
        <a:buSzPct val="100000"/>
        <a:buFont typeface="Arial" panose="020B0604020202020204" pitchFamily="34" charset="0"/>
        <a:buChar char="–"/>
        <a:defRPr sz="2000" b="0">
          <a:solidFill>
            <a:schemeClr val="tx1"/>
          </a:solidFill>
          <a:latin typeface="+mn-lt"/>
        </a:defRPr>
      </a:lvl4pPr>
      <a:lvl5pPr marL="1152000" indent="-288000"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b="0">
          <a:solidFill>
            <a:schemeClr val="tx1"/>
          </a:solidFill>
          <a:latin typeface="+mn-lt"/>
        </a:defRPr>
      </a:lvl5pPr>
      <a:lvl6pPr marL="1620798" indent="-176209" algn="l" rtl="0" eaLnBrk="1" fontAlgn="base" hangingPunct="1"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077987" indent="-176209" algn="l" rtl="0" eaLnBrk="1" fontAlgn="base" hangingPunct="1"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535175" indent="-176209" algn="l" rtl="0" eaLnBrk="1" fontAlgn="base" hangingPunct="1"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2992364" indent="-176209" algn="l" rtl="0" eaLnBrk="1" fontAlgn="base" hangingPunct="1">
        <a:spcBef>
          <a:spcPct val="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25" userDrawn="1">
          <p15:clr>
            <a:srgbClr val="F26B43"/>
          </p15:clr>
        </p15:guide>
        <p15:guide id="2" pos="7537" userDrawn="1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4" orient="horz" pos="958" userDrawn="1">
          <p15:clr>
            <a:srgbClr val="F26B43"/>
          </p15:clr>
        </p15:guide>
        <p15:guide id="5" pos="121" userDrawn="1">
          <p15:clr>
            <a:srgbClr val="F26B43"/>
          </p15:clr>
        </p15:guide>
        <p15:guide id="6" orient="horz" pos="4269" userDrawn="1">
          <p15:clr>
            <a:srgbClr val="F26B43"/>
          </p15:clr>
        </p15:guide>
        <p15:guide id="7" pos="73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hyperlink" Target="http://www.ginaasthma.org/" TargetMode="Externa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868928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/>
              <a:t>АСТМА</a:t>
            </a:r>
            <a:br>
              <a:rPr lang="ru-RU" sz="9600" dirty="0" smtClean="0"/>
            </a:br>
            <a:r>
              <a:rPr lang="ru-RU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стратегии в лечении</a:t>
            </a:r>
            <a:endParaRPr lang="ru-RU" sz="49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59945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800" dirty="0"/>
              <a:t>БАШКИРСКИЙ ГОСУДАРСТВЕННЫЙ МЕДИЦИНСКИЙ </a:t>
            </a:r>
            <a:r>
              <a:rPr lang="ru-RU" sz="2800" dirty="0" err="1"/>
              <a:t>УНИВерСИТЕТ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кафедра терапии и общей врачебной практики с курсом гериатрии  ИДПО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Козырева Л.С., доцент, к.м.н.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825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886700" cy="15121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Как определить тяжесть БА, 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когда пациент получает регулярную контролирующую терапию?</a:t>
            </a:r>
            <a:endParaRPr lang="ru-RU" sz="3200" b="1" baseline="300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311090"/>
              </p:ext>
            </p:extLst>
          </p:nvPr>
        </p:nvGraphicFramePr>
        <p:xfrm>
          <a:off x="251518" y="2420888"/>
          <a:ext cx="8712969" cy="431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>
                  <a:extLst>
                    <a:ext uri="{9D8B030D-6E8A-4147-A177-3AD203B41FA5}">
                      <a16:colId xmlns="" xmlns:a16="http://schemas.microsoft.com/office/drawing/2014/main" val="1466103753"/>
                    </a:ext>
                  </a:extLst>
                </a:gridCol>
                <a:gridCol w="2904323">
                  <a:extLst>
                    <a:ext uri="{9D8B030D-6E8A-4147-A177-3AD203B41FA5}">
                      <a16:colId xmlns="" xmlns:a16="http://schemas.microsoft.com/office/drawing/2014/main" val="3866085304"/>
                    </a:ext>
                  </a:extLst>
                </a:gridCol>
                <a:gridCol w="2904323">
                  <a:extLst>
                    <a:ext uri="{9D8B030D-6E8A-4147-A177-3AD203B41FA5}">
                      <a16:colId xmlns="" xmlns:a16="http://schemas.microsoft.com/office/drawing/2014/main" val="2273000529"/>
                    </a:ext>
                  </a:extLst>
                </a:gridCol>
              </a:tblGrid>
              <a:tr h="58699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  <a:cs typeface="Times New Roman" panose="02020603050405020304" pitchFamily="18" charset="0"/>
                        </a:rPr>
                        <a:t>Легкая БА</a:t>
                      </a:r>
                      <a:endParaRPr lang="ru-RU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A20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  <a:cs typeface="Times New Roman" panose="02020603050405020304" pitchFamily="18" charset="0"/>
                        </a:rPr>
                        <a:t>Среднетяжелая БА</a:t>
                      </a:r>
                      <a:endParaRPr lang="ru-RU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A20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j-lt"/>
                          <a:cs typeface="Times New Roman" panose="02020603050405020304" pitchFamily="18" charset="0"/>
                        </a:rPr>
                        <a:t>Тяжелая БА</a:t>
                      </a:r>
                      <a:endParaRPr lang="ru-RU" sz="16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4A206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4488880"/>
                  </a:ext>
                </a:extLst>
              </a:tr>
              <a:tr h="3727006"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хорошо контролируется терапией 1-й и 2-й ступеней: </a:t>
                      </a:r>
                    </a:p>
                    <a:p>
                      <a:endParaRPr lang="ru-RU" sz="1600" b="0" i="0" u="none" strike="noStrike" kern="1200" baseline="0" dirty="0" smtClean="0">
                        <a:solidFill>
                          <a:srgbClr val="002060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изолированное применение КДБА по потребности,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или совместно с низкими дозами ИГКС или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антилейкотриеновыми препаратами (АЛП), или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кромонами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хорошо контролируется терапией ступени 3: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низкие дозы ИГКС/ДДБА.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Требует терапии ступени 4 и 5 для контроля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или БА, которая остается неконтролируемой, несмотря на эту терапию. 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endParaRPr lang="ru-RU" sz="1600" b="0" i="0" u="none" strike="noStrike" kern="1200" baseline="0" dirty="0" smtClean="0">
                        <a:solidFill>
                          <a:srgbClr val="002060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высокие дозы ИГКС/ДДБА, тиотропий, таргетную терапию и/или системные ГКС</a:t>
                      </a:r>
                      <a:endParaRPr lang="ru-RU" sz="1600" dirty="0">
                        <a:solidFill>
                          <a:srgbClr val="002060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9681937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041" y="6611779"/>
            <a:ext cx="8484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000" i="1" dirty="0">
                <a:solidFill>
                  <a:srgbClr val="002060"/>
                </a:solidFill>
              </a:rPr>
              <a:t>РРО, РААКИ. Бронхиальная астма: клинические рекомендации. 2018. Информация доступна на сайте: spulmo.ru (дата обращения 09.01.2019)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8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20150" cy="1143000"/>
          </a:xfrm>
        </p:spPr>
        <p:txBody>
          <a:bodyPr anchor="ctr" anchorCtr="1"/>
          <a:lstStyle/>
          <a:p>
            <a:pPr eaLnBrk="1" hangingPunct="1"/>
            <a:r>
              <a:rPr lang="ru-RU" sz="3200" b="1" dirty="0" smtClean="0"/>
              <a:t>Классификация по степени контроля БА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727277"/>
              </p:ext>
            </p:extLst>
          </p:nvPr>
        </p:nvGraphicFramePr>
        <p:xfrm>
          <a:off x="251521" y="1556792"/>
          <a:ext cx="8703566" cy="4447193"/>
        </p:xfrm>
        <a:graphic>
          <a:graphicData uri="http://schemas.openxmlformats.org/drawingml/2006/table">
            <a:tbl>
              <a:tblPr/>
              <a:tblGrid>
                <a:gridCol w="2351085"/>
                <a:gridCol w="2000469"/>
                <a:gridCol w="2335867"/>
                <a:gridCol w="2016145"/>
              </a:tblGrid>
              <a:tr h="62261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Характеристика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206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Контролируемая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Частично контролируемая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Неконтролируемая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66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Дневные симптомы более 2 раз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 нед.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206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Нет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1-2 </a:t>
                      </a:r>
                      <a:b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признака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3-4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/>
                      </a:r>
                      <a:b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признака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92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Ночные пробуждения из-за астмы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206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Нет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6000">
                <a:tc>
                  <a:txBody>
                    <a:bodyPr/>
                    <a:lstStyle/>
                    <a:p>
                      <a:pPr marL="0" marR="0" lvl="0" indent="14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Потребность в препаратах, купирующих приступ более 2 раз в нед.*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206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Нет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9485">
                <a:tc>
                  <a:txBody>
                    <a:bodyPr/>
                    <a:lstStyle/>
                    <a:p>
                      <a:pPr marL="0" marR="0" lvl="0" indent="14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Ограничение 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активности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из-за астмы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206A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Нет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C4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1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1052736"/>
            <a:ext cx="7514511" cy="982807"/>
          </a:xfrm>
          <a:prstGeom prst="rect">
            <a:avLst/>
          </a:prstGeom>
        </p:spPr>
        <p:txBody>
          <a:bodyPr anchor="ctr"/>
          <a:lstStyle/>
          <a:p>
            <a:pPr algn="ctr" eaLnBrk="1" hangingPunct="1"/>
            <a:r>
              <a:rPr lang="ru-RU" altLang="en-US" sz="3200" b="1" dirty="0" smtClean="0">
                <a:solidFill>
                  <a:srgbClr val="002060"/>
                </a:solidFill>
                <a:latin typeface="+mn-lt"/>
              </a:rPr>
              <a:t>Методы оценки контроля БА</a:t>
            </a:r>
            <a:endParaRPr lang="it-IT" altLang="en-US" sz="3200" b="1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5616" y="2420888"/>
            <a:ext cx="7313612" cy="2736850"/>
          </a:xfrm>
        </p:spPr>
        <p:txBody>
          <a:bodyPr/>
          <a:lstStyle/>
          <a:p>
            <a:pPr lvl="1" eaLnBrk="1" hangingPunct="1">
              <a:lnSpc>
                <a:spcPct val="160000"/>
              </a:lnSpc>
              <a:buClr>
                <a:srgbClr val="002060"/>
              </a:buClr>
              <a:buSzTx/>
            </a:pPr>
            <a:r>
              <a:rPr lang="ru-RU" altLang="en-US" sz="2400" dirty="0" smtClean="0">
                <a:solidFill>
                  <a:srgbClr val="002060"/>
                </a:solidFill>
              </a:rPr>
              <a:t>Критерии </a:t>
            </a:r>
            <a:r>
              <a:rPr lang="en-US" altLang="en-US" sz="2400" dirty="0" smtClean="0">
                <a:solidFill>
                  <a:srgbClr val="002060"/>
                </a:solidFill>
              </a:rPr>
              <a:t>GINA</a:t>
            </a:r>
            <a:endParaRPr lang="ru-RU" altLang="en-US" sz="24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160000"/>
              </a:lnSpc>
              <a:buClr>
                <a:srgbClr val="002060"/>
              </a:buClr>
              <a:buSzTx/>
            </a:pPr>
            <a:r>
              <a:rPr lang="it-IT" altLang="en-US" sz="2400" dirty="0" smtClean="0">
                <a:solidFill>
                  <a:srgbClr val="002060"/>
                </a:solidFill>
              </a:rPr>
              <a:t>Asthma Control Test (ACT)</a:t>
            </a:r>
            <a:endParaRPr lang="ru-RU" altLang="en-US" sz="2400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160000"/>
              </a:lnSpc>
              <a:buClr>
                <a:srgbClr val="002060"/>
              </a:buClr>
              <a:buSzTx/>
            </a:pPr>
            <a:r>
              <a:rPr lang="ru-RU" altLang="en-US" sz="2400" dirty="0" smtClean="0">
                <a:solidFill>
                  <a:srgbClr val="002060"/>
                </a:solidFill>
              </a:rPr>
              <a:t>Опросник ACQ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255" y="6362397"/>
            <a:ext cx="8689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000" i="1" dirty="0">
                <a:solidFill>
                  <a:srgbClr val="002060"/>
                </a:solidFill>
              </a:rPr>
              <a:t>Global Initiative for Asthma. Global Strategy for Asthma Management and Prevention (2018 update). 2018;  </a:t>
            </a:r>
            <a:r>
              <a:rPr lang="ru-RU" sz="1000" i="1" dirty="0">
                <a:solidFill>
                  <a:srgbClr val="002060"/>
                </a:solidFill>
              </a:rPr>
              <a:t>Информация доступна на сайте: </a:t>
            </a:r>
            <a:r>
              <a:rPr lang="en-US" sz="1000" i="1" dirty="0">
                <a:solidFill>
                  <a:srgbClr val="002060"/>
                </a:solidFill>
              </a:rPr>
              <a:t>www.ginaasthma.org. (</a:t>
            </a:r>
            <a:r>
              <a:rPr lang="ru-RU" sz="1000" i="1" dirty="0">
                <a:solidFill>
                  <a:srgbClr val="002060"/>
                </a:solidFill>
              </a:rPr>
              <a:t>дата обращения 11.04.2018)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34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422" y="692696"/>
            <a:ext cx="8684150" cy="100663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+mn-lt"/>
              </a:rPr>
              <a:t>Опросник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ACQ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– 5 (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Asthma Control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Questionnaire)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позволяет оценить контроль БА сегодня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и риск обострений в будущем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-14898" y="6611779"/>
            <a:ext cx="8958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Bateman E.D. et al. Overall asthma control: The relationship between current control and future risk. J Allergy </a:t>
            </a: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Immunol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2010;125:600-8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422" y="5488761"/>
            <a:ext cx="474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&lt; 0,05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&lt; 0,001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ACQ-5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763145"/>
              </p:ext>
            </p:extLst>
          </p:nvPr>
        </p:nvGraphicFramePr>
        <p:xfrm>
          <a:off x="482477" y="1854302"/>
          <a:ext cx="8461095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3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843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794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248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Исходное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значение 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ACQ-5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A20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Ожидаемая частота обострений в течение года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A20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Контроль над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бронхиальной астмой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A206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&lt;0,5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0,13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У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Вас хороший контроль астмы и низкий риск обострений. Продолжайте принимать назначенную терапию и проконсультируйтесь с Вашим лечащим врачом, если ситуация изменится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0,5 – 0,75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0,18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9EAB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0,75 – 1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0,24*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У Вас промежуточный контроль астмы и умеренный риск развития обострений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. Проконсультируйтесь с Вашим лечащим врачом о необходимости изменить терапию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</a:rPr>
                        <a:t> – 1,25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0,23*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E1C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1,25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</a:rPr>
                        <a:t> – 1,5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2060"/>
                          </a:solidFill>
                        </a:rPr>
                        <a:t>0,25*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EE1C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u="sng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r>
                        <a:rPr lang="en-US" sz="1400" u="none" dirty="0" smtClean="0">
                          <a:solidFill>
                            <a:schemeClr val="bg1"/>
                          </a:solidFill>
                        </a:rPr>
                        <a:t>1,5</a:t>
                      </a:r>
                      <a:endParaRPr lang="en-US" sz="1400" u="none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0,36**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У Вас неконтролируемая астма и высокий риск обострений. Проконсультируйтесь с Вашим лечащим врачом для изменения терапии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31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3834" y="436627"/>
            <a:ext cx="5692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Тест контроля астмы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(ACT-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тест)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5789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Nathan RA,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Sorkness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CA,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Kosinski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M, Schatz M, Li JT, Marcus P, et al. Development of the asthma control test: a survey for assessing asthma control. J Allergy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Immunol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2004; 113(1):59–65.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00126" y="2033340"/>
            <a:ext cx="4031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Если в сумме получилось 19 и менее баллов, астма пациента, вероятно, </a:t>
            </a: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недостаточно хорошо контролируется </a:t>
            </a:r>
            <a:endParaRPr kumimoji="0" lang="ru-RU" sz="2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5" y="1257657"/>
            <a:ext cx="3600000" cy="4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0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Тяжелая бронхиальная </a:t>
            </a:r>
            <a:r>
              <a:rPr lang="ru-RU" dirty="0" smtClean="0"/>
              <a:t>астма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требует лечения</a:t>
            </a:r>
            <a:r>
              <a:rPr lang="ru-RU" b="1" dirty="0">
                <a:latin typeface="+mj-lt"/>
              </a:rPr>
              <a:t>, </a:t>
            </a:r>
            <a:r>
              <a:rPr lang="ru-RU" dirty="0">
                <a:latin typeface="+mj-lt"/>
              </a:rPr>
              <a:t>соответствующего ступеням 4–5 терапии по GINA </a:t>
            </a:r>
            <a:r>
              <a:rPr lang="ru-RU" dirty="0" smtClean="0">
                <a:latin typeface="+mj-lt"/>
              </a:rPr>
              <a:t> </a:t>
            </a:r>
            <a:r>
              <a:rPr lang="ru-RU" dirty="0">
                <a:latin typeface="+mj-lt"/>
              </a:rPr>
              <a:t>(высокие дозы ИГКС совместно с ДДБА или АЛП/теофиллином) в предыдущий год или применения системных ГКС ≥50% предыдущего года для достижения и сохранения контроля или которая остается неконтролируемой, несмотря на эту </a:t>
            </a:r>
            <a:r>
              <a:rPr lang="ru-RU" dirty="0" smtClean="0">
                <a:latin typeface="+mj-lt"/>
              </a:rPr>
              <a:t>терапию.</a:t>
            </a:r>
          </a:p>
          <a:p>
            <a:r>
              <a:rPr lang="ru-RU" dirty="0" smtClean="0">
                <a:latin typeface="+mj-lt"/>
              </a:rPr>
              <a:t>При </a:t>
            </a:r>
            <a:r>
              <a:rPr lang="ru-RU" dirty="0">
                <a:latin typeface="+mj-lt"/>
              </a:rPr>
              <a:t>этом </a:t>
            </a:r>
            <a:r>
              <a:rPr lang="ru-RU" dirty="0" smtClean="0">
                <a:latin typeface="+mj-lt"/>
              </a:rPr>
              <a:t>неконтролируемая </a:t>
            </a:r>
            <a:r>
              <a:rPr lang="ru-RU" dirty="0">
                <a:latin typeface="+mj-lt"/>
              </a:rPr>
              <a:t>БА определяется наличием, по крайней мере, одного из следующих признаков: </a:t>
            </a:r>
          </a:p>
          <a:p>
            <a:r>
              <a:rPr lang="ru-RU" dirty="0" smtClean="0">
                <a:latin typeface="+mj-lt"/>
              </a:rPr>
              <a:t>Плохой </a:t>
            </a:r>
            <a:r>
              <a:rPr lang="ru-RU" dirty="0">
                <a:latin typeface="+mj-lt"/>
              </a:rPr>
              <a:t>контроль симптомов: ACQ &gt;1,5; ACT &lt;20 (или отсутствие контроля по критериям GINA); </a:t>
            </a:r>
          </a:p>
          <a:p>
            <a:r>
              <a:rPr lang="ru-RU" dirty="0" smtClean="0">
                <a:latin typeface="+mj-lt"/>
              </a:rPr>
              <a:t>Частые </a:t>
            </a:r>
            <a:r>
              <a:rPr lang="ru-RU" dirty="0">
                <a:latin typeface="+mj-lt"/>
              </a:rPr>
              <a:t>тяжелые обострения БА: ≥2 курсов системных ГКС </a:t>
            </a:r>
            <a:r>
              <a:rPr lang="ru-RU" dirty="0" smtClean="0">
                <a:latin typeface="+mj-lt"/>
              </a:rPr>
              <a:t>(</a:t>
            </a:r>
            <a:r>
              <a:rPr lang="ru-RU" dirty="0">
                <a:latin typeface="+mj-lt"/>
              </a:rPr>
              <a:t>продолжительностью &gt;3 дней каждый) в предыдущий год; </a:t>
            </a:r>
          </a:p>
          <a:p>
            <a:r>
              <a:rPr lang="ru-RU" dirty="0" smtClean="0">
                <a:latin typeface="+mj-lt"/>
              </a:rPr>
              <a:t>Серьезные </a:t>
            </a:r>
            <a:r>
              <a:rPr lang="ru-RU" dirty="0">
                <a:latin typeface="+mj-lt"/>
              </a:rPr>
              <a:t>обострения: по крайней мере одна госпитализация, пребывание в отделении интенсивной терапии или механическая вентиляция в предыдущий год; </a:t>
            </a:r>
          </a:p>
          <a:p>
            <a:r>
              <a:rPr lang="ru-RU" dirty="0" smtClean="0">
                <a:latin typeface="+mj-lt"/>
              </a:rPr>
              <a:t>Ограничение </a:t>
            </a:r>
            <a:r>
              <a:rPr lang="ru-RU" dirty="0">
                <a:latin typeface="+mj-lt"/>
              </a:rPr>
              <a:t>бронхиальной проходимости: ОФВ1 &lt;80% должного (в условиях редуцированного ОФВ1/ФЖЕЛ, определяемого как меньше нижней границы нормальных значений) при соблюдении соответствующего отмывочного периода после </a:t>
            </a:r>
            <a:r>
              <a:rPr lang="ru-RU" dirty="0" err="1">
                <a:latin typeface="+mj-lt"/>
              </a:rPr>
              <a:t>бронходилататора</a:t>
            </a:r>
            <a:r>
              <a:rPr lang="ru-RU" dirty="0">
                <a:latin typeface="+mj-lt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7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Больные </a:t>
            </a:r>
            <a:r>
              <a:rPr lang="ru-RU" sz="4000" dirty="0"/>
              <a:t>с высоким риском </a:t>
            </a:r>
            <a:r>
              <a:rPr lang="ru-RU" sz="4000" dirty="0" smtClean="0"/>
              <a:t>смерти от БА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5328592"/>
          </a:xfrm>
          <a:noFill/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 </a:t>
            </a:r>
            <a:r>
              <a:rPr lang="ru-RU" dirty="0"/>
              <a:t>этой группе относятся такие факторы, как: </a:t>
            </a:r>
          </a:p>
          <a:p>
            <a:r>
              <a:rPr lang="ru-RU" i="1" dirty="0" smtClean="0"/>
              <a:t>Наличие </a:t>
            </a:r>
            <a:r>
              <a:rPr lang="ru-RU" i="1" dirty="0"/>
              <a:t>в анамнезе </a:t>
            </a:r>
            <a:r>
              <a:rPr lang="ru-RU" i="1" dirty="0" err="1"/>
              <a:t>жизнеугрожающего</a:t>
            </a:r>
            <a:r>
              <a:rPr lang="ru-RU" i="1" dirty="0"/>
              <a:t> обострения БА; 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i="1" dirty="0"/>
              <a:t>Наличие в анамнезе эпизода ИВЛ по поводу обострения БА; </a:t>
            </a:r>
            <a:endParaRPr lang="ru-RU" dirty="0"/>
          </a:p>
          <a:p>
            <a:r>
              <a:rPr lang="ru-RU" i="1" dirty="0" smtClean="0"/>
              <a:t>Наличие </a:t>
            </a:r>
            <a:r>
              <a:rPr lang="ru-RU" i="1" dirty="0"/>
              <a:t>в анамнезе пневмоторакса или </a:t>
            </a:r>
            <a:r>
              <a:rPr lang="ru-RU" i="1" dirty="0" err="1"/>
              <a:t>пневмомедиастинума</a:t>
            </a:r>
            <a:r>
              <a:rPr lang="ru-RU" i="1" dirty="0"/>
              <a:t>; </a:t>
            </a:r>
            <a:endParaRPr lang="ru-RU" dirty="0"/>
          </a:p>
          <a:p>
            <a:r>
              <a:rPr lang="ru-RU" i="1" dirty="0" smtClean="0"/>
              <a:t>Госпитализация </a:t>
            </a:r>
            <a:r>
              <a:rPr lang="ru-RU" i="1" dirty="0"/>
              <a:t>по поводу обострения БА в течение последнего года; </a:t>
            </a:r>
            <a:endParaRPr lang="ru-RU" dirty="0"/>
          </a:p>
          <a:p>
            <a:r>
              <a:rPr lang="ru-RU" i="1" dirty="0" smtClean="0"/>
              <a:t>Психологические </a:t>
            </a:r>
            <a:r>
              <a:rPr lang="ru-RU" i="1" dirty="0"/>
              <a:t>проблемы (отрицание заболевания); </a:t>
            </a:r>
            <a:endParaRPr lang="ru-RU" dirty="0"/>
          </a:p>
          <a:p>
            <a:r>
              <a:rPr lang="ru-RU" i="1" dirty="0" err="1" smtClean="0"/>
              <a:t>Социоэкономические</a:t>
            </a:r>
            <a:r>
              <a:rPr lang="ru-RU" i="1" dirty="0" smtClean="0"/>
              <a:t> </a:t>
            </a:r>
            <a:r>
              <a:rPr lang="ru-RU" i="1" dirty="0"/>
              <a:t>факторы (недоступность медикаментов); </a:t>
            </a:r>
            <a:endParaRPr lang="ru-RU" dirty="0"/>
          </a:p>
          <a:p>
            <a:r>
              <a:rPr lang="ru-RU" i="1" dirty="0" smtClean="0"/>
              <a:t>Недавнее </a:t>
            </a:r>
            <a:r>
              <a:rPr lang="ru-RU" i="1" dirty="0"/>
              <a:t>уменьшение дозы или полное прекращение приема ГКС; </a:t>
            </a:r>
            <a:endParaRPr lang="ru-RU" dirty="0"/>
          </a:p>
          <a:p>
            <a:r>
              <a:rPr lang="ru-RU" i="1" dirty="0" smtClean="0"/>
              <a:t>Низкий </a:t>
            </a:r>
            <a:r>
              <a:rPr lang="ru-RU" i="1" dirty="0" err="1"/>
              <a:t>комплаенс</a:t>
            </a:r>
            <a:r>
              <a:rPr lang="ru-RU" i="1" dirty="0"/>
              <a:t> к терапии; </a:t>
            </a:r>
            <a:endParaRPr lang="ru-RU" dirty="0"/>
          </a:p>
          <a:p>
            <a:r>
              <a:rPr lang="ru-RU" i="1" dirty="0" smtClean="0"/>
              <a:t>Снижение </a:t>
            </a:r>
            <a:r>
              <a:rPr lang="ru-RU" i="1" dirty="0"/>
              <a:t>перцепции (восприятия) одышки.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7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036050" cy="1079500"/>
          </a:xfrm>
        </p:spPr>
        <p:txBody>
          <a:bodyPr anchor="ctr" anchorCtr="1"/>
          <a:lstStyle/>
          <a:p>
            <a:pPr eaLnBrk="1" hangingPunct="1"/>
            <a:r>
              <a:rPr lang="ru-RU" sz="3200" b="1" dirty="0" smtClean="0"/>
              <a:t>Примеры формулировки диагноза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600200"/>
            <a:ext cx="8784530" cy="4781128"/>
          </a:xfrm>
        </p:spPr>
        <p:txBody>
          <a:bodyPr>
            <a:noAutofit/>
          </a:bodyPr>
          <a:lstStyle/>
          <a:p>
            <a:r>
              <a:rPr lang="ru-RU" sz="2200" b="1" dirty="0"/>
              <a:t>♯ </a:t>
            </a:r>
            <a:r>
              <a:rPr lang="ru-RU" sz="2200" dirty="0" smtClean="0"/>
              <a:t>Бронхиальная </a:t>
            </a:r>
            <a:r>
              <a:rPr lang="ru-RU" sz="2200" dirty="0"/>
              <a:t>астма: аллергическая, тяжелое контролируемое течение. Аллергический ринит: </a:t>
            </a:r>
            <a:r>
              <a:rPr lang="ru-RU" sz="2200" dirty="0" err="1"/>
              <a:t>персистирующий</a:t>
            </a:r>
            <a:r>
              <a:rPr lang="ru-RU" sz="2200" dirty="0"/>
              <a:t>, среднетяжелое течение. Аллергия к аллергенам клешей домашней пыли. </a:t>
            </a:r>
          </a:p>
          <a:p>
            <a:r>
              <a:rPr lang="ru-RU" sz="2200" b="1" dirty="0"/>
              <a:t>♯ </a:t>
            </a:r>
            <a:r>
              <a:rPr lang="ru-RU" sz="2200" dirty="0"/>
              <a:t>Бронхиальная астма: неаллергическая, тяжелое, частично контролируемое течение. Рецидивирующий полипозный </a:t>
            </a:r>
            <a:r>
              <a:rPr lang="ru-RU" sz="2200" dirty="0" err="1"/>
              <a:t>риносинусит</a:t>
            </a:r>
            <a:r>
              <a:rPr lang="ru-RU" sz="2200" dirty="0"/>
              <a:t>. Непереносимость НПВП («</a:t>
            </a:r>
            <a:r>
              <a:rPr lang="ru-RU" sz="2200" dirty="0" err="1"/>
              <a:t>аспириновая</a:t>
            </a:r>
            <a:r>
              <a:rPr lang="ru-RU" sz="2200" dirty="0"/>
              <a:t> триада»). </a:t>
            </a:r>
          </a:p>
          <a:p>
            <a:r>
              <a:rPr lang="ru-RU" sz="2200" b="1" dirty="0"/>
              <a:t>♯ </a:t>
            </a:r>
            <a:r>
              <a:rPr lang="ru-RU" sz="2200" dirty="0"/>
              <a:t>Бронхиальная астма: аллергическая, тяжелое течение (если известно) Обострение средней степени тяжести. Аллергический ринит: сезонный, тяжелое течение. Аллергия к пыльцевым аллергенам (пыльца деревьев). </a:t>
            </a:r>
          </a:p>
          <a:p>
            <a:r>
              <a:rPr lang="ru-RU" sz="2200" b="1" dirty="0"/>
              <a:t>♯ </a:t>
            </a:r>
            <a:r>
              <a:rPr lang="ru-RU" sz="2200" dirty="0"/>
              <a:t>Бронхиальная астма: неаллергическая, тяжелое течение, обострение тяжелой степени (Астматический статус). Ожирение II ст. </a:t>
            </a:r>
            <a:endParaRPr lang="ru-RU" sz="22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1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fld id="{51130094-B786-4491-BD5D-5C3B72EF9501}" type="slidenum">
              <a:rPr lang="en-GB" altLang="ru-RU">
                <a:solidFill>
                  <a:srgbClr val="A6A6A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18</a:t>
            </a:fld>
            <a:endParaRPr lang="en-GB" altLang="ru-RU" dirty="0">
              <a:solidFill>
                <a:srgbClr val="A6A6A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878013" y="4597400"/>
            <a:ext cx="5884862" cy="838200"/>
          </a:xfrm>
          <a:prstGeom prst="roundRect">
            <a:avLst/>
          </a:prstGeom>
          <a:ln cap="rnd" cmpd="sng">
            <a:headEnd/>
            <a:tailEnd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GB" altLang="ru-RU" sz="1800" dirty="0" smtClean="0">
                <a:solidFill>
                  <a:srgbClr val="161616"/>
                </a:solidFill>
                <a:latin typeface="Calibri" pitchFamily="34" charset="0"/>
              </a:rPr>
              <a:t>“</a:t>
            </a:r>
            <a:r>
              <a:rPr lang="ru-RU" altLang="ru-RU" sz="1800" dirty="0" smtClean="0">
                <a:solidFill>
                  <a:srgbClr val="161616"/>
                </a:solidFill>
                <a:latin typeface="Calibri" pitchFamily="34" charset="0"/>
              </a:rPr>
              <a:t>Целью лечения должно быть достижение и поддержание контроля заболевания в течение длительного времени</a:t>
            </a:r>
            <a:r>
              <a:rPr lang="en-GB" altLang="ru-RU" sz="1800" dirty="0" smtClean="0">
                <a:solidFill>
                  <a:srgbClr val="161616"/>
                </a:solidFill>
                <a:latin typeface="Calibri" pitchFamily="34" charset="0"/>
              </a:rPr>
              <a:t>”</a:t>
            </a:r>
            <a:r>
              <a:rPr lang="en-GB" altLang="ru-RU" sz="1800" baseline="30000" dirty="0" smtClean="0">
                <a:solidFill>
                  <a:srgbClr val="161616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61963" y="6156631"/>
            <a:ext cx="28336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58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758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140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1 Peters, Drugs 2009; 69(2):137-150</a:t>
            </a:r>
          </a:p>
          <a:p>
            <a:pPr eaLnBrk="0" hangingPunct="0">
              <a:defRPr/>
            </a:pPr>
            <a:r>
              <a:rPr lang="en-GB" sz="140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2 GINA guidelines</a:t>
            </a:r>
          </a:p>
        </p:txBody>
      </p:sp>
      <p:sp>
        <p:nvSpPr>
          <p:cNvPr id="21509" name="Rectangle 20"/>
          <p:cNvSpPr>
            <a:spLocks noChangeArrowheads="1"/>
          </p:cNvSpPr>
          <p:nvPr/>
        </p:nvSpPr>
        <p:spPr bwMode="auto">
          <a:xfrm>
            <a:off x="1637505" y="0"/>
            <a:ext cx="63658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alt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Два компонента контроля астмы</a:t>
            </a:r>
            <a:endParaRPr lang="en-GB" altLang="ru-RU" sz="32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1510" name="Group 26"/>
          <p:cNvGrpSpPr>
            <a:grpSpLocks/>
          </p:cNvGrpSpPr>
          <p:nvPr/>
        </p:nvGrpSpPr>
        <p:grpSpPr bwMode="auto">
          <a:xfrm>
            <a:off x="727075" y="1058863"/>
            <a:ext cx="7721600" cy="3325812"/>
            <a:chOff x="458" y="667"/>
            <a:chExt cx="4864" cy="2095"/>
          </a:xfrm>
        </p:grpSpPr>
        <p:sp>
          <p:nvSpPr>
            <p:cNvPr id="21511" name="Text Box 22"/>
            <p:cNvSpPr txBox="1">
              <a:spLocks noChangeArrowheads="1"/>
            </p:cNvSpPr>
            <p:nvPr/>
          </p:nvSpPr>
          <p:spPr bwMode="auto">
            <a:xfrm>
              <a:off x="458" y="1056"/>
              <a:ext cx="2427" cy="1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33CC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000" dirty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ТЕКУЩИЙ КОНТРОЛЬ</a:t>
              </a:r>
              <a:endParaRPr lang="en-GB" altLang="ru-RU" sz="20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ru-RU" altLang="ru-RU" sz="2000" b="0" dirty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Симптомов мало или они отсутствуют</a:t>
              </a:r>
            </a:p>
            <a:p>
              <a:pPr>
                <a:spcBef>
                  <a:spcPct val="50000"/>
                </a:spcBef>
              </a:pPr>
              <a:r>
                <a:rPr lang="ru-RU" altLang="ru-RU" sz="2000" b="0" dirty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  Минимальная потребность в купировании симптомов</a:t>
              </a:r>
            </a:p>
            <a:p>
              <a:pPr>
                <a:spcBef>
                  <a:spcPct val="50000"/>
                </a:spcBef>
              </a:pPr>
              <a:r>
                <a:rPr lang="ru-RU" altLang="ru-RU" sz="2000" b="0" dirty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  Поддержание хорошей функции легких</a:t>
              </a:r>
              <a:endParaRPr lang="en-GB" altLang="ru-RU" sz="2000" b="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1512" name="Text Box 23"/>
            <p:cNvSpPr txBox="1">
              <a:spLocks noChangeArrowheads="1"/>
            </p:cNvSpPr>
            <p:nvPr/>
          </p:nvSpPr>
          <p:spPr bwMode="auto">
            <a:xfrm>
              <a:off x="3190" y="1056"/>
              <a:ext cx="2132" cy="1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СНИЖЕНИЕ РИСКА В БУДУЩЕМ</a:t>
              </a:r>
              <a:endParaRPr lang="en-GB" altLang="ru-RU"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altLang="ru-RU" sz="2000" b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</a:t>
              </a:r>
              <a:r>
                <a:rPr lang="ru-RU" altLang="ru-RU" sz="2000" b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Предотвращение обострений, требующих неотложной помощи</a:t>
              </a:r>
              <a:endParaRPr lang="en-GB" altLang="ru-RU" sz="2000" b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5144" name="Text Box 24"/>
            <p:cNvSpPr txBox="1">
              <a:spLocks noChangeArrowheads="1"/>
            </p:cNvSpPr>
            <p:nvPr/>
          </p:nvSpPr>
          <p:spPr bwMode="auto">
            <a:xfrm>
              <a:off x="496" y="667"/>
              <a:ext cx="4805" cy="262"/>
            </a:xfrm>
            <a:prstGeom prst="rect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defRPr/>
              </a:pPr>
              <a:r>
                <a:rPr lang="ru-RU" sz="2000" dirty="0" smtClean="0">
                  <a:latin typeface="Calibri" pitchFamily="34" charset="0"/>
                  <a:ea typeface="MS PGothic" pitchFamily="34" charset="-128"/>
                  <a:cs typeface="Calibri" pitchFamily="34" charset="0"/>
                </a:rPr>
                <a:t>КОНТРОЛЬ АСТМЫ</a:t>
              </a:r>
              <a:r>
                <a:rPr lang="en-GB" sz="2000" baseline="30000" dirty="0" smtClean="0">
                  <a:latin typeface="Calibri" pitchFamily="34" charset="0"/>
                  <a:ea typeface="MS PGothic" pitchFamily="34" charset="-128"/>
                  <a:cs typeface="Calibri" pitchFamily="34" charset="0"/>
                </a:rPr>
                <a:t>1</a:t>
              </a:r>
            </a:p>
          </p:txBody>
        </p:sp>
        <p:sp>
          <p:nvSpPr>
            <p:cNvPr id="21514" name="Rectangle 25"/>
            <p:cNvSpPr>
              <a:spLocks noChangeArrowheads="1"/>
            </p:cNvSpPr>
            <p:nvPr/>
          </p:nvSpPr>
          <p:spPr bwMode="auto">
            <a:xfrm>
              <a:off x="498" y="930"/>
              <a:ext cx="4806" cy="1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758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endParaRPr lang="en-US" altLang="ru-RU" sz="25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339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fld id="{51130094-B786-4491-BD5D-5C3B72EF9501}" type="slidenum">
              <a:rPr lang="en-GB" altLang="ru-RU">
                <a:solidFill>
                  <a:srgbClr val="A6A6A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19</a:t>
            </a:fld>
            <a:endParaRPr lang="en-GB" altLang="ru-RU" dirty="0">
              <a:solidFill>
                <a:srgbClr val="A6A6A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878013" y="4597400"/>
            <a:ext cx="5884862" cy="838200"/>
          </a:xfrm>
          <a:prstGeom prst="roundRect">
            <a:avLst/>
          </a:prstGeom>
          <a:ln cap="rnd" cmpd="sng">
            <a:headEnd/>
            <a:tailEnd/>
          </a:ln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GB" altLang="ru-RU" sz="1800" smtClean="0">
                <a:solidFill>
                  <a:srgbClr val="161616"/>
                </a:solidFill>
                <a:latin typeface="Calibri" pitchFamily="34" charset="0"/>
              </a:rPr>
              <a:t>“</a:t>
            </a:r>
            <a:r>
              <a:rPr lang="ru-RU" altLang="ru-RU" sz="1800" smtClean="0">
                <a:solidFill>
                  <a:srgbClr val="161616"/>
                </a:solidFill>
                <a:latin typeface="Calibri" pitchFamily="34" charset="0"/>
              </a:rPr>
              <a:t>Целью лечения должно быть достижение и поддержание контроля заболевания в течение длительного времени</a:t>
            </a:r>
            <a:r>
              <a:rPr lang="en-GB" altLang="ru-RU" sz="1800" smtClean="0">
                <a:solidFill>
                  <a:srgbClr val="161616"/>
                </a:solidFill>
                <a:latin typeface="Calibri" pitchFamily="34" charset="0"/>
              </a:rPr>
              <a:t>”</a:t>
            </a:r>
            <a:r>
              <a:rPr lang="en-GB" altLang="ru-RU" sz="1800" baseline="30000" smtClean="0">
                <a:solidFill>
                  <a:srgbClr val="161616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61963" y="6156631"/>
            <a:ext cx="28336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58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758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140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1 Peters, Drugs 2009; 69(2):137-150</a:t>
            </a:r>
          </a:p>
          <a:p>
            <a:pPr eaLnBrk="0" hangingPunct="0">
              <a:defRPr/>
            </a:pPr>
            <a:r>
              <a:rPr lang="en-GB" sz="140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2 GINA guidelines</a:t>
            </a:r>
          </a:p>
        </p:txBody>
      </p:sp>
      <p:sp>
        <p:nvSpPr>
          <p:cNvPr id="21509" name="Rectangle 20"/>
          <p:cNvSpPr>
            <a:spLocks noChangeArrowheads="1"/>
          </p:cNvSpPr>
          <p:nvPr/>
        </p:nvSpPr>
        <p:spPr bwMode="auto">
          <a:xfrm>
            <a:off x="1637505" y="0"/>
            <a:ext cx="63658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altLang="ru-RU" sz="3200" dirty="0">
                <a:latin typeface="Calibri" panose="020F0502020204030204" pitchFamily="34" charset="0"/>
                <a:cs typeface="Arial" panose="020B0604020202020204" pitchFamily="34" charset="0"/>
              </a:rPr>
              <a:t>Два компонента контроля астмы</a:t>
            </a:r>
            <a:endParaRPr lang="en-GB" altLang="ru-RU" sz="3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1510" name="Group 26"/>
          <p:cNvGrpSpPr>
            <a:grpSpLocks/>
          </p:cNvGrpSpPr>
          <p:nvPr/>
        </p:nvGrpSpPr>
        <p:grpSpPr bwMode="auto">
          <a:xfrm>
            <a:off x="727075" y="1058863"/>
            <a:ext cx="7721600" cy="3325812"/>
            <a:chOff x="458" y="667"/>
            <a:chExt cx="4864" cy="2095"/>
          </a:xfrm>
        </p:grpSpPr>
        <p:sp>
          <p:nvSpPr>
            <p:cNvPr id="21511" name="Text Box 22"/>
            <p:cNvSpPr txBox="1">
              <a:spLocks noChangeArrowheads="1"/>
            </p:cNvSpPr>
            <p:nvPr/>
          </p:nvSpPr>
          <p:spPr bwMode="auto">
            <a:xfrm>
              <a:off x="458" y="1056"/>
              <a:ext cx="2427" cy="1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33CC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ТЕКУЩИЙ КОНТРОЛЬ</a:t>
              </a:r>
              <a:endParaRPr lang="en-GB" altLang="ru-RU"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ru-RU" altLang="ru-RU" sz="2000" b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Симптомов мало или они отсутствуют</a:t>
              </a:r>
            </a:p>
            <a:p>
              <a:pPr>
                <a:spcBef>
                  <a:spcPct val="50000"/>
                </a:spcBef>
              </a:pPr>
              <a:r>
                <a:rPr lang="ru-RU" altLang="ru-RU" sz="2000" b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  Минимальная потребность в купировании симптомов</a:t>
              </a:r>
            </a:p>
            <a:p>
              <a:pPr>
                <a:spcBef>
                  <a:spcPct val="50000"/>
                </a:spcBef>
              </a:pPr>
              <a:r>
                <a:rPr lang="ru-RU" altLang="ru-RU" sz="2000" b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  Поддержание хорошей функции легких</a:t>
              </a:r>
              <a:endParaRPr lang="en-GB" altLang="ru-RU" sz="2000" b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21512" name="Text Box 23"/>
            <p:cNvSpPr txBox="1">
              <a:spLocks noChangeArrowheads="1"/>
            </p:cNvSpPr>
            <p:nvPr/>
          </p:nvSpPr>
          <p:spPr bwMode="auto">
            <a:xfrm>
              <a:off x="3190" y="1056"/>
              <a:ext cx="2132" cy="1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ru-RU"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СНИЖЕНИЕ РИСКА В БУДУЩЕМ</a:t>
              </a:r>
              <a:endParaRPr lang="en-GB" altLang="ru-RU"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altLang="ru-RU" sz="2000" b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 </a:t>
              </a:r>
              <a:r>
                <a:rPr lang="ru-RU" altLang="ru-RU" sz="2000" b="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rPr>
                <a:t>Предотвращение обострений, требующих неотложной помощи</a:t>
              </a:r>
              <a:endParaRPr lang="en-GB" altLang="ru-RU" sz="2000" b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endParaRPr>
            </a:p>
          </p:txBody>
        </p:sp>
        <p:sp>
          <p:nvSpPr>
            <p:cNvPr id="5144" name="Text Box 24"/>
            <p:cNvSpPr txBox="1">
              <a:spLocks noChangeArrowheads="1"/>
            </p:cNvSpPr>
            <p:nvPr/>
          </p:nvSpPr>
          <p:spPr bwMode="auto">
            <a:xfrm>
              <a:off x="496" y="667"/>
              <a:ext cx="4805" cy="262"/>
            </a:xfrm>
            <a:prstGeom prst="rect">
              <a:avLst/>
            </a:prstGeom>
            <a:solidFill>
              <a:srgbClr val="00B0F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defRPr/>
              </a:pPr>
              <a:r>
                <a:rPr lang="ru-RU" sz="2000" dirty="0" smtClean="0">
                  <a:latin typeface="Calibri" pitchFamily="34" charset="0"/>
                  <a:ea typeface="MS PGothic" pitchFamily="34" charset="-128"/>
                  <a:cs typeface="Calibri" pitchFamily="34" charset="0"/>
                </a:rPr>
                <a:t>КОНТРОЛЬ АСТМЫ</a:t>
              </a:r>
              <a:r>
                <a:rPr lang="en-GB" sz="2000" baseline="30000" dirty="0" smtClean="0">
                  <a:latin typeface="Calibri" pitchFamily="34" charset="0"/>
                  <a:ea typeface="MS PGothic" pitchFamily="34" charset="-128"/>
                  <a:cs typeface="Calibri" pitchFamily="34" charset="0"/>
                </a:rPr>
                <a:t>1</a:t>
              </a:r>
            </a:p>
          </p:txBody>
        </p:sp>
        <p:sp>
          <p:nvSpPr>
            <p:cNvPr id="21514" name="Rectangle 25"/>
            <p:cNvSpPr>
              <a:spLocks noChangeArrowheads="1"/>
            </p:cNvSpPr>
            <p:nvPr/>
          </p:nvSpPr>
          <p:spPr bwMode="auto">
            <a:xfrm>
              <a:off x="498" y="930"/>
              <a:ext cx="4806" cy="1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758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rgbClr val="005395"/>
                  </a:solidFill>
                  <a:latin typeface="Trebuchet MS" panose="020B0603020202020204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0" hangingPunct="0">
                <a:spcBef>
                  <a:spcPct val="0"/>
                </a:spcBef>
                <a:buFontTx/>
                <a:buNone/>
              </a:pPr>
              <a:endParaRPr lang="en-US" altLang="ru-RU" sz="250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Блок-схема: процесс 10"/>
          <p:cNvSpPr/>
          <p:nvPr/>
        </p:nvSpPr>
        <p:spPr bwMode="auto">
          <a:xfrm>
            <a:off x="461962" y="4077072"/>
            <a:ext cx="8574533" cy="2603434"/>
          </a:xfrm>
          <a:prstGeom prst="flowChartProcess">
            <a:avLst/>
          </a:prstGeom>
          <a:solidFill>
            <a:srgbClr val="FF758F"/>
          </a:solidFill>
          <a:ln w="9525" cap="flat" cmpd="sng" algn="ctr">
            <a:solidFill>
              <a:srgbClr val="FF758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</a:t>
            </a:r>
          </a:p>
          <a:p>
            <a:pPr algn="ctr" eaLnBrk="0" hangingPunct="0">
              <a:defRPr/>
            </a:pPr>
            <a:r>
              <a:rPr lang="ru-RU" altLang="ru-RU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достижение и поддержание</a:t>
            </a:r>
            <a:r>
              <a:rPr lang="ru-RU" alt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контроля заболевания в течение </a:t>
            </a:r>
            <a:endParaRPr lang="ru-RU" alt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0" hangingPunct="0">
              <a:defRPr/>
            </a:pPr>
            <a:r>
              <a:rPr lang="ru-RU" alt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длительного </a:t>
            </a:r>
            <a:r>
              <a:rPr lang="ru-RU" altLang="ru-RU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2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4521" y="260648"/>
            <a:ext cx="8356970" cy="720080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ru-RU" sz="4800" dirty="0" smtClean="0"/>
              <a:t>Бронхиальная астма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8518" y="1005297"/>
            <a:ext cx="6161714" cy="191456"/>
          </a:xfrm>
        </p:spPr>
        <p:txBody>
          <a:bodyPr/>
          <a:lstStyle/>
          <a:p>
            <a:pPr marL="0" indent="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2400" b="0" dirty="0" smtClean="0">
                <a:solidFill>
                  <a:srgbClr val="002060"/>
                </a:solidFill>
              </a:rPr>
              <a:t>БА </a:t>
            </a:r>
            <a:r>
              <a:rPr lang="ru-RU" altLang="ru-RU" sz="2400" b="0" dirty="0">
                <a:solidFill>
                  <a:srgbClr val="002060"/>
                </a:solidFill>
              </a:rPr>
              <a:t>—</a:t>
            </a:r>
            <a:r>
              <a:rPr lang="en-US" altLang="ru-RU" sz="2400" b="0" dirty="0">
                <a:solidFill>
                  <a:srgbClr val="002060"/>
                </a:solidFill>
              </a:rPr>
              <a:t> </a:t>
            </a:r>
            <a:r>
              <a:rPr lang="ru-RU" altLang="ru-RU" sz="2400" dirty="0"/>
              <a:t>гетерогенное заболевание</a:t>
            </a:r>
            <a:r>
              <a:rPr lang="ru-RU" altLang="ru-RU" sz="2400" b="0" dirty="0"/>
              <a:t>, обычно характеризующееся </a:t>
            </a:r>
            <a:r>
              <a:rPr lang="ru-RU" altLang="ru-RU" sz="2400" u="sng" dirty="0"/>
              <a:t>хроническим воспалением </a:t>
            </a:r>
            <a:r>
              <a:rPr lang="ru-RU" altLang="ru-RU" sz="2400" b="0" dirty="0"/>
              <a:t>дыхательных путей. </a:t>
            </a:r>
            <a:endParaRPr lang="ru-RU" altLang="ru-RU" sz="2400" b="0" dirty="0" smtClean="0"/>
          </a:p>
          <a:p>
            <a:pPr marL="0" indent="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2400" b="0" dirty="0" smtClean="0"/>
              <a:t>Оно </a:t>
            </a:r>
            <a:r>
              <a:rPr lang="ru-RU" altLang="ru-RU" sz="2400" b="0" dirty="0"/>
              <a:t>определяется историей респираторных симптомов, таких как свистящие хрипы, </a:t>
            </a:r>
            <a:r>
              <a:rPr lang="ru-RU" altLang="ru-RU" sz="2400" b="0" dirty="0" smtClean="0"/>
              <a:t>одышка</a:t>
            </a:r>
            <a:r>
              <a:rPr lang="ru-RU" altLang="ru-RU" sz="2400" b="0" dirty="0"/>
              <a:t>, </a:t>
            </a:r>
            <a:endParaRPr lang="ru-RU" altLang="ru-RU" sz="2400" b="0" dirty="0" smtClean="0"/>
          </a:p>
          <a:p>
            <a:pPr marL="0" indent="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2400" b="0" dirty="0" smtClean="0"/>
              <a:t>заложенность </a:t>
            </a:r>
            <a:r>
              <a:rPr lang="ru-RU" altLang="ru-RU" sz="2400" b="0" dirty="0"/>
              <a:t>в груди и кашель, </a:t>
            </a:r>
            <a:endParaRPr lang="ru-RU" altLang="ru-RU" sz="2400" b="0" dirty="0" smtClean="0"/>
          </a:p>
          <a:p>
            <a:pPr marL="0" indent="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2400" b="0" dirty="0" smtClean="0"/>
              <a:t>которые </a:t>
            </a:r>
            <a:r>
              <a:rPr lang="ru-RU" altLang="ru-RU" sz="2400" b="0" dirty="0"/>
              <a:t>варьируют по времени и </a:t>
            </a:r>
            <a:endParaRPr lang="ru-RU" altLang="ru-RU" sz="2400" b="0" dirty="0" smtClean="0"/>
          </a:p>
          <a:p>
            <a:pPr marL="0" indent="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2400" b="0" dirty="0" err="1" smtClean="0"/>
              <a:t>итенсивности</a:t>
            </a:r>
            <a:r>
              <a:rPr lang="ru-RU" altLang="ru-RU" sz="2400" b="0" dirty="0" smtClean="0"/>
              <a:t> </a:t>
            </a:r>
            <a:r>
              <a:rPr lang="ru-RU" altLang="ru-RU" sz="2400" b="0" dirty="0"/>
              <a:t>и проявляются вместе </a:t>
            </a:r>
            <a:endParaRPr lang="ru-RU" altLang="ru-RU" sz="2400" b="0" dirty="0" smtClean="0"/>
          </a:p>
          <a:p>
            <a:pPr marL="0" indent="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2400" b="0" dirty="0" smtClean="0"/>
              <a:t>с </a:t>
            </a:r>
            <a:r>
              <a:rPr lang="ru-RU" altLang="ru-RU" sz="2400" u="sng" dirty="0"/>
              <a:t>вариабельной обструкцией </a:t>
            </a:r>
            <a:endParaRPr lang="ru-RU" altLang="ru-RU" sz="2400" u="sng" dirty="0" smtClean="0"/>
          </a:p>
          <a:p>
            <a:pPr marL="0" indent="0" eaLnBrk="1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2400" u="sng" dirty="0" smtClean="0"/>
              <a:t>дыхательных  путей</a:t>
            </a:r>
            <a:r>
              <a:rPr lang="ru-RU" sz="2400" b="0" dirty="0" smtClean="0"/>
              <a:t>.</a:t>
            </a:r>
            <a:endParaRPr lang="ru-RU" sz="2400" b="0" dirty="0"/>
          </a:p>
          <a:p>
            <a:pPr eaLnBrk="1" hangingPunct="1">
              <a:lnSpc>
                <a:spcPts val="2400"/>
              </a:lnSpc>
            </a:pPr>
            <a:endParaRPr lang="ru-RU" sz="2000" b="0" dirty="0" smtClean="0"/>
          </a:p>
        </p:txBody>
      </p:sp>
      <p:pic>
        <p:nvPicPr>
          <p:cNvPr id="144386" name="Picture 2" descr="gina-2006-c.jpg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27" y="1844824"/>
            <a:ext cx="2858345" cy="367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testo 6"/>
          <p:cNvSpPr txBox="1">
            <a:spLocks/>
          </p:cNvSpPr>
          <p:nvPr/>
        </p:nvSpPr>
        <p:spPr>
          <a:xfrm>
            <a:off x="168677" y="6400800"/>
            <a:ext cx="8642814" cy="2042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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/>
              <a:t>Определение дано в соответствии с актуальной версией международного консенсуса </a:t>
            </a:r>
            <a:r>
              <a:rPr lang="en-US" sz="1200" dirty="0" smtClean="0"/>
              <a:t>GINA </a:t>
            </a:r>
            <a:r>
              <a:rPr lang="ru-RU" sz="1200" dirty="0" smtClean="0"/>
              <a:t>пересмотра 2016 года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37864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160189" y="5636437"/>
            <a:ext cx="9577064" cy="482825"/>
          </a:xfrm>
        </p:spPr>
        <p:txBody>
          <a:bodyPr>
            <a:normAutofit/>
          </a:bodyPr>
          <a:lstStyle/>
          <a:p>
            <a:pPr algn="ctr"/>
            <a:r>
              <a:rPr lang="ru-RU" altLang="hu-HU" sz="2400" dirty="0" smtClean="0">
                <a:solidFill>
                  <a:schemeClr val="tx1"/>
                </a:solidFill>
              </a:rPr>
              <a:t>Независимо от тяжести БА, пациенты предпочитают КДБА</a:t>
            </a:r>
            <a:endParaRPr lang="en-GB" altLang="hu-HU" sz="2400" dirty="0" smtClean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860924" y="6590554"/>
            <a:ext cx="240931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1000" b="0">
                <a:solidFill>
                  <a:srgbClr val="002060"/>
                </a:solidFill>
                <a:latin typeface="Times New Roman" pitchFamily="18" charset="0"/>
                <a:ea typeface="Gulim" pitchFamily="34" charset="-127"/>
              </a:rPr>
              <a:t>Rabe KF, et al. Eur Respir J 2000;16:802–807.</a:t>
            </a:r>
            <a:endParaRPr lang="en-GB" altLang="en-US" sz="1000" b="0">
              <a:solidFill>
                <a:srgbClr val="002060"/>
              </a:solidFill>
              <a:latin typeface="Times New Roman" pitchFamily="18" charset="0"/>
              <a:ea typeface="Gulim" pitchFamily="34" charset="-127"/>
            </a:endParaRP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5048580" y="1341455"/>
            <a:ext cx="917574" cy="338138"/>
            <a:chOff x="1437" y="3774"/>
            <a:chExt cx="578" cy="213"/>
          </a:xfrm>
        </p:grpSpPr>
        <p:sp>
          <p:nvSpPr>
            <p:cNvPr id="27713" name="Rectangle 5"/>
            <p:cNvSpPr>
              <a:spLocks noChangeArrowheads="1"/>
            </p:cNvSpPr>
            <p:nvPr/>
          </p:nvSpPr>
          <p:spPr bwMode="auto">
            <a:xfrm>
              <a:off x="1530" y="3774"/>
              <a:ext cx="48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ru-RU" altLang="en-US" sz="1600" dirty="0" smtClean="0">
                  <a:solidFill>
                    <a:srgbClr val="002060"/>
                  </a:solidFill>
                  <a:latin typeface="Times New Roman" pitchFamily="18" charset="0"/>
                </a:rPr>
                <a:t>ИГКС</a:t>
              </a:r>
              <a:endParaRPr lang="en-GB" altLang="en-US" sz="1600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27714" name="Rectangle 6"/>
            <p:cNvSpPr>
              <a:spLocks noChangeArrowheads="1"/>
            </p:cNvSpPr>
            <p:nvPr/>
          </p:nvSpPr>
          <p:spPr bwMode="auto">
            <a:xfrm>
              <a:off x="1437" y="3827"/>
              <a:ext cx="101" cy="105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7653" name="Group 7"/>
          <p:cNvGrpSpPr>
            <a:grpSpLocks/>
          </p:cNvGrpSpPr>
          <p:nvPr/>
        </p:nvGrpSpPr>
        <p:grpSpPr bwMode="auto">
          <a:xfrm>
            <a:off x="6603204" y="1339868"/>
            <a:ext cx="911226" cy="338138"/>
            <a:chOff x="3118" y="3767"/>
            <a:chExt cx="574" cy="213"/>
          </a:xfrm>
        </p:grpSpPr>
        <p:sp>
          <p:nvSpPr>
            <p:cNvPr id="27711" name="Rectangle 8"/>
            <p:cNvSpPr>
              <a:spLocks noChangeArrowheads="1"/>
            </p:cNvSpPr>
            <p:nvPr/>
          </p:nvSpPr>
          <p:spPr bwMode="auto">
            <a:xfrm>
              <a:off x="3236" y="3767"/>
              <a:ext cx="45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en-US" sz="1600" dirty="0" smtClean="0">
                  <a:solidFill>
                    <a:srgbClr val="002060"/>
                  </a:solidFill>
                  <a:latin typeface="Times New Roman" pitchFamily="18" charset="0"/>
                </a:rPr>
                <a:t>КДБА</a:t>
              </a:r>
              <a:endParaRPr lang="en-GB" altLang="en-US" sz="1600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27712" name="Rectangle 9"/>
            <p:cNvSpPr>
              <a:spLocks noChangeArrowheads="1"/>
            </p:cNvSpPr>
            <p:nvPr/>
          </p:nvSpPr>
          <p:spPr bwMode="auto">
            <a:xfrm>
              <a:off x="3118" y="3827"/>
              <a:ext cx="101" cy="105"/>
            </a:xfrm>
            <a:prstGeom prst="rect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27654" name="Rectangle 10"/>
          <p:cNvSpPr>
            <a:spLocks noChangeArrowheads="1"/>
          </p:cNvSpPr>
          <p:nvPr/>
        </p:nvSpPr>
        <p:spPr bwMode="auto">
          <a:xfrm>
            <a:off x="329636" y="6496887"/>
            <a:ext cx="235641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ko-KR" sz="1000" b="0" dirty="0">
                <a:solidFill>
                  <a:srgbClr val="002060"/>
                </a:solidFill>
                <a:latin typeface="Times New Roman" pitchFamily="18" charset="0"/>
                <a:ea typeface="Gulim" pitchFamily="34" charset="-127"/>
              </a:rPr>
              <a:t>AIRE, Asthma Insights and Reality in Europe</a:t>
            </a:r>
            <a:endParaRPr lang="en-GB" altLang="en-US" sz="1000" b="0" dirty="0">
              <a:solidFill>
                <a:srgbClr val="00206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767543" y="420973"/>
            <a:ext cx="772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en-US" sz="2800" b="0" dirty="0" smtClean="0">
                <a:solidFill>
                  <a:srgbClr val="002060"/>
                </a:solidFill>
                <a:latin typeface="Times New Roman" pitchFamily="18" charset="0"/>
              </a:rPr>
              <a:t>Предпочтения пациентов в выборе терапии БА</a:t>
            </a:r>
            <a:endParaRPr lang="en-GB" altLang="en-US" sz="2800" b="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grpSp>
        <p:nvGrpSpPr>
          <p:cNvPr id="27656" name="Group 12"/>
          <p:cNvGrpSpPr>
            <a:grpSpLocks/>
          </p:cNvGrpSpPr>
          <p:nvPr/>
        </p:nvGrpSpPr>
        <p:grpSpPr bwMode="auto">
          <a:xfrm>
            <a:off x="648494" y="1218424"/>
            <a:ext cx="7656511" cy="4418013"/>
            <a:chOff x="429" y="919"/>
            <a:chExt cx="4823" cy="2783"/>
          </a:xfrm>
        </p:grpSpPr>
        <p:sp>
          <p:nvSpPr>
            <p:cNvPr id="27657" name="Line 13"/>
            <p:cNvSpPr>
              <a:spLocks noChangeShapeType="1"/>
            </p:cNvSpPr>
            <p:nvPr/>
          </p:nvSpPr>
          <p:spPr bwMode="auto">
            <a:xfrm>
              <a:off x="829" y="1329"/>
              <a:ext cx="0" cy="199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7658" name="Rectangle 14"/>
            <p:cNvSpPr>
              <a:spLocks noChangeArrowheads="1"/>
            </p:cNvSpPr>
            <p:nvPr/>
          </p:nvSpPr>
          <p:spPr bwMode="auto">
            <a:xfrm>
              <a:off x="872" y="2825"/>
              <a:ext cx="396" cy="504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27659" name="Rectangle 15"/>
            <p:cNvSpPr>
              <a:spLocks noChangeArrowheads="1"/>
            </p:cNvSpPr>
            <p:nvPr/>
          </p:nvSpPr>
          <p:spPr bwMode="auto">
            <a:xfrm>
              <a:off x="1261" y="1932"/>
              <a:ext cx="396" cy="1397"/>
            </a:xfrm>
            <a:prstGeom prst="rect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27660" name="Rectangle 16"/>
            <p:cNvSpPr>
              <a:spLocks noChangeArrowheads="1"/>
            </p:cNvSpPr>
            <p:nvPr/>
          </p:nvSpPr>
          <p:spPr bwMode="auto">
            <a:xfrm>
              <a:off x="1747" y="2750"/>
              <a:ext cx="396" cy="579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27661" name="Rectangle 17"/>
            <p:cNvSpPr>
              <a:spLocks noChangeArrowheads="1"/>
            </p:cNvSpPr>
            <p:nvPr/>
          </p:nvSpPr>
          <p:spPr bwMode="auto">
            <a:xfrm>
              <a:off x="2136" y="1660"/>
              <a:ext cx="396" cy="1669"/>
            </a:xfrm>
            <a:prstGeom prst="rect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27662" name="Rectangle 18"/>
            <p:cNvSpPr>
              <a:spLocks noChangeArrowheads="1"/>
            </p:cNvSpPr>
            <p:nvPr/>
          </p:nvSpPr>
          <p:spPr bwMode="auto">
            <a:xfrm>
              <a:off x="2622" y="2750"/>
              <a:ext cx="396" cy="579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27663" name="Rectangle 19"/>
            <p:cNvSpPr>
              <a:spLocks noChangeArrowheads="1"/>
            </p:cNvSpPr>
            <p:nvPr/>
          </p:nvSpPr>
          <p:spPr bwMode="auto">
            <a:xfrm>
              <a:off x="3011" y="1537"/>
              <a:ext cx="396" cy="1792"/>
            </a:xfrm>
            <a:prstGeom prst="rect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27664" name="Rectangle 20"/>
            <p:cNvSpPr>
              <a:spLocks noChangeArrowheads="1"/>
            </p:cNvSpPr>
            <p:nvPr/>
          </p:nvSpPr>
          <p:spPr bwMode="auto">
            <a:xfrm>
              <a:off x="3491" y="2668"/>
              <a:ext cx="396" cy="661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27665" name="Rectangle 21"/>
            <p:cNvSpPr>
              <a:spLocks noChangeArrowheads="1"/>
            </p:cNvSpPr>
            <p:nvPr/>
          </p:nvSpPr>
          <p:spPr bwMode="auto">
            <a:xfrm>
              <a:off x="3880" y="1673"/>
              <a:ext cx="396" cy="1656"/>
            </a:xfrm>
            <a:prstGeom prst="rect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27666" name="Rectangle 22"/>
            <p:cNvSpPr>
              <a:spLocks noChangeArrowheads="1"/>
            </p:cNvSpPr>
            <p:nvPr/>
          </p:nvSpPr>
          <p:spPr bwMode="auto">
            <a:xfrm>
              <a:off x="4366" y="2934"/>
              <a:ext cx="396" cy="395"/>
            </a:xfrm>
            <a:prstGeom prst="rect">
              <a:avLst/>
            </a:pr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27667" name="Rectangle 23"/>
            <p:cNvSpPr>
              <a:spLocks noChangeArrowheads="1"/>
            </p:cNvSpPr>
            <p:nvPr/>
          </p:nvSpPr>
          <p:spPr bwMode="auto">
            <a:xfrm>
              <a:off x="4755" y="2355"/>
              <a:ext cx="396" cy="974"/>
            </a:xfrm>
            <a:prstGeom prst="rect">
              <a:avLst/>
            </a:prstGeom>
            <a:gradFill rotWithShape="1">
              <a:gsLst>
                <a:gs pos="0">
                  <a:srgbClr val="007676"/>
                </a:gs>
                <a:gs pos="50000">
                  <a:srgbClr val="00FFFF"/>
                </a:gs>
                <a:gs pos="100000">
                  <a:srgbClr val="00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27668" name="Rectangle 24"/>
            <p:cNvSpPr>
              <a:spLocks noChangeArrowheads="1"/>
            </p:cNvSpPr>
            <p:nvPr/>
          </p:nvSpPr>
          <p:spPr bwMode="auto">
            <a:xfrm>
              <a:off x="608" y="321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rgbClr val="00206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7669" name="Rectangle 25"/>
            <p:cNvSpPr>
              <a:spLocks noChangeArrowheads="1"/>
            </p:cNvSpPr>
            <p:nvPr/>
          </p:nvSpPr>
          <p:spPr bwMode="auto">
            <a:xfrm>
              <a:off x="549" y="2986"/>
              <a:ext cx="2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rgbClr val="002060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27670" name="Rectangle 26"/>
            <p:cNvSpPr>
              <a:spLocks noChangeArrowheads="1"/>
            </p:cNvSpPr>
            <p:nvPr/>
          </p:nvSpPr>
          <p:spPr bwMode="auto">
            <a:xfrm>
              <a:off x="549" y="2776"/>
              <a:ext cx="2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rgbClr val="002060"/>
                  </a:solidFill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27671" name="Rectangle 27"/>
            <p:cNvSpPr>
              <a:spLocks noChangeArrowheads="1"/>
            </p:cNvSpPr>
            <p:nvPr/>
          </p:nvSpPr>
          <p:spPr bwMode="auto">
            <a:xfrm>
              <a:off x="549" y="2576"/>
              <a:ext cx="2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rgbClr val="002060"/>
                  </a:solidFill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27672" name="Rectangle 28"/>
            <p:cNvSpPr>
              <a:spLocks noChangeArrowheads="1"/>
            </p:cNvSpPr>
            <p:nvPr/>
          </p:nvSpPr>
          <p:spPr bwMode="auto">
            <a:xfrm>
              <a:off x="549" y="2324"/>
              <a:ext cx="2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rgbClr val="002060"/>
                  </a:solidFill>
                  <a:latin typeface="Times New Roman" pitchFamily="18" charset="0"/>
                </a:rPr>
                <a:t>40</a:t>
              </a:r>
            </a:p>
          </p:txBody>
        </p:sp>
        <p:sp>
          <p:nvSpPr>
            <p:cNvPr id="27673" name="Rectangle 29"/>
            <p:cNvSpPr>
              <a:spLocks noChangeArrowheads="1"/>
            </p:cNvSpPr>
            <p:nvPr/>
          </p:nvSpPr>
          <p:spPr bwMode="auto">
            <a:xfrm>
              <a:off x="549" y="2106"/>
              <a:ext cx="2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rgbClr val="002060"/>
                  </a:solidFill>
                  <a:latin typeface="Times New Roman" pitchFamily="18" charset="0"/>
                </a:rPr>
                <a:t>50</a:t>
              </a:r>
            </a:p>
          </p:txBody>
        </p:sp>
        <p:sp>
          <p:nvSpPr>
            <p:cNvPr id="27674" name="Rectangle 30"/>
            <p:cNvSpPr>
              <a:spLocks noChangeArrowheads="1"/>
            </p:cNvSpPr>
            <p:nvPr/>
          </p:nvSpPr>
          <p:spPr bwMode="auto">
            <a:xfrm>
              <a:off x="549" y="1879"/>
              <a:ext cx="2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rgbClr val="002060"/>
                  </a:solidFill>
                  <a:latin typeface="Times New Roman" pitchFamily="18" charset="0"/>
                </a:rPr>
                <a:t>60</a:t>
              </a:r>
            </a:p>
          </p:txBody>
        </p:sp>
        <p:sp>
          <p:nvSpPr>
            <p:cNvPr id="27675" name="Rectangle 31"/>
            <p:cNvSpPr>
              <a:spLocks noChangeArrowheads="1"/>
            </p:cNvSpPr>
            <p:nvPr/>
          </p:nvSpPr>
          <p:spPr bwMode="auto">
            <a:xfrm>
              <a:off x="549" y="1661"/>
              <a:ext cx="2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rgbClr val="002060"/>
                  </a:solidFill>
                  <a:latin typeface="Times New Roman" pitchFamily="18" charset="0"/>
                </a:rPr>
                <a:t>70</a:t>
              </a:r>
            </a:p>
          </p:txBody>
        </p:sp>
        <p:sp>
          <p:nvSpPr>
            <p:cNvPr id="27676" name="Rectangle 32"/>
            <p:cNvSpPr>
              <a:spLocks noChangeArrowheads="1"/>
            </p:cNvSpPr>
            <p:nvPr/>
          </p:nvSpPr>
          <p:spPr bwMode="auto">
            <a:xfrm>
              <a:off x="549" y="1435"/>
              <a:ext cx="2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rgbClr val="002060"/>
                  </a:solidFill>
                  <a:latin typeface="Times New Roman" pitchFamily="18" charset="0"/>
                </a:rPr>
                <a:t>80</a:t>
              </a:r>
            </a:p>
          </p:txBody>
        </p:sp>
        <p:sp>
          <p:nvSpPr>
            <p:cNvPr id="27677" name="Rectangle 33"/>
            <p:cNvSpPr>
              <a:spLocks noChangeArrowheads="1"/>
            </p:cNvSpPr>
            <p:nvPr/>
          </p:nvSpPr>
          <p:spPr bwMode="auto">
            <a:xfrm>
              <a:off x="549" y="1226"/>
              <a:ext cx="24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rgbClr val="002060"/>
                  </a:solidFill>
                  <a:latin typeface="Times New Roman" pitchFamily="18" charset="0"/>
                </a:rPr>
                <a:t>90</a:t>
              </a:r>
            </a:p>
          </p:txBody>
        </p:sp>
        <p:sp>
          <p:nvSpPr>
            <p:cNvPr id="27678" name="Rectangle 34"/>
            <p:cNvSpPr>
              <a:spLocks noChangeArrowheads="1"/>
            </p:cNvSpPr>
            <p:nvPr/>
          </p:nvSpPr>
          <p:spPr bwMode="auto">
            <a:xfrm>
              <a:off x="875" y="2616"/>
              <a:ext cx="35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rgbClr val="002060"/>
                  </a:solidFill>
                  <a:latin typeface="Times New Roman" pitchFamily="18" charset="0"/>
                </a:rPr>
                <a:t>23%</a:t>
              </a:r>
            </a:p>
          </p:txBody>
        </p:sp>
        <p:sp>
          <p:nvSpPr>
            <p:cNvPr id="27679" name="Rectangle 35"/>
            <p:cNvSpPr>
              <a:spLocks noChangeArrowheads="1"/>
            </p:cNvSpPr>
            <p:nvPr/>
          </p:nvSpPr>
          <p:spPr bwMode="auto">
            <a:xfrm>
              <a:off x="1269" y="1726"/>
              <a:ext cx="35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rgbClr val="002060"/>
                  </a:solidFill>
                  <a:latin typeface="Times New Roman" pitchFamily="18" charset="0"/>
                </a:rPr>
                <a:t>63%</a:t>
              </a:r>
            </a:p>
          </p:txBody>
        </p:sp>
        <p:sp>
          <p:nvSpPr>
            <p:cNvPr id="27680" name="Rectangle 36"/>
            <p:cNvSpPr>
              <a:spLocks noChangeArrowheads="1"/>
            </p:cNvSpPr>
            <p:nvPr/>
          </p:nvSpPr>
          <p:spPr bwMode="auto">
            <a:xfrm>
              <a:off x="1759" y="2529"/>
              <a:ext cx="35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rgbClr val="002060"/>
                  </a:solidFill>
                  <a:latin typeface="Times New Roman" pitchFamily="18" charset="0"/>
                </a:rPr>
                <a:t>26%</a:t>
              </a:r>
            </a:p>
          </p:txBody>
        </p:sp>
        <p:sp>
          <p:nvSpPr>
            <p:cNvPr id="27681" name="Rectangle 37"/>
            <p:cNvSpPr>
              <a:spLocks noChangeArrowheads="1"/>
            </p:cNvSpPr>
            <p:nvPr/>
          </p:nvSpPr>
          <p:spPr bwMode="auto">
            <a:xfrm>
              <a:off x="2153" y="1466"/>
              <a:ext cx="35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rgbClr val="002060"/>
                  </a:solidFill>
                  <a:latin typeface="Times New Roman" pitchFamily="18" charset="0"/>
                </a:rPr>
                <a:t>76%</a:t>
              </a:r>
            </a:p>
          </p:txBody>
        </p:sp>
        <p:sp>
          <p:nvSpPr>
            <p:cNvPr id="27682" name="Rectangle 38"/>
            <p:cNvSpPr>
              <a:spLocks noChangeArrowheads="1"/>
            </p:cNvSpPr>
            <p:nvPr/>
          </p:nvSpPr>
          <p:spPr bwMode="auto">
            <a:xfrm>
              <a:off x="2628" y="2547"/>
              <a:ext cx="35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rgbClr val="002060"/>
                  </a:solidFill>
                  <a:latin typeface="Times New Roman" pitchFamily="18" charset="0"/>
                </a:rPr>
                <a:t>26%</a:t>
              </a:r>
            </a:p>
          </p:txBody>
        </p:sp>
        <p:sp>
          <p:nvSpPr>
            <p:cNvPr id="27683" name="Rectangle 39"/>
            <p:cNvSpPr>
              <a:spLocks noChangeArrowheads="1"/>
            </p:cNvSpPr>
            <p:nvPr/>
          </p:nvSpPr>
          <p:spPr bwMode="auto">
            <a:xfrm>
              <a:off x="3024" y="1317"/>
              <a:ext cx="35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rgbClr val="002060"/>
                  </a:solidFill>
                  <a:latin typeface="Times New Roman" pitchFamily="18" charset="0"/>
                </a:rPr>
                <a:t>81%</a:t>
              </a:r>
            </a:p>
          </p:txBody>
        </p:sp>
        <p:sp>
          <p:nvSpPr>
            <p:cNvPr id="27684" name="Rectangle 40"/>
            <p:cNvSpPr>
              <a:spLocks noChangeArrowheads="1"/>
            </p:cNvSpPr>
            <p:nvPr/>
          </p:nvSpPr>
          <p:spPr bwMode="auto">
            <a:xfrm>
              <a:off x="3507" y="2459"/>
              <a:ext cx="35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rgbClr val="002060"/>
                  </a:solidFill>
                  <a:latin typeface="Times New Roman" pitchFamily="18" charset="0"/>
                </a:rPr>
                <a:t>30%</a:t>
              </a:r>
            </a:p>
          </p:txBody>
        </p:sp>
        <p:sp>
          <p:nvSpPr>
            <p:cNvPr id="27685" name="Rectangle 41"/>
            <p:cNvSpPr>
              <a:spLocks noChangeArrowheads="1"/>
            </p:cNvSpPr>
            <p:nvPr/>
          </p:nvSpPr>
          <p:spPr bwMode="auto">
            <a:xfrm>
              <a:off x="3893" y="1456"/>
              <a:ext cx="35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rgbClr val="002060"/>
                  </a:solidFill>
                  <a:latin typeface="Times New Roman" pitchFamily="18" charset="0"/>
                </a:rPr>
                <a:t>75%</a:t>
              </a:r>
            </a:p>
          </p:txBody>
        </p:sp>
        <p:sp>
          <p:nvSpPr>
            <p:cNvPr id="27686" name="Rectangle 42"/>
            <p:cNvSpPr>
              <a:spLocks noChangeArrowheads="1"/>
            </p:cNvSpPr>
            <p:nvPr/>
          </p:nvSpPr>
          <p:spPr bwMode="auto">
            <a:xfrm>
              <a:off x="4375" y="2728"/>
              <a:ext cx="35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rgbClr val="002060"/>
                  </a:solidFill>
                  <a:latin typeface="Times New Roman" pitchFamily="18" charset="0"/>
                </a:rPr>
                <a:t>18%</a:t>
              </a:r>
            </a:p>
          </p:txBody>
        </p:sp>
        <p:sp>
          <p:nvSpPr>
            <p:cNvPr id="27687" name="Rectangle 43"/>
            <p:cNvSpPr>
              <a:spLocks noChangeArrowheads="1"/>
            </p:cNvSpPr>
            <p:nvPr/>
          </p:nvSpPr>
          <p:spPr bwMode="auto">
            <a:xfrm>
              <a:off x="4754" y="2145"/>
              <a:ext cx="35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rgbClr val="002060"/>
                  </a:solidFill>
                  <a:latin typeface="Times New Roman" pitchFamily="18" charset="0"/>
                </a:rPr>
                <a:t>44%</a:t>
              </a:r>
            </a:p>
          </p:txBody>
        </p:sp>
        <p:sp>
          <p:nvSpPr>
            <p:cNvPr id="27688" name="Rectangle 44"/>
            <p:cNvSpPr>
              <a:spLocks noChangeArrowheads="1"/>
            </p:cNvSpPr>
            <p:nvPr/>
          </p:nvSpPr>
          <p:spPr bwMode="auto">
            <a:xfrm>
              <a:off x="903" y="3336"/>
              <a:ext cx="88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en-US" sz="1600" dirty="0" smtClean="0">
                  <a:solidFill>
                    <a:srgbClr val="002060"/>
                  </a:solidFill>
                  <a:latin typeface="Times New Roman" pitchFamily="18" charset="0"/>
                </a:rPr>
                <a:t>Все пациенты</a:t>
              </a:r>
              <a:endParaRPr lang="en-GB" altLang="en-US" sz="1600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27689" name="Rectangle 45"/>
            <p:cNvSpPr>
              <a:spLocks noChangeArrowheads="1"/>
            </p:cNvSpPr>
            <p:nvPr/>
          </p:nvSpPr>
          <p:spPr bwMode="auto">
            <a:xfrm>
              <a:off x="1772" y="3326"/>
              <a:ext cx="77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en-US" sz="1600" dirty="0" smtClean="0">
                  <a:solidFill>
                    <a:srgbClr val="002060"/>
                  </a:solidFill>
                  <a:latin typeface="Times New Roman" pitchFamily="18" charset="0"/>
                </a:rPr>
                <a:t>Тяжелая БА</a:t>
              </a:r>
              <a:endParaRPr lang="en-GB" altLang="en-US" sz="1600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27690" name="Rectangle 46"/>
            <p:cNvSpPr>
              <a:spLocks noChangeArrowheads="1"/>
            </p:cNvSpPr>
            <p:nvPr/>
          </p:nvSpPr>
          <p:spPr bwMode="auto">
            <a:xfrm>
              <a:off x="2633" y="3334"/>
              <a:ext cx="85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en-US" sz="1600" dirty="0" err="1" smtClean="0">
                  <a:solidFill>
                    <a:srgbClr val="002060"/>
                  </a:solidFill>
                  <a:latin typeface="Times New Roman" pitchFamily="18" charset="0"/>
                </a:rPr>
                <a:t>Среднетяж</a:t>
              </a:r>
              <a:r>
                <a:rPr lang="ru-RU" altLang="en-US" sz="1600" dirty="0" smtClean="0">
                  <a:solidFill>
                    <a:srgbClr val="002060"/>
                  </a:solidFill>
                  <a:latin typeface="Times New Roman" pitchFamily="18" charset="0"/>
                </a:rPr>
                <a:t>.    БА</a:t>
              </a:r>
              <a:endParaRPr lang="en-GB" altLang="en-US" sz="1600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27691" name="Rectangle 47"/>
            <p:cNvSpPr>
              <a:spLocks noChangeArrowheads="1"/>
            </p:cNvSpPr>
            <p:nvPr/>
          </p:nvSpPr>
          <p:spPr bwMode="auto">
            <a:xfrm>
              <a:off x="3508" y="3334"/>
              <a:ext cx="76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en-US" sz="1600" dirty="0" smtClean="0">
                  <a:solidFill>
                    <a:srgbClr val="002060"/>
                  </a:solidFill>
                  <a:latin typeface="Times New Roman" pitchFamily="18" charset="0"/>
                </a:rPr>
                <a:t>Легкая </a:t>
              </a:r>
              <a:r>
                <a:rPr lang="ru-RU" altLang="en-US" sz="1600" dirty="0" err="1" smtClean="0">
                  <a:solidFill>
                    <a:srgbClr val="002060"/>
                  </a:solidFill>
                  <a:latin typeface="Times New Roman" pitchFamily="18" charset="0"/>
                </a:rPr>
                <a:t>персист</a:t>
              </a:r>
              <a:r>
                <a:rPr lang="ru-RU" altLang="en-US" sz="1600" dirty="0">
                  <a:solidFill>
                    <a:srgbClr val="002060"/>
                  </a:solidFill>
                  <a:latin typeface="Times New Roman" pitchFamily="18" charset="0"/>
                </a:rPr>
                <a:t>.</a:t>
              </a:r>
              <a:r>
                <a:rPr lang="ru-RU" altLang="en-US" sz="1600" dirty="0" smtClean="0">
                  <a:solidFill>
                    <a:srgbClr val="002060"/>
                  </a:solidFill>
                  <a:latin typeface="Times New Roman" pitchFamily="18" charset="0"/>
                </a:rPr>
                <a:t> БА</a:t>
              </a:r>
              <a:endParaRPr lang="en-GB" altLang="en-US" sz="1600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27692" name="Rectangle 48"/>
            <p:cNvSpPr>
              <a:spLocks noChangeArrowheads="1"/>
            </p:cNvSpPr>
            <p:nvPr/>
          </p:nvSpPr>
          <p:spPr bwMode="auto">
            <a:xfrm>
              <a:off x="4342" y="3326"/>
              <a:ext cx="91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en-US" sz="1600" dirty="0" smtClean="0">
                  <a:solidFill>
                    <a:srgbClr val="002060"/>
                  </a:solidFill>
                  <a:latin typeface="Times New Roman" pitchFamily="18" charset="0"/>
                </a:rPr>
                <a:t>Легкая </a:t>
              </a:r>
              <a:r>
                <a:rPr lang="ru-RU" altLang="en-US" sz="1600" dirty="0" err="1" smtClean="0">
                  <a:solidFill>
                    <a:srgbClr val="002060"/>
                  </a:solidFill>
                  <a:latin typeface="Times New Roman" pitchFamily="18" charset="0"/>
                </a:rPr>
                <a:t>интермит</a:t>
              </a:r>
              <a:r>
                <a:rPr lang="ru-RU" altLang="en-US" sz="1600" dirty="0" smtClean="0">
                  <a:solidFill>
                    <a:srgbClr val="002060"/>
                  </a:solidFill>
                  <a:latin typeface="Times New Roman" pitchFamily="18" charset="0"/>
                </a:rPr>
                <a:t>. БА</a:t>
              </a:r>
              <a:endParaRPr lang="en-GB" altLang="en-US" sz="1600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  <p:sp>
          <p:nvSpPr>
            <p:cNvPr id="27693" name="Line 49"/>
            <p:cNvSpPr>
              <a:spLocks noChangeShapeType="1"/>
            </p:cNvSpPr>
            <p:nvPr/>
          </p:nvSpPr>
          <p:spPr bwMode="auto">
            <a:xfrm>
              <a:off x="829" y="332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7694" name="Line 50"/>
            <p:cNvSpPr>
              <a:spLocks noChangeShapeType="1"/>
            </p:cNvSpPr>
            <p:nvPr/>
          </p:nvSpPr>
          <p:spPr bwMode="auto">
            <a:xfrm rot="5400000">
              <a:off x="806" y="3309"/>
              <a:ext cx="0" cy="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7695" name="Line 51"/>
            <p:cNvSpPr>
              <a:spLocks noChangeShapeType="1"/>
            </p:cNvSpPr>
            <p:nvPr/>
          </p:nvSpPr>
          <p:spPr bwMode="auto">
            <a:xfrm rot="5400000">
              <a:off x="806" y="3084"/>
              <a:ext cx="0" cy="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7696" name="Line 52"/>
            <p:cNvSpPr>
              <a:spLocks noChangeShapeType="1"/>
            </p:cNvSpPr>
            <p:nvPr/>
          </p:nvSpPr>
          <p:spPr bwMode="auto">
            <a:xfrm rot="5400000">
              <a:off x="806" y="2869"/>
              <a:ext cx="0" cy="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7697" name="Line 53"/>
            <p:cNvSpPr>
              <a:spLocks noChangeShapeType="1"/>
            </p:cNvSpPr>
            <p:nvPr/>
          </p:nvSpPr>
          <p:spPr bwMode="auto">
            <a:xfrm rot="5400000">
              <a:off x="806" y="2644"/>
              <a:ext cx="0" cy="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7698" name="Line 54"/>
            <p:cNvSpPr>
              <a:spLocks noChangeShapeType="1"/>
            </p:cNvSpPr>
            <p:nvPr/>
          </p:nvSpPr>
          <p:spPr bwMode="auto">
            <a:xfrm rot="5400000">
              <a:off x="806" y="2420"/>
              <a:ext cx="0" cy="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7699" name="Line 55"/>
            <p:cNvSpPr>
              <a:spLocks noChangeShapeType="1"/>
            </p:cNvSpPr>
            <p:nvPr/>
          </p:nvSpPr>
          <p:spPr bwMode="auto">
            <a:xfrm rot="5400000">
              <a:off x="806" y="2205"/>
              <a:ext cx="0" cy="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7700" name="Line 56"/>
            <p:cNvSpPr>
              <a:spLocks noChangeShapeType="1"/>
            </p:cNvSpPr>
            <p:nvPr/>
          </p:nvSpPr>
          <p:spPr bwMode="auto">
            <a:xfrm rot="5400000">
              <a:off x="806" y="1984"/>
              <a:ext cx="0" cy="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7701" name="Line 57"/>
            <p:cNvSpPr>
              <a:spLocks noChangeShapeType="1"/>
            </p:cNvSpPr>
            <p:nvPr/>
          </p:nvSpPr>
          <p:spPr bwMode="auto">
            <a:xfrm rot="5400000">
              <a:off x="806" y="1759"/>
              <a:ext cx="0" cy="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7702" name="Line 58"/>
            <p:cNvSpPr>
              <a:spLocks noChangeShapeType="1"/>
            </p:cNvSpPr>
            <p:nvPr/>
          </p:nvSpPr>
          <p:spPr bwMode="auto">
            <a:xfrm rot="5400000">
              <a:off x="806" y="1544"/>
              <a:ext cx="0" cy="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7703" name="Line 59"/>
            <p:cNvSpPr>
              <a:spLocks noChangeShapeType="1"/>
            </p:cNvSpPr>
            <p:nvPr/>
          </p:nvSpPr>
          <p:spPr bwMode="auto">
            <a:xfrm rot="5400000">
              <a:off x="806" y="1320"/>
              <a:ext cx="0" cy="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7704" name="Line 60"/>
            <p:cNvSpPr>
              <a:spLocks noChangeShapeType="1"/>
            </p:cNvSpPr>
            <p:nvPr/>
          </p:nvSpPr>
          <p:spPr bwMode="auto">
            <a:xfrm>
              <a:off x="1704" y="332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7705" name="Line 61"/>
            <p:cNvSpPr>
              <a:spLocks noChangeShapeType="1"/>
            </p:cNvSpPr>
            <p:nvPr/>
          </p:nvSpPr>
          <p:spPr bwMode="auto">
            <a:xfrm>
              <a:off x="2570" y="332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7706" name="Line 62"/>
            <p:cNvSpPr>
              <a:spLocks noChangeShapeType="1"/>
            </p:cNvSpPr>
            <p:nvPr/>
          </p:nvSpPr>
          <p:spPr bwMode="auto">
            <a:xfrm>
              <a:off x="3439" y="332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7707" name="Line 63"/>
            <p:cNvSpPr>
              <a:spLocks noChangeShapeType="1"/>
            </p:cNvSpPr>
            <p:nvPr/>
          </p:nvSpPr>
          <p:spPr bwMode="auto">
            <a:xfrm>
              <a:off x="4314" y="332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7708" name="Line 64"/>
            <p:cNvSpPr>
              <a:spLocks noChangeShapeType="1"/>
            </p:cNvSpPr>
            <p:nvPr/>
          </p:nvSpPr>
          <p:spPr bwMode="auto">
            <a:xfrm>
              <a:off x="5186" y="3322"/>
              <a:ext cx="0" cy="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7709" name="Line 65"/>
            <p:cNvSpPr>
              <a:spLocks noChangeShapeType="1"/>
            </p:cNvSpPr>
            <p:nvPr/>
          </p:nvSpPr>
          <p:spPr bwMode="auto">
            <a:xfrm rot="5400000">
              <a:off x="3009" y="1146"/>
              <a:ext cx="0" cy="43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solidFill>
                  <a:srgbClr val="002060"/>
                </a:solidFill>
              </a:endParaRPr>
            </a:p>
          </p:txBody>
        </p:sp>
        <p:sp>
          <p:nvSpPr>
            <p:cNvPr id="27710" name="Text Box 66"/>
            <p:cNvSpPr txBox="1">
              <a:spLocks noChangeArrowheads="1"/>
            </p:cNvSpPr>
            <p:nvPr/>
          </p:nvSpPr>
          <p:spPr bwMode="auto">
            <a:xfrm rot="10800000" flipV="1">
              <a:off x="429" y="919"/>
              <a:ext cx="156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ru-RU" altLang="en-US" sz="1600" dirty="0" smtClean="0">
                  <a:solidFill>
                    <a:srgbClr val="002060"/>
                  </a:solidFill>
                  <a:latin typeface="Times New Roman" pitchFamily="18" charset="0"/>
                </a:rPr>
                <a:t>Применение терапии пациентами </a:t>
              </a:r>
              <a:r>
                <a:rPr lang="en-GB" altLang="en-US" sz="1600" dirty="0" smtClean="0">
                  <a:solidFill>
                    <a:srgbClr val="002060"/>
                  </a:solidFill>
                  <a:latin typeface="Times New Roman" pitchFamily="18" charset="0"/>
                </a:rPr>
                <a:t>(%)</a:t>
              </a:r>
              <a:endParaRPr lang="en-US" altLang="en-US" sz="1600" dirty="0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098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92696"/>
            <a:ext cx="9251950" cy="666506"/>
          </a:xfrm>
        </p:spPr>
        <p:txBody>
          <a:bodyPr>
            <a:noAutofit/>
          </a:bodyPr>
          <a:lstStyle/>
          <a:p>
            <a:pPr lvl="0" algn="ctr" defTabSz="457200">
              <a:spcBef>
                <a:spcPts val="0"/>
              </a:spcBef>
            </a:pPr>
            <a:r>
              <a:rPr lang="ru-RU" sz="2800" b="1" dirty="0">
                <a:solidFill>
                  <a:srgbClr val="830051"/>
                </a:solidFill>
                <a:latin typeface="Arial"/>
                <a:ea typeface="+mn-ea"/>
                <a:cs typeface="Calibri" charset="0"/>
              </a:rPr>
              <a:t>Факторы риска, связанные с неблагоприятным прогнозом </a:t>
            </a:r>
            <a:endParaRPr lang="en-US" sz="2800" b="1" dirty="0">
              <a:solidFill>
                <a:srgbClr val="830051"/>
              </a:solidFill>
              <a:latin typeface="Arial"/>
              <a:ea typeface="+mn-ea"/>
              <a:cs typeface="Calibri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721935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ru-RU" b="1" dirty="0">
                <a:solidFill>
                  <a:srgbClr val="830051"/>
                </a:solidFill>
                <a:latin typeface="Arial"/>
              </a:rPr>
              <a:t>Наличие одного или более из этих факторов повышает риск обострений даже если симптомы хорошо контролируются</a:t>
            </a:r>
            <a:r>
              <a:rPr lang="ru-RU" dirty="0">
                <a:solidFill>
                  <a:srgbClr val="830051"/>
                </a:solidFill>
                <a:latin typeface="Arial"/>
              </a:rPr>
              <a:t> </a:t>
            </a:r>
            <a:endParaRPr lang="en-US" dirty="0">
              <a:solidFill>
                <a:srgbClr val="830051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59202"/>
            <a:ext cx="8424936" cy="4362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Факторы риска обострений</a:t>
            </a:r>
            <a:endParaRPr lang="en-AU" sz="1600" b="1" dirty="0">
              <a:solidFill>
                <a:srgbClr val="000000"/>
              </a:solidFill>
              <a:latin typeface="Arial"/>
              <a:ea typeface="MS PGothic" charset="0"/>
              <a:cs typeface="MS PGothic" charset="0"/>
            </a:endParaRPr>
          </a:p>
          <a:p>
            <a:pPr lvl="0" fontAlgn="base">
              <a:spcBef>
                <a:spcPts val="30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• </a:t>
            </a:r>
            <a:r>
              <a:rPr lang="ru-RU" dirty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симптомы неконтролируемой БА</a:t>
            </a:r>
          </a:p>
          <a:p>
            <a:pPr lvl="0" fontAlgn="base">
              <a:spcBef>
                <a:spcPts val="3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• ИГКС не назначены, плохая приверженность терапии</a:t>
            </a:r>
          </a:p>
          <a:p>
            <a:pPr lvl="0" fontAlgn="base">
              <a:spcBef>
                <a:spcPts val="3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• чрезмерное использование коротко действующих 2-агонистов (КДБА)</a:t>
            </a:r>
          </a:p>
          <a:p>
            <a:pPr lvl="0" fontAlgn="base">
              <a:spcBef>
                <a:spcPts val="3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• низкий ОФВ1, особенно &lt;60 % от должного</a:t>
            </a:r>
          </a:p>
          <a:p>
            <a:pPr lvl="0" fontAlgn="base">
              <a:spcBef>
                <a:spcPts val="3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• значительные психологические или социально-экономические проблемы</a:t>
            </a:r>
          </a:p>
          <a:p>
            <a:pPr lvl="0" fontAlgn="base">
              <a:spcBef>
                <a:spcPts val="3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• внешние воздействия: курение, воздействие аллергена при сенсибилизации</a:t>
            </a:r>
          </a:p>
          <a:p>
            <a:pPr lvl="0" fontAlgn="base">
              <a:spcBef>
                <a:spcPts val="3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• сопутствующие заболевания: </a:t>
            </a:r>
            <a:r>
              <a:rPr lang="ru-RU" dirty="0" err="1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риносинусит</a:t>
            </a:r>
            <a:r>
              <a:rPr lang="ru-RU" dirty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, ГЭРБ, подтвержденная пищевая аллергия, ожирение</a:t>
            </a:r>
          </a:p>
          <a:p>
            <a:pPr lvl="0" fontAlgn="base">
              <a:spcBef>
                <a:spcPts val="3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• </a:t>
            </a:r>
            <a:r>
              <a:rPr lang="ru-RU" dirty="0" err="1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эозинофилия</a:t>
            </a:r>
            <a:r>
              <a:rPr lang="ru-RU" dirty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 мокроты или крови</a:t>
            </a:r>
          </a:p>
          <a:p>
            <a:pPr lvl="0" fontAlgn="base">
              <a:spcBef>
                <a:spcPts val="3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• беременность</a:t>
            </a:r>
          </a:p>
          <a:p>
            <a:pPr lvl="0" fontAlgn="base">
              <a:spcBef>
                <a:spcPts val="3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• эпизоды интубации или интенсивной терапии из-за обострения БА</a:t>
            </a:r>
          </a:p>
          <a:p>
            <a:pPr lvl="0" fontAlgn="base">
              <a:spcBef>
                <a:spcPts val="30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Arial"/>
                <a:ea typeface="MS PGothic" charset="0"/>
                <a:cs typeface="MS PGothic" charset="0"/>
              </a:rPr>
              <a:t>• &gt; 1 тяжелого обострения за последние 12 месяцев</a:t>
            </a:r>
            <a:endParaRPr lang="en-AU" dirty="0">
              <a:solidFill>
                <a:srgbClr val="000000"/>
              </a:solidFill>
              <a:latin typeface="Arial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/>
              <a:t/>
            </a:r>
            <a:br>
              <a:rPr lang="ru-RU" sz="5400" b="1" dirty="0"/>
            </a:br>
            <a:r>
              <a:rPr lang="ru-RU" sz="4000" b="1" dirty="0" smtClean="0"/>
              <a:t>Обострения </a:t>
            </a:r>
            <a:r>
              <a:rPr lang="ru-RU" sz="4000" b="1" dirty="0"/>
              <a:t>бронхиальной астмы</a:t>
            </a:r>
            <a:br>
              <a:rPr lang="ru-RU" sz="4000" b="1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36550" y="1181100"/>
            <a:ext cx="8555930" cy="4912196"/>
          </a:xfrm>
        </p:spPr>
        <p:txBody>
          <a:bodyPr>
            <a:normAutofit/>
          </a:bodyPr>
          <a:lstStyle/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ru-RU" sz="1600" b="1" dirty="0">
                <a:solidFill>
                  <a:srgbClr val="830051"/>
                </a:solidFill>
                <a:latin typeface="Arial"/>
              </a:rPr>
              <a:t>Обострения БА представляют собой эпизоды нарастающей одышки, кашля, свистящих хрипов, или заложенности в грудной клетке, требующие изменений обычного режима терапии. Для обострения БА характерно снижение ПСВ и ОФВ</a:t>
            </a:r>
            <a:r>
              <a:rPr lang="ru-RU" sz="1600" b="1" baseline="-25000" dirty="0">
                <a:solidFill>
                  <a:srgbClr val="830051"/>
                </a:solidFill>
                <a:latin typeface="Arial"/>
              </a:rPr>
              <a:t>1</a:t>
            </a:r>
            <a:r>
              <a:rPr lang="ru-RU" sz="1600" b="1" dirty="0">
                <a:solidFill>
                  <a:srgbClr val="830051"/>
                </a:solidFill>
                <a:latin typeface="Arial"/>
              </a:rPr>
              <a:t>.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endParaRPr lang="ru-RU" sz="1600" b="1" i="1" dirty="0">
              <a:solidFill>
                <a:srgbClr val="830051"/>
              </a:solidFill>
              <a:latin typeface="Arial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Обострения могут развиваться как у пациентов с уже известным диагнозом астмы, так и быть первым проявлением БА.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Обострения БА могут развиться у любого пациента, независимо от тяжести заболевания, но они считаются частым клиническим проявлением у пациентов с трудно контролируемой БА.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endParaRPr lang="ru-RU" sz="1600" dirty="0">
              <a:solidFill>
                <a:srgbClr val="000000"/>
              </a:solidFill>
              <a:latin typeface="Arial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ru-RU" sz="1600" dirty="0">
                <a:solidFill>
                  <a:srgbClr val="000000"/>
                </a:solidFill>
                <a:latin typeface="Arial"/>
              </a:rPr>
              <a:t>Скорость развития обострения БА может значительно варьировать у разных пациентов – от нескольких минут или часов до 10-14 дней, равно как и время разрешения обострения – от 5 до 14 дней.</a:t>
            </a: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endParaRPr lang="ru-RU" sz="1600" b="1" dirty="0">
              <a:solidFill>
                <a:srgbClr val="000000"/>
              </a:solidFill>
              <a:latin typeface="Arial"/>
            </a:endParaRPr>
          </a:p>
          <a:p>
            <a:pPr marL="0" lvl="0" indent="0" defTabSz="457200">
              <a:spcBef>
                <a:spcPts val="0"/>
              </a:spcBef>
              <a:buClrTx/>
              <a:buSzTx/>
              <a:buNone/>
            </a:pPr>
            <a:r>
              <a:rPr lang="ru-RU" sz="1800" b="1" dirty="0">
                <a:solidFill>
                  <a:srgbClr val="000000"/>
                </a:solidFill>
                <a:latin typeface="Arial"/>
              </a:rPr>
              <a:t>Под </a:t>
            </a:r>
            <a:r>
              <a:rPr lang="ru-RU" sz="1800" b="1" dirty="0">
                <a:solidFill>
                  <a:srgbClr val="FF0000"/>
                </a:solidFill>
                <a:latin typeface="Arial"/>
              </a:rPr>
              <a:t>астматическим статусом </a:t>
            </a:r>
            <a:r>
              <a:rPr lang="ru-RU" sz="1800" b="1" dirty="0">
                <a:solidFill>
                  <a:srgbClr val="000000"/>
                </a:solidFill>
                <a:latin typeface="Arial"/>
              </a:rPr>
              <a:t>понимают эпизод острой дыхательной недостаточности (ОДН) вследствие обострения БА. В современных классификациях астматический статус эквивалентен понятиям "</a:t>
            </a:r>
            <a:r>
              <a:rPr lang="ru-RU" sz="1800" b="1" dirty="0" err="1" smtClean="0">
                <a:solidFill>
                  <a:srgbClr val="000000"/>
                </a:solidFill>
                <a:latin typeface="Arial"/>
              </a:rPr>
              <a:t>жизнеугрожающая</a:t>
            </a:r>
            <a:r>
              <a:rPr lang="ru-RU" sz="18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1" dirty="0">
                <a:solidFill>
                  <a:srgbClr val="000000"/>
                </a:solidFill>
                <a:latin typeface="Arial"/>
              </a:rPr>
              <a:t>астма" и "астма, близкая к фатальной".</a:t>
            </a:r>
          </a:p>
          <a:p>
            <a:endParaRPr lang="ru-RU" sz="1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02763"/>
            <a:ext cx="8964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Федеральные клинические рекомендации по диагностике и лечению Бронхиальной астмы 2016  </a:t>
            </a:r>
            <a:r>
              <a:rPr lang="ru-RU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Российское респираторное общество. Электронный ресурс 16.01.2017 </a:t>
            </a:r>
            <a:r>
              <a:rPr lang="en-US" sz="11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http://spulmo.ru/obrazovatelnye-resursy/federalnye-klinicheskie-rekomendatsii/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fld id="{B9657444-E052-4106-AC59-D2A77249CC0F}" type="slidenum">
              <a:rPr lang="en-GB" altLang="ru-RU">
                <a:solidFill>
                  <a:srgbClr val="A6A6A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0" hangingPunct="0">
                <a:spcBef>
                  <a:spcPct val="0"/>
                </a:spcBef>
                <a:buFontTx/>
                <a:buNone/>
              </a:pPr>
              <a:t>23</a:t>
            </a:fld>
            <a:endParaRPr lang="en-GB" altLang="ru-RU" dirty="0">
              <a:solidFill>
                <a:srgbClr val="A6A6A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579" name="Rectangle 54"/>
          <p:cNvSpPr>
            <a:spLocks noChangeArrowheads="1"/>
          </p:cNvSpPr>
          <p:nvPr/>
        </p:nvSpPr>
        <p:spPr bwMode="auto">
          <a:xfrm>
            <a:off x="489476" y="0"/>
            <a:ext cx="862780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5395"/>
                </a:solidFill>
                <a:latin typeface="Trebuchet MS" panose="020B0603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alt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Окно возможностей предотвращения обострения</a:t>
            </a:r>
            <a:endParaRPr lang="en-GB" altLang="ru-RU" sz="28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4580" name="Group 150"/>
          <p:cNvGrpSpPr>
            <a:grpSpLocks/>
          </p:cNvGrpSpPr>
          <p:nvPr/>
        </p:nvGrpSpPr>
        <p:grpSpPr bwMode="auto">
          <a:xfrm>
            <a:off x="489477" y="1508127"/>
            <a:ext cx="8156675" cy="4314825"/>
            <a:chOff x="470" y="1206"/>
            <a:chExt cx="4725" cy="2526"/>
          </a:xfrm>
        </p:grpSpPr>
        <p:sp>
          <p:nvSpPr>
            <p:cNvPr id="10343" name="Text Box 5"/>
            <p:cNvSpPr txBox="1">
              <a:spLocks noChangeArrowheads="1"/>
            </p:cNvSpPr>
            <p:nvPr/>
          </p:nvSpPr>
          <p:spPr bwMode="auto">
            <a:xfrm rot="16200000">
              <a:off x="-152" y="2209"/>
              <a:ext cx="14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defRPr/>
              </a:pPr>
              <a:r>
                <a:rPr lang="ru-RU" sz="1400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% изменение с дня -14</a:t>
              </a:r>
              <a:endParaRPr lang="en-GB" sz="140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875526" name="Line 6"/>
            <p:cNvSpPr>
              <a:spLocks noChangeShapeType="1"/>
            </p:cNvSpPr>
            <p:nvPr/>
          </p:nvSpPr>
          <p:spPr bwMode="auto">
            <a:xfrm>
              <a:off x="3660" y="2958"/>
              <a:ext cx="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5527" name="Line 7"/>
            <p:cNvSpPr>
              <a:spLocks noChangeShapeType="1"/>
            </p:cNvSpPr>
            <p:nvPr/>
          </p:nvSpPr>
          <p:spPr bwMode="auto">
            <a:xfrm>
              <a:off x="889" y="3336"/>
              <a:ext cx="3550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46" name="Text Box 8"/>
            <p:cNvSpPr txBox="1">
              <a:spLocks noChangeArrowheads="1"/>
            </p:cNvSpPr>
            <p:nvPr/>
          </p:nvSpPr>
          <p:spPr bwMode="auto">
            <a:xfrm>
              <a:off x="484" y="1206"/>
              <a:ext cx="38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0" hangingPunct="0">
                <a:spcBef>
                  <a:spcPct val="50000"/>
                </a:spcBef>
                <a:defRPr/>
              </a:pPr>
              <a:r>
                <a:rPr lang="en-US" sz="120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100</a:t>
              </a:r>
              <a:endParaRPr lang="en-GB" sz="120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10347" name="Text Box 9"/>
            <p:cNvSpPr txBox="1">
              <a:spLocks noChangeArrowheads="1"/>
            </p:cNvSpPr>
            <p:nvPr/>
          </p:nvSpPr>
          <p:spPr bwMode="auto">
            <a:xfrm>
              <a:off x="605" y="1584"/>
              <a:ext cx="2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0" hangingPunct="0">
                <a:spcBef>
                  <a:spcPct val="50000"/>
                </a:spcBef>
                <a:defRPr/>
              </a:pPr>
              <a:r>
                <a:rPr lang="en-US" sz="120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80</a:t>
              </a:r>
              <a:endParaRPr lang="en-GB" sz="120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10348" name="Text Box 10"/>
            <p:cNvSpPr txBox="1">
              <a:spLocks noChangeArrowheads="1"/>
            </p:cNvSpPr>
            <p:nvPr/>
          </p:nvSpPr>
          <p:spPr bwMode="auto">
            <a:xfrm>
              <a:off x="532" y="1948"/>
              <a:ext cx="33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0" hangingPunct="0">
                <a:spcBef>
                  <a:spcPct val="50000"/>
                </a:spcBef>
                <a:defRPr/>
              </a:pPr>
              <a:r>
                <a:rPr lang="en-US" sz="120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60</a:t>
              </a:r>
              <a:endParaRPr lang="en-GB" sz="120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10349" name="Text Box 11"/>
            <p:cNvSpPr txBox="1">
              <a:spLocks noChangeArrowheads="1"/>
            </p:cNvSpPr>
            <p:nvPr/>
          </p:nvSpPr>
          <p:spPr bwMode="auto">
            <a:xfrm>
              <a:off x="584" y="2305"/>
              <a:ext cx="28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0" hangingPunct="0">
                <a:spcBef>
                  <a:spcPct val="50000"/>
                </a:spcBef>
                <a:defRPr/>
              </a:pPr>
              <a:r>
                <a:rPr lang="en-US" sz="120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40</a:t>
              </a:r>
              <a:endParaRPr lang="en-GB" sz="120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10350" name="Text Box 12"/>
            <p:cNvSpPr txBox="1">
              <a:spLocks noChangeArrowheads="1"/>
            </p:cNvSpPr>
            <p:nvPr/>
          </p:nvSpPr>
          <p:spPr bwMode="auto">
            <a:xfrm>
              <a:off x="569" y="2683"/>
              <a:ext cx="3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0" hangingPunct="0">
                <a:spcBef>
                  <a:spcPct val="50000"/>
                </a:spcBef>
                <a:defRPr/>
              </a:pPr>
              <a:r>
                <a:rPr lang="en-US" sz="120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20</a:t>
              </a:r>
              <a:endParaRPr lang="en-GB" sz="120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10351" name="Text Box 13"/>
            <p:cNvSpPr txBox="1">
              <a:spLocks noChangeArrowheads="1"/>
            </p:cNvSpPr>
            <p:nvPr/>
          </p:nvSpPr>
          <p:spPr bwMode="auto">
            <a:xfrm>
              <a:off x="650" y="3046"/>
              <a:ext cx="2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0" hangingPunct="0">
                <a:spcBef>
                  <a:spcPct val="50000"/>
                </a:spcBef>
                <a:defRPr/>
              </a:pPr>
              <a:r>
                <a:rPr lang="en-US" sz="120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0</a:t>
              </a:r>
              <a:endParaRPr lang="en-GB" sz="120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10352" name="Text Box 14"/>
            <p:cNvSpPr txBox="1">
              <a:spLocks noChangeArrowheads="1"/>
            </p:cNvSpPr>
            <p:nvPr/>
          </p:nvSpPr>
          <p:spPr bwMode="auto">
            <a:xfrm>
              <a:off x="782" y="3370"/>
              <a:ext cx="37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20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–15</a:t>
              </a:r>
              <a:endParaRPr lang="en-GB" sz="120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10353" name="Text Box 15"/>
            <p:cNvSpPr txBox="1">
              <a:spLocks noChangeArrowheads="1"/>
            </p:cNvSpPr>
            <p:nvPr/>
          </p:nvSpPr>
          <p:spPr bwMode="auto">
            <a:xfrm>
              <a:off x="2003" y="3370"/>
              <a:ext cx="33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20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–5</a:t>
              </a:r>
              <a:endParaRPr lang="en-GB" sz="120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10354" name="Text Box 16"/>
            <p:cNvSpPr txBox="1">
              <a:spLocks noChangeArrowheads="1"/>
            </p:cNvSpPr>
            <p:nvPr/>
          </p:nvSpPr>
          <p:spPr bwMode="auto">
            <a:xfrm>
              <a:off x="1374" y="3370"/>
              <a:ext cx="40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20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–10</a:t>
              </a:r>
              <a:endParaRPr lang="en-GB" sz="120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10355" name="Text Box 17"/>
            <p:cNvSpPr txBox="1">
              <a:spLocks noChangeArrowheads="1"/>
            </p:cNvSpPr>
            <p:nvPr/>
          </p:nvSpPr>
          <p:spPr bwMode="auto">
            <a:xfrm>
              <a:off x="3185" y="3370"/>
              <a:ext cx="22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20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5</a:t>
              </a:r>
              <a:endParaRPr lang="en-GB" sz="120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10356" name="Text Box 18"/>
            <p:cNvSpPr txBox="1">
              <a:spLocks noChangeArrowheads="1"/>
            </p:cNvSpPr>
            <p:nvPr/>
          </p:nvSpPr>
          <p:spPr bwMode="auto">
            <a:xfrm>
              <a:off x="2570" y="3370"/>
              <a:ext cx="22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20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0</a:t>
              </a:r>
              <a:endParaRPr lang="en-GB" sz="120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10357" name="Text Box 19"/>
            <p:cNvSpPr txBox="1">
              <a:spLocks noChangeArrowheads="1"/>
            </p:cNvSpPr>
            <p:nvPr/>
          </p:nvSpPr>
          <p:spPr bwMode="auto">
            <a:xfrm>
              <a:off x="3741" y="3370"/>
              <a:ext cx="30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20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10</a:t>
              </a:r>
              <a:endParaRPr lang="en-GB" sz="120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10358" name="Text Box 20"/>
            <p:cNvSpPr txBox="1">
              <a:spLocks noChangeArrowheads="1"/>
            </p:cNvSpPr>
            <p:nvPr/>
          </p:nvSpPr>
          <p:spPr bwMode="auto">
            <a:xfrm>
              <a:off x="4331" y="3370"/>
              <a:ext cx="37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defRPr/>
              </a:pPr>
              <a:r>
                <a:rPr lang="en-US" sz="120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15</a:t>
              </a:r>
              <a:endParaRPr lang="en-GB" sz="120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sp>
          <p:nvSpPr>
            <p:cNvPr id="875541" name="Line 21"/>
            <p:cNvSpPr>
              <a:spLocks noChangeShapeType="1"/>
            </p:cNvSpPr>
            <p:nvPr/>
          </p:nvSpPr>
          <p:spPr bwMode="auto">
            <a:xfrm flipV="1">
              <a:off x="898" y="1313"/>
              <a:ext cx="5" cy="2028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5523" name="Freeform 3"/>
            <p:cNvSpPr>
              <a:spLocks/>
            </p:cNvSpPr>
            <p:nvPr/>
          </p:nvSpPr>
          <p:spPr bwMode="auto">
            <a:xfrm>
              <a:off x="1044" y="1309"/>
              <a:ext cx="3231" cy="1867"/>
            </a:xfrm>
            <a:custGeom>
              <a:avLst/>
              <a:gdLst>
                <a:gd name="T0" fmla="*/ 0 w 3231"/>
                <a:gd name="T1" fmla="*/ 1856 h 1867"/>
                <a:gd name="T2" fmla="*/ 168 w 3231"/>
                <a:gd name="T3" fmla="*/ 1799 h 1867"/>
                <a:gd name="T4" fmla="*/ 211 w 3231"/>
                <a:gd name="T5" fmla="*/ 1789 h 1867"/>
                <a:gd name="T6" fmla="*/ 264 w 3231"/>
                <a:gd name="T7" fmla="*/ 1813 h 1867"/>
                <a:gd name="T8" fmla="*/ 307 w 3231"/>
                <a:gd name="T9" fmla="*/ 1851 h 1867"/>
                <a:gd name="T10" fmla="*/ 341 w 3231"/>
                <a:gd name="T11" fmla="*/ 1866 h 1867"/>
                <a:gd name="T12" fmla="*/ 375 w 3231"/>
                <a:gd name="T13" fmla="*/ 1842 h 1867"/>
                <a:gd name="T14" fmla="*/ 413 w 3231"/>
                <a:gd name="T15" fmla="*/ 1823 h 1867"/>
                <a:gd name="T16" fmla="*/ 451 w 3231"/>
                <a:gd name="T17" fmla="*/ 1823 h 1867"/>
                <a:gd name="T18" fmla="*/ 504 w 3231"/>
                <a:gd name="T19" fmla="*/ 1823 h 1867"/>
                <a:gd name="T20" fmla="*/ 547 w 3231"/>
                <a:gd name="T21" fmla="*/ 1827 h 1867"/>
                <a:gd name="T22" fmla="*/ 619 w 3231"/>
                <a:gd name="T23" fmla="*/ 1770 h 1867"/>
                <a:gd name="T24" fmla="*/ 730 w 3231"/>
                <a:gd name="T25" fmla="*/ 1698 h 1867"/>
                <a:gd name="T26" fmla="*/ 811 w 3231"/>
                <a:gd name="T27" fmla="*/ 1688 h 1867"/>
                <a:gd name="T28" fmla="*/ 883 w 3231"/>
                <a:gd name="T29" fmla="*/ 1683 h 1867"/>
                <a:gd name="T30" fmla="*/ 1023 w 3231"/>
                <a:gd name="T31" fmla="*/ 1602 h 1867"/>
                <a:gd name="T32" fmla="*/ 1109 w 3231"/>
                <a:gd name="T33" fmla="*/ 1501 h 1867"/>
                <a:gd name="T34" fmla="*/ 1215 w 3231"/>
                <a:gd name="T35" fmla="*/ 1376 h 1867"/>
                <a:gd name="T36" fmla="*/ 1311 w 3231"/>
                <a:gd name="T37" fmla="*/ 1218 h 1867"/>
                <a:gd name="T38" fmla="*/ 1397 w 3231"/>
                <a:gd name="T39" fmla="*/ 1011 h 1867"/>
                <a:gd name="T40" fmla="*/ 1479 w 3231"/>
                <a:gd name="T41" fmla="*/ 752 h 1867"/>
                <a:gd name="T42" fmla="*/ 1560 w 3231"/>
                <a:gd name="T43" fmla="*/ 378 h 1867"/>
                <a:gd name="T44" fmla="*/ 1575 w 3231"/>
                <a:gd name="T45" fmla="*/ 219 h 1867"/>
                <a:gd name="T46" fmla="*/ 1599 w 3231"/>
                <a:gd name="T47" fmla="*/ 56 h 1867"/>
                <a:gd name="T48" fmla="*/ 1613 w 3231"/>
                <a:gd name="T49" fmla="*/ 13 h 1867"/>
                <a:gd name="T50" fmla="*/ 1651 w 3231"/>
                <a:gd name="T51" fmla="*/ 133 h 1867"/>
                <a:gd name="T52" fmla="*/ 1695 w 3231"/>
                <a:gd name="T53" fmla="*/ 277 h 1867"/>
                <a:gd name="T54" fmla="*/ 1738 w 3231"/>
                <a:gd name="T55" fmla="*/ 435 h 1867"/>
                <a:gd name="T56" fmla="*/ 1877 w 3231"/>
                <a:gd name="T57" fmla="*/ 887 h 1867"/>
                <a:gd name="T58" fmla="*/ 1944 w 3231"/>
                <a:gd name="T59" fmla="*/ 1021 h 1867"/>
                <a:gd name="T60" fmla="*/ 2059 w 3231"/>
                <a:gd name="T61" fmla="*/ 1242 h 1867"/>
                <a:gd name="T62" fmla="*/ 2079 w 3231"/>
                <a:gd name="T63" fmla="*/ 1285 h 1867"/>
                <a:gd name="T64" fmla="*/ 2256 w 3231"/>
                <a:gd name="T65" fmla="*/ 1419 h 1867"/>
                <a:gd name="T66" fmla="*/ 2362 w 3231"/>
                <a:gd name="T67" fmla="*/ 1506 h 1867"/>
                <a:gd name="T68" fmla="*/ 2367 w 3231"/>
                <a:gd name="T69" fmla="*/ 1544 h 1867"/>
                <a:gd name="T70" fmla="*/ 2424 w 3231"/>
                <a:gd name="T71" fmla="*/ 1645 h 1867"/>
                <a:gd name="T72" fmla="*/ 2511 w 3231"/>
                <a:gd name="T73" fmla="*/ 1659 h 1867"/>
                <a:gd name="T74" fmla="*/ 2573 w 3231"/>
                <a:gd name="T75" fmla="*/ 1688 h 1867"/>
                <a:gd name="T76" fmla="*/ 2635 w 3231"/>
                <a:gd name="T77" fmla="*/ 1722 h 1867"/>
                <a:gd name="T78" fmla="*/ 2808 w 3231"/>
                <a:gd name="T79" fmla="*/ 1760 h 1867"/>
                <a:gd name="T80" fmla="*/ 2904 w 3231"/>
                <a:gd name="T81" fmla="*/ 1799 h 1867"/>
                <a:gd name="T82" fmla="*/ 2991 w 3231"/>
                <a:gd name="T83" fmla="*/ 1770 h 1867"/>
                <a:gd name="T84" fmla="*/ 3231 w 3231"/>
                <a:gd name="T85" fmla="*/ 1722 h 186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231" h="1867">
                  <a:moveTo>
                    <a:pt x="0" y="1856"/>
                  </a:moveTo>
                  <a:cubicBezTo>
                    <a:pt x="66" y="1833"/>
                    <a:pt x="133" y="1810"/>
                    <a:pt x="168" y="1799"/>
                  </a:cubicBezTo>
                  <a:cubicBezTo>
                    <a:pt x="203" y="1788"/>
                    <a:pt x="195" y="1787"/>
                    <a:pt x="211" y="1789"/>
                  </a:cubicBezTo>
                  <a:cubicBezTo>
                    <a:pt x="227" y="1791"/>
                    <a:pt x="248" y="1803"/>
                    <a:pt x="264" y="1813"/>
                  </a:cubicBezTo>
                  <a:cubicBezTo>
                    <a:pt x="280" y="1823"/>
                    <a:pt x="294" y="1842"/>
                    <a:pt x="307" y="1851"/>
                  </a:cubicBezTo>
                  <a:cubicBezTo>
                    <a:pt x="320" y="1860"/>
                    <a:pt x="330" y="1867"/>
                    <a:pt x="341" y="1866"/>
                  </a:cubicBezTo>
                  <a:cubicBezTo>
                    <a:pt x="352" y="1865"/>
                    <a:pt x="363" y="1849"/>
                    <a:pt x="375" y="1842"/>
                  </a:cubicBezTo>
                  <a:cubicBezTo>
                    <a:pt x="387" y="1835"/>
                    <a:pt x="400" y="1826"/>
                    <a:pt x="413" y="1823"/>
                  </a:cubicBezTo>
                  <a:cubicBezTo>
                    <a:pt x="426" y="1820"/>
                    <a:pt x="436" y="1823"/>
                    <a:pt x="451" y="1823"/>
                  </a:cubicBezTo>
                  <a:cubicBezTo>
                    <a:pt x="466" y="1823"/>
                    <a:pt x="488" y="1822"/>
                    <a:pt x="504" y="1823"/>
                  </a:cubicBezTo>
                  <a:cubicBezTo>
                    <a:pt x="520" y="1824"/>
                    <a:pt x="528" y="1836"/>
                    <a:pt x="547" y="1827"/>
                  </a:cubicBezTo>
                  <a:cubicBezTo>
                    <a:pt x="566" y="1818"/>
                    <a:pt x="589" y="1791"/>
                    <a:pt x="619" y="1770"/>
                  </a:cubicBezTo>
                  <a:cubicBezTo>
                    <a:pt x="649" y="1749"/>
                    <a:pt x="698" y="1712"/>
                    <a:pt x="730" y="1698"/>
                  </a:cubicBezTo>
                  <a:cubicBezTo>
                    <a:pt x="762" y="1684"/>
                    <a:pt x="786" y="1690"/>
                    <a:pt x="811" y="1688"/>
                  </a:cubicBezTo>
                  <a:cubicBezTo>
                    <a:pt x="836" y="1686"/>
                    <a:pt x="848" y="1697"/>
                    <a:pt x="883" y="1683"/>
                  </a:cubicBezTo>
                  <a:cubicBezTo>
                    <a:pt x="918" y="1669"/>
                    <a:pt x="986" y="1632"/>
                    <a:pt x="1023" y="1602"/>
                  </a:cubicBezTo>
                  <a:cubicBezTo>
                    <a:pt x="1060" y="1572"/>
                    <a:pt x="1077" y="1539"/>
                    <a:pt x="1109" y="1501"/>
                  </a:cubicBezTo>
                  <a:cubicBezTo>
                    <a:pt x="1141" y="1463"/>
                    <a:pt x="1181" y="1423"/>
                    <a:pt x="1215" y="1376"/>
                  </a:cubicBezTo>
                  <a:cubicBezTo>
                    <a:pt x="1249" y="1329"/>
                    <a:pt x="1281" y="1279"/>
                    <a:pt x="1311" y="1218"/>
                  </a:cubicBezTo>
                  <a:cubicBezTo>
                    <a:pt x="1341" y="1157"/>
                    <a:pt x="1369" y="1089"/>
                    <a:pt x="1397" y="1011"/>
                  </a:cubicBezTo>
                  <a:cubicBezTo>
                    <a:pt x="1425" y="933"/>
                    <a:pt x="1452" y="857"/>
                    <a:pt x="1479" y="752"/>
                  </a:cubicBezTo>
                  <a:cubicBezTo>
                    <a:pt x="1506" y="647"/>
                    <a:pt x="1544" y="467"/>
                    <a:pt x="1560" y="378"/>
                  </a:cubicBezTo>
                  <a:cubicBezTo>
                    <a:pt x="1576" y="289"/>
                    <a:pt x="1569" y="273"/>
                    <a:pt x="1575" y="219"/>
                  </a:cubicBezTo>
                  <a:cubicBezTo>
                    <a:pt x="1581" y="165"/>
                    <a:pt x="1593" y="90"/>
                    <a:pt x="1599" y="56"/>
                  </a:cubicBezTo>
                  <a:cubicBezTo>
                    <a:pt x="1605" y="22"/>
                    <a:pt x="1604" y="0"/>
                    <a:pt x="1613" y="13"/>
                  </a:cubicBezTo>
                  <a:cubicBezTo>
                    <a:pt x="1622" y="26"/>
                    <a:pt x="1637" y="89"/>
                    <a:pt x="1651" y="133"/>
                  </a:cubicBezTo>
                  <a:cubicBezTo>
                    <a:pt x="1665" y="177"/>
                    <a:pt x="1681" y="227"/>
                    <a:pt x="1695" y="277"/>
                  </a:cubicBezTo>
                  <a:cubicBezTo>
                    <a:pt x="1709" y="327"/>
                    <a:pt x="1708" y="333"/>
                    <a:pt x="1738" y="435"/>
                  </a:cubicBezTo>
                  <a:cubicBezTo>
                    <a:pt x="1768" y="537"/>
                    <a:pt x="1843" y="789"/>
                    <a:pt x="1877" y="887"/>
                  </a:cubicBezTo>
                  <a:cubicBezTo>
                    <a:pt x="1911" y="985"/>
                    <a:pt x="1914" y="962"/>
                    <a:pt x="1944" y="1021"/>
                  </a:cubicBezTo>
                  <a:cubicBezTo>
                    <a:pt x="1974" y="1080"/>
                    <a:pt x="2037" y="1198"/>
                    <a:pt x="2059" y="1242"/>
                  </a:cubicBezTo>
                  <a:cubicBezTo>
                    <a:pt x="2081" y="1286"/>
                    <a:pt x="2046" y="1256"/>
                    <a:pt x="2079" y="1285"/>
                  </a:cubicBezTo>
                  <a:cubicBezTo>
                    <a:pt x="2112" y="1314"/>
                    <a:pt x="2209" y="1382"/>
                    <a:pt x="2256" y="1419"/>
                  </a:cubicBezTo>
                  <a:cubicBezTo>
                    <a:pt x="2303" y="1456"/>
                    <a:pt x="2344" y="1485"/>
                    <a:pt x="2362" y="1506"/>
                  </a:cubicBezTo>
                  <a:cubicBezTo>
                    <a:pt x="2380" y="1527"/>
                    <a:pt x="2357" y="1521"/>
                    <a:pt x="2367" y="1544"/>
                  </a:cubicBezTo>
                  <a:cubicBezTo>
                    <a:pt x="2377" y="1567"/>
                    <a:pt x="2400" y="1626"/>
                    <a:pt x="2424" y="1645"/>
                  </a:cubicBezTo>
                  <a:cubicBezTo>
                    <a:pt x="2448" y="1664"/>
                    <a:pt x="2486" y="1652"/>
                    <a:pt x="2511" y="1659"/>
                  </a:cubicBezTo>
                  <a:cubicBezTo>
                    <a:pt x="2536" y="1666"/>
                    <a:pt x="2552" y="1677"/>
                    <a:pt x="2573" y="1688"/>
                  </a:cubicBezTo>
                  <a:cubicBezTo>
                    <a:pt x="2594" y="1699"/>
                    <a:pt x="2596" y="1710"/>
                    <a:pt x="2635" y="1722"/>
                  </a:cubicBezTo>
                  <a:cubicBezTo>
                    <a:pt x="2674" y="1734"/>
                    <a:pt x="2763" y="1747"/>
                    <a:pt x="2808" y="1760"/>
                  </a:cubicBezTo>
                  <a:cubicBezTo>
                    <a:pt x="2853" y="1773"/>
                    <a:pt x="2874" y="1797"/>
                    <a:pt x="2904" y="1799"/>
                  </a:cubicBezTo>
                  <a:cubicBezTo>
                    <a:pt x="2934" y="1801"/>
                    <a:pt x="2937" y="1783"/>
                    <a:pt x="2991" y="1770"/>
                  </a:cubicBezTo>
                  <a:cubicBezTo>
                    <a:pt x="3045" y="1757"/>
                    <a:pt x="3138" y="1739"/>
                    <a:pt x="3231" y="1722"/>
                  </a:cubicBezTo>
                </a:path>
              </a:pathLst>
            </a:custGeom>
            <a:noFill/>
            <a:ln w="34925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75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5542" name="Line 22"/>
            <p:cNvSpPr>
              <a:spLocks noChangeShapeType="1"/>
            </p:cNvSpPr>
            <p:nvPr/>
          </p:nvSpPr>
          <p:spPr bwMode="auto">
            <a:xfrm>
              <a:off x="3218" y="1447"/>
              <a:ext cx="266" cy="0"/>
            </a:xfrm>
            <a:prstGeom prst="line">
              <a:avLst/>
            </a:prstGeom>
            <a:noFill/>
            <a:ln w="34925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63" name="Rectangle 24"/>
            <p:cNvSpPr>
              <a:spLocks noChangeArrowheads="1"/>
            </p:cNvSpPr>
            <p:nvPr/>
          </p:nvSpPr>
          <p:spPr bwMode="auto">
            <a:xfrm>
              <a:off x="3572" y="1342"/>
              <a:ext cx="134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ru-RU" sz="1400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Ночные симптомы</a:t>
              </a:r>
              <a:endParaRPr lang="en-GB" sz="1400" baseline="-2500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grpSp>
          <p:nvGrpSpPr>
            <p:cNvPr id="24602" name="Group 124"/>
            <p:cNvGrpSpPr>
              <a:grpSpLocks/>
            </p:cNvGrpSpPr>
            <p:nvPr/>
          </p:nvGrpSpPr>
          <p:grpSpPr bwMode="auto">
            <a:xfrm>
              <a:off x="1039" y="1293"/>
              <a:ext cx="4156" cy="1810"/>
              <a:chOff x="1039" y="1217"/>
              <a:chExt cx="4156" cy="1810"/>
            </a:xfrm>
          </p:grpSpPr>
          <p:sp>
            <p:nvSpPr>
              <p:cNvPr id="875524" name="Freeform 4"/>
              <p:cNvSpPr>
                <a:spLocks/>
              </p:cNvSpPr>
              <p:nvPr/>
            </p:nvSpPr>
            <p:spPr bwMode="auto">
              <a:xfrm>
                <a:off x="1039" y="1217"/>
                <a:ext cx="3240" cy="1810"/>
              </a:xfrm>
              <a:custGeom>
                <a:avLst/>
                <a:gdLst>
                  <a:gd name="T0" fmla="*/ 0 w 3240"/>
                  <a:gd name="T1" fmla="*/ 1771 h 1811"/>
                  <a:gd name="T2" fmla="*/ 58 w 3240"/>
                  <a:gd name="T3" fmla="*/ 1743 h 1811"/>
                  <a:gd name="T4" fmla="*/ 120 w 3240"/>
                  <a:gd name="T5" fmla="*/ 1743 h 1811"/>
                  <a:gd name="T6" fmla="*/ 192 w 3240"/>
                  <a:gd name="T7" fmla="*/ 1728 h 1811"/>
                  <a:gd name="T8" fmla="*/ 240 w 3240"/>
                  <a:gd name="T9" fmla="*/ 1699 h 1811"/>
                  <a:gd name="T10" fmla="*/ 308 w 3240"/>
                  <a:gd name="T11" fmla="*/ 1699 h 1811"/>
                  <a:gd name="T12" fmla="*/ 360 w 3240"/>
                  <a:gd name="T13" fmla="*/ 1699 h 1811"/>
                  <a:gd name="T14" fmla="*/ 413 w 3240"/>
                  <a:gd name="T15" fmla="*/ 1671 h 1811"/>
                  <a:gd name="T16" fmla="*/ 461 w 3240"/>
                  <a:gd name="T17" fmla="*/ 1627 h 1811"/>
                  <a:gd name="T18" fmla="*/ 528 w 3240"/>
                  <a:gd name="T19" fmla="*/ 1618 h 1811"/>
                  <a:gd name="T20" fmla="*/ 600 w 3240"/>
                  <a:gd name="T21" fmla="*/ 1584 h 1811"/>
                  <a:gd name="T22" fmla="*/ 716 w 3240"/>
                  <a:gd name="T23" fmla="*/ 1498 h 1811"/>
                  <a:gd name="T24" fmla="*/ 821 w 3240"/>
                  <a:gd name="T25" fmla="*/ 1440 h 1811"/>
                  <a:gd name="T26" fmla="*/ 884 w 3240"/>
                  <a:gd name="T27" fmla="*/ 1416 h 1811"/>
                  <a:gd name="T28" fmla="*/ 936 w 3240"/>
                  <a:gd name="T29" fmla="*/ 1373 h 1811"/>
                  <a:gd name="T30" fmla="*/ 1023 w 3240"/>
                  <a:gd name="T31" fmla="*/ 1253 h 1811"/>
                  <a:gd name="T32" fmla="*/ 1114 w 3240"/>
                  <a:gd name="T33" fmla="*/ 1176 h 1811"/>
                  <a:gd name="T34" fmla="*/ 1157 w 3240"/>
                  <a:gd name="T35" fmla="*/ 1152 h 1811"/>
                  <a:gd name="T36" fmla="*/ 1186 w 3240"/>
                  <a:gd name="T37" fmla="*/ 1051 h 1811"/>
                  <a:gd name="T38" fmla="*/ 1248 w 3240"/>
                  <a:gd name="T39" fmla="*/ 960 h 1811"/>
                  <a:gd name="T40" fmla="*/ 1277 w 3240"/>
                  <a:gd name="T41" fmla="*/ 783 h 1811"/>
                  <a:gd name="T42" fmla="*/ 1354 w 3240"/>
                  <a:gd name="T43" fmla="*/ 610 h 1811"/>
                  <a:gd name="T44" fmla="*/ 1388 w 3240"/>
                  <a:gd name="T45" fmla="*/ 485 h 1811"/>
                  <a:gd name="T46" fmla="*/ 1416 w 3240"/>
                  <a:gd name="T47" fmla="*/ 269 h 1811"/>
                  <a:gd name="T48" fmla="*/ 1431 w 3240"/>
                  <a:gd name="T49" fmla="*/ 82 h 1811"/>
                  <a:gd name="T50" fmla="*/ 1493 w 3240"/>
                  <a:gd name="T51" fmla="*/ 24 h 1811"/>
                  <a:gd name="T52" fmla="*/ 1580 w 3240"/>
                  <a:gd name="T53" fmla="*/ 10 h 1811"/>
                  <a:gd name="T54" fmla="*/ 1666 w 3240"/>
                  <a:gd name="T55" fmla="*/ 82 h 1811"/>
                  <a:gd name="T56" fmla="*/ 1714 w 3240"/>
                  <a:gd name="T57" fmla="*/ 192 h 1811"/>
                  <a:gd name="T58" fmla="*/ 1724 w 3240"/>
                  <a:gd name="T59" fmla="*/ 346 h 1811"/>
                  <a:gd name="T60" fmla="*/ 1776 w 3240"/>
                  <a:gd name="T61" fmla="*/ 504 h 1811"/>
                  <a:gd name="T62" fmla="*/ 1901 w 3240"/>
                  <a:gd name="T63" fmla="*/ 936 h 1811"/>
                  <a:gd name="T64" fmla="*/ 1997 w 3240"/>
                  <a:gd name="T65" fmla="*/ 1047 h 1811"/>
                  <a:gd name="T66" fmla="*/ 2256 w 3240"/>
                  <a:gd name="T67" fmla="*/ 1325 h 1811"/>
                  <a:gd name="T68" fmla="*/ 2396 w 3240"/>
                  <a:gd name="T69" fmla="*/ 1474 h 1811"/>
                  <a:gd name="T70" fmla="*/ 2631 w 3240"/>
                  <a:gd name="T71" fmla="*/ 1690 h 1811"/>
                  <a:gd name="T72" fmla="*/ 2703 w 3240"/>
                  <a:gd name="T73" fmla="*/ 1738 h 1811"/>
                  <a:gd name="T74" fmla="*/ 2765 w 3240"/>
                  <a:gd name="T75" fmla="*/ 1800 h 1811"/>
                  <a:gd name="T76" fmla="*/ 2818 w 3240"/>
                  <a:gd name="T77" fmla="*/ 1786 h 1811"/>
                  <a:gd name="T78" fmla="*/ 2900 w 3240"/>
                  <a:gd name="T79" fmla="*/ 1776 h 1811"/>
                  <a:gd name="T80" fmla="*/ 2991 w 3240"/>
                  <a:gd name="T81" fmla="*/ 1810 h 1811"/>
                  <a:gd name="T82" fmla="*/ 3077 w 3240"/>
                  <a:gd name="T83" fmla="*/ 1781 h 1811"/>
                  <a:gd name="T84" fmla="*/ 3173 w 3240"/>
                  <a:gd name="T85" fmla="*/ 1733 h 1811"/>
                  <a:gd name="T86" fmla="*/ 3240 w 3240"/>
                  <a:gd name="T87" fmla="*/ 1738 h 18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240" h="1811">
                    <a:moveTo>
                      <a:pt x="0" y="1771"/>
                    </a:moveTo>
                    <a:cubicBezTo>
                      <a:pt x="19" y="1759"/>
                      <a:pt x="38" y="1748"/>
                      <a:pt x="58" y="1743"/>
                    </a:cubicBezTo>
                    <a:cubicBezTo>
                      <a:pt x="78" y="1738"/>
                      <a:pt x="98" y="1745"/>
                      <a:pt x="120" y="1743"/>
                    </a:cubicBezTo>
                    <a:cubicBezTo>
                      <a:pt x="142" y="1741"/>
                      <a:pt x="172" y="1735"/>
                      <a:pt x="192" y="1728"/>
                    </a:cubicBezTo>
                    <a:cubicBezTo>
                      <a:pt x="212" y="1721"/>
                      <a:pt x="221" y="1704"/>
                      <a:pt x="240" y="1699"/>
                    </a:cubicBezTo>
                    <a:cubicBezTo>
                      <a:pt x="259" y="1694"/>
                      <a:pt x="288" y="1699"/>
                      <a:pt x="308" y="1699"/>
                    </a:cubicBezTo>
                    <a:cubicBezTo>
                      <a:pt x="328" y="1699"/>
                      <a:pt x="343" y="1704"/>
                      <a:pt x="360" y="1699"/>
                    </a:cubicBezTo>
                    <a:cubicBezTo>
                      <a:pt x="377" y="1694"/>
                      <a:pt x="396" y="1683"/>
                      <a:pt x="413" y="1671"/>
                    </a:cubicBezTo>
                    <a:cubicBezTo>
                      <a:pt x="430" y="1659"/>
                      <a:pt x="442" y="1636"/>
                      <a:pt x="461" y="1627"/>
                    </a:cubicBezTo>
                    <a:cubicBezTo>
                      <a:pt x="480" y="1618"/>
                      <a:pt x="505" y="1625"/>
                      <a:pt x="528" y="1618"/>
                    </a:cubicBezTo>
                    <a:cubicBezTo>
                      <a:pt x="551" y="1611"/>
                      <a:pt x="569" y="1604"/>
                      <a:pt x="600" y="1584"/>
                    </a:cubicBezTo>
                    <a:cubicBezTo>
                      <a:pt x="631" y="1564"/>
                      <a:pt x="679" y="1522"/>
                      <a:pt x="716" y="1498"/>
                    </a:cubicBezTo>
                    <a:cubicBezTo>
                      <a:pt x="753" y="1474"/>
                      <a:pt x="793" y="1454"/>
                      <a:pt x="821" y="1440"/>
                    </a:cubicBezTo>
                    <a:cubicBezTo>
                      <a:pt x="849" y="1426"/>
                      <a:pt x="865" y="1427"/>
                      <a:pt x="884" y="1416"/>
                    </a:cubicBezTo>
                    <a:cubicBezTo>
                      <a:pt x="903" y="1405"/>
                      <a:pt x="913" y="1400"/>
                      <a:pt x="936" y="1373"/>
                    </a:cubicBezTo>
                    <a:cubicBezTo>
                      <a:pt x="959" y="1346"/>
                      <a:pt x="993" y="1286"/>
                      <a:pt x="1023" y="1253"/>
                    </a:cubicBezTo>
                    <a:cubicBezTo>
                      <a:pt x="1053" y="1220"/>
                      <a:pt x="1092" y="1193"/>
                      <a:pt x="1114" y="1176"/>
                    </a:cubicBezTo>
                    <a:cubicBezTo>
                      <a:pt x="1136" y="1159"/>
                      <a:pt x="1145" y="1173"/>
                      <a:pt x="1157" y="1152"/>
                    </a:cubicBezTo>
                    <a:cubicBezTo>
                      <a:pt x="1169" y="1131"/>
                      <a:pt x="1171" y="1083"/>
                      <a:pt x="1186" y="1051"/>
                    </a:cubicBezTo>
                    <a:cubicBezTo>
                      <a:pt x="1201" y="1019"/>
                      <a:pt x="1233" y="1005"/>
                      <a:pt x="1248" y="960"/>
                    </a:cubicBezTo>
                    <a:cubicBezTo>
                      <a:pt x="1263" y="915"/>
                      <a:pt x="1259" y="841"/>
                      <a:pt x="1277" y="783"/>
                    </a:cubicBezTo>
                    <a:cubicBezTo>
                      <a:pt x="1295" y="725"/>
                      <a:pt x="1336" y="660"/>
                      <a:pt x="1354" y="610"/>
                    </a:cubicBezTo>
                    <a:cubicBezTo>
                      <a:pt x="1372" y="560"/>
                      <a:pt x="1378" y="542"/>
                      <a:pt x="1388" y="485"/>
                    </a:cubicBezTo>
                    <a:cubicBezTo>
                      <a:pt x="1398" y="428"/>
                      <a:pt x="1409" y="336"/>
                      <a:pt x="1416" y="269"/>
                    </a:cubicBezTo>
                    <a:cubicBezTo>
                      <a:pt x="1423" y="202"/>
                      <a:pt x="1418" y="123"/>
                      <a:pt x="1431" y="82"/>
                    </a:cubicBezTo>
                    <a:cubicBezTo>
                      <a:pt x="1444" y="41"/>
                      <a:pt x="1468" y="36"/>
                      <a:pt x="1493" y="24"/>
                    </a:cubicBezTo>
                    <a:cubicBezTo>
                      <a:pt x="1518" y="12"/>
                      <a:pt x="1551" y="0"/>
                      <a:pt x="1580" y="10"/>
                    </a:cubicBezTo>
                    <a:cubicBezTo>
                      <a:pt x="1609" y="20"/>
                      <a:pt x="1644" y="52"/>
                      <a:pt x="1666" y="82"/>
                    </a:cubicBezTo>
                    <a:cubicBezTo>
                      <a:pt x="1688" y="112"/>
                      <a:pt x="1704" y="148"/>
                      <a:pt x="1714" y="192"/>
                    </a:cubicBezTo>
                    <a:cubicBezTo>
                      <a:pt x="1724" y="236"/>
                      <a:pt x="1714" y="294"/>
                      <a:pt x="1724" y="346"/>
                    </a:cubicBezTo>
                    <a:cubicBezTo>
                      <a:pt x="1734" y="398"/>
                      <a:pt x="1747" y="406"/>
                      <a:pt x="1776" y="504"/>
                    </a:cubicBezTo>
                    <a:cubicBezTo>
                      <a:pt x="1805" y="602"/>
                      <a:pt x="1864" y="846"/>
                      <a:pt x="1901" y="936"/>
                    </a:cubicBezTo>
                    <a:cubicBezTo>
                      <a:pt x="1938" y="1026"/>
                      <a:pt x="1938" y="982"/>
                      <a:pt x="1997" y="1047"/>
                    </a:cubicBezTo>
                    <a:cubicBezTo>
                      <a:pt x="2056" y="1112"/>
                      <a:pt x="2189" y="1254"/>
                      <a:pt x="2256" y="1325"/>
                    </a:cubicBezTo>
                    <a:cubicBezTo>
                      <a:pt x="2323" y="1396"/>
                      <a:pt x="2334" y="1413"/>
                      <a:pt x="2396" y="1474"/>
                    </a:cubicBezTo>
                    <a:cubicBezTo>
                      <a:pt x="2458" y="1535"/>
                      <a:pt x="2580" y="1646"/>
                      <a:pt x="2631" y="1690"/>
                    </a:cubicBezTo>
                    <a:cubicBezTo>
                      <a:pt x="2682" y="1734"/>
                      <a:pt x="2681" y="1720"/>
                      <a:pt x="2703" y="1738"/>
                    </a:cubicBezTo>
                    <a:cubicBezTo>
                      <a:pt x="2725" y="1756"/>
                      <a:pt x="2746" y="1792"/>
                      <a:pt x="2765" y="1800"/>
                    </a:cubicBezTo>
                    <a:cubicBezTo>
                      <a:pt x="2784" y="1808"/>
                      <a:pt x="2796" y="1790"/>
                      <a:pt x="2818" y="1786"/>
                    </a:cubicBezTo>
                    <a:cubicBezTo>
                      <a:pt x="2840" y="1782"/>
                      <a:pt x="2871" y="1772"/>
                      <a:pt x="2900" y="1776"/>
                    </a:cubicBezTo>
                    <a:cubicBezTo>
                      <a:pt x="2929" y="1780"/>
                      <a:pt x="2962" y="1809"/>
                      <a:pt x="2991" y="1810"/>
                    </a:cubicBezTo>
                    <a:cubicBezTo>
                      <a:pt x="3020" y="1811"/>
                      <a:pt x="3047" y="1794"/>
                      <a:pt x="3077" y="1781"/>
                    </a:cubicBezTo>
                    <a:cubicBezTo>
                      <a:pt x="3107" y="1768"/>
                      <a:pt x="3146" y="1740"/>
                      <a:pt x="3173" y="1733"/>
                    </a:cubicBezTo>
                    <a:cubicBezTo>
                      <a:pt x="3200" y="1726"/>
                      <a:pt x="3220" y="1732"/>
                      <a:pt x="3240" y="1738"/>
                    </a:cubicBezTo>
                  </a:path>
                </a:pathLst>
              </a:custGeom>
              <a:noFill/>
              <a:ln w="34925" cap="flat" cmpd="sng">
                <a:solidFill>
                  <a:srgbClr val="3366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758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GB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366" name="Rectangle 23"/>
              <p:cNvSpPr>
                <a:spLocks noChangeArrowheads="1"/>
              </p:cNvSpPr>
              <p:nvPr/>
            </p:nvSpPr>
            <p:spPr bwMode="auto">
              <a:xfrm>
                <a:off x="3544" y="1453"/>
                <a:ext cx="1651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defRPr/>
                </a:pPr>
                <a:r>
                  <a:rPr lang="ru-RU" sz="1400" dirty="0">
                    <a:solidFill>
                      <a:schemeClr val="accent4">
                        <a:lumMod val="10000"/>
                      </a:schemeClr>
                    </a:solidFill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Купирование с помощью КДБА</a:t>
                </a:r>
                <a:endParaRPr lang="en-GB" sz="1400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endParaRPr>
              </a:p>
            </p:txBody>
          </p:sp>
          <p:sp>
            <p:nvSpPr>
              <p:cNvPr id="875545" name="Line 25"/>
              <p:cNvSpPr>
                <a:spLocks noChangeShapeType="1"/>
              </p:cNvSpPr>
              <p:nvPr/>
            </p:nvSpPr>
            <p:spPr bwMode="auto">
              <a:xfrm flipV="1">
                <a:off x="3218" y="1564"/>
                <a:ext cx="271" cy="0"/>
              </a:xfrm>
              <a:prstGeom prst="line">
                <a:avLst/>
              </a:prstGeom>
              <a:noFill/>
              <a:ln w="34925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GB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0368" name="Text Box 26"/>
            <p:cNvSpPr txBox="1">
              <a:spLocks noChangeArrowheads="1"/>
            </p:cNvSpPr>
            <p:nvPr/>
          </p:nvSpPr>
          <p:spPr bwMode="auto">
            <a:xfrm>
              <a:off x="1112" y="3540"/>
              <a:ext cx="30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defRPr/>
              </a:pPr>
              <a:r>
                <a:rPr lang="ru-RU" sz="1400" dirty="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Дни до и после обострения</a:t>
              </a:r>
              <a:endParaRPr lang="en-US" sz="140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  <p:grpSp>
          <p:nvGrpSpPr>
            <p:cNvPr id="24604" name="Group 129"/>
            <p:cNvGrpSpPr>
              <a:grpSpLocks/>
            </p:cNvGrpSpPr>
            <p:nvPr/>
          </p:nvGrpSpPr>
          <p:grpSpPr bwMode="auto">
            <a:xfrm>
              <a:off x="941" y="1397"/>
              <a:ext cx="1429" cy="1542"/>
              <a:chOff x="941" y="1321"/>
              <a:chExt cx="1429" cy="1542"/>
            </a:xfrm>
          </p:grpSpPr>
          <p:sp>
            <p:nvSpPr>
              <p:cNvPr id="875548" name="Oval 28"/>
              <p:cNvSpPr>
                <a:spLocks noChangeArrowheads="1"/>
              </p:cNvSpPr>
              <p:nvPr/>
            </p:nvSpPr>
            <p:spPr bwMode="auto">
              <a:xfrm>
                <a:off x="1610" y="2123"/>
                <a:ext cx="459" cy="740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400">
                  <a:solidFill>
                    <a:schemeClr val="accent4">
                      <a:lumMod val="1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  <a:ea typeface="MS PGothic" pitchFamily="34" charset="-128"/>
                  <a:cs typeface="Calibri" pitchFamily="34" charset="0"/>
                </a:endParaRPr>
              </a:p>
            </p:txBody>
          </p:sp>
          <p:sp>
            <p:nvSpPr>
              <p:cNvPr id="10371" name="Text Box 29"/>
              <p:cNvSpPr txBox="1">
                <a:spLocks noChangeArrowheads="1"/>
              </p:cNvSpPr>
              <p:nvPr/>
            </p:nvSpPr>
            <p:spPr bwMode="auto">
              <a:xfrm>
                <a:off x="941" y="1321"/>
                <a:ext cx="1429" cy="5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500" b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2500" b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2500" b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2500" b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2500" b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ru-RU" sz="1400" b="0" dirty="0" smtClean="0">
                    <a:solidFill>
                      <a:schemeClr val="accent4">
                        <a:lumMod val="10000"/>
                      </a:schemeClr>
                    </a:solidFill>
                    <a:latin typeface="Calibri" pitchFamily="34" charset="0"/>
                    <a:ea typeface="MS PGothic" pitchFamily="34" charset="-128"/>
                    <a:cs typeface="Calibri" pitchFamily="34" charset="0"/>
                  </a:rPr>
                  <a:t>Окно возможностей для увеличение противовоспалительного действия</a:t>
                </a:r>
                <a:endParaRPr lang="en-US" sz="1400" b="0" dirty="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endParaRPr>
              </a:p>
            </p:txBody>
          </p:sp>
          <p:sp>
            <p:nvSpPr>
              <p:cNvPr id="875550" name="Line 30"/>
              <p:cNvSpPr>
                <a:spLocks noChangeShapeType="1"/>
              </p:cNvSpPr>
              <p:nvPr/>
            </p:nvSpPr>
            <p:spPr bwMode="auto">
              <a:xfrm>
                <a:off x="1677" y="1873"/>
                <a:ext cx="148" cy="585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GB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875551" name="Line 31"/>
            <p:cNvSpPr>
              <a:spLocks noChangeShapeType="1"/>
            </p:cNvSpPr>
            <p:nvPr/>
          </p:nvSpPr>
          <p:spPr bwMode="auto">
            <a:xfrm>
              <a:off x="854" y="1322"/>
              <a:ext cx="51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5552" name="Line 32"/>
            <p:cNvSpPr>
              <a:spLocks noChangeShapeType="1"/>
            </p:cNvSpPr>
            <p:nvPr/>
          </p:nvSpPr>
          <p:spPr bwMode="auto">
            <a:xfrm>
              <a:off x="854" y="1688"/>
              <a:ext cx="51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5553" name="Line 33"/>
            <p:cNvSpPr>
              <a:spLocks noChangeShapeType="1"/>
            </p:cNvSpPr>
            <p:nvPr/>
          </p:nvSpPr>
          <p:spPr bwMode="auto">
            <a:xfrm>
              <a:off x="854" y="2054"/>
              <a:ext cx="51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5554" name="Line 34"/>
            <p:cNvSpPr>
              <a:spLocks noChangeShapeType="1"/>
            </p:cNvSpPr>
            <p:nvPr/>
          </p:nvSpPr>
          <p:spPr bwMode="auto">
            <a:xfrm>
              <a:off x="854" y="2406"/>
              <a:ext cx="51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5555" name="Line 35"/>
            <p:cNvSpPr>
              <a:spLocks noChangeShapeType="1"/>
            </p:cNvSpPr>
            <p:nvPr/>
          </p:nvSpPr>
          <p:spPr bwMode="auto">
            <a:xfrm>
              <a:off x="854" y="2772"/>
              <a:ext cx="51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5556" name="Line 36"/>
            <p:cNvSpPr>
              <a:spLocks noChangeShapeType="1"/>
            </p:cNvSpPr>
            <p:nvPr/>
          </p:nvSpPr>
          <p:spPr bwMode="auto">
            <a:xfrm rot="5400000">
              <a:off x="930" y="3364"/>
              <a:ext cx="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5557" name="Line 37"/>
            <p:cNvSpPr>
              <a:spLocks noChangeShapeType="1"/>
            </p:cNvSpPr>
            <p:nvPr/>
          </p:nvSpPr>
          <p:spPr bwMode="auto">
            <a:xfrm>
              <a:off x="854" y="3156"/>
              <a:ext cx="51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5558" name="Line 38"/>
            <p:cNvSpPr>
              <a:spLocks noChangeShapeType="1"/>
            </p:cNvSpPr>
            <p:nvPr/>
          </p:nvSpPr>
          <p:spPr bwMode="auto">
            <a:xfrm rot="5400000">
              <a:off x="1514" y="3364"/>
              <a:ext cx="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5559" name="Line 39"/>
            <p:cNvSpPr>
              <a:spLocks noChangeShapeType="1"/>
            </p:cNvSpPr>
            <p:nvPr/>
          </p:nvSpPr>
          <p:spPr bwMode="auto">
            <a:xfrm rot="5400000">
              <a:off x="2094" y="3364"/>
              <a:ext cx="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5560" name="Line 40"/>
            <p:cNvSpPr>
              <a:spLocks noChangeShapeType="1"/>
            </p:cNvSpPr>
            <p:nvPr/>
          </p:nvSpPr>
          <p:spPr bwMode="auto">
            <a:xfrm rot="5400000">
              <a:off x="2630" y="3364"/>
              <a:ext cx="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5561" name="Line 41"/>
            <p:cNvSpPr>
              <a:spLocks noChangeShapeType="1"/>
            </p:cNvSpPr>
            <p:nvPr/>
          </p:nvSpPr>
          <p:spPr bwMode="auto">
            <a:xfrm rot="5400000">
              <a:off x="3244" y="3364"/>
              <a:ext cx="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5562" name="Line 42"/>
            <p:cNvSpPr>
              <a:spLocks noChangeShapeType="1"/>
            </p:cNvSpPr>
            <p:nvPr/>
          </p:nvSpPr>
          <p:spPr bwMode="auto">
            <a:xfrm rot="5400000">
              <a:off x="3840" y="3364"/>
              <a:ext cx="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5563" name="Line 43"/>
            <p:cNvSpPr>
              <a:spLocks noChangeShapeType="1"/>
            </p:cNvSpPr>
            <p:nvPr/>
          </p:nvSpPr>
          <p:spPr bwMode="auto">
            <a:xfrm rot="5400000">
              <a:off x="4404" y="3364"/>
              <a:ext cx="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5578" name="Freeform 58"/>
            <p:cNvSpPr>
              <a:spLocks/>
            </p:cNvSpPr>
            <p:nvPr/>
          </p:nvSpPr>
          <p:spPr bwMode="auto">
            <a:xfrm>
              <a:off x="2208" y="2487"/>
              <a:ext cx="1981" cy="664"/>
            </a:xfrm>
            <a:custGeom>
              <a:avLst/>
              <a:gdLst>
                <a:gd name="T0" fmla="*/ 0 w 1981"/>
                <a:gd name="T1" fmla="*/ 263 h 664"/>
                <a:gd name="T2" fmla="*/ 157 w 1981"/>
                <a:gd name="T3" fmla="*/ 150 h 664"/>
                <a:gd name="T4" fmla="*/ 261 w 1981"/>
                <a:gd name="T5" fmla="*/ 19 h 664"/>
                <a:gd name="T6" fmla="*/ 410 w 1981"/>
                <a:gd name="T7" fmla="*/ 36 h 664"/>
                <a:gd name="T8" fmla="*/ 602 w 1981"/>
                <a:gd name="T9" fmla="*/ 211 h 664"/>
                <a:gd name="T10" fmla="*/ 741 w 1981"/>
                <a:gd name="T11" fmla="*/ 350 h 664"/>
                <a:gd name="T12" fmla="*/ 942 w 1981"/>
                <a:gd name="T13" fmla="*/ 472 h 664"/>
                <a:gd name="T14" fmla="*/ 1291 w 1981"/>
                <a:gd name="T15" fmla="*/ 603 h 664"/>
                <a:gd name="T16" fmla="*/ 1588 w 1981"/>
                <a:gd name="T17" fmla="*/ 647 h 664"/>
                <a:gd name="T18" fmla="*/ 1745 w 1981"/>
                <a:gd name="T19" fmla="*/ 647 h 664"/>
                <a:gd name="T20" fmla="*/ 1981 w 1981"/>
                <a:gd name="T21" fmla="*/ 664 h 6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81" h="664">
                  <a:moveTo>
                    <a:pt x="0" y="263"/>
                  </a:moveTo>
                  <a:cubicBezTo>
                    <a:pt x="57" y="227"/>
                    <a:pt x="114" y="191"/>
                    <a:pt x="157" y="150"/>
                  </a:cubicBezTo>
                  <a:cubicBezTo>
                    <a:pt x="200" y="109"/>
                    <a:pt x="219" y="38"/>
                    <a:pt x="261" y="19"/>
                  </a:cubicBezTo>
                  <a:cubicBezTo>
                    <a:pt x="303" y="0"/>
                    <a:pt x="353" y="4"/>
                    <a:pt x="410" y="36"/>
                  </a:cubicBezTo>
                  <a:cubicBezTo>
                    <a:pt x="467" y="68"/>
                    <a:pt x="547" y="159"/>
                    <a:pt x="602" y="211"/>
                  </a:cubicBezTo>
                  <a:cubicBezTo>
                    <a:pt x="657" y="263"/>
                    <a:pt x="684" y="307"/>
                    <a:pt x="741" y="350"/>
                  </a:cubicBezTo>
                  <a:cubicBezTo>
                    <a:pt x="798" y="393"/>
                    <a:pt x="850" y="430"/>
                    <a:pt x="942" y="472"/>
                  </a:cubicBezTo>
                  <a:cubicBezTo>
                    <a:pt x="1034" y="514"/>
                    <a:pt x="1183" y="574"/>
                    <a:pt x="1291" y="603"/>
                  </a:cubicBezTo>
                  <a:cubicBezTo>
                    <a:pt x="1399" y="632"/>
                    <a:pt x="1512" y="640"/>
                    <a:pt x="1588" y="647"/>
                  </a:cubicBezTo>
                  <a:cubicBezTo>
                    <a:pt x="1664" y="654"/>
                    <a:pt x="1680" y="644"/>
                    <a:pt x="1745" y="647"/>
                  </a:cubicBezTo>
                  <a:cubicBezTo>
                    <a:pt x="1810" y="650"/>
                    <a:pt x="1940" y="661"/>
                    <a:pt x="1981" y="664"/>
                  </a:cubicBezTo>
                </a:path>
              </a:pathLst>
            </a:custGeom>
            <a:noFill/>
            <a:ln w="34925" cap="flat" cmpd="sng">
              <a:solidFill>
                <a:srgbClr val="FF66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75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5568" name="Freeform 48"/>
            <p:cNvSpPr>
              <a:spLocks/>
            </p:cNvSpPr>
            <p:nvPr/>
          </p:nvSpPr>
          <p:spPr bwMode="auto">
            <a:xfrm>
              <a:off x="1388" y="2114"/>
              <a:ext cx="2862" cy="1047"/>
            </a:xfrm>
            <a:custGeom>
              <a:avLst/>
              <a:gdLst>
                <a:gd name="T0" fmla="*/ 8 w 2862"/>
                <a:gd name="T1" fmla="*/ 872 h 1047"/>
                <a:gd name="T2" fmla="*/ 17 w 2862"/>
                <a:gd name="T3" fmla="*/ 880 h 1047"/>
                <a:gd name="T4" fmla="*/ 17 w 2862"/>
                <a:gd name="T5" fmla="*/ 861 h 1047"/>
                <a:gd name="T6" fmla="*/ 121 w 2862"/>
                <a:gd name="T7" fmla="*/ 811 h 1047"/>
                <a:gd name="T8" fmla="*/ 278 w 2862"/>
                <a:gd name="T9" fmla="*/ 758 h 1047"/>
                <a:gd name="T10" fmla="*/ 427 w 2862"/>
                <a:gd name="T11" fmla="*/ 653 h 1047"/>
                <a:gd name="T12" fmla="*/ 654 w 2862"/>
                <a:gd name="T13" fmla="*/ 483 h 1047"/>
                <a:gd name="T14" fmla="*/ 741 w 2862"/>
                <a:gd name="T15" fmla="*/ 377 h 1047"/>
                <a:gd name="T16" fmla="*/ 881 w 2862"/>
                <a:gd name="T17" fmla="*/ 309 h 1047"/>
                <a:gd name="T18" fmla="*/ 959 w 2862"/>
                <a:gd name="T19" fmla="*/ 221 h 1047"/>
                <a:gd name="T20" fmla="*/ 1151 w 2862"/>
                <a:gd name="T21" fmla="*/ 18 h 1047"/>
                <a:gd name="T22" fmla="*/ 1291 w 2862"/>
                <a:gd name="T23" fmla="*/ 114 h 1047"/>
                <a:gd name="T24" fmla="*/ 1404 w 2862"/>
                <a:gd name="T25" fmla="*/ 221 h 1047"/>
                <a:gd name="T26" fmla="*/ 1492 w 2862"/>
                <a:gd name="T27" fmla="*/ 387 h 1047"/>
                <a:gd name="T28" fmla="*/ 1605 w 2862"/>
                <a:gd name="T29" fmla="*/ 551 h 1047"/>
                <a:gd name="T30" fmla="*/ 1780 w 2862"/>
                <a:gd name="T31" fmla="*/ 707 h 1047"/>
                <a:gd name="T32" fmla="*/ 1910 w 2862"/>
                <a:gd name="T33" fmla="*/ 861 h 1047"/>
                <a:gd name="T34" fmla="*/ 2146 w 2862"/>
                <a:gd name="T35" fmla="*/ 939 h 1047"/>
                <a:gd name="T36" fmla="*/ 2399 w 2862"/>
                <a:gd name="T37" fmla="*/ 1027 h 1047"/>
                <a:gd name="T38" fmla="*/ 2539 w 2862"/>
                <a:gd name="T39" fmla="*/ 1046 h 1047"/>
                <a:gd name="T40" fmla="*/ 2678 w 2862"/>
                <a:gd name="T41" fmla="*/ 1017 h 1047"/>
                <a:gd name="T42" fmla="*/ 2862 w 2862"/>
                <a:gd name="T43" fmla="*/ 998 h 104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62" h="1047">
                  <a:moveTo>
                    <a:pt x="8" y="872"/>
                  </a:moveTo>
                  <a:cubicBezTo>
                    <a:pt x="9" y="873"/>
                    <a:pt x="16" y="882"/>
                    <a:pt x="17" y="880"/>
                  </a:cubicBezTo>
                  <a:cubicBezTo>
                    <a:pt x="18" y="878"/>
                    <a:pt x="0" y="872"/>
                    <a:pt x="17" y="861"/>
                  </a:cubicBezTo>
                  <a:cubicBezTo>
                    <a:pt x="34" y="850"/>
                    <a:pt x="78" y="828"/>
                    <a:pt x="121" y="811"/>
                  </a:cubicBezTo>
                  <a:cubicBezTo>
                    <a:pt x="164" y="794"/>
                    <a:pt x="227" y="784"/>
                    <a:pt x="278" y="758"/>
                  </a:cubicBezTo>
                  <a:cubicBezTo>
                    <a:pt x="329" y="732"/>
                    <a:pt x="364" y="699"/>
                    <a:pt x="427" y="653"/>
                  </a:cubicBezTo>
                  <a:cubicBezTo>
                    <a:pt x="490" y="607"/>
                    <a:pt x="602" y="529"/>
                    <a:pt x="654" y="483"/>
                  </a:cubicBezTo>
                  <a:cubicBezTo>
                    <a:pt x="706" y="437"/>
                    <a:pt x="703" y="406"/>
                    <a:pt x="741" y="377"/>
                  </a:cubicBezTo>
                  <a:cubicBezTo>
                    <a:pt x="779" y="348"/>
                    <a:pt x="845" y="335"/>
                    <a:pt x="881" y="309"/>
                  </a:cubicBezTo>
                  <a:cubicBezTo>
                    <a:pt x="917" y="283"/>
                    <a:pt x="914" y="270"/>
                    <a:pt x="959" y="221"/>
                  </a:cubicBezTo>
                  <a:cubicBezTo>
                    <a:pt x="1004" y="172"/>
                    <a:pt x="1096" y="36"/>
                    <a:pt x="1151" y="18"/>
                  </a:cubicBezTo>
                  <a:cubicBezTo>
                    <a:pt x="1206" y="0"/>
                    <a:pt x="1249" y="81"/>
                    <a:pt x="1291" y="114"/>
                  </a:cubicBezTo>
                  <a:cubicBezTo>
                    <a:pt x="1333" y="148"/>
                    <a:pt x="1370" y="176"/>
                    <a:pt x="1404" y="221"/>
                  </a:cubicBezTo>
                  <a:cubicBezTo>
                    <a:pt x="1438" y="267"/>
                    <a:pt x="1459" y="332"/>
                    <a:pt x="1492" y="387"/>
                  </a:cubicBezTo>
                  <a:cubicBezTo>
                    <a:pt x="1525" y="441"/>
                    <a:pt x="1557" y="498"/>
                    <a:pt x="1605" y="551"/>
                  </a:cubicBezTo>
                  <a:cubicBezTo>
                    <a:pt x="1653" y="605"/>
                    <a:pt x="1729" y="656"/>
                    <a:pt x="1780" y="707"/>
                  </a:cubicBezTo>
                  <a:cubicBezTo>
                    <a:pt x="1831" y="758"/>
                    <a:pt x="1849" y="822"/>
                    <a:pt x="1910" y="861"/>
                  </a:cubicBezTo>
                  <a:cubicBezTo>
                    <a:pt x="1971" y="900"/>
                    <a:pt x="2065" y="911"/>
                    <a:pt x="2146" y="939"/>
                  </a:cubicBezTo>
                  <a:cubicBezTo>
                    <a:pt x="2227" y="967"/>
                    <a:pt x="2334" y="1009"/>
                    <a:pt x="2399" y="1027"/>
                  </a:cubicBezTo>
                  <a:cubicBezTo>
                    <a:pt x="2464" y="1045"/>
                    <a:pt x="2493" y="1047"/>
                    <a:pt x="2539" y="1046"/>
                  </a:cubicBezTo>
                  <a:cubicBezTo>
                    <a:pt x="2585" y="1045"/>
                    <a:pt x="2624" y="1025"/>
                    <a:pt x="2678" y="1017"/>
                  </a:cubicBezTo>
                  <a:cubicBezTo>
                    <a:pt x="2732" y="1009"/>
                    <a:pt x="2824" y="998"/>
                    <a:pt x="2862" y="998"/>
                  </a:cubicBezTo>
                </a:path>
              </a:pathLst>
            </a:custGeom>
            <a:noFill/>
            <a:ln w="34925" cap="flat" cmpd="sng">
              <a:solidFill>
                <a:srgbClr val="3366FF"/>
              </a:solidFill>
              <a:prstDash val="sys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75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5582" name="Text Box 62"/>
            <p:cNvSpPr txBox="1">
              <a:spLocks noChangeArrowheads="1"/>
            </p:cNvSpPr>
            <p:nvPr/>
          </p:nvSpPr>
          <p:spPr bwMode="auto">
            <a:xfrm>
              <a:off x="3225" y="1943"/>
              <a:ext cx="16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758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758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5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5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5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hangingPunct="0">
                <a:defRPr/>
              </a:pPr>
              <a:r>
                <a:rPr lang="sv-SE" sz="1400" dirty="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……   </a:t>
              </a:r>
              <a:r>
                <a:rPr lang="ru-RU" sz="1400" dirty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Гипотетический </a:t>
              </a:r>
              <a:r>
                <a:rPr lang="ru-RU" sz="1400" dirty="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ea typeface="MS PGothic" pitchFamily="34" charset="-128"/>
                  <a:cs typeface="Calibri" pitchFamily="34" charset="0"/>
                </a:rPr>
                <a:t>исход </a:t>
              </a:r>
              <a:endParaRPr lang="en-GB" sz="1400" dirty="0" smtClean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ea typeface="MS PGothic" pitchFamily="34" charset="-128"/>
                <a:cs typeface="Calibri" pitchFamily="34" charset="0"/>
              </a:endParaRPr>
            </a:p>
          </p:txBody>
        </p:sp>
      </p:grpSp>
      <p:sp>
        <p:nvSpPr>
          <p:cNvPr id="10391" name="Text Box 151"/>
          <p:cNvSpPr txBox="1">
            <a:spLocks noChangeArrowheads="1"/>
          </p:cNvSpPr>
          <p:nvPr/>
        </p:nvSpPr>
        <p:spPr bwMode="auto">
          <a:xfrm>
            <a:off x="716803" y="6492883"/>
            <a:ext cx="2493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58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758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1400" dirty="0" err="1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Tattersfield</a:t>
            </a:r>
            <a:r>
              <a:rPr lang="en-GB" sz="1400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et al, AJRCCM 1999</a:t>
            </a:r>
          </a:p>
        </p:txBody>
      </p:sp>
      <p:sp>
        <p:nvSpPr>
          <p:cNvPr id="52" name="Text Box 46"/>
          <p:cNvSpPr txBox="1">
            <a:spLocks noChangeArrowheads="1"/>
          </p:cNvSpPr>
          <p:nvPr/>
        </p:nvSpPr>
        <p:spPr bwMode="auto">
          <a:xfrm>
            <a:off x="820870" y="1032668"/>
            <a:ext cx="772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en-US" sz="1800" dirty="0" smtClean="0">
                <a:latin typeface="Arial" pitchFamily="34" charset="0"/>
              </a:rPr>
              <a:t>Профиль </a:t>
            </a:r>
            <a:r>
              <a:rPr lang="en-GB" altLang="en-US" sz="1800" dirty="0" smtClean="0">
                <a:latin typeface="Arial" pitchFamily="34" charset="0"/>
              </a:rPr>
              <a:t>425 </a:t>
            </a:r>
            <a:r>
              <a:rPr lang="ru-RU" altLang="en-US" sz="1800" dirty="0" smtClean="0">
                <a:latin typeface="Arial" pitchFamily="34" charset="0"/>
              </a:rPr>
              <a:t>обострений</a:t>
            </a:r>
            <a:endParaRPr lang="en-GB" altLang="en-US" sz="1800" dirty="0"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000" y="5822953"/>
            <a:ext cx="854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Обострение возможно предотвратить, если усилить</a:t>
            </a:r>
          </a:p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противовоспалительную терапию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40BE308-ACE5-48AC-B7AB-CF950990DFC0}"/>
              </a:ext>
            </a:extLst>
          </p:cNvPr>
          <p:cNvCxnSpPr/>
          <p:nvPr/>
        </p:nvCxnSpPr>
        <p:spPr>
          <a:xfrm flipV="1">
            <a:off x="8352420" y="2245272"/>
            <a:ext cx="0" cy="3992356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51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5335" y="1048485"/>
            <a:ext cx="1721006" cy="168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456341" y="842147"/>
            <a:ext cx="34758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u="sng" dirty="0">
                <a:cs typeface="Arial" charset="0"/>
              </a:rPr>
              <a:t>ОЦЕНКА</a:t>
            </a:r>
          </a:p>
          <a:p>
            <a:r>
              <a:rPr lang="ru-RU" sz="1200" dirty="0">
                <a:cs typeface="Arial" charset="0"/>
              </a:rPr>
              <a:t>Подтверждение диагноза при необходимости</a:t>
            </a:r>
          </a:p>
          <a:p>
            <a:r>
              <a:rPr lang="ru-RU" sz="1200" dirty="0">
                <a:cs typeface="Arial" charset="0"/>
              </a:rPr>
              <a:t>Контроль симптомов и факторов риска (включая функцию легких)</a:t>
            </a:r>
          </a:p>
          <a:p>
            <a:r>
              <a:rPr lang="ru-RU" sz="1200" dirty="0">
                <a:cs typeface="Arial" charset="0"/>
              </a:rPr>
              <a:t>Коморбидность</a:t>
            </a:r>
          </a:p>
          <a:p>
            <a:r>
              <a:rPr lang="ru-RU" sz="1200" dirty="0">
                <a:cs typeface="Arial" charset="0"/>
              </a:rPr>
              <a:t>Техника ингаляции и приверженность терапии</a:t>
            </a:r>
          </a:p>
          <a:p>
            <a:r>
              <a:rPr lang="ru-RU" sz="1200" dirty="0">
                <a:cs typeface="Arial" charset="0"/>
              </a:rPr>
              <a:t>Предпочтения пациента </a:t>
            </a:r>
            <a:endParaRPr lang="en-US" sz="1200" dirty="0"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520" y="1865988"/>
            <a:ext cx="348381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u="sng" dirty="0">
                <a:cs typeface="Arial" charset="0"/>
              </a:rPr>
              <a:t>КОРРЕКЦИЯ ТЕРАПИИ</a:t>
            </a:r>
            <a:br>
              <a:rPr lang="ru-RU" sz="1200" u="sng" dirty="0">
                <a:cs typeface="Arial" charset="0"/>
              </a:rPr>
            </a:br>
            <a:r>
              <a:rPr lang="ru-RU" sz="1200" dirty="0">
                <a:cs typeface="Arial" charset="0"/>
              </a:rPr>
              <a:t>Коррекция модифицируемых факторов риска и коморбидных состояний</a:t>
            </a:r>
          </a:p>
          <a:p>
            <a:r>
              <a:rPr lang="ru-RU" sz="1200" dirty="0">
                <a:cs typeface="Arial" charset="0"/>
              </a:rPr>
              <a:t>Немедикаментозные вмешательства</a:t>
            </a:r>
          </a:p>
          <a:p>
            <a:r>
              <a:rPr lang="ru-RU" sz="1200" dirty="0">
                <a:cs typeface="Arial" charset="0"/>
              </a:rPr>
              <a:t>Обучение и тренинг навыков</a:t>
            </a:r>
          </a:p>
          <a:p>
            <a:r>
              <a:rPr lang="ru-RU" sz="1200" dirty="0">
                <a:cs typeface="Arial" charset="0"/>
              </a:rPr>
              <a:t>Препараты для лечения БА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1520" y="705202"/>
            <a:ext cx="288032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u="sng" dirty="0">
                <a:cs typeface="Arial" charset="0"/>
              </a:rPr>
              <a:t>ОЦЕНКА </a:t>
            </a:r>
            <a:r>
              <a:rPr lang="ru-RU" sz="1200" u="sng" dirty="0" smtClean="0">
                <a:cs typeface="Arial" charset="0"/>
              </a:rPr>
              <a:t>ОТВЕТА      </a:t>
            </a:r>
          </a:p>
          <a:p>
            <a:r>
              <a:rPr lang="ru-RU" sz="1200" dirty="0" smtClean="0">
                <a:cs typeface="Arial" charset="0"/>
              </a:rPr>
              <a:t>Симптомы Обострения </a:t>
            </a:r>
          </a:p>
          <a:p>
            <a:r>
              <a:rPr lang="ru-RU" sz="1200" dirty="0" smtClean="0">
                <a:cs typeface="Arial" charset="0"/>
              </a:rPr>
              <a:t>Побочные эффекты  Функция </a:t>
            </a:r>
            <a:r>
              <a:rPr lang="ru-RU" sz="1200" dirty="0">
                <a:cs typeface="Arial" charset="0"/>
              </a:rPr>
              <a:t>легких</a:t>
            </a:r>
          </a:p>
          <a:p>
            <a:r>
              <a:rPr lang="ru-RU" sz="1200" dirty="0">
                <a:cs typeface="Arial" charset="0"/>
              </a:rPr>
              <a:t>Удовлетворённость пациента</a:t>
            </a:r>
          </a:p>
        </p:txBody>
      </p:sp>
      <p:sp>
        <p:nvSpPr>
          <p:cNvPr id="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1462" y="273153"/>
            <a:ext cx="9054498" cy="56899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/>
              <a:t>Терапия бронхиальной астмы у взрослых пациентов и детей старше 5 лет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12807" y="6489870"/>
            <a:ext cx="6660029" cy="7143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ru-RU" sz="1400" dirty="0"/>
              <a:t>GINA 201</a:t>
            </a:r>
            <a:r>
              <a:rPr lang="ru-RU" altLang="ru-RU" sz="1400" dirty="0"/>
              <a:t>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04C8EC0-87A9-4196-BA20-7E8483461758}"/>
              </a:ext>
            </a:extLst>
          </p:cNvPr>
          <p:cNvSpPr/>
          <p:nvPr/>
        </p:nvSpPr>
        <p:spPr>
          <a:xfrm>
            <a:off x="1973885" y="3407262"/>
            <a:ext cx="1128765" cy="184122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ШАГ 1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100" b="1" dirty="0">
                <a:solidFill>
                  <a:schemeClr val="tx1"/>
                </a:solidFill>
              </a:rPr>
              <a:t>ИГКС/формотерол* низкие дозы по потребности</a:t>
            </a:r>
          </a:p>
          <a:p>
            <a:endParaRPr lang="ru-RU" sz="1100" b="1" dirty="0">
              <a:solidFill>
                <a:schemeClr val="tx1"/>
              </a:solidFill>
            </a:endParaRPr>
          </a:p>
          <a:p>
            <a:r>
              <a:rPr lang="ru-RU" sz="1100" b="1" dirty="0">
                <a:solidFill>
                  <a:schemeClr val="tx1"/>
                </a:solidFill>
              </a:rPr>
              <a:t>Низкие дозы ИГКС, используемые при применении КДБА**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D13FFD8-5587-46BD-BD67-CC0CA874BEC5}"/>
              </a:ext>
            </a:extLst>
          </p:cNvPr>
          <p:cNvSpPr/>
          <p:nvPr/>
        </p:nvSpPr>
        <p:spPr>
          <a:xfrm>
            <a:off x="3049185" y="3033377"/>
            <a:ext cx="2036830" cy="22301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ШАГ 2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Ежедневно </a:t>
            </a:r>
            <a:r>
              <a:rPr lang="ru-RU" sz="1100" b="1" dirty="0">
                <a:solidFill>
                  <a:schemeClr val="tx1"/>
                </a:solidFill>
              </a:rPr>
              <a:t>низкие дозы ИГКС или низкие дозы ИГКС/формотерол* по </a:t>
            </a:r>
            <a:r>
              <a:rPr lang="ru-RU" sz="1100" b="1" dirty="0" smtClean="0">
                <a:solidFill>
                  <a:schemeClr val="tx1"/>
                </a:solidFill>
              </a:rPr>
              <a:t>потребности</a:t>
            </a: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Антагонисты лейкотриеновых рецепторов (АЛТ) или низкие дозы ИГКС, используемые при применении КДБА**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56795DF-6C6E-4355-A655-8C23E080ACF5}"/>
              </a:ext>
            </a:extLst>
          </p:cNvPr>
          <p:cNvSpPr/>
          <p:nvPr/>
        </p:nvSpPr>
        <p:spPr>
          <a:xfrm>
            <a:off x="5094191" y="2918120"/>
            <a:ext cx="1184398" cy="2365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ШАГ 3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Низкие дозы ИГКС/ДДБА</a:t>
            </a: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Средние дозы ИГКС или средние дозы ИГКС+АЛТ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96473BF-9E53-47FE-B2ED-8B11AEF08AF4}"/>
              </a:ext>
            </a:extLst>
          </p:cNvPr>
          <p:cNvSpPr/>
          <p:nvPr/>
        </p:nvSpPr>
        <p:spPr>
          <a:xfrm>
            <a:off x="6259544" y="2585694"/>
            <a:ext cx="1185234" cy="26772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ШАГ 4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Средние дозы ИГКС/ДДБА</a:t>
            </a:r>
          </a:p>
          <a:p>
            <a:pPr algn="ctr"/>
            <a:endParaRPr lang="ru-RU" sz="1100" b="1" dirty="0">
              <a:solidFill>
                <a:schemeClr val="tx1"/>
              </a:solidFill>
            </a:endParaRPr>
          </a:p>
          <a:p>
            <a:pPr algn="ctr"/>
            <a:r>
              <a:rPr lang="ru-RU" sz="1100" b="1" dirty="0">
                <a:solidFill>
                  <a:schemeClr val="tx1"/>
                </a:solidFill>
              </a:rPr>
              <a:t>Высокие дозы ИГКС, добавление тиотропия или АЛТ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04B702F5-ABEE-49F2-A900-40958404741D}"/>
              </a:ext>
            </a:extLst>
          </p:cNvPr>
          <p:cNvSpPr/>
          <p:nvPr/>
        </p:nvSpPr>
        <p:spPr>
          <a:xfrm>
            <a:off x="7432502" y="2234759"/>
            <a:ext cx="1158029" cy="3017653"/>
          </a:xfrm>
          <a:prstGeom prst="rect">
            <a:avLst/>
          </a:prstGeom>
          <a:solidFill>
            <a:srgbClr val="B85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ШАГ 5</a:t>
            </a: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bg1"/>
                </a:solidFill>
              </a:rPr>
              <a:t>Высокие </a:t>
            </a:r>
            <a:r>
              <a:rPr lang="ru-RU" sz="1100" b="1" dirty="0">
                <a:solidFill>
                  <a:schemeClr val="bg1"/>
                </a:solidFill>
              </a:rPr>
              <a:t>дозы ИГКС/ДДБА</a:t>
            </a:r>
          </a:p>
          <a:p>
            <a:pPr algn="ctr"/>
            <a:endParaRPr lang="ru-RU" sz="1100" b="1" dirty="0">
              <a:solidFill>
                <a:schemeClr val="bg1"/>
              </a:solidFill>
            </a:endParaRP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Оценка фенотипа БА ± дополнительная терапия, например, тиотропий, анти-</a:t>
            </a:r>
            <a:r>
              <a:rPr lang="en-US" sz="1100" b="1" dirty="0" err="1">
                <a:solidFill>
                  <a:schemeClr val="bg1"/>
                </a:solidFill>
              </a:rPr>
              <a:t>IgE</a:t>
            </a:r>
            <a:r>
              <a:rPr lang="en-US" sz="1100" b="1" dirty="0">
                <a:solidFill>
                  <a:schemeClr val="bg1"/>
                </a:solidFill>
              </a:rPr>
              <a:t>, </a:t>
            </a:r>
            <a:r>
              <a:rPr lang="ru-RU" sz="1100" b="1" dirty="0">
                <a:solidFill>
                  <a:schemeClr val="bg1"/>
                </a:solidFill>
              </a:rPr>
              <a:t>анти-</a:t>
            </a:r>
            <a:r>
              <a:rPr lang="en-US" sz="1100" b="1" dirty="0">
                <a:solidFill>
                  <a:schemeClr val="bg1"/>
                </a:solidFill>
              </a:rPr>
              <a:t>IL5/5R, </a:t>
            </a:r>
            <a:r>
              <a:rPr lang="ru-RU" sz="1100" b="1" dirty="0">
                <a:solidFill>
                  <a:schemeClr val="bg1"/>
                </a:solidFill>
              </a:rPr>
              <a:t>анти-</a:t>
            </a:r>
            <a:r>
              <a:rPr lang="en-US" sz="1100" b="1" dirty="0">
                <a:solidFill>
                  <a:schemeClr val="bg1"/>
                </a:solidFill>
              </a:rPr>
              <a:t>IL4R</a:t>
            </a: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Добавить низкие дозы СГКС</a:t>
            </a:r>
            <a:r>
              <a:rPr lang="en-US" sz="1100" b="1" dirty="0">
                <a:solidFill>
                  <a:schemeClr val="bg1"/>
                </a:solidFill>
              </a:rPr>
              <a:t>, </a:t>
            </a:r>
            <a:r>
              <a:rPr lang="ru-RU" sz="1100" b="1" dirty="0">
                <a:solidFill>
                  <a:schemeClr val="bg1"/>
                </a:solidFill>
              </a:rPr>
              <a:t>с учетом возможных побочных эффектов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B4B58C6-8F8F-4CD0-AC36-3A7AD6E36EBD}"/>
              </a:ext>
            </a:extLst>
          </p:cNvPr>
          <p:cNvSpPr txBox="1"/>
          <p:nvPr/>
        </p:nvSpPr>
        <p:spPr bwMode="auto">
          <a:xfrm>
            <a:off x="876061" y="3869915"/>
            <a:ext cx="1113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solidFill>
                  <a:srgbClr val="000000"/>
                </a:solidFill>
                <a:cs typeface="Arial" charset="0"/>
              </a:rPr>
              <a:t>Предпочтительный выбор</a:t>
            </a:r>
            <a:endParaRPr lang="en-US" sz="1200" dirty="0">
              <a:cs typeface="Arial" charset="0"/>
            </a:endParaRPr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xmlns="" id="{0CBF70E5-16D3-4A4E-95E4-F4AC420EF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061" y="4624552"/>
            <a:ext cx="10700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en-US" sz="1100" i="1" dirty="0">
                <a:solidFill>
                  <a:srgbClr val="000000"/>
                </a:solidFill>
                <a:cs typeface="Arial" charset="0"/>
              </a:rPr>
              <a:t>Другие варианты</a:t>
            </a: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xmlns="" id="{1E9C374C-271C-4C02-A60A-453E6C690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336" y="5463767"/>
            <a:ext cx="1055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cs typeface="Arial" charset="0"/>
              </a:rPr>
              <a:t>Предпочтительный выбор</a:t>
            </a:r>
            <a:endParaRPr lang="en-US" sz="1100" dirty="0">
              <a:cs typeface="Arial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61127797-9768-47EF-839C-15A9BD4F3978}"/>
              </a:ext>
            </a:extLst>
          </p:cNvPr>
          <p:cNvSpPr/>
          <p:nvPr/>
        </p:nvSpPr>
        <p:spPr>
          <a:xfrm>
            <a:off x="1993427" y="5261724"/>
            <a:ext cx="3143540" cy="44494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Низкие дозы ИГКС/формотерол* по потребности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AB18CEF1-AA3E-43C1-9AB2-E206693F5CDC}"/>
              </a:ext>
            </a:extLst>
          </p:cNvPr>
          <p:cNvSpPr/>
          <p:nvPr/>
        </p:nvSpPr>
        <p:spPr>
          <a:xfrm>
            <a:off x="5136967" y="5283376"/>
            <a:ext cx="3481120" cy="56033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Низкие дозы ИГКС***/формотерол по потребности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65B4097A-D41E-47AE-977D-73DC58D3CE9C}"/>
              </a:ext>
            </a:extLst>
          </p:cNvPr>
          <p:cNvSpPr/>
          <p:nvPr/>
        </p:nvSpPr>
        <p:spPr>
          <a:xfrm>
            <a:off x="2007345" y="5667704"/>
            <a:ext cx="6597103" cy="5309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КДБА по потребности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1" name="TextBox 15">
            <a:extLst>
              <a:ext uri="{FF2B5EF4-FFF2-40B4-BE49-F238E27FC236}">
                <a16:creationId xmlns:a16="http://schemas.microsoft.com/office/drawing/2014/main" xmlns="" id="{25A31194-62D7-41E9-89EA-9FE002EBA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16" y="5813101"/>
            <a:ext cx="12301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altLang="en-US" sz="1100" i="1" dirty="0">
                <a:cs typeface="Arial" charset="0"/>
              </a:rPr>
              <a:t>Другие варианты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E394943-408C-423E-9FCC-FF47DF8E134B}"/>
              </a:ext>
            </a:extLst>
          </p:cNvPr>
          <p:cNvSpPr txBox="1"/>
          <p:nvPr/>
        </p:nvSpPr>
        <p:spPr bwMode="auto">
          <a:xfrm>
            <a:off x="74940" y="3143420"/>
            <a:ext cx="19184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Базисная  терапия</a:t>
            </a:r>
            <a:endParaRPr lang="en-US" b="1" i="1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DFAEDC9-3482-4CB8-9060-5F103C0D3042}"/>
              </a:ext>
            </a:extLst>
          </p:cNvPr>
          <p:cNvSpPr txBox="1"/>
          <p:nvPr/>
        </p:nvSpPr>
        <p:spPr bwMode="auto">
          <a:xfrm>
            <a:off x="27623" y="5231909"/>
            <a:ext cx="15007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Симптоматическая  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терапия</a:t>
            </a:r>
            <a:endParaRPr lang="en-US" sz="1400" b="1" i="1" dirty="0">
              <a:solidFill>
                <a:schemeClr val="accent1">
                  <a:lumMod val="50000"/>
                </a:schemeClr>
              </a:solidFill>
              <a:cs typeface="Arial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D9C695B-4B5F-4497-8F15-1AC44E295FBC}"/>
              </a:ext>
            </a:extLst>
          </p:cNvPr>
          <p:cNvCxnSpPr>
            <a:cxnSpLocks/>
          </p:cNvCxnSpPr>
          <p:nvPr/>
        </p:nvCxnSpPr>
        <p:spPr>
          <a:xfrm>
            <a:off x="313051" y="3451342"/>
            <a:ext cx="150074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AE78E724-8A76-4DB0-A47C-9993E2490EFF}"/>
              </a:ext>
            </a:extLst>
          </p:cNvPr>
          <p:cNvCxnSpPr>
            <a:cxnSpLocks/>
          </p:cNvCxnSpPr>
          <p:nvPr/>
        </p:nvCxnSpPr>
        <p:spPr>
          <a:xfrm>
            <a:off x="74938" y="5203852"/>
            <a:ext cx="150074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920F7ED8-D46D-4695-88B6-BC627119369A}"/>
              </a:ext>
            </a:extLst>
          </p:cNvPr>
          <p:cNvCxnSpPr>
            <a:cxnSpLocks/>
          </p:cNvCxnSpPr>
          <p:nvPr/>
        </p:nvCxnSpPr>
        <p:spPr>
          <a:xfrm flipH="1">
            <a:off x="2087989" y="6237628"/>
            <a:ext cx="6516459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28A41C1F-45B2-4582-8CFE-DC6F79C7F06E}"/>
              </a:ext>
            </a:extLst>
          </p:cNvPr>
          <p:cNvCxnSpPr>
            <a:cxnSpLocks/>
          </p:cNvCxnSpPr>
          <p:nvPr/>
        </p:nvCxnSpPr>
        <p:spPr>
          <a:xfrm flipH="1">
            <a:off x="7432502" y="2261796"/>
            <a:ext cx="931973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192D0281-46F7-454D-94F7-09FFA2FD405D}"/>
              </a:ext>
            </a:extLst>
          </p:cNvPr>
          <p:cNvCxnSpPr>
            <a:cxnSpLocks/>
          </p:cNvCxnSpPr>
          <p:nvPr/>
        </p:nvCxnSpPr>
        <p:spPr>
          <a:xfrm flipH="1">
            <a:off x="6278590" y="2585694"/>
            <a:ext cx="1153912" cy="7415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CBC415F2-04AF-4EB1-83D5-786FBA24DC23}"/>
              </a:ext>
            </a:extLst>
          </p:cNvPr>
          <p:cNvCxnSpPr>
            <a:cxnSpLocks/>
          </p:cNvCxnSpPr>
          <p:nvPr/>
        </p:nvCxnSpPr>
        <p:spPr>
          <a:xfrm flipH="1">
            <a:off x="5086015" y="2918120"/>
            <a:ext cx="1170083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F6B15E8A-933F-41F1-95E9-3C74DD302F30}"/>
              </a:ext>
            </a:extLst>
          </p:cNvPr>
          <p:cNvCxnSpPr>
            <a:cxnSpLocks/>
          </p:cNvCxnSpPr>
          <p:nvPr/>
        </p:nvCxnSpPr>
        <p:spPr>
          <a:xfrm flipH="1">
            <a:off x="3102650" y="3033377"/>
            <a:ext cx="2034317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5BF9C507-3A7A-4B4C-B45A-8453BC3D2931}"/>
              </a:ext>
            </a:extLst>
          </p:cNvPr>
          <p:cNvCxnSpPr>
            <a:cxnSpLocks/>
          </p:cNvCxnSpPr>
          <p:nvPr/>
        </p:nvCxnSpPr>
        <p:spPr>
          <a:xfrm flipV="1">
            <a:off x="3095863" y="3033377"/>
            <a:ext cx="0" cy="2083586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9F4BF092-19FC-4902-A530-626F09CF530A}"/>
              </a:ext>
            </a:extLst>
          </p:cNvPr>
          <p:cNvCxnSpPr>
            <a:cxnSpLocks/>
          </p:cNvCxnSpPr>
          <p:nvPr/>
        </p:nvCxnSpPr>
        <p:spPr>
          <a:xfrm>
            <a:off x="1358208" y="5788456"/>
            <a:ext cx="6994212" cy="176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D9318953-8E56-4044-AA74-B37726DE3D98}"/>
              </a:ext>
            </a:extLst>
          </p:cNvPr>
          <p:cNvCxnSpPr>
            <a:cxnSpLocks/>
          </p:cNvCxnSpPr>
          <p:nvPr/>
        </p:nvCxnSpPr>
        <p:spPr>
          <a:xfrm>
            <a:off x="1287820" y="4465127"/>
            <a:ext cx="6994212" cy="176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279A2856-56E9-4E1F-A5D4-043F0F53CD5C}"/>
              </a:ext>
            </a:extLst>
          </p:cNvPr>
          <p:cNvCxnSpPr/>
          <p:nvPr/>
        </p:nvCxnSpPr>
        <p:spPr>
          <a:xfrm flipH="1" flipV="1">
            <a:off x="8604448" y="2234759"/>
            <a:ext cx="1" cy="3992356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81FDA02B-B5BD-4EC4-B90A-ECB2B18A0B40}"/>
              </a:ext>
            </a:extLst>
          </p:cNvPr>
          <p:cNvCxnSpPr>
            <a:cxnSpLocks/>
          </p:cNvCxnSpPr>
          <p:nvPr/>
        </p:nvCxnSpPr>
        <p:spPr>
          <a:xfrm flipV="1">
            <a:off x="7444778" y="2278321"/>
            <a:ext cx="0" cy="314788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29B2230D-2E2E-4625-B3D2-6F4B56765F91}"/>
              </a:ext>
            </a:extLst>
          </p:cNvPr>
          <p:cNvCxnSpPr>
            <a:cxnSpLocks/>
          </p:cNvCxnSpPr>
          <p:nvPr/>
        </p:nvCxnSpPr>
        <p:spPr>
          <a:xfrm flipV="1">
            <a:off x="6259544" y="2593109"/>
            <a:ext cx="0" cy="413556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BB047471-93B3-48FC-80E0-277FA5EE5564}"/>
              </a:ext>
            </a:extLst>
          </p:cNvPr>
          <p:cNvCxnSpPr>
            <a:cxnSpLocks/>
          </p:cNvCxnSpPr>
          <p:nvPr/>
        </p:nvCxnSpPr>
        <p:spPr>
          <a:xfrm flipV="1">
            <a:off x="5136967" y="2948990"/>
            <a:ext cx="0" cy="283422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828BED09-981B-4318-9D3D-F217DA389371}"/>
              </a:ext>
            </a:extLst>
          </p:cNvPr>
          <p:cNvCxnSpPr>
            <a:cxnSpLocks/>
          </p:cNvCxnSpPr>
          <p:nvPr/>
        </p:nvCxnSpPr>
        <p:spPr>
          <a:xfrm flipV="1">
            <a:off x="1973885" y="3429001"/>
            <a:ext cx="0" cy="282199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xmlns="" id="{9DCC2E45-ECE2-4010-B3E1-08BECB67E9A3}"/>
              </a:ext>
            </a:extLst>
          </p:cNvPr>
          <p:cNvCxnSpPr>
            <a:cxnSpLocks/>
          </p:cNvCxnSpPr>
          <p:nvPr/>
        </p:nvCxnSpPr>
        <p:spPr>
          <a:xfrm>
            <a:off x="2025983" y="3423114"/>
            <a:ext cx="1021318" cy="5887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72" name="TextBox 104471">
            <a:extLst>
              <a:ext uri="{FF2B5EF4-FFF2-40B4-BE49-F238E27FC236}">
                <a16:creationId xmlns:a16="http://schemas.microsoft.com/office/drawing/2014/main" xmlns="" id="{1ED3B4D6-DBD2-459E-9777-D3CDC5E4677E}"/>
              </a:ext>
            </a:extLst>
          </p:cNvPr>
          <p:cNvSpPr txBox="1"/>
          <p:nvPr/>
        </p:nvSpPr>
        <p:spPr>
          <a:xfrm>
            <a:off x="1171431" y="6237628"/>
            <a:ext cx="8109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*офф-лейбл; данные только для Буд/Форм</a:t>
            </a:r>
          </a:p>
          <a:p>
            <a:r>
              <a:rPr lang="ru-RU" sz="1200" dirty="0"/>
              <a:t>**офф-лейбл; в отдельных ингаляторах или в фиксированной комбинации</a:t>
            </a:r>
          </a:p>
          <a:p>
            <a:r>
              <a:rPr lang="ru-RU" sz="1200" dirty="0"/>
              <a:t>***режим базисной и симптоматической терапии единым ингалятором доступен для БДП\Форм и для Буд/Форм</a:t>
            </a:r>
          </a:p>
          <a:p>
            <a:endParaRPr lang="ru-RU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8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" y="548680"/>
            <a:ext cx="9085746" cy="573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3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5181" y="21334"/>
            <a:ext cx="8219786" cy="846859"/>
          </a:xfrm>
        </p:spPr>
        <p:txBody>
          <a:bodyPr/>
          <a:lstStyle/>
          <a:p>
            <a:r>
              <a:rPr lang="ru-RU" b="1" dirty="0" smtClean="0">
                <a:solidFill>
                  <a:srgbClr val="4A206A"/>
                </a:solidFill>
                <a:latin typeface="+mn-lt"/>
              </a:rPr>
              <a:t>Ступенчатая терапия БА (РРО, 201</a:t>
            </a:r>
            <a:r>
              <a:rPr lang="en-US" b="1" dirty="0" smtClean="0">
                <a:solidFill>
                  <a:srgbClr val="4A206A"/>
                </a:solidFill>
                <a:latin typeface="+mn-lt"/>
              </a:rPr>
              <a:t>8</a:t>
            </a:r>
            <a:r>
              <a:rPr lang="ru-RU" b="1" dirty="0" smtClean="0">
                <a:solidFill>
                  <a:srgbClr val="4A206A"/>
                </a:solidFill>
                <a:latin typeface="+mn-lt"/>
              </a:rPr>
              <a:t>)</a:t>
            </a:r>
            <a:endParaRPr lang="ru-RU" b="1" dirty="0">
              <a:solidFill>
                <a:srgbClr val="4A206A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236" y="3370743"/>
            <a:ext cx="1539089" cy="19600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100" b="1" u="sng" dirty="0">
                <a:solidFill>
                  <a:srgbClr val="002060"/>
                </a:solidFill>
              </a:rPr>
              <a:t>Предпочтительная терапия:</a:t>
            </a:r>
          </a:p>
          <a:p>
            <a:pPr lvl="0" algn="ctr">
              <a:defRPr/>
            </a:pPr>
            <a:r>
              <a:rPr lang="ru-RU" sz="1100" dirty="0">
                <a:solidFill>
                  <a:srgbClr val="002060"/>
                </a:solidFill>
              </a:rPr>
              <a:t>КДБА по потребности</a:t>
            </a:r>
          </a:p>
          <a:p>
            <a:pPr lvl="0" algn="ctr">
              <a:defRPr/>
            </a:pPr>
            <a:r>
              <a:rPr lang="ru-RU" sz="1100" dirty="0">
                <a:solidFill>
                  <a:srgbClr val="002060"/>
                </a:solidFill>
              </a:rPr>
              <a:t>Комбинация КДБА и </a:t>
            </a:r>
            <a:r>
              <a:rPr lang="ru-RU" sz="1100" dirty="0" err="1">
                <a:solidFill>
                  <a:srgbClr val="002060"/>
                </a:solidFill>
              </a:rPr>
              <a:t>ипратропия</a:t>
            </a:r>
            <a:r>
              <a:rPr lang="ru-RU" sz="1100" dirty="0">
                <a:solidFill>
                  <a:srgbClr val="002060"/>
                </a:solidFill>
              </a:rPr>
              <a:t> бромида</a:t>
            </a:r>
          </a:p>
          <a:p>
            <a:pPr lvl="0" algn="ctr">
              <a:defRPr/>
            </a:pPr>
            <a:r>
              <a:rPr lang="ru-RU" sz="1100" dirty="0">
                <a:solidFill>
                  <a:srgbClr val="002060"/>
                </a:solidFill>
              </a:rPr>
              <a:t>Фиксированная комбинация КДБА и ИГКС**</a:t>
            </a:r>
          </a:p>
          <a:p>
            <a:pPr lvl="0" algn="ctr">
              <a:defRPr/>
            </a:pPr>
            <a:r>
              <a:rPr lang="ru-RU" sz="1100" b="1" u="sng" dirty="0">
                <a:solidFill>
                  <a:srgbClr val="002060"/>
                </a:solidFill>
              </a:rPr>
              <a:t>Другие варианты: </a:t>
            </a:r>
            <a:r>
              <a:rPr lang="ru-RU" sz="1100" dirty="0">
                <a:solidFill>
                  <a:srgbClr val="002060"/>
                </a:solidFill>
              </a:rPr>
              <a:t>низкие дозы ИГКС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1325" y="3088226"/>
            <a:ext cx="1539089" cy="22425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1200" b="1" u="sng" dirty="0">
                <a:solidFill>
                  <a:srgbClr val="002060"/>
                </a:solidFill>
              </a:rPr>
              <a:t>Предпочтительная терапия</a:t>
            </a:r>
            <a:r>
              <a:rPr lang="ru-RU" sz="1200" dirty="0">
                <a:solidFill>
                  <a:srgbClr val="002060"/>
                </a:solidFill>
              </a:rPr>
              <a:t>:</a:t>
            </a:r>
          </a:p>
          <a:p>
            <a:pPr lvl="0">
              <a:defRPr/>
            </a:pPr>
            <a:r>
              <a:rPr lang="ru-RU" sz="1200" dirty="0">
                <a:solidFill>
                  <a:srgbClr val="002060"/>
                </a:solidFill>
              </a:rPr>
              <a:t>Низкие дозы </a:t>
            </a:r>
            <a:r>
              <a:rPr lang="ru-RU" sz="1200" dirty="0" smtClean="0">
                <a:solidFill>
                  <a:srgbClr val="002060"/>
                </a:solidFill>
              </a:rPr>
              <a:t>ИГКС</a:t>
            </a:r>
            <a:endParaRPr lang="en-US" sz="1200" dirty="0" smtClean="0">
              <a:solidFill>
                <a:srgbClr val="002060"/>
              </a:solidFill>
            </a:endParaRPr>
          </a:p>
          <a:p>
            <a:pPr lvl="0">
              <a:defRPr/>
            </a:pPr>
            <a:r>
              <a:rPr lang="ru-RU" sz="1200" b="1" u="sng" dirty="0">
                <a:solidFill>
                  <a:srgbClr val="002060"/>
                </a:solidFill>
              </a:rPr>
              <a:t>Другие варианты: </a:t>
            </a:r>
            <a:r>
              <a:rPr lang="ru-RU" sz="1200" dirty="0">
                <a:solidFill>
                  <a:srgbClr val="002060"/>
                </a:solidFill>
              </a:rPr>
              <a:t>Антагонисты </a:t>
            </a:r>
            <a:r>
              <a:rPr lang="ru-RU" sz="1200" dirty="0" err="1">
                <a:solidFill>
                  <a:srgbClr val="002060"/>
                </a:solidFill>
              </a:rPr>
              <a:t>лейкотриеновых</a:t>
            </a:r>
            <a:r>
              <a:rPr lang="ru-RU" sz="1200" dirty="0">
                <a:solidFill>
                  <a:srgbClr val="002060"/>
                </a:solidFill>
              </a:rPr>
              <a:t> рецепторов</a:t>
            </a:r>
          </a:p>
          <a:p>
            <a:pPr lvl="0">
              <a:defRPr/>
            </a:pPr>
            <a:r>
              <a:rPr lang="ru-RU" sz="1200" dirty="0">
                <a:solidFill>
                  <a:srgbClr val="002060"/>
                </a:solidFill>
              </a:rPr>
              <a:t>Низкие дозы теофиллина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23994" y="2836741"/>
            <a:ext cx="1539089" cy="24942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Предпочтительная терапия: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Низкие дозы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ИГКС/ДДБА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Другие варианты: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Средние или высокие дозы ИГКС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Низкие дозы ИГКС +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тиотропий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Низкие дозы ИГКС + антилейкотриеновый препарат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Низкие дозы ИГКС + теофиллин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***** 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замедленного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высвобождения</a:t>
            </a:r>
          </a:p>
        </p:txBody>
      </p:sp>
      <p:sp>
        <p:nvSpPr>
          <p:cNvPr id="8" name="Rectangle 7"/>
          <p:cNvSpPr/>
          <p:nvPr/>
        </p:nvSpPr>
        <p:spPr>
          <a:xfrm>
            <a:off x="5272136" y="2452156"/>
            <a:ext cx="1539089" cy="287447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Предпочтительная терапия: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Средние или высокие дозы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ИГКС/ДДБА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Другие варианты:</a:t>
            </a:r>
            <a:r>
              <a:rPr kumimoji="0" lang="ru-RU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Добавить </a:t>
            </a:r>
            <a:r>
              <a:rPr kumimoji="0" lang="ru-RU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тиотропий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Высокие дозы ИГКС + антилейкотриеновый препарат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Высокие дозы ИГКС + теофиллин замедленного высвобождения </a:t>
            </a:r>
          </a:p>
        </p:txBody>
      </p:sp>
      <p:sp>
        <p:nvSpPr>
          <p:cNvPr id="9" name="Rectangle 8"/>
          <p:cNvSpPr/>
          <p:nvPr/>
        </p:nvSpPr>
        <p:spPr>
          <a:xfrm>
            <a:off x="6811225" y="2051938"/>
            <a:ext cx="1539089" cy="327678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Рассмотрите дополнительную терапию: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Тиотропий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Омализумаб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noProof="0" dirty="0" err="1" smtClean="0">
                <a:solidFill>
                  <a:prstClr val="white"/>
                </a:solidFill>
                <a:latin typeface="Calibri" panose="020F0502020204030204"/>
              </a:rPr>
              <a:t>Меполизумаб</a:t>
            </a:r>
            <a:endParaRPr lang="ru-RU" sz="1200" noProof="0" dirty="0" smtClean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Реслизумаб</a:t>
            </a:r>
            <a:endParaRPr kumimoji="0" lang="ru-RU" sz="1200" b="0" i="0" u="none" strike="noStrike" kern="1200" cap="none" spc="0" normalizeH="0" baseline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Другие варианты: Добавить низкие дозы оральных ГКС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7710" y="5330817"/>
            <a:ext cx="3087231" cy="4764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КДБА</a:t>
            </a:r>
            <a:r>
              <a:rPr kumimoji="0" lang="ru-RU" sz="105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потребности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или фиксированная комбинация КДБА и ИГКС** 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3994" y="5330817"/>
            <a:ext cx="4644426" cy="4764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потребности КДБА или низкие дозы ИГКС/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формотерол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****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2236" y="5848539"/>
            <a:ext cx="77226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/>
              <a:t>* Регулярное назначение β2-агонистов как короткого, так и длительного действия не рекомендуется в отсутствие регулярной терапии ИГКС. </a:t>
            </a:r>
          </a:p>
          <a:p>
            <a:r>
              <a:rPr lang="ru-RU" sz="700" dirty="0"/>
              <a:t>** Фиксированная комбинация </a:t>
            </a:r>
            <a:r>
              <a:rPr lang="ru-RU" sz="700" dirty="0" err="1"/>
              <a:t>сальбутамола</a:t>
            </a:r>
            <a:r>
              <a:rPr lang="ru-RU" sz="700" dirty="0"/>
              <a:t>** и </a:t>
            </a:r>
            <a:r>
              <a:rPr lang="ru-RU" sz="700" dirty="0" err="1"/>
              <a:t>беклометазона</a:t>
            </a:r>
            <a:r>
              <a:rPr lang="ru-RU" sz="700" dirty="0"/>
              <a:t> зарегистрирована в РФ для купирования симптомов и поддерживающей терапии БА у пациентов с 18 летнего возраста </a:t>
            </a:r>
          </a:p>
          <a:p>
            <a:r>
              <a:rPr lang="ru-RU" sz="700" dirty="0"/>
              <a:t>***</a:t>
            </a:r>
            <a:r>
              <a:rPr lang="ru-RU" sz="700" dirty="0" err="1"/>
              <a:t>Тиотропий</a:t>
            </a:r>
            <a:r>
              <a:rPr lang="ru-RU" sz="700" dirty="0"/>
              <a:t> в ингаляторе, содержащем раствор , зарегистрирован в РФ для лечения пациентов с 6 лет с сохраняющимися симптомами на фоне приема ИГКС или ИГКС/ДДБА. </a:t>
            </a:r>
          </a:p>
          <a:p>
            <a:r>
              <a:rPr lang="ru-RU" sz="700" dirty="0"/>
              <a:t>**** Если пациент получает терапию фиксированными комбинациями </a:t>
            </a:r>
            <a:r>
              <a:rPr lang="ru-RU" sz="700" dirty="0" err="1"/>
              <a:t>будесонид</a:t>
            </a:r>
            <a:r>
              <a:rPr lang="ru-RU" sz="700" dirty="0"/>
              <a:t>/</a:t>
            </a:r>
            <a:r>
              <a:rPr lang="ru-RU" sz="700" dirty="0" err="1"/>
              <a:t>формотерол</a:t>
            </a:r>
            <a:r>
              <a:rPr lang="ru-RU" sz="700" dirty="0"/>
              <a:t> или </a:t>
            </a:r>
            <a:r>
              <a:rPr lang="ru-RU" sz="700" dirty="0" err="1"/>
              <a:t>беклометазон</a:t>
            </a:r>
            <a:r>
              <a:rPr lang="ru-RU" sz="700" dirty="0"/>
              <a:t>/</a:t>
            </a:r>
            <a:r>
              <a:rPr lang="ru-RU" sz="700" dirty="0" err="1"/>
              <a:t>формотерол</a:t>
            </a:r>
            <a:r>
              <a:rPr lang="ru-RU" sz="700" dirty="0"/>
              <a:t> в низких дозах, возможно применение тех же препаратов для купирования симптомов, т.е. в режиме единого </a:t>
            </a:r>
            <a:r>
              <a:rPr lang="ru-RU" sz="700" dirty="0" smtClean="0"/>
              <a:t>ингалятора</a:t>
            </a:r>
            <a:endParaRPr kumimoji="0" lang="ru-RU" sz="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6351" y="2977858"/>
            <a:ext cx="132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Ступень 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10146" y="2677660"/>
            <a:ext cx="132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Ступень 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1" y="2446792"/>
            <a:ext cx="132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Ступень 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6251" y="2077460"/>
            <a:ext cx="132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Ступень 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19866" y="1708128"/>
            <a:ext cx="1321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Ступень 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52260" y="879970"/>
            <a:ext cx="7816160" cy="594552"/>
          </a:xfrm>
          <a:prstGeom prst="rightArrow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Увеличивайте объем терапии до улучшения контроля </a:t>
            </a:r>
          </a:p>
        </p:txBody>
      </p:sp>
      <p:sp>
        <p:nvSpPr>
          <p:cNvPr id="19" name="Left Arrow 18"/>
          <p:cNvSpPr/>
          <p:nvPr/>
        </p:nvSpPr>
        <p:spPr>
          <a:xfrm>
            <a:off x="479834" y="1289512"/>
            <a:ext cx="7870480" cy="645623"/>
          </a:xfrm>
          <a:prstGeom prst="leftArrow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Уменьшайте объем терапии до минимального, поддерживающего контроль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489131"/>
            <a:ext cx="8484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000" i="1" dirty="0">
                <a:solidFill>
                  <a:srgbClr val="002060"/>
                </a:solidFill>
              </a:rPr>
              <a:t>РРО, РААКИ. Бронхиальная астма: клинические рекомендации. 2018. Информация доступна на сайте: spulmo.ru (дата обращения 09.01.2019)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2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="" xmlns:a16="http://schemas.microsoft.com/office/drawing/2014/main" id="{EC720EF4-2517-45AE-B564-F79C2A038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502" y="116632"/>
            <a:ext cx="8450508" cy="581048"/>
          </a:xfrm>
        </p:spPr>
        <p:txBody>
          <a:bodyPr/>
          <a:lstStyle/>
          <a:p>
            <a:pPr algn="ctr"/>
            <a:r>
              <a:rPr lang="ru-RU" sz="2800" noProof="0" dirty="0">
                <a:solidFill>
                  <a:schemeClr val="tx1"/>
                </a:solidFill>
              </a:rPr>
              <a:t>Новый подход к терапии БА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Применение противовоспалительного бронхолитика 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по потребности</a:t>
            </a:r>
            <a:r>
              <a:rPr lang="ru-RU" sz="2400" noProof="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3C7FC5C2-529D-4355-AF0A-FC6AA650C2A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17973" y="6281075"/>
            <a:ext cx="7308056" cy="461963"/>
          </a:xfrm>
        </p:spPr>
        <p:txBody>
          <a:bodyPr/>
          <a:lstStyle/>
          <a:p>
            <a:pPr marL="0">
              <a:spcAft>
                <a:spcPts val="0"/>
              </a:spcAft>
            </a:pPr>
            <a:r>
              <a:rPr lang="ru-RU" sz="800" noProof="0" dirty="0">
                <a:solidFill>
                  <a:schemeClr val="tx1"/>
                </a:solidFill>
              </a:rPr>
              <a:t>БДП, беклометазона дипропионат; BEST, Beclometasone plus Salbutamol Treatment, терапия комбинацией </a:t>
            </a:r>
            <a:r>
              <a:rPr lang="ru-RU" sz="800" noProof="0" dirty="0" err="1">
                <a:solidFill>
                  <a:schemeClr val="tx1"/>
                </a:solidFill>
              </a:rPr>
              <a:t>беклометазон</a:t>
            </a:r>
            <a:r>
              <a:rPr lang="ru-RU" sz="800" noProof="0" dirty="0">
                <a:solidFill>
                  <a:schemeClr val="tx1"/>
                </a:solidFill>
              </a:rPr>
              <a:t> плюс сальбутамол; GINA, Global Initiative for Asthma, Глобальная инициатива по БА; БА, бронхиальная астма; ИГКС, ингаляционный глюкокортикостероид; КДБА, β</a:t>
            </a:r>
            <a:r>
              <a:rPr lang="ru-RU" sz="800" baseline="-25000" noProof="0" dirty="0">
                <a:solidFill>
                  <a:schemeClr val="tx1"/>
                </a:solidFill>
              </a:rPr>
              <a:t>2</a:t>
            </a:r>
            <a:r>
              <a:rPr lang="ru-RU" sz="800" noProof="0" dirty="0">
                <a:solidFill>
                  <a:schemeClr val="tx1"/>
                </a:solidFill>
              </a:rPr>
              <a:t>-адреномиметик короткого действия </a:t>
            </a:r>
          </a:p>
          <a:p>
            <a:pPr marL="0">
              <a:spcAft>
                <a:spcPts val="0"/>
              </a:spcAft>
            </a:pPr>
            <a:r>
              <a:rPr lang="ru-RU" sz="800" dirty="0">
                <a:solidFill>
                  <a:schemeClr val="tx1"/>
                </a:solidFill>
              </a:rPr>
              <a:t>1</a:t>
            </a:r>
            <a:r>
              <a:rPr lang="ru-RU" sz="800" noProof="0" dirty="0">
                <a:solidFill>
                  <a:schemeClr val="tx1"/>
                </a:solidFill>
              </a:rPr>
              <a:t>. O’Byrne PM, et al. Trials 2017;18:12; 2. O’Byrne PM, et al. Am J Respir Crit Care Med 2005;171:1290–1136; 3. Papi A, et al. N Engl J Med 2007;356:2040-2052.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4A8125B6-8968-4D1A-9651-BA0E01C1003D}"/>
              </a:ext>
            </a:extLst>
          </p:cNvPr>
          <p:cNvSpPr txBox="1">
            <a:spLocks/>
          </p:cNvSpPr>
          <p:nvPr/>
        </p:nvSpPr>
        <p:spPr bwMode="auto">
          <a:xfrm>
            <a:off x="179513" y="1268760"/>
            <a:ext cx="8784975" cy="5116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88000" indent="-2880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2000" b="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00" indent="-2880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◦"/>
              <a:defRPr sz="2000" b="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-2880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defRPr sz="2000" b="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880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830051"/>
              </a:buClr>
              <a:buSzPct val="100000"/>
              <a:buFont typeface="Arial" panose="020B0604020202020204" pitchFamily="34" charset="0"/>
              <a:buChar char="–"/>
              <a:defRPr sz="2000" b="0" baseline="0">
                <a:solidFill>
                  <a:srgbClr val="F0AB00"/>
                </a:solidFill>
                <a:latin typeface="+mn-lt"/>
                <a:ea typeface="+mn-ea"/>
                <a:cs typeface="+mn-cs"/>
              </a:defRPr>
            </a:lvl4pPr>
            <a:lvl5pPr marL="1152000" indent="-2880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0798" indent="-176209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77987" indent="-176209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35175" indent="-176209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92364" indent="-176209" algn="l" rtl="0" eaLnBrk="1" fontAlgn="base" hangingPunct="1">
              <a:spcBef>
                <a:spcPct val="0"/>
              </a:spcBef>
              <a:spcAft>
                <a:spcPct val="0"/>
              </a:spcAft>
              <a:buChar char="•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216000">
              <a:buClr>
                <a:srgbClr val="EB9C09"/>
              </a:buClr>
            </a:pPr>
            <a:r>
              <a:rPr lang="ru-RU" sz="1700" b="1" dirty="0">
                <a:solidFill>
                  <a:srgbClr val="303434"/>
                </a:solidFill>
              </a:rPr>
              <a:t>ИГКС могут быть объединены с КДБА или с быстродействующим β</a:t>
            </a:r>
            <a:r>
              <a:rPr lang="ru-RU" sz="1700" b="1" baseline="-25000" dirty="0">
                <a:solidFill>
                  <a:srgbClr val="303434"/>
                </a:solidFill>
              </a:rPr>
              <a:t>2</a:t>
            </a:r>
            <a:r>
              <a:rPr lang="ru-RU" sz="1700" b="1" dirty="0">
                <a:solidFill>
                  <a:srgbClr val="303434"/>
                </a:solidFill>
              </a:rPr>
              <a:t>-адреномиметиком в качестве препарата для купирования симптомов</a:t>
            </a:r>
            <a:r>
              <a:rPr lang="ru-RU" sz="1700" b="1" baseline="30000" dirty="0">
                <a:solidFill>
                  <a:srgbClr val="303434"/>
                </a:solidFill>
              </a:rPr>
              <a:t>1</a:t>
            </a:r>
          </a:p>
          <a:p>
            <a:pPr marL="216000" indent="-216000">
              <a:buClr>
                <a:srgbClr val="EB9C09"/>
              </a:buClr>
            </a:pPr>
            <a:r>
              <a:rPr lang="ru-RU" sz="1700" dirty="0">
                <a:solidFill>
                  <a:srgbClr val="303434"/>
                </a:solidFill>
              </a:rPr>
              <a:t>В таком случае, когда пациент будет принимать препарат для купирования симптомов, он будет получать и ИГКС. </a:t>
            </a:r>
            <a:r>
              <a:rPr lang="ru-RU" sz="1700" b="1" dirty="0">
                <a:solidFill>
                  <a:srgbClr val="303434"/>
                </a:solidFill>
              </a:rPr>
              <a:t>Данная схема позволяет одновременно титровать ИГКС и препарат для купирования симптомов и оказывать терапевтическое воздействие на первопричинные воспалительные процессы</a:t>
            </a:r>
            <a:r>
              <a:rPr lang="ru-RU" sz="1700" b="1" baseline="30000" dirty="0">
                <a:solidFill>
                  <a:srgbClr val="303434"/>
                </a:solidFill>
              </a:rPr>
              <a:t>1</a:t>
            </a:r>
          </a:p>
          <a:p>
            <a:pPr marL="216000" indent="-216000">
              <a:buClr>
                <a:srgbClr val="EB9C09"/>
              </a:buClr>
            </a:pPr>
            <a:r>
              <a:rPr lang="ru-RU" sz="1700" dirty="0">
                <a:solidFill>
                  <a:srgbClr val="303434"/>
                </a:solidFill>
              </a:rPr>
              <a:t>Повышение интенсивности использования </a:t>
            </a:r>
            <a:r>
              <a:rPr lang="ru-RU" sz="1700" b="1" dirty="0">
                <a:solidFill>
                  <a:srgbClr val="303434"/>
                </a:solidFill>
              </a:rPr>
              <a:t>ИГКС во время более выраженных проявлений симптомов заболевания снижает вероятность обострений</a:t>
            </a:r>
            <a:r>
              <a:rPr lang="ru-RU" sz="1700" b="1" baseline="30000" dirty="0">
                <a:solidFill>
                  <a:srgbClr val="303434"/>
                </a:solidFill>
              </a:rPr>
              <a:t>2</a:t>
            </a:r>
          </a:p>
          <a:p>
            <a:pPr marL="216000" indent="-216000">
              <a:buClr>
                <a:srgbClr val="EB9C09"/>
              </a:buClr>
            </a:pPr>
            <a:r>
              <a:rPr lang="ru-RU" sz="1700" dirty="0">
                <a:solidFill>
                  <a:srgbClr val="303434"/>
                </a:solidFill>
              </a:rPr>
              <a:t>Ожидалось, что пациенты будут получать более высокие дозы ИГКС; однако, по итогам исследования BEST, оказалось, что на протяжении шестимесячного периода </a:t>
            </a:r>
            <a:r>
              <a:rPr lang="ru-RU" sz="1700" b="1" dirty="0">
                <a:solidFill>
                  <a:srgbClr val="303434"/>
                </a:solidFill>
              </a:rPr>
              <a:t>у пациентов, использующих один ингалятор, кумулятивная доза ИГКС была ниже, чем у пациентов, получающих стандартный режим терапии</a:t>
            </a:r>
            <a:r>
              <a:rPr lang="ru-RU" sz="1700" b="1" baseline="30000" dirty="0">
                <a:solidFill>
                  <a:srgbClr val="303434"/>
                </a:solidFill>
              </a:rPr>
              <a:t>3</a:t>
            </a:r>
          </a:p>
          <a:p>
            <a:pPr marL="216000" indent="-216000">
              <a:buClr>
                <a:srgbClr val="EB9C09"/>
              </a:buClr>
            </a:pPr>
            <a:r>
              <a:rPr lang="ru-RU" sz="1700" dirty="0">
                <a:solidFill>
                  <a:srgbClr val="303434"/>
                </a:solidFill>
              </a:rPr>
              <a:t>Помимо этого, исследование BEST показало, что при легкой БА применение комбинации БДП и </a:t>
            </a:r>
            <a:r>
              <a:rPr lang="ru-RU" sz="1700" dirty="0" err="1">
                <a:solidFill>
                  <a:srgbClr val="303434"/>
                </a:solidFill>
              </a:rPr>
              <a:t>сальбутамола</a:t>
            </a:r>
            <a:r>
              <a:rPr lang="ru-RU" sz="1700" dirty="0">
                <a:solidFill>
                  <a:srgbClr val="303434"/>
                </a:solidFill>
              </a:rPr>
              <a:t> в одном ингаляторе по потребности было столь же эффективным, как и стандартная поддерживающая терапия ИГК</a:t>
            </a:r>
            <a:r>
              <a:rPr lang="ru-RU" sz="1800" dirty="0">
                <a:solidFill>
                  <a:srgbClr val="303434"/>
                </a:solidFill>
              </a:rPr>
              <a:t>С</a:t>
            </a:r>
            <a:r>
              <a:rPr lang="ru-RU" sz="1800" baseline="30000" dirty="0">
                <a:solidFill>
                  <a:srgbClr val="303434"/>
                </a:solidFill>
              </a:rPr>
              <a:t>3</a:t>
            </a:r>
            <a:endParaRPr lang="ru-RU" sz="1400" dirty="0">
              <a:solidFill>
                <a:srgbClr val="3034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33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Тяжелая </a:t>
            </a:r>
            <a:r>
              <a:rPr lang="ru-RU" sz="6000" dirty="0"/>
              <a:t>бронхиальная </a:t>
            </a:r>
            <a:r>
              <a:rPr lang="ru-RU" sz="6000" dirty="0" smtClean="0"/>
              <a:t>астма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sz="7200" dirty="0" smtClean="0"/>
              <a:t>Новые возможности</a:t>
            </a:r>
            <a:endParaRPr lang="ru-RU" sz="7200" dirty="0"/>
          </a:p>
          <a:p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7220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51520" y="260649"/>
            <a:ext cx="8733083" cy="7920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Трудная в лечении и тяжелая астма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628800"/>
            <a:ext cx="52013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Тяжелая астма</a:t>
            </a:r>
          </a:p>
          <a:p>
            <a:endParaRPr lang="ru-RU" b="1" dirty="0"/>
          </a:p>
          <a:p>
            <a:r>
              <a:rPr lang="ru-RU" b="1" dirty="0" smtClean="0"/>
              <a:t> - </a:t>
            </a:r>
            <a:r>
              <a:rPr lang="ru-RU" dirty="0" smtClean="0"/>
              <a:t>разновидность трудной в лечении астмы. </a:t>
            </a:r>
          </a:p>
          <a:p>
            <a:r>
              <a:rPr lang="ru-RU" dirty="0" smtClean="0"/>
              <a:t>Это астма, которая остается неконтролируемой, несмотря на приверженность пациента к максимально оптимизированной терапии и лечение сопутствующих состояний или течение которой ухудшается при попытки снизить высокие дозы терапии.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Астма не может быть классифицирована как тяжелая, если ее течение улучшается при коррекции техники ингаляции и приверженности терапии.</a:t>
            </a:r>
          </a:p>
          <a:p>
            <a:endParaRPr lang="ru-RU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397" y="1772816"/>
            <a:ext cx="3247207" cy="44731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6457890"/>
            <a:ext cx="89846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000" i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GINA. Difficult-to-treat &amp; severe asthma in adolescent and adult patients. Diagnosis and Management. GINA Pocket Guide For Health Professionals. November 2018. </a:t>
            </a:r>
            <a:r>
              <a:rPr lang="ru-RU" sz="1000" i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Информация доступна на сайте </a:t>
            </a:r>
            <a:r>
              <a:rPr lang="pt-BR" sz="1000" i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ginaasthma.org (</a:t>
            </a:r>
            <a:r>
              <a:rPr lang="ru-RU" sz="1000" i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дата обращения 05.02.2019)</a:t>
            </a:r>
            <a:endParaRPr kumimoji="0" lang="pt-BR" sz="1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2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8964612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46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151" y="1279670"/>
            <a:ext cx="8764172" cy="182503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Не менее 300 млн пациентов всех возрастных групп во всем мире страдают бронхиальной астмой (БА)</a:t>
            </a:r>
            <a:r>
              <a:rPr lang="ru-RU" sz="2400" baseline="30000" dirty="0">
                <a:solidFill>
                  <a:srgbClr val="002060"/>
                </a:solidFill>
              </a:rPr>
              <a:t>1</a:t>
            </a:r>
            <a:r>
              <a:rPr lang="ru-RU" sz="2400" dirty="0">
                <a:solidFill>
                  <a:srgbClr val="002060"/>
                </a:solidFill>
              </a:rPr>
              <a:t> . 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250 000 </a:t>
            </a:r>
            <a:r>
              <a:rPr lang="ru-RU" sz="2400" dirty="0">
                <a:solidFill>
                  <a:srgbClr val="002060"/>
                </a:solidFill>
              </a:rPr>
              <a:t>пациентов с БА умирают ежегодно</a:t>
            </a:r>
            <a:r>
              <a:rPr lang="ru-RU" sz="2400" baseline="30000" dirty="0">
                <a:solidFill>
                  <a:srgbClr val="002060"/>
                </a:solidFill>
              </a:rPr>
              <a:t>1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В России – 6,9% взрослого населения</a:t>
            </a:r>
            <a:r>
              <a:rPr lang="ru-RU" sz="2400" baseline="30000" dirty="0">
                <a:solidFill>
                  <a:srgbClr val="002060"/>
                </a:solidFill>
              </a:rPr>
              <a:t>2</a:t>
            </a:r>
            <a:r>
              <a:rPr lang="ru-RU" sz="2400" dirty="0">
                <a:solidFill>
                  <a:srgbClr val="002060"/>
                </a:solidFill>
              </a:rPr>
              <a:t>, 10% детей</a:t>
            </a:r>
            <a:r>
              <a:rPr lang="ru-RU" sz="2400" baseline="300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39151" y="0"/>
            <a:ext cx="7886700" cy="8994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    Эпидемиология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04002"/>
            <a:ext cx="88924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" y="4220308"/>
            <a:ext cx="7886700" cy="523220"/>
          </a:xfrm>
          <a:prstGeom prst="rect">
            <a:avLst/>
          </a:prstGeom>
          <a:solidFill>
            <a:srgbClr val="4A206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– 10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больных имеют тяжелую БА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914" y="6150114"/>
            <a:ext cx="8764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Bousquet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al. Uniform definition of asthma severity, control and exacerbations: document presented for the World Health Organization Consultation on Severe Asthma. J Allergy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Immunol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2010; 126: 926–38. 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Chuchalin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AG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 al.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 J COPD 2014; 9: 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963–74.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Национальная программа «Бронхиальная астма у детей. Стратегия лечения и профилактика».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изд. М., 2012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6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7" y="332656"/>
            <a:ext cx="8712349" cy="637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5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116632"/>
            <a:ext cx="8070850" cy="863601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Анти-</a:t>
            </a:r>
            <a:r>
              <a:rPr lang="ru-RU" b="1" dirty="0" err="1" smtClean="0"/>
              <a:t>IgE</a:t>
            </a:r>
            <a:r>
              <a:rPr lang="ru-RU" b="1" dirty="0" smtClean="0"/>
              <a:t>-терапия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1125538"/>
            <a:ext cx="8784976" cy="5111750"/>
          </a:xfrm>
        </p:spPr>
        <p:txBody>
          <a:bodyPr>
            <a:normAutofit/>
          </a:bodyPr>
          <a:lstStyle/>
          <a:p>
            <a:pPr fontAlgn="base"/>
            <a:r>
              <a:rPr lang="ru-RU" sz="1800" dirty="0" smtClean="0"/>
              <a:t>При </a:t>
            </a:r>
            <a:r>
              <a:rPr lang="ru-RU" sz="1800" dirty="0"/>
              <a:t>тяжелом, рефрактерном к традиционной фармакотерапии течении БА эффективной может быть анти-</a:t>
            </a:r>
            <a:r>
              <a:rPr lang="ru-RU" sz="1800" dirty="0" err="1"/>
              <a:t>IgE</a:t>
            </a:r>
            <a:r>
              <a:rPr lang="ru-RU" sz="1800" dirty="0"/>
              <a:t>-терапия, основанная на парентеральном введении анти-</a:t>
            </a:r>
            <a:r>
              <a:rPr lang="ru-RU" sz="1800" dirty="0" err="1"/>
              <a:t>IgE</a:t>
            </a:r>
            <a:r>
              <a:rPr lang="ru-RU" sz="1800" dirty="0"/>
              <a:t>-антител в виде препарата </a:t>
            </a:r>
            <a:r>
              <a:rPr lang="ru-RU" sz="1800" dirty="0" err="1"/>
              <a:t>омализумаб</a:t>
            </a:r>
            <a:r>
              <a:rPr lang="ru-RU" sz="1800" dirty="0"/>
              <a:t> (</a:t>
            </a:r>
            <a:r>
              <a:rPr lang="ru-RU" sz="1800" dirty="0" err="1"/>
              <a:t>Ксолар</a:t>
            </a:r>
            <a:r>
              <a:rPr lang="ru-RU" sz="1800" dirty="0" smtClean="0"/>
              <a:t>).</a:t>
            </a:r>
            <a:endParaRPr lang="ru-RU" sz="1800" dirty="0"/>
          </a:p>
          <a:p>
            <a:pPr fontAlgn="base"/>
            <a:r>
              <a:rPr lang="ru-RU" sz="1800" b="1" dirty="0" err="1"/>
              <a:t>Омализумаб</a:t>
            </a:r>
            <a:r>
              <a:rPr lang="ru-RU" sz="1800" dirty="0"/>
              <a:t> связывает </a:t>
            </a:r>
            <a:r>
              <a:rPr lang="ru-RU" sz="1800" dirty="0" err="1"/>
              <a:t>свободноциркулирующие</a:t>
            </a:r>
            <a:r>
              <a:rPr lang="ru-RU" sz="1800" dirty="0"/>
              <a:t> в крови </a:t>
            </a:r>
            <a:r>
              <a:rPr lang="ru-RU" sz="1800" dirty="0" err="1"/>
              <a:t>IgE</a:t>
            </a:r>
            <a:r>
              <a:rPr lang="ru-RU" sz="1800" dirty="0"/>
              <a:t>, снижает продукцию </a:t>
            </a:r>
            <a:r>
              <a:rPr lang="ru-RU" sz="1800" dirty="0" err="1"/>
              <a:t>высокоаффинных</a:t>
            </a:r>
            <a:r>
              <a:rPr lang="ru-RU" sz="1800" dirty="0"/>
              <a:t> рецепторов на мембране тучных клеток и базофилов, что приводит к уменьшению экскреции медиаторов, выраженности аллергического воспаления и обратному развитию обострения БА</a:t>
            </a:r>
            <a:r>
              <a:rPr lang="ru-RU" sz="1800" dirty="0" smtClean="0"/>
              <a:t>.</a:t>
            </a:r>
            <a:endParaRPr lang="ru-RU" sz="1800" dirty="0"/>
          </a:p>
          <a:p>
            <a:pPr fontAlgn="base"/>
            <a:r>
              <a:rPr lang="ru-RU" sz="1800" dirty="0"/>
              <a:t>Перед началом лечения рассчитывается индивидуальная доза </a:t>
            </a:r>
            <a:r>
              <a:rPr lang="ru-RU" sz="1800" dirty="0" err="1"/>
              <a:t>омализумаба</a:t>
            </a:r>
            <a:r>
              <a:rPr lang="ru-RU" sz="1800" dirty="0"/>
              <a:t> с учетом уровня общего </a:t>
            </a:r>
            <a:r>
              <a:rPr lang="ru-RU" sz="1800" dirty="0" err="1"/>
              <a:t>IgE</a:t>
            </a:r>
            <a:r>
              <a:rPr lang="ru-RU" sz="1800" dirty="0"/>
              <a:t> в периферической крови и массы тела ребенка, препарат вводится подкожно. </a:t>
            </a:r>
            <a:r>
              <a:rPr lang="ru-RU" sz="1800" dirty="0" err="1"/>
              <a:t>Омализумаб</a:t>
            </a:r>
            <a:r>
              <a:rPr lang="ru-RU" sz="1800" dirty="0"/>
              <a:t> способствует снижению частоты обострений БА, количества госпитализаций и обращений за неотложной помощью, уменьшению объема базисной терапии с достижением в большинстве случаев полного контроля болезни</a:t>
            </a:r>
            <a:r>
              <a:rPr lang="ru-RU" sz="1800" dirty="0" smtClean="0"/>
              <a:t>.</a:t>
            </a:r>
            <a:endParaRPr lang="ru-RU" sz="1800" dirty="0"/>
          </a:p>
          <a:p>
            <a:pPr fontAlgn="base"/>
            <a:r>
              <a:rPr lang="ru-RU" sz="1800" dirty="0"/>
              <a:t>После начала терапии в отдельных случаях может отмечаться головная боль, а в месте его подкожного введения — возникновение отека, эритемы, зуда. Основным показанием к назначению </a:t>
            </a:r>
            <a:r>
              <a:rPr lang="ru-RU" sz="1800" dirty="0" err="1"/>
              <a:t>омализумаба</a:t>
            </a:r>
            <a:r>
              <a:rPr lang="ru-RU" sz="1800" dirty="0"/>
              <a:t> является тяжелая БА у детей 6 лет и старше, рефрактерная к проводимой фармакотерапии.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997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7" y="1022350"/>
            <a:ext cx="2271712" cy="217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9" name="Group 102"/>
          <p:cNvGrpSpPr>
            <a:grpSpLocks/>
          </p:cNvGrpSpPr>
          <p:nvPr/>
        </p:nvGrpSpPr>
        <p:grpSpPr bwMode="auto">
          <a:xfrm>
            <a:off x="-329976" y="2500315"/>
            <a:ext cx="9473979" cy="3636921"/>
            <a:chOff x="-294370" y="2680218"/>
            <a:chExt cx="9473288" cy="3638221"/>
          </a:xfrm>
        </p:grpSpPr>
        <p:grpSp>
          <p:nvGrpSpPr>
            <p:cNvPr id="34826" name="Group 101"/>
            <p:cNvGrpSpPr>
              <a:grpSpLocks/>
            </p:cNvGrpSpPr>
            <p:nvPr/>
          </p:nvGrpSpPr>
          <p:grpSpPr bwMode="auto">
            <a:xfrm>
              <a:off x="-294370" y="2680218"/>
              <a:ext cx="9473288" cy="3638221"/>
              <a:chOff x="-294370" y="2680218"/>
              <a:chExt cx="9473288" cy="3638221"/>
            </a:xfrm>
          </p:grpSpPr>
          <p:grpSp>
            <p:nvGrpSpPr>
              <p:cNvPr id="34831" name="Group 19"/>
              <p:cNvGrpSpPr>
                <a:grpSpLocks/>
              </p:cNvGrpSpPr>
              <p:nvPr/>
            </p:nvGrpSpPr>
            <p:grpSpPr bwMode="auto">
              <a:xfrm>
                <a:off x="-294370" y="2680218"/>
                <a:ext cx="9473288" cy="3638221"/>
                <a:chOff x="-294370" y="2384384"/>
                <a:chExt cx="9473288" cy="3638221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-294370" y="4195668"/>
                  <a:ext cx="1450549" cy="3694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9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itchFamily="34" charset="0"/>
                    </a:rPr>
                    <a:t>Предпочтительная </a:t>
                  </a:r>
                  <a:r>
                    <a:rPr kumimoji="0" lang="ru-RU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itchFamily="34" charset="0"/>
                    </a:rPr>
                    <a:t>базисная  терапия</a:t>
                  </a:r>
                  <a:endPara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4834" name="TextBox 15"/>
                <p:cNvSpPr txBox="1">
                  <a:spLocks noChangeArrowheads="1"/>
                </p:cNvSpPr>
                <p:nvPr/>
              </p:nvSpPr>
              <p:spPr bwMode="auto">
                <a:xfrm>
                  <a:off x="-134351" y="4811971"/>
                  <a:ext cx="1094538" cy="5849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itchFamily="2" charset="2"/>
                    <a:buChar char="¡"/>
                    <a:defRPr sz="2900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l"/>
                    <a:defRPr sz="2500"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itchFamily="2" charset="2"/>
                    <a:buChar char="¡"/>
                    <a:defRPr sz="2200"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l"/>
                    <a:defRPr sz="1900"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itchFamily="2" charset="2"/>
                    <a:buChar char="¡"/>
                    <a:defRPr sz="1900"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itchFamily="2" charset="2"/>
                    <a:buChar char="¡"/>
                    <a:defRPr sz="1900"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itchFamily="2" charset="2"/>
                    <a:buChar char="¡"/>
                    <a:defRPr sz="1900"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itchFamily="2" charset="2"/>
                    <a:buChar char="¡"/>
                    <a:defRPr sz="1900"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itchFamily="2" charset="2"/>
                    <a:buChar char="¡"/>
                    <a:defRPr sz="1900"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en-US" sz="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Другие </a:t>
                  </a:r>
                  <a:r>
                    <a:rPr kumimoji="0" lang="ru-RU" altLang="en-US" sz="800" b="1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варианты базисной терапии</a:t>
                  </a:r>
                  <a:endParaRPr kumimoji="0" lang="en-US" altLang="en-US" sz="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sp>
              <p:nvSpPr>
                <p:cNvPr id="34835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-32673" y="5560775"/>
                  <a:ext cx="1184184" cy="4618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70000"/>
                    <a:buFont typeface="Wingdings" pitchFamily="2" charset="2"/>
                    <a:buChar char="¡"/>
                    <a:defRPr sz="2900">
                      <a:solidFill>
                        <a:schemeClr val="tx1"/>
                      </a:solidFill>
                      <a:latin typeface="Verdana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l"/>
                    <a:defRPr sz="2500">
                      <a:solidFill>
                        <a:schemeClr val="tx1"/>
                      </a:solidFill>
                      <a:latin typeface="Verdana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itchFamily="2" charset="2"/>
                    <a:buChar char="¡"/>
                    <a:defRPr sz="2200">
                      <a:solidFill>
                        <a:schemeClr val="tx1"/>
                      </a:solidFill>
                      <a:latin typeface="Verdana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itchFamily="2" charset="2"/>
                    <a:buChar char="l"/>
                    <a:defRPr sz="1900">
                      <a:solidFill>
                        <a:schemeClr val="tx1"/>
                      </a:solidFill>
                      <a:latin typeface="Verdana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tx2"/>
                    </a:buClr>
                    <a:buSzPct val="60000"/>
                    <a:buFont typeface="Wingdings" pitchFamily="2" charset="2"/>
                    <a:buChar char="¡"/>
                    <a:defRPr sz="1900">
                      <a:solidFill>
                        <a:schemeClr val="tx1"/>
                      </a:solidFill>
                      <a:latin typeface="Verdan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itchFamily="2" charset="2"/>
                    <a:buChar char="¡"/>
                    <a:defRPr sz="1900">
                      <a:solidFill>
                        <a:schemeClr val="tx1"/>
                      </a:solidFill>
                      <a:latin typeface="Verdan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itchFamily="2" charset="2"/>
                    <a:buChar char="¡"/>
                    <a:defRPr sz="1900">
                      <a:solidFill>
                        <a:schemeClr val="tx1"/>
                      </a:solidFill>
                      <a:latin typeface="Verdan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itchFamily="2" charset="2"/>
                    <a:buChar char="¡"/>
                    <a:defRPr sz="1900">
                      <a:solidFill>
                        <a:schemeClr val="tx1"/>
                      </a:solidFill>
                      <a:latin typeface="Verdan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60000"/>
                    <a:buFont typeface="Wingdings" pitchFamily="2" charset="2"/>
                    <a:buChar char="¡"/>
                    <a:defRPr sz="1900">
                      <a:solidFill>
                        <a:schemeClr val="tx1"/>
                      </a:solidFill>
                      <a:latin typeface="Verdana" pitchFamily="34" charset="0"/>
                    </a:defRPr>
                  </a:lvl9pPr>
                </a:lstStyle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itchFamily="34" charset="0"/>
                      <a:ea typeface="+mn-ea"/>
                      <a:cs typeface="Arial" pitchFamily="34" charset="0"/>
                    </a:rPr>
                    <a:t>Препарат для облегчения симптомов</a:t>
                  </a:r>
                  <a:endParaRPr kumimoji="0" lang="en-US" alt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34836" name="Group 14"/>
                <p:cNvGrpSpPr>
                  <a:grpSpLocks/>
                </p:cNvGrpSpPr>
                <p:nvPr/>
              </p:nvGrpSpPr>
              <p:grpSpPr bwMode="auto">
                <a:xfrm>
                  <a:off x="1078497" y="2384384"/>
                  <a:ext cx="8100421" cy="3549070"/>
                  <a:chOff x="1078497" y="2384384"/>
                  <a:chExt cx="8100421" cy="3549070"/>
                </a:xfrm>
              </p:grpSpPr>
              <p:sp>
                <p:nvSpPr>
                  <p:cNvPr id="18" name="Rectangle 17"/>
                  <p:cNvSpPr/>
                  <p:nvPr/>
                </p:nvSpPr>
                <p:spPr>
                  <a:xfrm>
                    <a:off x="1086572" y="5511286"/>
                    <a:ext cx="4030295" cy="422168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По </a:t>
                    </a:r>
                    <a:r>
                      <a: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потребности</a:t>
                    </a:r>
                    <a:r>
                      <a:rPr kumimoji="0" lang="ru-RU" sz="1200" b="0" i="0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 - </a:t>
                    </a:r>
                    <a:r>
                      <a: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КДБА</a:t>
                    </a:r>
                    <a:endParaRPr kumimoji="0" lang="en-US" sz="9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34837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078497" y="2384384"/>
                    <a:ext cx="8091054" cy="3543379"/>
                    <a:chOff x="1374331" y="2384384"/>
                    <a:chExt cx="8091054" cy="3543379"/>
                  </a:xfrm>
                </p:grpSpPr>
                <p:sp>
                  <p:nvSpPr>
                    <p:cNvPr id="5" name="Rectangle 4"/>
                    <p:cNvSpPr/>
                    <p:nvPr/>
                  </p:nvSpPr>
                  <p:spPr>
                    <a:xfrm>
                      <a:off x="1374331" y="4142372"/>
                      <a:ext cx="1328640" cy="1357798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Ступень 1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Низкие дозы </a:t>
                      </a:r>
                      <a:b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ru-RU" sz="1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ИГКС</a:t>
                      </a:r>
                      <a:endParaRPr kumimoji="0" lang="en-US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" name="Rectangle 8"/>
                    <p:cNvSpPr/>
                    <p:nvPr/>
                  </p:nvSpPr>
                  <p:spPr>
                    <a:xfrm>
                      <a:off x="2680916" y="4142372"/>
                      <a:ext cx="2704735" cy="1357798"/>
                    </a:xfrm>
                    <a:prstGeom prst="rect">
                      <a:avLst/>
                    </a:pr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Ступень 2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Низкие дозы </a:t>
                      </a:r>
                      <a:r>
                        <a:rPr kumimoji="0" lang="ru-RU" sz="140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ИГКС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Антагонисты лейкотриеновых рецепторов 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АЛР), </a:t>
                      </a:r>
                      <a:r>
                        <a:rPr kumimoji="0" lang="ru-RU" sz="1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низкие </a:t>
                      </a:r>
                      <a:r>
                        <a:rPr kumimoji="0" lang="ru-RU" sz="1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дозы теофиллина</a:t>
                      </a:r>
                      <a:endParaRPr kumimoji="0" lang="en-US" sz="1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" name="Rectangle 10"/>
                    <p:cNvSpPr/>
                    <p:nvPr/>
                  </p:nvSpPr>
                  <p:spPr>
                    <a:xfrm rot="155207">
                      <a:off x="5398177" y="3514547"/>
                      <a:ext cx="1609302" cy="2136695"/>
                    </a:xfrm>
                    <a:custGeom>
                      <a:avLst/>
                      <a:gdLst>
                        <a:gd name="connsiteX0" fmla="*/ 0 w 900112"/>
                        <a:gd name="connsiteY0" fmla="*/ 0 h 1357314"/>
                        <a:gd name="connsiteX1" fmla="*/ 900112 w 900112"/>
                        <a:gd name="connsiteY1" fmla="*/ 0 h 1357314"/>
                        <a:gd name="connsiteX2" fmla="*/ 900112 w 900112"/>
                        <a:gd name="connsiteY2" fmla="*/ 1357314 h 1357314"/>
                        <a:gd name="connsiteX3" fmla="*/ 0 w 900112"/>
                        <a:gd name="connsiteY3" fmla="*/ 1357314 h 1357314"/>
                        <a:gd name="connsiteX4" fmla="*/ 0 w 900112"/>
                        <a:gd name="connsiteY4" fmla="*/ 0 h 1357314"/>
                        <a:gd name="connsiteX0" fmla="*/ 0 w 900112"/>
                        <a:gd name="connsiteY0" fmla="*/ 427055 h 1784369"/>
                        <a:gd name="connsiteX1" fmla="*/ 900112 w 900112"/>
                        <a:gd name="connsiteY1" fmla="*/ 0 h 1784369"/>
                        <a:gd name="connsiteX2" fmla="*/ 900112 w 900112"/>
                        <a:gd name="connsiteY2" fmla="*/ 1784369 h 1784369"/>
                        <a:gd name="connsiteX3" fmla="*/ 0 w 900112"/>
                        <a:gd name="connsiteY3" fmla="*/ 1784369 h 1784369"/>
                        <a:gd name="connsiteX4" fmla="*/ 0 w 900112"/>
                        <a:gd name="connsiteY4" fmla="*/ 427055 h 1784369"/>
                        <a:gd name="connsiteX0" fmla="*/ 0 w 900112"/>
                        <a:gd name="connsiteY0" fmla="*/ 588420 h 1945734"/>
                        <a:gd name="connsiteX1" fmla="*/ 891195 w 900112"/>
                        <a:gd name="connsiteY1" fmla="*/ 0 h 1945734"/>
                        <a:gd name="connsiteX2" fmla="*/ 900112 w 900112"/>
                        <a:gd name="connsiteY2" fmla="*/ 1945734 h 1945734"/>
                        <a:gd name="connsiteX3" fmla="*/ 0 w 900112"/>
                        <a:gd name="connsiteY3" fmla="*/ 1945734 h 1945734"/>
                        <a:gd name="connsiteX4" fmla="*/ 0 w 900112"/>
                        <a:gd name="connsiteY4" fmla="*/ 588420 h 19457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0112" h="1945734">
                          <a:moveTo>
                            <a:pt x="0" y="588420"/>
                          </a:moveTo>
                          <a:lnTo>
                            <a:pt x="891195" y="0"/>
                          </a:lnTo>
                          <a:cubicBezTo>
                            <a:pt x="894167" y="648578"/>
                            <a:pt x="897140" y="1297156"/>
                            <a:pt x="900112" y="1945734"/>
                          </a:cubicBezTo>
                          <a:lnTo>
                            <a:pt x="0" y="1945734"/>
                          </a:lnTo>
                          <a:lnTo>
                            <a:pt x="0" y="588420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" name="Rectangle 10"/>
                    <p:cNvSpPr/>
                    <p:nvPr/>
                  </p:nvSpPr>
                  <p:spPr>
                    <a:xfrm>
                      <a:off x="6865092" y="2916787"/>
                      <a:ext cx="1292131" cy="3010976"/>
                    </a:xfrm>
                    <a:custGeom>
                      <a:avLst/>
                      <a:gdLst>
                        <a:gd name="connsiteX0" fmla="*/ 0 w 900112"/>
                        <a:gd name="connsiteY0" fmla="*/ 0 h 1357314"/>
                        <a:gd name="connsiteX1" fmla="*/ 900112 w 900112"/>
                        <a:gd name="connsiteY1" fmla="*/ 0 h 1357314"/>
                        <a:gd name="connsiteX2" fmla="*/ 900112 w 900112"/>
                        <a:gd name="connsiteY2" fmla="*/ 1357314 h 1357314"/>
                        <a:gd name="connsiteX3" fmla="*/ 0 w 900112"/>
                        <a:gd name="connsiteY3" fmla="*/ 1357314 h 1357314"/>
                        <a:gd name="connsiteX4" fmla="*/ 0 w 900112"/>
                        <a:gd name="connsiteY4" fmla="*/ 0 h 1357314"/>
                        <a:gd name="connsiteX0" fmla="*/ 0 w 900112"/>
                        <a:gd name="connsiteY0" fmla="*/ 427055 h 1784369"/>
                        <a:gd name="connsiteX1" fmla="*/ 900112 w 900112"/>
                        <a:gd name="connsiteY1" fmla="*/ 0 h 1784369"/>
                        <a:gd name="connsiteX2" fmla="*/ 900112 w 900112"/>
                        <a:gd name="connsiteY2" fmla="*/ 1784369 h 1784369"/>
                        <a:gd name="connsiteX3" fmla="*/ 0 w 900112"/>
                        <a:gd name="connsiteY3" fmla="*/ 1784369 h 1784369"/>
                        <a:gd name="connsiteX4" fmla="*/ 0 w 900112"/>
                        <a:gd name="connsiteY4" fmla="*/ 427055 h 1784369"/>
                        <a:gd name="connsiteX0" fmla="*/ 0 w 900112"/>
                        <a:gd name="connsiteY0" fmla="*/ 588420 h 1945734"/>
                        <a:gd name="connsiteX1" fmla="*/ 891195 w 900112"/>
                        <a:gd name="connsiteY1" fmla="*/ 0 h 1945734"/>
                        <a:gd name="connsiteX2" fmla="*/ 900112 w 900112"/>
                        <a:gd name="connsiteY2" fmla="*/ 1945734 h 1945734"/>
                        <a:gd name="connsiteX3" fmla="*/ 0 w 900112"/>
                        <a:gd name="connsiteY3" fmla="*/ 1945734 h 1945734"/>
                        <a:gd name="connsiteX4" fmla="*/ 0 w 900112"/>
                        <a:gd name="connsiteY4" fmla="*/ 588420 h 1945734"/>
                        <a:gd name="connsiteX0" fmla="*/ 0 w 918205"/>
                        <a:gd name="connsiteY0" fmla="*/ 476915 h 1834229"/>
                        <a:gd name="connsiteX1" fmla="*/ 917948 w 918205"/>
                        <a:gd name="connsiteY1" fmla="*/ 0 h 1834229"/>
                        <a:gd name="connsiteX2" fmla="*/ 900112 w 918205"/>
                        <a:gd name="connsiteY2" fmla="*/ 1834229 h 1834229"/>
                        <a:gd name="connsiteX3" fmla="*/ 0 w 918205"/>
                        <a:gd name="connsiteY3" fmla="*/ 1834229 h 1834229"/>
                        <a:gd name="connsiteX4" fmla="*/ 0 w 918205"/>
                        <a:gd name="connsiteY4" fmla="*/ 476915 h 1834229"/>
                        <a:gd name="connsiteX0" fmla="*/ 0 w 909426"/>
                        <a:gd name="connsiteY0" fmla="*/ 439746 h 1797060"/>
                        <a:gd name="connsiteX1" fmla="*/ 909031 w 909426"/>
                        <a:gd name="connsiteY1" fmla="*/ 0 h 1797060"/>
                        <a:gd name="connsiteX2" fmla="*/ 900112 w 909426"/>
                        <a:gd name="connsiteY2" fmla="*/ 1797060 h 1797060"/>
                        <a:gd name="connsiteX3" fmla="*/ 0 w 909426"/>
                        <a:gd name="connsiteY3" fmla="*/ 1797060 h 1797060"/>
                        <a:gd name="connsiteX4" fmla="*/ 0 w 909426"/>
                        <a:gd name="connsiteY4" fmla="*/ 439746 h 1797060"/>
                        <a:gd name="connsiteX0" fmla="*/ 0 w 900970"/>
                        <a:gd name="connsiteY0" fmla="*/ 356117 h 1713431"/>
                        <a:gd name="connsiteX1" fmla="*/ 900113 w 900970"/>
                        <a:gd name="connsiteY1" fmla="*/ 0 h 1713431"/>
                        <a:gd name="connsiteX2" fmla="*/ 900112 w 900970"/>
                        <a:gd name="connsiteY2" fmla="*/ 1713431 h 1713431"/>
                        <a:gd name="connsiteX3" fmla="*/ 0 w 900970"/>
                        <a:gd name="connsiteY3" fmla="*/ 1713431 h 1713431"/>
                        <a:gd name="connsiteX4" fmla="*/ 0 w 900970"/>
                        <a:gd name="connsiteY4" fmla="*/ 356117 h 1713431"/>
                        <a:gd name="connsiteX0" fmla="*/ 0 w 900970"/>
                        <a:gd name="connsiteY0" fmla="*/ 386568 h 1713431"/>
                        <a:gd name="connsiteX1" fmla="*/ 900113 w 900970"/>
                        <a:gd name="connsiteY1" fmla="*/ 0 h 1713431"/>
                        <a:gd name="connsiteX2" fmla="*/ 900112 w 900970"/>
                        <a:gd name="connsiteY2" fmla="*/ 1713431 h 1713431"/>
                        <a:gd name="connsiteX3" fmla="*/ 0 w 900970"/>
                        <a:gd name="connsiteY3" fmla="*/ 1713431 h 1713431"/>
                        <a:gd name="connsiteX4" fmla="*/ 0 w 900970"/>
                        <a:gd name="connsiteY4" fmla="*/ 386568 h 17134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0970" h="1713431">
                          <a:moveTo>
                            <a:pt x="0" y="386568"/>
                          </a:moveTo>
                          <a:cubicBezTo>
                            <a:pt x="300038" y="267862"/>
                            <a:pt x="600075" y="118706"/>
                            <a:pt x="900113" y="0"/>
                          </a:cubicBezTo>
                          <a:cubicBezTo>
                            <a:pt x="903085" y="648578"/>
                            <a:pt x="897140" y="1064853"/>
                            <a:pt x="900112" y="1713431"/>
                          </a:cubicBezTo>
                          <a:lnTo>
                            <a:pt x="0" y="1713431"/>
                          </a:lnTo>
                          <a:lnTo>
                            <a:pt x="0" y="386568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Ступень 4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Средние/</a:t>
                      </a:r>
                      <a:br>
                        <a:rPr kumimoji="0" lang="ru-RU" sz="12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ru-RU" sz="12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высокие дозы ИГКС/ДДБА</a:t>
                      </a:r>
                      <a:endParaRPr kumimoji="0" lang="en-US" sz="120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Добавить  </a:t>
                      </a:r>
                      <a:r>
                        <a:rPr kumimoji="0" lang="ru-RU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тиотропий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Средние/высокие </a:t>
                      </a:r>
                      <a:r>
                        <a:rPr kumimoji="0" lang="ru-RU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дозы ИГКС + АЛР </a:t>
                      </a:r>
                      <a:endParaRPr kumimoji="0" lang="en-US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9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или  </a:t>
                      </a:r>
                      <a:r>
                        <a:rPr kumimoji="0" lang="en-US" sz="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+ </a:t>
                      </a:r>
                      <a:r>
                        <a:rPr kumimoji="0" lang="ru-RU" sz="9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теофиллин)</a:t>
                      </a:r>
                      <a:endParaRPr kumimoji="0" lang="en-US" sz="9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" name="Rectangle 10"/>
                    <p:cNvSpPr/>
                    <p:nvPr/>
                  </p:nvSpPr>
                  <p:spPr>
                    <a:xfrm>
                      <a:off x="8178016" y="2384384"/>
                      <a:ext cx="1287369" cy="3077322"/>
                    </a:xfrm>
                    <a:custGeom>
                      <a:avLst/>
                      <a:gdLst>
                        <a:gd name="connsiteX0" fmla="*/ 0 w 900112"/>
                        <a:gd name="connsiteY0" fmla="*/ 0 h 1357314"/>
                        <a:gd name="connsiteX1" fmla="*/ 900112 w 900112"/>
                        <a:gd name="connsiteY1" fmla="*/ 0 h 1357314"/>
                        <a:gd name="connsiteX2" fmla="*/ 900112 w 900112"/>
                        <a:gd name="connsiteY2" fmla="*/ 1357314 h 1357314"/>
                        <a:gd name="connsiteX3" fmla="*/ 0 w 900112"/>
                        <a:gd name="connsiteY3" fmla="*/ 1357314 h 1357314"/>
                        <a:gd name="connsiteX4" fmla="*/ 0 w 900112"/>
                        <a:gd name="connsiteY4" fmla="*/ 0 h 1357314"/>
                        <a:gd name="connsiteX0" fmla="*/ 0 w 900112"/>
                        <a:gd name="connsiteY0" fmla="*/ 427055 h 1784369"/>
                        <a:gd name="connsiteX1" fmla="*/ 900112 w 900112"/>
                        <a:gd name="connsiteY1" fmla="*/ 0 h 1784369"/>
                        <a:gd name="connsiteX2" fmla="*/ 900112 w 900112"/>
                        <a:gd name="connsiteY2" fmla="*/ 1784369 h 1784369"/>
                        <a:gd name="connsiteX3" fmla="*/ 0 w 900112"/>
                        <a:gd name="connsiteY3" fmla="*/ 1784369 h 1784369"/>
                        <a:gd name="connsiteX4" fmla="*/ 0 w 900112"/>
                        <a:gd name="connsiteY4" fmla="*/ 427055 h 1784369"/>
                        <a:gd name="connsiteX0" fmla="*/ 0 w 900112"/>
                        <a:gd name="connsiteY0" fmla="*/ 588420 h 1945734"/>
                        <a:gd name="connsiteX1" fmla="*/ 891195 w 900112"/>
                        <a:gd name="connsiteY1" fmla="*/ 0 h 1945734"/>
                        <a:gd name="connsiteX2" fmla="*/ 900112 w 900112"/>
                        <a:gd name="connsiteY2" fmla="*/ 1945734 h 1945734"/>
                        <a:gd name="connsiteX3" fmla="*/ 0 w 900112"/>
                        <a:gd name="connsiteY3" fmla="*/ 1945734 h 1945734"/>
                        <a:gd name="connsiteX4" fmla="*/ 0 w 900112"/>
                        <a:gd name="connsiteY4" fmla="*/ 588420 h 1945734"/>
                        <a:gd name="connsiteX0" fmla="*/ 0 w 918205"/>
                        <a:gd name="connsiteY0" fmla="*/ 476915 h 1834229"/>
                        <a:gd name="connsiteX1" fmla="*/ 917948 w 918205"/>
                        <a:gd name="connsiteY1" fmla="*/ 0 h 1834229"/>
                        <a:gd name="connsiteX2" fmla="*/ 900112 w 918205"/>
                        <a:gd name="connsiteY2" fmla="*/ 1834229 h 1834229"/>
                        <a:gd name="connsiteX3" fmla="*/ 0 w 918205"/>
                        <a:gd name="connsiteY3" fmla="*/ 1834229 h 1834229"/>
                        <a:gd name="connsiteX4" fmla="*/ 0 w 918205"/>
                        <a:gd name="connsiteY4" fmla="*/ 476915 h 1834229"/>
                        <a:gd name="connsiteX0" fmla="*/ 0 w 909426"/>
                        <a:gd name="connsiteY0" fmla="*/ 439746 h 1797060"/>
                        <a:gd name="connsiteX1" fmla="*/ 909031 w 909426"/>
                        <a:gd name="connsiteY1" fmla="*/ 0 h 1797060"/>
                        <a:gd name="connsiteX2" fmla="*/ 900112 w 909426"/>
                        <a:gd name="connsiteY2" fmla="*/ 1797060 h 1797060"/>
                        <a:gd name="connsiteX3" fmla="*/ 0 w 909426"/>
                        <a:gd name="connsiteY3" fmla="*/ 1797060 h 1797060"/>
                        <a:gd name="connsiteX4" fmla="*/ 0 w 909426"/>
                        <a:gd name="connsiteY4" fmla="*/ 439746 h 1797060"/>
                        <a:gd name="connsiteX0" fmla="*/ 0 w 900970"/>
                        <a:gd name="connsiteY0" fmla="*/ 356117 h 1713431"/>
                        <a:gd name="connsiteX1" fmla="*/ 900113 w 900970"/>
                        <a:gd name="connsiteY1" fmla="*/ 0 h 1713431"/>
                        <a:gd name="connsiteX2" fmla="*/ 900112 w 900970"/>
                        <a:gd name="connsiteY2" fmla="*/ 1713431 h 1713431"/>
                        <a:gd name="connsiteX3" fmla="*/ 0 w 900970"/>
                        <a:gd name="connsiteY3" fmla="*/ 1713431 h 1713431"/>
                        <a:gd name="connsiteX4" fmla="*/ 0 w 900970"/>
                        <a:gd name="connsiteY4" fmla="*/ 356117 h 1713431"/>
                        <a:gd name="connsiteX0" fmla="*/ 0 w 918205"/>
                        <a:gd name="connsiteY0" fmla="*/ 319199 h 1676513"/>
                        <a:gd name="connsiteX1" fmla="*/ 917948 w 918205"/>
                        <a:gd name="connsiteY1" fmla="*/ 0 h 1676513"/>
                        <a:gd name="connsiteX2" fmla="*/ 900112 w 918205"/>
                        <a:gd name="connsiteY2" fmla="*/ 1676513 h 1676513"/>
                        <a:gd name="connsiteX3" fmla="*/ 0 w 918205"/>
                        <a:gd name="connsiteY3" fmla="*/ 1676513 h 1676513"/>
                        <a:gd name="connsiteX4" fmla="*/ 0 w 918205"/>
                        <a:gd name="connsiteY4" fmla="*/ 319199 h 1676513"/>
                        <a:gd name="connsiteX0" fmla="*/ 0 w 918205"/>
                        <a:gd name="connsiteY0" fmla="*/ 304432 h 1676513"/>
                        <a:gd name="connsiteX1" fmla="*/ 917948 w 918205"/>
                        <a:gd name="connsiteY1" fmla="*/ 0 h 1676513"/>
                        <a:gd name="connsiteX2" fmla="*/ 900112 w 918205"/>
                        <a:gd name="connsiteY2" fmla="*/ 1676513 h 1676513"/>
                        <a:gd name="connsiteX3" fmla="*/ 0 w 918205"/>
                        <a:gd name="connsiteY3" fmla="*/ 1676513 h 1676513"/>
                        <a:gd name="connsiteX4" fmla="*/ 0 w 918205"/>
                        <a:gd name="connsiteY4" fmla="*/ 304432 h 1676513"/>
                        <a:gd name="connsiteX0" fmla="*/ 0 w 905870"/>
                        <a:gd name="connsiteY0" fmla="*/ 223214 h 1595295"/>
                        <a:gd name="connsiteX1" fmla="*/ 905364 w 905870"/>
                        <a:gd name="connsiteY1" fmla="*/ 0 h 1595295"/>
                        <a:gd name="connsiteX2" fmla="*/ 900112 w 905870"/>
                        <a:gd name="connsiteY2" fmla="*/ 1595295 h 1595295"/>
                        <a:gd name="connsiteX3" fmla="*/ 0 w 905870"/>
                        <a:gd name="connsiteY3" fmla="*/ 1595295 h 1595295"/>
                        <a:gd name="connsiteX4" fmla="*/ 0 w 905870"/>
                        <a:gd name="connsiteY4" fmla="*/ 223214 h 1595295"/>
                        <a:gd name="connsiteX0" fmla="*/ 0 w 905870"/>
                        <a:gd name="connsiteY0" fmla="*/ 259509 h 1595295"/>
                        <a:gd name="connsiteX1" fmla="*/ 905364 w 905870"/>
                        <a:gd name="connsiteY1" fmla="*/ 0 h 1595295"/>
                        <a:gd name="connsiteX2" fmla="*/ 900112 w 905870"/>
                        <a:gd name="connsiteY2" fmla="*/ 1595295 h 1595295"/>
                        <a:gd name="connsiteX3" fmla="*/ 0 w 905870"/>
                        <a:gd name="connsiteY3" fmla="*/ 1595295 h 1595295"/>
                        <a:gd name="connsiteX4" fmla="*/ 0 w 905870"/>
                        <a:gd name="connsiteY4" fmla="*/ 259509 h 1595295"/>
                        <a:gd name="connsiteX0" fmla="*/ 0 w 936443"/>
                        <a:gd name="connsiteY0" fmla="*/ 211116 h 1546902"/>
                        <a:gd name="connsiteX1" fmla="*/ 936293 w 936443"/>
                        <a:gd name="connsiteY1" fmla="*/ 0 h 1546902"/>
                        <a:gd name="connsiteX2" fmla="*/ 900112 w 936443"/>
                        <a:gd name="connsiteY2" fmla="*/ 1546902 h 1546902"/>
                        <a:gd name="connsiteX3" fmla="*/ 0 w 936443"/>
                        <a:gd name="connsiteY3" fmla="*/ 1546902 h 1546902"/>
                        <a:gd name="connsiteX4" fmla="*/ 0 w 936443"/>
                        <a:gd name="connsiteY4" fmla="*/ 211116 h 1546902"/>
                        <a:gd name="connsiteX0" fmla="*/ 0 w 936799"/>
                        <a:gd name="connsiteY0" fmla="*/ 211116 h 1546902"/>
                        <a:gd name="connsiteX1" fmla="*/ 936293 w 936799"/>
                        <a:gd name="connsiteY1" fmla="*/ 0 h 1546902"/>
                        <a:gd name="connsiteX2" fmla="*/ 931041 w 936799"/>
                        <a:gd name="connsiteY2" fmla="*/ 1546902 h 1546902"/>
                        <a:gd name="connsiteX3" fmla="*/ 0 w 936799"/>
                        <a:gd name="connsiteY3" fmla="*/ 1546902 h 1546902"/>
                        <a:gd name="connsiteX4" fmla="*/ 0 w 936799"/>
                        <a:gd name="connsiteY4" fmla="*/ 211116 h 1546902"/>
                        <a:gd name="connsiteX0" fmla="*/ 0 w 936489"/>
                        <a:gd name="connsiteY0" fmla="*/ 211116 h 1546902"/>
                        <a:gd name="connsiteX1" fmla="*/ 936293 w 936489"/>
                        <a:gd name="connsiteY1" fmla="*/ 0 h 1546902"/>
                        <a:gd name="connsiteX2" fmla="*/ 910421 w 936489"/>
                        <a:gd name="connsiteY2" fmla="*/ 1546902 h 1546902"/>
                        <a:gd name="connsiteX3" fmla="*/ 0 w 936489"/>
                        <a:gd name="connsiteY3" fmla="*/ 1546902 h 1546902"/>
                        <a:gd name="connsiteX4" fmla="*/ 0 w 936489"/>
                        <a:gd name="connsiteY4" fmla="*/ 211116 h 1546902"/>
                        <a:gd name="connsiteX0" fmla="*/ 0 w 936489"/>
                        <a:gd name="connsiteY0" fmla="*/ 243099 h 1546902"/>
                        <a:gd name="connsiteX1" fmla="*/ 936293 w 936489"/>
                        <a:gd name="connsiteY1" fmla="*/ 0 h 1546902"/>
                        <a:gd name="connsiteX2" fmla="*/ 910421 w 936489"/>
                        <a:gd name="connsiteY2" fmla="*/ 1546902 h 1546902"/>
                        <a:gd name="connsiteX3" fmla="*/ 0 w 936489"/>
                        <a:gd name="connsiteY3" fmla="*/ 1546902 h 1546902"/>
                        <a:gd name="connsiteX4" fmla="*/ 0 w 936489"/>
                        <a:gd name="connsiteY4" fmla="*/ 243099 h 1546902"/>
                        <a:gd name="connsiteX0" fmla="*/ 0 w 911759"/>
                        <a:gd name="connsiteY0" fmla="*/ 243099 h 1546902"/>
                        <a:gd name="connsiteX1" fmla="*/ 910959 w 911759"/>
                        <a:gd name="connsiteY1" fmla="*/ 0 h 1546902"/>
                        <a:gd name="connsiteX2" fmla="*/ 910421 w 911759"/>
                        <a:gd name="connsiteY2" fmla="*/ 1546902 h 1546902"/>
                        <a:gd name="connsiteX3" fmla="*/ 0 w 911759"/>
                        <a:gd name="connsiteY3" fmla="*/ 1546902 h 1546902"/>
                        <a:gd name="connsiteX4" fmla="*/ 0 w 911759"/>
                        <a:gd name="connsiteY4" fmla="*/ 243099 h 1546902"/>
                        <a:gd name="connsiteX0" fmla="*/ 0 w 919796"/>
                        <a:gd name="connsiteY0" fmla="*/ 243099 h 1546902"/>
                        <a:gd name="connsiteX1" fmla="*/ 919403 w 919796"/>
                        <a:gd name="connsiteY1" fmla="*/ 0 h 1546902"/>
                        <a:gd name="connsiteX2" fmla="*/ 910421 w 919796"/>
                        <a:gd name="connsiteY2" fmla="*/ 1546902 h 1546902"/>
                        <a:gd name="connsiteX3" fmla="*/ 0 w 919796"/>
                        <a:gd name="connsiteY3" fmla="*/ 1546902 h 1546902"/>
                        <a:gd name="connsiteX4" fmla="*/ 0 w 919796"/>
                        <a:gd name="connsiteY4" fmla="*/ 243099 h 1546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19796" h="1546902">
                          <a:moveTo>
                            <a:pt x="0" y="243099"/>
                          </a:moveTo>
                          <a:cubicBezTo>
                            <a:pt x="301788" y="168694"/>
                            <a:pt x="617615" y="74405"/>
                            <a:pt x="919403" y="0"/>
                          </a:cubicBezTo>
                          <a:cubicBezTo>
                            <a:pt x="922375" y="648578"/>
                            <a:pt x="907449" y="898324"/>
                            <a:pt x="910421" y="1546902"/>
                          </a:cubicBezTo>
                          <a:lnTo>
                            <a:pt x="0" y="1546902"/>
                          </a:lnTo>
                          <a:lnTo>
                            <a:pt x="0" y="243099"/>
                          </a:ln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Ступень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Рассмотрите </a:t>
                      </a:r>
                      <a:b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дополнительную терапию </a:t>
                      </a:r>
                      <a:b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(например, </a:t>
                      </a:r>
                      <a:b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</a:b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тиотропий,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анти-</a:t>
                      </a:r>
                      <a:r>
                        <a:rPr kumimoji="0" lang="en-US" sz="11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IgE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, 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анти-ИЛ5)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Добавить </a:t>
                      </a:r>
                      <a:r>
                        <a:rPr kumimoji="0" lang="ru-RU" sz="11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низкие дозы </a:t>
                      </a:r>
                      <a:r>
                        <a:rPr kumimoji="0" lang="ru-RU" sz="11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системных ГКС</a:t>
                      </a:r>
                      <a:endParaRPr kumimoji="0" lang="en-US" sz="11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9" name="Rectangle 18"/>
                  <p:cNvSpPr/>
                  <p:nvPr/>
                </p:nvSpPr>
                <p:spPr>
                  <a:xfrm>
                    <a:off x="5083467" y="5497125"/>
                    <a:ext cx="4095451" cy="430639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По </a:t>
                    </a:r>
                    <a:r>
                      <a: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потребности -  </a:t>
                    </a:r>
                    <a:r>
                      <a: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КДБА или </a:t>
                    </a:r>
                    <a:br>
                      <a: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</a:br>
                    <a:r>
                      <a: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низкие дозы </a:t>
                    </a:r>
                    <a:r>
                      <a: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ИГКС/формотерол</a:t>
                    </a:r>
                    <a:endParaRPr kumimoji="0" lang="en-US" sz="9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44" name="Straight Connector 43"/>
              <p:cNvCxnSpPr/>
              <p:nvPr/>
            </p:nvCxnSpPr>
            <p:spPr>
              <a:xfrm flipV="1">
                <a:off x="1062623" y="5773771"/>
                <a:ext cx="8116295" cy="31761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Connector 44"/>
            <p:cNvCxnSpPr/>
            <p:nvPr/>
          </p:nvCxnSpPr>
          <p:spPr>
            <a:xfrm>
              <a:off x="2407137" y="4427090"/>
              <a:ext cx="0" cy="1346681"/>
            </a:xfrm>
            <a:prstGeom prst="line">
              <a:avLst/>
            </a:prstGeom>
            <a:ln w="381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5083467" y="4438206"/>
              <a:ext cx="11112" cy="1854863"/>
            </a:xfrm>
            <a:prstGeom prst="line">
              <a:avLst/>
            </a:prstGeom>
            <a:ln w="381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570845" y="3537772"/>
              <a:ext cx="20636" cy="2220120"/>
            </a:xfrm>
            <a:prstGeom prst="line">
              <a:avLst/>
            </a:prstGeom>
            <a:ln w="381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881583" y="3032964"/>
              <a:ext cx="12790" cy="2740807"/>
            </a:xfrm>
            <a:prstGeom prst="line">
              <a:avLst/>
            </a:prstGeom>
            <a:ln w="381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5608638" y="1254128"/>
            <a:ext cx="312896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ОЦЕНКА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Диагностика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Контроль симптомов и факторов риска (включая функцию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внешнего дыхания)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Предпочтение пациента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82903" y="3296846"/>
            <a:ext cx="3163888" cy="746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КОРРЕКЦИЯ ТЕРАПИИ</a:t>
            </a:r>
            <a:br>
              <a:rPr kumimoji="0" lang="ru-RU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</a:b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Препараты для лечения БА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Немедикаментозные вмешательства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Коррекция модифицируемых факторов риска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413" y="1254126"/>
            <a:ext cx="2381250" cy="1069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ОЦЕНКА ОТВЕТА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Симптомы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Обострения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Побочные эффекты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Удовлетворённость пациента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Функция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внешнего дыхания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348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414" y="393704"/>
            <a:ext cx="8897937" cy="860422"/>
          </a:xfrm>
          <a:prstGeom prst="rect">
            <a:avLst/>
          </a:prstGeom>
        </p:spPr>
        <p:txBody>
          <a:bodyPr anchor="t"/>
          <a:lstStyle/>
          <a:p>
            <a:r>
              <a:rPr lang="en-US" altLang="en-US" sz="3200" b="1" dirty="0" smtClean="0">
                <a:solidFill>
                  <a:srgbClr val="002060"/>
                </a:solidFill>
                <a:latin typeface="+mn-lt"/>
              </a:rPr>
              <a:t>GINA </a:t>
            </a:r>
            <a:r>
              <a:rPr lang="ru-RU" altLang="en-US" sz="3200" b="1" dirty="0" smtClean="0">
                <a:solidFill>
                  <a:srgbClr val="002060"/>
                </a:solidFill>
                <a:latin typeface="+mn-lt"/>
              </a:rPr>
              <a:t>201</a:t>
            </a:r>
            <a:r>
              <a:rPr lang="ru-RU" altLang="en-US" sz="3200" b="1" dirty="0">
                <a:solidFill>
                  <a:srgbClr val="002060"/>
                </a:solidFill>
                <a:latin typeface="+mn-lt"/>
              </a:rPr>
              <a:t>8</a:t>
            </a:r>
            <a:r>
              <a:rPr lang="ru-RU" altLang="en-US" sz="3200" b="1" dirty="0" smtClean="0">
                <a:solidFill>
                  <a:srgbClr val="002060"/>
                </a:solidFill>
                <a:latin typeface="+mn-lt"/>
              </a:rPr>
              <a:t>: ступенчатый подход к терапии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292" y="6637800"/>
            <a:ext cx="890111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Initiative for Asthma. Global Strategy for Asthma Management and Prevention (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update).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2018;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</a:t>
            </a:r>
            <a:r>
              <a:rPr kumimoji="0" lang="ru-RU" sz="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.</a:t>
            </a:r>
            <a:r>
              <a:rPr kumimoji="0" lang="en-US" sz="9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ginaasthma</a:t>
            </a:r>
            <a:r>
              <a:rPr kumimoji="0" lang="ru-RU" sz="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.</a:t>
            </a:r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org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(дата обращения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07.04.2018)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3485" y="4055240"/>
            <a:ext cx="14255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prstClr val="black"/>
                </a:solidFill>
              </a:rPr>
              <a:t>Ступень 3</a:t>
            </a:r>
            <a:endParaRPr lang="en-US" sz="1400" b="1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ru-RU" sz="1200" dirty="0">
                <a:solidFill>
                  <a:prstClr val="black"/>
                </a:solidFill>
              </a:rPr>
              <a:t>Низкие дозы 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ИГКС/ДДБА</a:t>
            </a:r>
          </a:p>
          <a:p>
            <a:pPr lvl="0" algn="ctr">
              <a:defRPr/>
            </a:pPr>
            <a:endParaRPr lang="ru-RU" sz="1200" b="1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ru-RU" sz="800" i="1" dirty="0">
                <a:solidFill>
                  <a:prstClr val="black"/>
                </a:solidFill>
              </a:rPr>
              <a:t>Средние/высокие </a:t>
            </a:r>
            <a:br>
              <a:rPr lang="ru-RU" sz="800" i="1" dirty="0">
                <a:solidFill>
                  <a:prstClr val="black"/>
                </a:solidFill>
              </a:rPr>
            </a:br>
            <a:r>
              <a:rPr lang="ru-RU" sz="800" i="1" dirty="0">
                <a:solidFill>
                  <a:prstClr val="black"/>
                </a:solidFill>
              </a:rPr>
              <a:t>дозы ИГКС</a:t>
            </a:r>
          </a:p>
          <a:p>
            <a:pPr lvl="0" algn="ctr">
              <a:defRPr/>
            </a:pPr>
            <a:r>
              <a:rPr lang="ru-RU" sz="800" i="1" dirty="0">
                <a:solidFill>
                  <a:prstClr val="black"/>
                </a:solidFill>
              </a:rPr>
              <a:t>Низкие дозы ИГКС + АЛР </a:t>
            </a:r>
            <a:r>
              <a:rPr lang="ru-RU" sz="1050" i="1" dirty="0">
                <a:solidFill>
                  <a:prstClr val="black"/>
                </a:solidFill>
              </a:rPr>
              <a:t/>
            </a:r>
            <a:br>
              <a:rPr lang="ru-RU" sz="1050" i="1" dirty="0">
                <a:solidFill>
                  <a:prstClr val="black"/>
                </a:solidFill>
              </a:rPr>
            </a:br>
            <a:r>
              <a:rPr lang="ru-RU" sz="1050" i="1" dirty="0">
                <a:solidFill>
                  <a:prstClr val="black"/>
                </a:solidFill>
              </a:rPr>
              <a:t>(или  </a:t>
            </a:r>
            <a:r>
              <a:rPr lang="ru-RU" sz="1050" i="1" dirty="0" smtClean="0">
                <a:solidFill>
                  <a:prstClr val="black"/>
                </a:solidFill>
              </a:rPr>
              <a:t>+теофиллины</a:t>
            </a:r>
            <a:r>
              <a:rPr lang="ru-RU" sz="1050" i="1" dirty="0">
                <a:solidFill>
                  <a:prstClr val="black"/>
                </a:solidFill>
              </a:rPr>
              <a:t>)</a:t>
            </a:r>
            <a:endParaRPr lang="en-US" sz="1050" i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 bwMode="auto">
          <a:xfrm flipV="1">
            <a:off x="1017748" y="4812010"/>
            <a:ext cx="8116887" cy="3175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-20946" y="4537478"/>
            <a:ext cx="9144003" cy="923330"/>
          </a:xfrm>
          <a:prstGeom prst="rect">
            <a:avLst/>
          </a:prstGeom>
          <a:solidFill>
            <a:srgbClr val="4A206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Анти-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IgE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терапия предлагается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лечения больных с тяжелой аллергической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астмой, не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контролируемой на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ступени лечения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Уровень доказательности А)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GINA,201</a:t>
            </a:r>
            <a:r>
              <a:rPr lang="ru-RU" b="1" dirty="0">
                <a:solidFill>
                  <a:schemeClr val="bg1"/>
                </a:solidFill>
                <a:latin typeface="Calibri"/>
              </a:rPr>
              <a:t>8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50843" y="6334699"/>
            <a:ext cx="4175425" cy="294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24" name="TextBox 32"/>
          <p:cNvSpPr txBox="1">
            <a:spLocks noChangeArrowheads="1"/>
          </p:cNvSpPr>
          <p:nvPr/>
        </p:nvSpPr>
        <p:spPr bwMode="auto">
          <a:xfrm>
            <a:off x="122241" y="6210106"/>
            <a:ext cx="83200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SansCond"/>
                <a:ea typeface="+mn-ea"/>
                <a:cs typeface="Arial" pitchFamily="34" charset="0"/>
              </a:rPr>
              <a:t>ИГКС – ингаляционные глюкокортикостероиды, ДДБА – длительно действующие бета-агонисты, 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SansCond"/>
                <a:ea typeface="+mn-ea"/>
                <a:cs typeface="Arial" pitchFamily="34" charset="0"/>
              </a:rPr>
              <a:t> </a:t>
            </a:r>
            <a:r>
              <a:rPr kumimoji="0" lang="ru-R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SansCond"/>
                <a:ea typeface="+mn-ea"/>
                <a:cs typeface="Arial" pitchFamily="34" charset="0"/>
              </a:rPr>
              <a:t>СГКС – системные глюкокортикостероиды; </a:t>
            </a:r>
            <a:r>
              <a:rPr kumimoji="0" lang="ru-R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КДБА  – короткодействующие </a:t>
            </a:r>
            <a:r>
              <a:rPr kumimoji="0" lang="ru-RU" alt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бета-агонисты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54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0"/>
            <a:ext cx="8389937" cy="776288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err="1" smtClean="0"/>
              <a:t>Антицитокиновая</a:t>
            </a:r>
            <a:r>
              <a:rPr lang="ru-RU" sz="3600" b="1" dirty="0" smtClean="0"/>
              <a:t> терапия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0825" y="765175"/>
            <a:ext cx="8713663" cy="5544145"/>
          </a:xfrm>
        </p:spPr>
        <p:txBody>
          <a:bodyPr>
            <a:normAutofit fontScale="40000" lnSpcReduction="20000"/>
          </a:bodyPr>
          <a:lstStyle/>
          <a:p>
            <a:pPr fontAlgn="base"/>
            <a:endParaRPr lang="ru-RU" dirty="0" smtClean="0"/>
          </a:p>
          <a:p>
            <a:pPr fontAlgn="base"/>
            <a:r>
              <a:rPr lang="ru-RU" sz="5000" dirty="0" smtClean="0"/>
              <a:t>Основываясь </a:t>
            </a:r>
            <a:r>
              <a:rPr lang="ru-RU" sz="5000" dirty="0"/>
              <a:t>на традиционных сведениях о Тh2-зависимом генезе астмы и эозинофильном воспалении дыхательных путей при данном заболевании, мишенями </a:t>
            </a:r>
            <a:r>
              <a:rPr lang="ru-RU" sz="5000" dirty="0" err="1"/>
              <a:t>антицитокиновой</a:t>
            </a:r>
            <a:r>
              <a:rPr lang="ru-RU" sz="5000" dirty="0"/>
              <a:t> терапии помимо </a:t>
            </a:r>
            <a:r>
              <a:rPr lang="ru-RU" sz="5000" dirty="0" err="1"/>
              <a:t>IgE</a:t>
            </a:r>
            <a:r>
              <a:rPr lang="ru-RU" sz="5000" dirty="0"/>
              <a:t> следует рассматривать также </a:t>
            </a:r>
            <a:r>
              <a:rPr lang="ru-RU" sz="5000" dirty="0" err="1"/>
              <a:t>интерлейкины</a:t>
            </a:r>
            <a:r>
              <a:rPr lang="ru-RU" sz="5000" dirty="0"/>
              <a:t> ИЛ-5, ИЛ-13, ИЛ-4, ИЛ-9</a:t>
            </a:r>
            <a:r>
              <a:rPr lang="ru-RU" sz="5000" dirty="0" smtClean="0"/>
              <a:t>.</a:t>
            </a:r>
            <a:endParaRPr lang="ru-RU" sz="5000" dirty="0"/>
          </a:p>
          <a:p>
            <a:pPr fontAlgn="base"/>
            <a:r>
              <a:rPr lang="ru-RU" sz="5000" b="1" dirty="0"/>
              <a:t>Анти-интерлейкин-5-антитела</a:t>
            </a:r>
            <a:r>
              <a:rPr lang="ru-RU" sz="5000" dirty="0"/>
              <a:t>. ИЛ-5 задействован в активации и созревании эозинофилов. </a:t>
            </a:r>
            <a:endParaRPr lang="ru-RU" sz="5000" dirty="0" smtClean="0"/>
          </a:p>
          <a:p>
            <a:pPr fontAlgn="base"/>
            <a:r>
              <a:rPr lang="ru-RU" sz="5000" dirty="0" err="1" smtClean="0">
                <a:solidFill>
                  <a:srgbClr val="FF0000"/>
                </a:solidFill>
              </a:rPr>
              <a:t>Меполизумаб</a:t>
            </a:r>
            <a:r>
              <a:rPr lang="ru-RU" sz="5000" dirty="0" smtClean="0">
                <a:solidFill>
                  <a:srgbClr val="FF0000"/>
                </a:solidFill>
              </a:rPr>
              <a:t> и </a:t>
            </a:r>
            <a:r>
              <a:rPr lang="ru-RU" sz="5000" dirty="0" err="1" smtClean="0">
                <a:solidFill>
                  <a:srgbClr val="FF0000"/>
                </a:solidFill>
              </a:rPr>
              <a:t>реслизумаб</a:t>
            </a:r>
            <a:r>
              <a:rPr lang="ru-RU" sz="5000" dirty="0" smtClean="0">
                <a:solidFill>
                  <a:srgbClr val="FF0000"/>
                </a:solidFill>
              </a:rPr>
              <a:t> </a:t>
            </a:r>
            <a:r>
              <a:rPr lang="ru-RU" sz="5000" dirty="0" smtClean="0"/>
              <a:t>анти-ИЛ-5-антитела — продемонстрировал </a:t>
            </a:r>
            <a:r>
              <a:rPr lang="ru-RU" sz="5000" dirty="0"/>
              <a:t>эффективность терапии, в том числе в виде снижения обострений БА на 52% в год</a:t>
            </a:r>
            <a:r>
              <a:rPr lang="ru-RU" sz="5000" dirty="0" smtClean="0"/>
              <a:t>.</a:t>
            </a:r>
            <a:r>
              <a:rPr lang="ru-RU" sz="5000" dirty="0"/>
              <a:t> </a:t>
            </a:r>
          </a:p>
          <a:p>
            <a:pPr fontAlgn="base"/>
            <a:r>
              <a:rPr lang="ru-RU" sz="5000" dirty="0"/>
              <a:t>В настоящее время </a:t>
            </a:r>
            <a:r>
              <a:rPr lang="ru-RU" sz="5000" dirty="0" smtClean="0"/>
              <a:t>регистрируется антитела </a:t>
            </a:r>
            <a:r>
              <a:rPr lang="ru-RU" sz="5000" dirty="0"/>
              <a:t>к рецептору ИЛ-5 (</a:t>
            </a:r>
            <a:r>
              <a:rPr lang="ru-RU" sz="5000" dirty="0" err="1">
                <a:solidFill>
                  <a:srgbClr val="FF0000"/>
                </a:solidFill>
              </a:rPr>
              <a:t>Benralizumab</a:t>
            </a:r>
            <a:r>
              <a:rPr lang="ru-RU" sz="5000" dirty="0"/>
              <a:t>), эффекты истощения эозинофилов наблюдаются в течение нескольких месяцев после одной инъекции данного препарата</a:t>
            </a:r>
            <a:r>
              <a:rPr lang="ru-RU" sz="5000" dirty="0" smtClean="0"/>
              <a:t>.</a:t>
            </a:r>
            <a:r>
              <a:rPr lang="ru-RU" sz="5000" dirty="0"/>
              <a:t> </a:t>
            </a:r>
            <a:endParaRPr lang="ru-RU" sz="5000" dirty="0" smtClean="0"/>
          </a:p>
          <a:p>
            <a:pPr fontAlgn="base"/>
            <a:r>
              <a:rPr lang="ru-RU" sz="5000" dirty="0" err="1">
                <a:solidFill>
                  <a:srgbClr val="FF0000"/>
                </a:solidFill>
              </a:rPr>
              <a:t>Dupilumab</a:t>
            </a:r>
            <a:r>
              <a:rPr lang="ru-RU" sz="5000" dirty="0">
                <a:solidFill>
                  <a:srgbClr val="FF0000"/>
                </a:solidFill>
              </a:rPr>
              <a:t> </a:t>
            </a:r>
            <a:r>
              <a:rPr lang="ru-RU" sz="5000" dirty="0"/>
              <a:t>— одна из последних разработок анти-ИЛ-4-терапии, воздействует на альфа-субъединицу рецептора ИЛ-4. Его применение у больных с эозинофильной астмой вследствие ингибирования как ИЛ- 4 и ИЛ-13 сопровождается значительным сокращением обострений БА и улучшением функции легких у взрослых с </a:t>
            </a:r>
            <a:r>
              <a:rPr lang="ru-RU" sz="5000" dirty="0" err="1"/>
              <a:t>персистирующей</a:t>
            </a:r>
            <a:r>
              <a:rPr lang="ru-RU" sz="5000" dirty="0"/>
              <a:t> астмой, отменой бета-агонистов и уменьшением дозы ингаляционных ГКС</a:t>
            </a:r>
            <a:r>
              <a:rPr lang="ru-RU" sz="5000" dirty="0" smtClean="0"/>
              <a:t>.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25911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549108"/>
            <a:ext cx="9166615" cy="554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1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012825"/>
            <a:ext cx="8070850" cy="524986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b="1" dirty="0"/>
              <a:t>Анти-интерлейкин-13-антитела</a:t>
            </a:r>
            <a:r>
              <a:rPr lang="ru-RU" dirty="0"/>
              <a:t>. ИЛ-13 является важным медиатором БА и воспроизводит большинство ее характеристик в экспериментальных моделях, в том числе </a:t>
            </a:r>
            <a:r>
              <a:rPr lang="ru-RU" dirty="0" err="1"/>
              <a:t>ремоделирование</a:t>
            </a:r>
            <a:r>
              <a:rPr lang="ru-RU" dirty="0"/>
              <a:t>, </a:t>
            </a:r>
            <a:r>
              <a:rPr lang="ru-RU" dirty="0" err="1"/>
              <a:t>гиперпродукцию</a:t>
            </a:r>
            <a:r>
              <a:rPr lang="ru-RU" dirty="0"/>
              <a:t> слизи, синтез </a:t>
            </a:r>
            <a:r>
              <a:rPr lang="ru-RU" dirty="0" err="1"/>
              <a:t>IgE</a:t>
            </a:r>
            <a:r>
              <a:rPr lang="ru-RU" dirty="0"/>
              <a:t>, </a:t>
            </a:r>
            <a:r>
              <a:rPr lang="ru-RU" dirty="0" err="1"/>
              <a:t>рекрутирование</a:t>
            </a:r>
            <a:r>
              <a:rPr lang="ru-RU" dirty="0"/>
              <a:t> эозинофилов и базофилов.</a:t>
            </a:r>
          </a:p>
          <a:p>
            <a:pPr marL="0" indent="0" fontAlgn="base">
              <a:buNone/>
            </a:pPr>
            <a:r>
              <a:rPr lang="ru-RU" dirty="0"/>
              <a:t> </a:t>
            </a:r>
          </a:p>
          <a:p>
            <a:pPr fontAlgn="base"/>
            <a:r>
              <a:rPr lang="ru-RU" dirty="0" smtClean="0"/>
              <a:t>Специфические </a:t>
            </a:r>
            <a:r>
              <a:rPr lang="ru-RU" dirty="0"/>
              <a:t>анти-ИЛ-13-антитела — препараты </a:t>
            </a:r>
            <a:r>
              <a:rPr lang="ru-RU" dirty="0" err="1">
                <a:solidFill>
                  <a:srgbClr val="FF0000"/>
                </a:solidFill>
              </a:rPr>
              <a:t>Lebrikizumab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Tralokinumab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Anrukinzumab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>
                <a:solidFill>
                  <a:srgbClr val="FF0000"/>
                </a:solidFill>
              </a:rPr>
              <a:t>Lebrikizumab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вводят подкожно один раз в месяц. В </a:t>
            </a:r>
            <a:r>
              <a:rPr lang="ru-RU" dirty="0" err="1"/>
              <a:t>рандомизированном</a:t>
            </a:r>
            <a:r>
              <a:rPr lang="ru-RU" dirty="0"/>
              <a:t> многоцентровом исследовании (219 пациентов) препарат был эффективнее у пациентов с исходным более высоким уровнем </a:t>
            </a:r>
            <a:r>
              <a:rPr lang="ru-RU" dirty="0" err="1"/>
              <a:t>периостина</a:t>
            </a:r>
            <a:r>
              <a:rPr lang="ru-RU" dirty="0"/>
              <a:t> в сыворотке крови.</a:t>
            </a:r>
          </a:p>
          <a:p>
            <a:pPr fontAlgn="base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9" y="836712"/>
            <a:ext cx="893972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8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836712"/>
            <a:ext cx="8070850" cy="52498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6000" dirty="0" smtClean="0"/>
              <a:t>БЛАГОДАРЮ </a:t>
            </a:r>
          </a:p>
          <a:p>
            <a:pPr marL="0" indent="0" algn="ctr">
              <a:buNone/>
            </a:pPr>
            <a:r>
              <a:rPr lang="ru-RU" sz="6000" dirty="0" smtClean="0"/>
              <a:t>ЗА </a:t>
            </a:r>
          </a:p>
          <a:p>
            <a:pPr marL="0" indent="0" algn="ctr">
              <a:buNone/>
            </a:pPr>
            <a:r>
              <a:rPr lang="ru-RU" sz="6000" dirty="0" smtClean="0"/>
              <a:t>ВНИМАНИЕ</a:t>
            </a:r>
            <a:r>
              <a:rPr lang="en-US" sz="6000" dirty="0" smtClean="0"/>
              <a:t>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7661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204788"/>
            <a:ext cx="8023225" cy="98107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</a:rPr>
              <a:t/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5557602" cy="4897015"/>
          </a:xfrm>
        </p:spPr>
        <p:txBody>
          <a:bodyPr>
            <a:normAutofit lnSpcReduction="10000"/>
          </a:bodyPr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r>
              <a:rPr lang="ru-RU" sz="1800" b="1" dirty="0">
                <a:solidFill>
                  <a:srgbClr val="000090"/>
                </a:solidFill>
                <a:latin typeface="Arial"/>
              </a:rPr>
              <a:t>1996 - 1998гг</a:t>
            </a:r>
            <a:r>
              <a:rPr lang="en-US" sz="1800" b="1" dirty="0">
                <a:solidFill>
                  <a:srgbClr val="000090"/>
                </a:solidFill>
                <a:latin typeface="Arial"/>
              </a:rPr>
              <a:t>. 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>Опубликование первых клинических рекомендаций Российского респираторного общества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>Разработка региональных протоколов на основе клинических рекомендаций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endParaRPr lang="en-US" sz="1800" b="1" dirty="0">
              <a:solidFill>
                <a:srgbClr val="000090"/>
              </a:solidFill>
              <a:latin typeface="Arial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r>
              <a:rPr lang="ru-RU" sz="1800" b="1" dirty="0">
                <a:solidFill>
                  <a:srgbClr val="000090"/>
                </a:solidFill>
                <a:latin typeface="Arial"/>
              </a:rPr>
              <a:t>1999 - 2004гг</a:t>
            </a:r>
            <a:r>
              <a:rPr lang="en-US" sz="1800" b="1" dirty="0">
                <a:solidFill>
                  <a:srgbClr val="000090"/>
                </a:solidFill>
                <a:latin typeface="Arial"/>
              </a:rPr>
              <a:t>. 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>Разработка и внедрение 2-го выпуска клинических рекомендаций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>Клинические рекомендации по бронхиальной астме стали частью формулярной системы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r>
              <a:rPr lang="ru-RU" sz="1800" b="1" dirty="0">
                <a:solidFill>
                  <a:srgbClr val="000090"/>
                </a:solidFill>
                <a:latin typeface="Arial"/>
              </a:rPr>
              <a:t>2013г</a:t>
            </a:r>
            <a:r>
              <a:rPr lang="en-US" sz="1800" b="1" dirty="0">
                <a:solidFill>
                  <a:srgbClr val="000090"/>
                </a:solidFill>
                <a:latin typeface="Arial"/>
              </a:rPr>
              <a:t>. </a:t>
            </a:r>
            <a:r>
              <a:rPr lang="ru-RU" sz="1800" dirty="0">
                <a:solidFill>
                  <a:srgbClr val="000000"/>
                </a:solidFill>
                <a:latin typeface="Arial"/>
              </a:rPr>
              <a:t>Опубликование Федеральных клинических рекомендаций третьего выпуска. Включение в рекомендации инновационных методов лечения, ставших доступными в РФ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.</a:t>
            </a:r>
            <a:endParaRPr lang="ru-RU" sz="1800" dirty="0">
              <a:solidFill>
                <a:srgbClr val="000000"/>
              </a:solidFill>
              <a:latin typeface="Arial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endParaRPr lang="ru-RU" sz="1400" dirty="0">
              <a:solidFill>
                <a:srgbClr val="000000"/>
              </a:solidFill>
              <a:latin typeface="Arial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  <a:defRPr/>
            </a:pPr>
            <a:r>
              <a:rPr lang="ru-RU" sz="1800" b="1" dirty="0">
                <a:solidFill>
                  <a:srgbClr val="4B306A">
                    <a:lumMod val="90000"/>
                    <a:lumOff val="10000"/>
                  </a:srgbClr>
                </a:solidFill>
                <a:latin typeface="Arial"/>
              </a:rPr>
              <a:t>2016г</a:t>
            </a:r>
            <a:r>
              <a:rPr lang="ru-RU" sz="1800" dirty="0">
                <a:solidFill>
                  <a:srgbClr val="4B306A">
                    <a:lumMod val="90000"/>
                    <a:lumOff val="10000"/>
                  </a:srgbClr>
                </a:solidFill>
                <a:latin typeface="Arial"/>
              </a:rPr>
              <a:t>. </a:t>
            </a:r>
            <a:r>
              <a:rPr lang="ru-RU" sz="1800" dirty="0">
                <a:solidFill>
                  <a:srgbClr val="C00000"/>
                </a:solidFill>
                <a:latin typeface="Arial"/>
              </a:rPr>
              <a:t>4–</a:t>
            </a:r>
            <a:r>
              <a:rPr lang="ru-RU" sz="1800" dirty="0" err="1">
                <a:solidFill>
                  <a:srgbClr val="C00000"/>
                </a:solidFill>
                <a:latin typeface="Arial"/>
              </a:rPr>
              <a:t>ый</a:t>
            </a:r>
            <a:r>
              <a:rPr lang="ru-RU" sz="1800" dirty="0">
                <a:solidFill>
                  <a:srgbClr val="C00000"/>
                </a:solidFill>
                <a:latin typeface="Arial"/>
              </a:rPr>
              <a:t> выпуск Федеральных клинических рекомендаций по БА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476250"/>
            <a:ext cx="9036050" cy="1008063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chemeClr val="tx2"/>
                </a:solidFill>
              </a:rPr>
              <a:t>Клинические рекомендации по бронхиальной астме в </a:t>
            </a:r>
            <a:r>
              <a:rPr lang="ru-RU" sz="2800" b="1" i="0" dirty="0" smtClean="0">
                <a:solidFill>
                  <a:schemeClr val="tx2"/>
                </a:solidFill>
              </a:rPr>
              <a:t>Российской Федерации</a:t>
            </a:r>
            <a:endParaRPr lang="ru-RU" sz="2800" b="1" i="0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02" y="1669904"/>
            <a:ext cx="3586397" cy="427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0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0"/>
            <a:ext cx="8497888" cy="504825"/>
          </a:xfrm>
        </p:spPr>
        <p:txBody>
          <a:bodyPr anchor="ctr" anchorCtr="1">
            <a:normAutofit fontScale="90000"/>
          </a:bodyPr>
          <a:lstStyle/>
          <a:p>
            <a:pPr eaLnBrk="1" hangingPunct="1"/>
            <a:r>
              <a:rPr lang="ru-RU" dirty="0" smtClean="0"/>
              <a:t>Классификация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875"/>
            <a:ext cx="9144000" cy="52562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Calibri" pitchFamily="34" charset="0"/>
              </a:rPr>
              <a:t>   </a:t>
            </a: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Calibri" pitchFamily="34" charset="0"/>
            </a:endParaRPr>
          </a:p>
          <a:p>
            <a:pPr>
              <a:buNone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Calibri" pitchFamily="34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Calibri" pitchFamily="34" charset="0"/>
              </a:rPr>
              <a:t> 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Calibri" pitchFamily="34" charset="0"/>
              </a:rPr>
              <a:t> </a:t>
            </a:r>
            <a:r>
              <a:rPr lang="ru-RU" sz="2000" b="1" dirty="0" smtClean="0">
                <a:latin typeface="+mj-lt"/>
                <a:cs typeface="Calibri" pitchFamily="34" charset="0"/>
              </a:rPr>
              <a:t>Аллергическая </a:t>
            </a:r>
            <a:r>
              <a:rPr lang="ru-RU" sz="2000" b="1" dirty="0">
                <a:latin typeface="+mj-lt"/>
                <a:cs typeface="Calibri" pitchFamily="34" charset="0"/>
              </a:rPr>
              <a:t>БА : </a:t>
            </a:r>
            <a:r>
              <a:rPr lang="ru-RU" sz="2000" dirty="0" smtClean="0">
                <a:latin typeface="+mj-lt"/>
                <a:cs typeface="Calibri" pitchFamily="34" charset="0"/>
              </a:rPr>
              <a:t>  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наиболее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легко распознаваемый фенотип, который обычно начинается в детстве, связан с наличием других аллергических заболеваний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атопический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дерматит, аллергический ринит, пищевая аллергия) у пациента или родственников.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Для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этого фенотипа характерно эозинофильное воспаление ВП. Пациенты с фенотипом аллергической БА обычно хорошо отвечают на  терапию  ингаляционными кортикостероидами (ИГКС.) </a:t>
            </a: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Calibri" pitchFamily="34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Calibri" pitchFamily="34" charset="0"/>
              </a:rPr>
              <a:t>    </a:t>
            </a:r>
            <a:r>
              <a:rPr lang="ru-RU" sz="2000" b="1" dirty="0" smtClean="0">
                <a:latin typeface="+mj-lt"/>
              </a:rPr>
              <a:t>Неаллергическая </a:t>
            </a:r>
            <a:r>
              <a:rPr lang="ru-RU" sz="2000" b="1" dirty="0">
                <a:latin typeface="+mj-lt"/>
              </a:rPr>
              <a:t>БА :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встречается у взрослых, не связана с аллергией. Профиль воспаления дыхательных путей у больных с данным фенотипом может быть эозинофильным,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нейтрофильным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смешанным или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малогранулоцитарным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В зависимости от характера воспаления пациенты с неаллергической астмой могут не отвечать на терапию ИГКС.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1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2726" y="548680"/>
            <a:ext cx="813690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БА </a:t>
            </a:r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с поздним дебютом </a:t>
            </a: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: у некоторых пациентов, особенно женщин, астма развивается впервые уже во взрослом возрасте. Эти больные чаще не имеют аллергии и, как правило, требуют более высоких доз ИГКС или являются относительно рефрактерными к ГКС-терапии. </a:t>
            </a:r>
            <a:endParaRPr lang="ru-RU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700" b="1" dirty="0" err="1">
                <a:latin typeface="Calibri" panose="020F0502020204030204" pitchFamily="34" charset="0"/>
                <a:cs typeface="Calibri" panose="020F0502020204030204" pitchFamily="34" charset="0"/>
              </a:rPr>
              <a:t>Аспириновая</a:t>
            </a:r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 ТБА:</a:t>
            </a: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наличие </a:t>
            </a: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гиперчувствительности к аспирину и некоторым другим </a:t>
            </a:r>
            <a:r>
              <a:rPr lang="ru-RU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НПВС. </a:t>
            </a: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В основе этого фенотипа чаще присутствует эозинофильное воспаление, характеризующееся интенсивностью, требующей для достижения контроля высоких доз противовоспалительных средств (ИГКС и, нередко, системных ГКС). Нередко больные </a:t>
            </a:r>
            <a:r>
              <a:rPr lang="ru-RU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аспириновой</a:t>
            </a: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 БА имеют хронический ринит с </a:t>
            </a:r>
            <a:r>
              <a:rPr lang="ru-RU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полипозом</a:t>
            </a: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 или полипозный </a:t>
            </a:r>
            <a:r>
              <a:rPr lang="ru-RU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риносинусит</a:t>
            </a: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, которые утяжеляют течение БА и вынуждают выбирать для лечения этой группы больных высокие дозы </a:t>
            </a:r>
            <a:r>
              <a:rPr lang="ru-RU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интраназальных</a:t>
            </a: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 ГКС и часто использовать системную противовоспалительную терапию. </a:t>
            </a:r>
          </a:p>
          <a:p>
            <a:endParaRPr lang="ru-RU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БА </a:t>
            </a:r>
            <a:r>
              <a:rPr lang="en-US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en-US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фиксированной </a:t>
            </a:r>
            <a:r>
              <a:rPr lang="en-US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обструкцией </a:t>
            </a:r>
            <a:r>
              <a:rPr lang="en-US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дыхательных</a:t>
            </a:r>
            <a:r>
              <a:rPr lang="en-US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путей</a:t>
            </a:r>
            <a:r>
              <a:rPr lang="ru-RU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: некоторые пациенты с длительным анамнезом БА развивают фиксированную обструкцию дыхательных путей, которая формируется, по-видимому, вследствие </a:t>
            </a:r>
            <a:r>
              <a:rPr lang="ru-RU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ремоделирования</a:t>
            </a: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 бронхиальной стенки. </a:t>
            </a:r>
            <a:endParaRPr lang="ru-RU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БА</a:t>
            </a:r>
            <a:r>
              <a:rPr lang="en-US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en-US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больных </a:t>
            </a:r>
            <a:r>
              <a:rPr lang="en-US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 ожирением </a:t>
            </a:r>
            <a:r>
              <a:rPr lang="ru-RU" sz="17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700" dirty="0">
                <a:latin typeface="Calibri" panose="020F0502020204030204" pitchFamily="34" charset="0"/>
                <a:cs typeface="Calibri" panose="020F0502020204030204" pitchFamily="34" charset="0"/>
              </a:rPr>
              <a:t>пациенты с ожирением и БА часто имеют выраженные респираторные симптомы, не связанные с эозинофильным воспалением. </a:t>
            </a:r>
          </a:p>
        </p:txBody>
      </p:sp>
    </p:spTree>
    <p:extLst>
      <p:ext uri="{BB962C8B-B14F-4D97-AF65-F5344CB8AC3E}">
        <p14:creationId xmlns:p14="http://schemas.microsoft.com/office/powerpoint/2010/main" val="15338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9396413" cy="50482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>Факторы, влияющие на развитие и проявления БА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9"/>
            <a:ext cx="8712968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</a:t>
            </a:r>
            <a:r>
              <a:rPr lang="ru-RU" sz="2100" b="1" dirty="0" smtClean="0"/>
              <a:t>. </a:t>
            </a:r>
            <a:r>
              <a:rPr lang="ru-RU" sz="2000" b="1" dirty="0" smtClean="0"/>
              <a:t>Аллергены </a:t>
            </a:r>
          </a:p>
          <a:p>
            <a:r>
              <a:rPr lang="ru-RU" sz="2000" dirty="0" smtClean="0"/>
              <a:t>1.1. Внутри </a:t>
            </a:r>
            <a:r>
              <a:rPr lang="ru-RU" sz="2000" dirty="0"/>
              <a:t>помещения: клещи домашней пыли, аллергены домашних животных, аллергены </a:t>
            </a:r>
            <a:r>
              <a:rPr lang="ru-RU" sz="2000" dirty="0" smtClean="0"/>
              <a:t>тараканов </a:t>
            </a:r>
            <a:r>
              <a:rPr lang="ru-RU" sz="2000" dirty="0"/>
              <a:t>, грибковые аллергены. </a:t>
            </a:r>
          </a:p>
          <a:p>
            <a:r>
              <a:rPr lang="ru-RU" sz="2000" dirty="0" smtClean="0"/>
              <a:t>1.2. Вне </a:t>
            </a:r>
            <a:r>
              <a:rPr lang="ru-RU" sz="2000" dirty="0"/>
              <a:t>помещения: пыльца растений, грибковые аллергены.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b="1" dirty="0" smtClean="0"/>
              <a:t>2.Инфекционные </a:t>
            </a:r>
            <a:r>
              <a:rPr lang="ru-RU" sz="2000" b="1" dirty="0"/>
              <a:t>агенты (преимущественно вирусные</a:t>
            </a:r>
            <a:r>
              <a:rPr lang="ru-RU" sz="2000" b="1" dirty="0" smtClean="0"/>
              <a:t>)</a:t>
            </a:r>
          </a:p>
          <a:p>
            <a:endParaRPr lang="ru-RU" sz="2000" dirty="0" smtClean="0"/>
          </a:p>
          <a:p>
            <a:r>
              <a:rPr lang="ru-RU" sz="2000" b="1" dirty="0" smtClean="0"/>
              <a:t> 3. Профессиональные </a:t>
            </a:r>
            <a:r>
              <a:rPr lang="ru-RU" sz="2000" b="1" dirty="0"/>
              <a:t>факторы </a:t>
            </a:r>
            <a:endParaRPr lang="ru-RU" sz="2000" b="1" dirty="0" smtClean="0"/>
          </a:p>
          <a:p>
            <a:r>
              <a:rPr lang="ru-RU" sz="2000" b="1" dirty="0" smtClean="0"/>
              <a:t>4. </a:t>
            </a:r>
            <a:r>
              <a:rPr lang="ru-RU" sz="2000" b="1" dirty="0" err="1" smtClean="0"/>
              <a:t>Аэрополлютанты</a:t>
            </a:r>
            <a:r>
              <a:rPr lang="ru-RU" sz="2000" b="1" dirty="0" smtClean="0"/>
              <a:t> </a:t>
            </a:r>
          </a:p>
          <a:p>
            <a:r>
              <a:rPr lang="ru-RU" sz="2000" dirty="0" smtClean="0"/>
              <a:t>4.1. Внешние</a:t>
            </a:r>
            <a:r>
              <a:rPr lang="ru-RU" sz="2000" dirty="0"/>
              <a:t>: озон, диоксиды серы и азота, продукты сгорания дизельного топлива и др. </a:t>
            </a:r>
            <a:endParaRPr lang="ru-RU" sz="2000" dirty="0" smtClean="0"/>
          </a:p>
          <a:p>
            <a:r>
              <a:rPr lang="ru-RU" sz="2000" dirty="0"/>
              <a:t>4</a:t>
            </a:r>
            <a:r>
              <a:rPr lang="ru-RU" sz="2000" dirty="0" smtClean="0"/>
              <a:t>.2. Внутри </a:t>
            </a:r>
            <a:r>
              <a:rPr lang="ru-RU" sz="2000" dirty="0"/>
              <a:t>жилища: табачный дым (активное и пассивное курение). </a:t>
            </a:r>
            <a:endParaRPr lang="ru-RU" sz="2000" dirty="0" smtClean="0"/>
          </a:p>
          <a:p>
            <a:endParaRPr lang="ru-RU" sz="2000" dirty="0" smtClean="0"/>
          </a:p>
          <a:p>
            <a:r>
              <a:rPr lang="ru-RU" sz="2000" b="1" dirty="0" smtClean="0"/>
              <a:t>5. Диета </a:t>
            </a:r>
            <a:r>
              <a:rPr lang="ru-RU" sz="2000" dirty="0"/>
              <a:t>(повышенное потребление продуктов высокой степени обработки, увеличенное поступление омега - 6 </a:t>
            </a:r>
            <a:r>
              <a:rPr lang="ru-RU" sz="2000" dirty="0" err="1"/>
              <a:t>полиненасыщенно</a:t>
            </a:r>
            <a:r>
              <a:rPr lang="ru-RU" sz="2000" dirty="0"/>
              <a:t> й жирной кислоты  и сниженное – антиоксидантов (в виде фруктов и овощей) и омега - 3 полиненасыщенной жирной кислоты (в составе жирных сортов рыбы). 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163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" y="293688"/>
            <a:ext cx="8925243" cy="119109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Факторы, влияющие на развитие и проявления БА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275" y="738164"/>
            <a:ext cx="871296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Внутренние факторы </a:t>
            </a:r>
            <a:endParaRPr lang="ru-RU" sz="3200" dirty="0"/>
          </a:p>
          <a:p>
            <a:r>
              <a:rPr lang="ru-RU" sz="3200" dirty="0" smtClean="0"/>
              <a:t>1. 	Генетическая </a:t>
            </a:r>
            <a:r>
              <a:rPr lang="ru-RU" sz="3200" dirty="0"/>
              <a:t>предрасположенность к </a:t>
            </a:r>
            <a:r>
              <a:rPr lang="ru-RU" sz="3200" dirty="0" smtClean="0"/>
              <a:t>  	</a:t>
            </a:r>
            <a:r>
              <a:rPr lang="ru-RU" sz="3200" dirty="0" err="1" smtClean="0"/>
              <a:t>атопии</a:t>
            </a:r>
            <a:r>
              <a:rPr lang="ru-RU" sz="3200" dirty="0" smtClean="0"/>
              <a:t> </a:t>
            </a:r>
            <a:endParaRPr lang="ru-RU" sz="3200" dirty="0"/>
          </a:p>
          <a:p>
            <a:r>
              <a:rPr lang="ru-RU" sz="3200" dirty="0"/>
              <a:t>2</a:t>
            </a:r>
            <a:r>
              <a:rPr lang="ru-RU" sz="3200" dirty="0" smtClean="0"/>
              <a:t>. 	Генетическая </a:t>
            </a:r>
            <a:r>
              <a:rPr lang="ru-RU" sz="3200" dirty="0"/>
              <a:t>предрасположенность к </a:t>
            </a:r>
            <a:r>
              <a:rPr lang="ru-RU" sz="3200" dirty="0" smtClean="0"/>
              <a:t>	БГР </a:t>
            </a:r>
            <a:r>
              <a:rPr lang="ru-RU" sz="3200" dirty="0"/>
              <a:t>(бронхиальной </a:t>
            </a:r>
            <a:r>
              <a:rPr lang="ru-RU" sz="3200" dirty="0" smtClean="0"/>
              <a:t>гиперреактивности</a:t>
            </a:r>
            <a:r>
              <a:rPr lang="ru-RU" sz="3200" dirty="0"/>
              <a:t>) </a:t>
            </a:r>
          </a:p>
          <a:p>
            <a:r>
              <a:rPr lang="ru-RU" sz="3200" dirty="0"/>
              <a:t>3</a:t>
            </a:r>
            <a:r>
              <a:rPr lang="ru-RU" sz="3200" dirty="0" smtClean="0"/>
              <a:t>. 	Пол </a:t>
            </a:r>
            <a:r>
              <a:rPr lang="ru-RU" sz="3200" dirty="0"/>
              <a:t>(в детском возрасте БА чаще </a:t>
            </a:r>
            <a:r>
              <a:rPr lang="ru-RU" sz="3200" dirty="0" smtClean="0"/>
              <a:t>	развивается </a:t>
            </a:r>
            <a:r>
              <a:rPr lang="ru-RU" sz="3200" dirty="0"/>
              <a:t>у мальчиков; в </a:t>
            </a:r>
            <a:r>
              <a:rPr lang="ru-RU" sz="3200" dirty="0" smtClean="0"/>
              <a:t>	подростковом </a:t>
            </a:r>
            <a:r>
              <a:rPr lang="ru-RU" sz="3200" dirty="0"/>
              <a:t>и взрослом – у женщин) </a:t>
            </a:r>
          </a:p>
          <a:p>
            <a:r>
              <a:rPr lang="ru-RU" sz="3200" dirty="0"/>
              <a:t>4</a:t>
            </a:r>
            <a:r>
              <a:rPr lang="ru-RU" sz="3200" dirty="0" smtClean="0"/>
              <a:t>. 	Ожирение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834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886700" cy="85083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Определение степени тяжести БА </a:t>
            </a:r>
            <a:br>
              <a:rPr lang="ru-RU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до начала терапии</a:t>
            </a:r>
            <a:endParaRPr lang="ru-RU" sz="3200" b="1" baseline="300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848628"/>
              </p:ext>
            </p:extLst>
          </p:nvPr>
        </p:nvGraphicFramePr>
        <p:xfrm>
          <a:off x="323528" y="1700808"/>
          <a:ext cx="8571120" cy="5108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780">
                  <a:extLst>
                    <a:ext uri="{9D8B030D-6E8A-4147-A177-3AD203B41FA5}">
                      <a16:colId xmlns="" xmlns:a16="http://schemas.microsoft.com/office/drawing/2014/main" val="260658705"/>
                    </a:ext>
                  </a:extLst>
                </a:gridCol>
                <a:gridCol w="2142780">
                  <a:extLst>
                    <a:ext uri="{9D8B030D-6E8A-4147-A177-3AD203B41FA5}">
                      <a16:colId xmlns="" xmlns:a16="http://schemas.microsoft.com/office/drawing/2014/main" val="757564188"/>
                    </a:ext>
                  </a:extLst>
                </a:gridCol>
                <a:gridCol w="2142780">
                  <a:extLst>
                    <a:ext uri="{9D8B030D-6E8A-4147-A177-3AD203B41FA5}">
                      <a16:colId xmlns="" xmlns:a16="http://schemas.microsoft.com/office/drawing/2014/main" val="2197333408"/>
                    </a:ext>
                  </a:extLst>
                </a:gridCol>
                <a:gridCol w="2142780">
                  <a:extLst>
                    <a:ext uri="{9D8B030D-6E8A-4147-A177-3AD203B41FA5}">
                      <a16:colId xmlns="" xmlns:a16="http://schemas.microsoft.com/office/drawing/2014/main" val="2079543006"/>
                    </a:ext>
                  </a:extLst>
                </a:gridCol>
              </a:tblGrid>
              <a:tr h="1121596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Ступень 1: Интермиттирующая БА</a:t>
                      </a:r>
                      <a:endParaRPr lang="ru-RU" sz="1250" dirty="0"/>
                    </a:p>
                  </a:txBody>
                  <a:tcPr>
                    <a:solidFill>
                      <a:srgbClr val="4A20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Ступень 2: </a:t>
                      </a:r>
                    </a:p>
                    <a:p>
                      <a:pPr algn="ctr"/>
                      <a:r>
                        <a:rPr lang="ru-RU" sz="1250" dirty="0" smtClean="0"/>
                        <a:t>Легкая персистирующая БА</a:t>
                      </a:r>
                      <a:endParaRPr lang="ru-RU" sz="1250" dirty="0"/>
                    </a:p>
                  </a:txBody>
                  <a:tcPr>
                    <a:solidFill>
                      <a:srgbClr val="4A20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Ступень 3: Персистирующая БА средней степени тяжести</a:t>
                      </a:r>
                    </a:p>
                    <a:p>
                      <a:pPr algn="ctr"/>
                      <a:endParaRPr lang="ru-RU" sz="1250" dirty="0"/>
                    </a:p>
                  </a:txBody>
                  <a:tcPr>
                    <a:solidFill>
                      <a:srgbClr val="4A20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Ступень 4: </a:t>
                      </a:r>
                    </a:p>
                    <a:p>
                      <a:pPr algn="ctr"/>
                      <a:r>
                        <a:rPr lang="ru-RU" sz="1250" dirty="0" smtClean="0"/>
                        <a:t>Тяжелая персистирующая БА</a:t>
                      </a:r>
                      <a:endParaRPr lang="ru-RU" sz="1250" dirty="0"/>
                    </a:p>
                  </a:txBody>
                  <a:tcPr>
                    <a:solidFill>
                      <a:srgbClr val="4A206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7192852"/>
                  </a:ext>
                </a:extLst>
              </a:tr>
              <a:tr h="398698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</a:rPr>
                        <a:t>Симптомы реже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</a:rPr>
                        <a:t>       1 раза в неделю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</a:rPr>
                        <a:t> Короткие обострения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</a:rPr>
                        <a:t>Ночные симптомы не чаще двух раз в месяц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</a:rPr>
                        <a:t>ОФВ1 или ПСВ ≥ 80% от должного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</a:rPr>
                        <a:t>Разброс ПСВ или ОФВ1 &lt; 20%</a:t>
                      </a:r>
                      <a:endParaRPr lang="ru-RU" sz="125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</a:rPr>
                        <a:t>Симптомы чаще 1 раза в неделю, но реже 1 раза в день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</a:rPr>
                        <a:t> Обострения могут снижать физическую активность и нарушать сон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</a:rPr>
                        <a:t>Ночные симптомы чаще двух раз в месяц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</a:rPr>
                        <a:t>ОФВ1 или ПСВ ≥ 80% от должного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</a:rPr>
                        <a:t>Разброс ПСВ или ОФВ1 20—30%</a:t>
                      </a:r>
                      <a:endParaRPr lang="ru-RU" sz="125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5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Ежедневные симптомы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5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5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Обострения могут приводить к ограничению физической активности и нарушению сна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5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Ночные симптомы чаще 1 р/нед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5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Ежедневное использование КДБА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50" b="0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5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ОФВ1 или ПСВ 60—80% от должного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50" b="0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Разброс ПСВ или ОФВ1 &gt; 30% </a:t>
                      </a:r>
                    </a:p>
                    <a:p>
                      <a:endParaRPr lang="ru-RU" sz="125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</a:rPr>
                        <a:t>Ежедневные симптомы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</a:rPr>
                        <a:t>Частые обострения</a:t>
                      </a:r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</a:rPr>
                        <a:t>Ограничение физической активности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</a:rPr>
                        <a:t>Частые ночные симптомы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5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</a:rPr>
                        <a:t>ОФВ1 или ПСВ ≤ 60% от должного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50" dirty="0" smtClean="0">
                          <a:solidFill>
                            <a:srgbClr val="002060"/>
                          </a:solidFill>
                        </a:rPr>
                        <a:t>Разброс ПСВ или ОФВ1 &gt; 30%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5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638A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449562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041" y="6611779"/>
            <a:ext cx="8484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000" i="1" dirty="0">
                <a:solidFill>
                  <a:srgbClr val="002060"/>
                </a:solidFill>
              </a:rPr>
              <a:t>РРО, РААКИ. Бронхиальная астма: клинические рекомендации. 2018. Информация доступна на сайте: spulmo.ru (дата обращения 09.01.2019)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5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NEW_FORMAT" val="4"/>
  <p:tag name="QUESTION_TITLE" val=" "/>
  <p:tag name="OPTION_COUNT" val="2"/>
  <p:tag name="ITEM_E" val=" "/>
  <p:tag name="ITEM_F" val=" "/>
  <p:tag name="ITEM_G" val=" "/>
  <p:tag name="ITEM_H" val=" "/>
  <p:tag name="ITEM_I" val=" "/>
  <p:tag name="ITEM_J" val=" "/>
  <p:tag name="RIGHT_ANSWER" val="nocorrect"/>
  <p:tag name="QUESTION_TYPE" val="Teaching Plan"/>
  <p:tag name="ACT_MODE" val="Testing ---&gt; Normal Quiz"/>
  <p:tag name="QUESTION_SCORE" val="10"/>
  <p:tag name="TIME_LIMIT" val="30"/>
  <p:tag name="DIFFICULTY_LEVEL" val="Uncertain"/>
  <p:tag name="DE_SCORE" val="10"/>
  <p:tag name="QTIME_LIMIT" val="30"/>
  <p:tag name="SURVEY_A_TAGNAME" val="0"/>
  <p:tag name="SURVEY_B_TAGNAME" val="0"/>
  <p:tag name="SURVEY_C_TAGNAME" val="0"/>
  <p:tag name="SURVEY_D_TAGNAME" val="0"/>
  <p:tag name="SURVEY_E_TAGNAME" val="0"/>
  <p:tag name="SURVEY_F_TAGNAME" val="0"/>
  <p:tag name="SURVEY_G_TAGNAME" val="0"/>
  <p:tag name="SURVEY_H_TAGNAME" val="0"/>
  <p:tag name="SURVEY_I_TAGNAME" val="0"/>
  <p:tag name="SURVEY_J_TAGNAME" val="0"/>
  <p:tag name="QUESTION_CONFIG" val="caseSensitive=1&#10;punctuationSensitive=1&#10;autoShrinkContinousSpaces=1&#10;elimCountEachQuestion=1&#10;elimFinallyRemainCount=1&#10;multiAnswerSequenceEnabled=0&#10;clozeTestAnswerType=0&#10;"/>
  <p:tag name="ITEM_A" val=" "/>
  <p:tag name="ITEM_B" val=" "/>
  <p:tag name="ITEM_C" val=" "/>
  <p:tag name="ITEM_D" val="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NEW_FORMAT" val="4"/>
  <p:tag name="QUESTION_TITLE" val=" "/>
  <p:tag name="OPTION_COUNT" val="2"/>
  <p:tag name="ITEM_E" val=" "/>
  <p:tag name="ITEM_F" val=" "/>
  <p:tag name="ITEM_G" val=" "/>
  <p:tag name="ITEM_H" val=" "/>
  <p:tag name="ITEM_I" val=" "/>
  <p:tag name="ITEM_J" val=" "/>
  <p:tag name="RIGHT_ANSWER" val="nocorrect"/>
  <p:tag name="QUESTION_TYPE" val="Teaching Plan"/>
  <p:tag name="ACT_MODE" val="Testing ---&gt; Normal Quiz"/>
  <p:tag name="QUESTION_SCORE" val="10"/>
  <p:tag name="TIME_LIMIT" val="30"/>
  <p:tag name="DIFFICULTY_LEVEL" val="Uncertain"/>
  <p:tag name="DE_SCORE" val="10"/>
  <p:tag name="QTIME_LIMIT" val="30"/>
  <p:tag name="SURVEY_A_TAGNAME" val="0"/>
  <p:tag name="SURVEY_B_TAGNAME" val="0"/>
  <p:tag name="SURVEY_C_TAGNAME" val="0"/>
  <p:tag name="SURVEY_D_TAGNAME" val="0"/>
  <p:tag name="SURVEY_E_TAGNAME" val="0"/>
  <p:tag name="SURVEY_F_TAGNAME" val="0"/>
  <p:tag name="SURVEY_G_TAGNAME" val="0"/>
  <p:tag name="SURVEY_H_TAGNAME" val="0"/>
  <p:tag name="SURVEY_I_TAGNAME" val="0"/>
  <p:tag name="SURVEY_J_TAGNAME" val="0"/>
  <p:tag name="QUESTION_CONFIG" val="caseSensitive=1&#10;punctuationSensitive=1&#10;autoShrinkContinousSpaces=1&#10;elimCountEachQuestion=1&#10;elimFinallyRemainCount=1&#10;multiAnswerSequenceEnabled=0&#10;clozeTestAnswerType=0&#10;"/>
  <p:tag name="ITEM_A" val=" "/>
  <p:tag name="ITEM_B" val=" "/>
  <p:tag name="ITEM_C" val=" "/>
  <p:tag name="ITEM_D" val=" 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Custom 30">
      <a:dk1>
        <a:srgbClr val="303434"/>
      </a:dk1>
      <a:lt1>
        <a:srgbClr val="FFFFFF"/>
      </a:lt1>
      <a:dk2>
        <a:srgbClr val="303434"/>
      </a:dk2>
      <a:lt2>
        <a:srgbClr val="FFFFFF"/>
      </a:lt2>
      <a:accent1>
        <a:srgbClr val="59C9D7"/>
      </a:accent1>
      <a:accent2>
        <a:srgbClr val="A3B907"/>
      </a:accent2>
      <a:accent3>
        <a:srgbClr val="0E2952"/>
      </a:accent3>
      <a:accent4>
        <a:srgbClr val="303434"/>
      </a:accent4>
      <a:accent5>
        <a:srgbClr val="2D0641"/>
      </a:accent5>
      <a:accent6>
        <a:srgbClr val="EB9C09"/>
      </a:accent6>
      <a:hlink>
        <a:srgbClr val="8CA19C"/>
      </a:hlink>
      <a:folHlink>
        <a:srgbClr val="8CA19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830051"/>
        </a:dk2>
        <a:lt2>
          <a:srgbClr val="C7C2BA"/>
        </a:lt2>
        <a:accent1>
          <a:srgbClr val="4B306A"/>
        </a:accent1>
        <a:accent2>
          <a:srgbClr val="F0AB00"/>
        </a:accent2>
        <a:accent3>
          <a:srgbClr val="FFFFFF"/>
        </a:accent3>
        <a:accent4>
          <a:srgbClr val="000000"/>
        </a:accent4>
        <a:accent5>
          <a:srgbClr val="B1ADB9"/>
        </a:accent5>
        <a:accent6>
          <a:srgbClr val="D99B00"/>
        </a:accent6>
        <a:hlink>
          <a:srgbClr val="7AB800"/>
        </a:hlink>
        <a:folHlink>
          <a:srgbClr val="00AD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830051"/>
        </a:dk2>
        <a:lt2>
          <a:srgbClr val="7AB800"/>
        </a:lt2>
        <a:accent1>
          <a:srgbClr val="4B306A"/>
        </a:accent1>
        <a:accent2>
          <a:srgbClr val="F0AB00"/>
        </a:accent2>
        <a:accent3>
          <a:srgbClr val="FFFFFF"/>
        </a:accent3>
        <a:accent4>
          <a:srgbClr val="000000"/>
        </a:accent4>
        <a:accent5>
          <a:srgbClr val="B1ADB9"/>
        </a:accent5>
        <a:accent6>
          <a:srgbClr val="D99B00"/>
        </a:accent6>
        <a:hlink>
          <a:srgbClr val="C7C2BA"/>
        </a:hlink>
        <a:folHlink>
          <a:srgbClr val="00AD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3966</Words>
  <Application>Microsoft Office PowerPoint</Application>
  <PresentationFormat>Экран (4:3)</PresentationFormat>
  <Paragraphs>563</Paragraphs>
  <Slides>38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Поток</vt:lpstr>
      <vt:lpstr>1_Blank</vt:lpstr>
      <vt:lpstr>АСТМА Новые стратегии в лечении</vt:lpstr>
      <vt:lpstr>Бронхиальная астма</vt:lpstr>
      <vt:lpstr>Презентация PowerPoint</vt:lpstr>
      <vt:lpstr>        </vt:lpstr>
      <vt:lpstr>Классификация</vt:lpstr>
      <vt:lpstr>Презентация PowerPoint</vt:lpstr>
      <vt:lpstr>                                                     Факторы, влияющие на развитие и проявления БА </vt:lpstr>
      <vt:lpstr>Факторы, влияющие на развитие и проявления БА </vt:lpstr>
      <vt:lpstr>Определение степени тяжести БА  до начала терапии</vt:lpstr>
      <vt:lpstr>Как определить тяжесть БА,  когда пациент получает регулярную контролирующую терапию?</vt:lpstr>
      <vt:lpstr>Классификация по степени контроля БА</vt:lpstr>
      <vt:lpstr>Методы оценки контроля БА</vt:lpstr>
      <vt:lpstr>Опросник ACQ – 5 (Asthma Control Questionnaire) позволяет оценить контроль БА сегодня  и риск обострений в будущем</vt:lpstr>
      <vt:lpstr>Презентация PowerPoint</vt:lpstr>
      <vt:lpstr>Тяжелая бронхиальная астма</vt:lpstr>
      <vt:lpstr>Больные с высоким риском смерти от БА </vt:lpstr>
      <vt:lpstr>Примеры формулировки диагноза</vt:lpstr>
      <vt:lpstr>Презентация PowerPoint</vt:lpstr>
      <vt:lpstr>Презентация PowerPoint</vt:lpstr>
      <vt:lpstr>Независимо от тяжести БА, пациенты предпочитают КДБА</vt:lpstr>
      <vt:lpstr>Факторы риска, связанные с неблагоприятным прогнозом </vt:lpstr>
      <vt:lpstr>               Обострения бронхиальной астмы </vt:lpstr>
      <vt:lpstr>Презентация PowerPoint</vt:lpstr>
      <vt:lpstr>Терапия бронхиальной астмы у взрослых пациентов и детей старше 5 лет</vt:lpstr>
      <vt:lpstr>Презентация PowerPoint</vt:lpstr>
      <vt:lpstr>Ступенчатая терапия БА (РРО, 2018)</vt:lpstr>
      <vt:lpstr>Новый подход к терапии БА. Применение противовоспалительного бронхолитика  по потребности </vt:lpstr>
      <vt:lpstr>   Тяжелая бронхиальная астма</vt:lpstr>
      <vt:lpstr>Трудная в лечении и тяжелая астма</vt:lpstr>
      <vt:lpstr>    Эпидемиология</vt:lpstr>
      <vt:lpstr>Презентация PowerPoint</vt:lpstr>
      <vt:lpstr>                                        Анти-IgE-терапия</vt:lpstr>
      <vt:lpstr>GINA 2018: ступенчатый подход к терапии </vt:lpstr>
      <vt:lpstr>           Антицитокиновая терапия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Бронхиальная астма</dc:title>
  <dc:creator>SOLOVYEVA Tatiana</dc:creator>
  <cp:lastModifiedBy>Asus</cp:lastModifiedBy>
  <cp:revision>42</cp:revision>
  <dcterms:created xsi:type="dcterms:W3CDTF">2016-11-24T12:37:48Z</dcterms:created>
  <dcterms:modified xsi:type="dcterms:W3CDTF">2020-03-22T14:25:54Z</dcterms:modified>
</cp:coreProperties>
</file>