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4"/>
  </p:notesMasterIdLst>
  <p:sldIdLst>
    <p:sldId id="351" r:id="rId2"/>
    <p:sldId id="368" r:id="rId3"/>
    <p:sldId id="369" r:id="rId4"/>
    <p:sldId id="373" r:id="rId5"/>
    <p:sldId id="434" r:id="rId6"/>
    <p:sldId id="436" r:id="rId7"/>
    <p:sldId id="370" r:id="rId8"/>
    <p:sldId id="371" r:id="rId9"/>
    <p:sldId id="372" r:id="rId10"/>
    <p:sldId id="437" r:id="rId11"/>
    <p:sldId id="374" r:id="rId12"/>
    <p:sldId id="438" r:id="rId13"/>
    <p:sldId id="375" r:id="rId14"/>
    <p:sldId id="439" r:id="rId15"/>
    <p:sldId id="377" r:id="rId16"/>
    <p:sldId id="378" r:id="rId17"/>
    <p:sldId id="440" r:id="rId18"/>
    <p:sldId id="379" r:id="rId19"/>
    <p:sldId id="380" r:id="rId20"/>
    <p:sldId id="381" r:id="rId21"/>
    <p:sldId id="441" r:id="rId22"/>
    <p:sldId id="346" r:id="rId23"/>
    <p:sldId id="257" r:id="rId24"/>
    <p:sldId id="326" r:id="rId25"/>
    <p:sldId id="327" r:id="rId26"/>
    <p:sldId id="348" r:id="rId27"/>
    <p:sldId id="258" r:id="rId28"/>
    <p:sldId id="413" r:id="rId29"/>
    <p:sldId id="414" r:id="rId30"/>
    <p:sldId id="424" r:id="rId31"/>
    <p:sldId id="425" r:id="rId32"/>
    <p:sldId id="442" r:id="rId33"/>
    <p:sldId id="426" r:id="rId34"/>
    <p:sldId id="411" r:id="rId35"/>
    <p:sldId id="422" r:id="rId36"/>
    <p:sldId id="423" r:id="rId37"/>
    <p:sldId id="461" r:id="rId38"/>
    <p:sldId id="417" r:id="rId39"/>
    <p:sldId id="418" r:id="rId40"/>
    <p:sldId id="419" r:id="rId41"/>
    <p:sldId id="420" r:id="rId42"/>
    <p:sldId id="432" r:id="rId43"/>
    <p:sldId id="433" r:id="rId44"/>
    <p:sldId id="430" r:id="rId45"/>
    <p:sldId id="261" r:id="rId46"/>
    <p:sldId id="262" r:id="rId47"/>
    <p:sldId id="263" r:id="rId48"/>
    <p:sldId id="328" r:id="rId49"/>
    <p:sldId id="264" r:id="rId50"/>
    <p:sldId id="270" r:id="rId51"/>
    <p:sldId id="265" r:id="rId52"/>
    <p:sldId id="266" r:id="rId53"/>
    <p:sldId id="267" r:id="rId54"/>
    <p:sldId id="443" r:id="rId55"/>
    <p:sldId id="268" r:id="rId56"/>
    <p:sldId id="269" r:id="rId57"/>
    <p:sldId id="277" r:id="rId58"/>
    <p:sldId id="272" r:id="rId59"/>
    <p:sldId id="444" r:id="rId60"/>
    <p:sldId id="273" r:id="rId61"/>
    <p:sldId id="275" r:id="rId62"/>
    <p:sldId id="274" r:id="rId63"/>
    <p:sldId id="445" r:id="rId64"/>
    <p:sldId id="446" r:id="rId65"/>
    <p:sldId id="447" r:id="rId66"/>
    <p:sldId id="448" r:id="rId67"/>
    <p:sldId id="462" r:id="rId68"/>
    <p:sldId id="276" r:id="rId69"/>
    <p:sldId id="281" r:id="rId70"/>
    <p:sldId id="449" r:id="rId71"/>
    <p:sldId id="450" r:id="rId72"/>
    <p:sldId id="451" r:id="rId73"/>
    <p:sldId id="282" r:id="rId74"/>
    <p:sldId id="452" r:id="rId75"/>
    <p:sldId id="453" r:id="rId76"/>
    <p:sldId id="455" r:id="rId77"/>
    <p:sldId id="463" r:id="rId78"/>
    <p:sldId id="456" r:id="rId79"/>
    <p:sldId id="465" r:id="rId80"/>
    <p:sldId id="457" r:id="rId81"/>
    <p:sldId id="460" r:id="rId82"/>
    <p:sldId id="458" r:id="rId83"/>
    <p:sldId id="466" r:id="rId84"/>
    <p:sldId id="467" r:id="rId85"/>
    <p:sldId id="459" r:id="rId86"/>
    <p:sldId id="468" r:id="rId87"/>
    <p:sldId id="290" r:id="rId88"/>
    <p:sldId id="333" r:id="rId89"/>
    <p:sldId id="469" r:id="rId90"/>
    <p:sldId id="470" r:id="rId91"/>
    <p:sldId id="299" r:id="rId92"/>
    <p:sldId id="292" r:id="rId9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 autoAdjust="0"/>
    <p:restoredTop sz="9466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A40D-67BE-4CEE-9732-C24E71895A8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3C546-D812-4469-8253-17D0EF37F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2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546-D812-4469-8253-17D0EF37F8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546-D812-4469-8253-17D0EF37F8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7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B46F25-A3FC-48FE-BA2F-6F789BFC6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53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5AA2E2-3BFA-47B0-AE3B-BF8E819F3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0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2670"/>
            <a:ext cx="8305800" cy="2362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Диагностика врождённых пороков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сердца у детей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Т.Б.Хайретдинова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Уфа 2020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6" descr="P4150028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197831" y="1447800"/>
            <a:ext cx="4824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-295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 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«Башкирский государственный медицинский университет»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педиатрии с курсом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ИДПО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7924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9.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уществуют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параллельных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последовательных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 кровообращения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постнатальном периоде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компенсаторный механизм при нарушении кровообращения, возникающий при развитии ВПС.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82366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нормального кровообращения новорождённого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51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 descr="Новый рисунок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6473"/>
            <a:ext cx="5558566" cy="56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4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853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нормального кровообращения новорождённого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51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899276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новорождённого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62865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1.Прекращение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плацентарного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кровообращения.</a:t>
            </a:r>
          </a:p>
          <a:p>
            <a:pPr lvl="0">
              <a:spcAft>
                <a:spcPts val="0"/>
              </a:spcAft>
              <a:tabLst>
                <a:tab pos="62865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2. Закрытие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фетальных сосудистых коммуникаций (венозный и артериальный протоки, овальное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окно.</a:t>
            </a:r>
          </a:p>
          <a:p>
            <a:pPr marL="63500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3. Переход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газообмена к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лёгким.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19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247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нормального кровообращения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4. Сопротивление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лёгочных сосудов прогрессивно снижается из-за их раскрытия, а в артериальном русле  - повышается (из-за потери плаценты, обладающей низким сопротивлением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После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первого вдоха и начала лёгочной вентиляции резко возрастает лёгочный кровоток, происходит перераспределение сердечного выброса, меняется нагрузка на правый и левый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желудочки.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005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4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247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нормального кровообращения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6. Весь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поток крови из лёгких  возвращается в левый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желудочек.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Увеличение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потребности в кислороде (двукратное возрастание, доставку которого к тканям обеспечивает левый желудочек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Сердечный    выброс и  потребление  кислорода постепенно снижаются к 6-й неделе.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3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247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нормального кровообращения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Устанавливаются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нормальные гемодинамические режимы работы желудочков –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нагнетающего кровь в лёгочные сосуды с относительно низким сопротивлением, 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левого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нагнетающего кровь в большой круг кровообращения с высоким сосудистым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10. Малый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большой круги кровообращения становятся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последовательными.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-36195"/>
            <a:ext cx="792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овальное окно (ООО)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ООО к 4-5 месяцам сохраняется у 47% детей, анатомическое закрытие ООО наступает к 1-2 годам.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овальное окно: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регулирует направление и величину шунта между предсердиями;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закрытие открытого овального окна происходит в результате:</a:t>
            </a:r>
          </a:p>
          <a:p>
            <a:pPr indent="801688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лёгочного кровотока в результате начала функционирования лёгких;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выравнивания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давления в ЛП и ПП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повышения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возврата крови в ЛП и уменьшения возврата в ПП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97346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овальное окно (ООО)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3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 давление в предсердиях, помимо притекающей крови, влияют: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растяжимость желудочков;</a:t>
            </a:r>
          </a:p>
          <a:p>
            <a:pPr indent="627063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б) ёмкость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венозных систем малого и большого кругов кровообращения;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наличие сброса на уровне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открытого артериального протока.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620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ООО при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ВПС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Открытое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овальное окно обеспечивает смешивание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оксигенированной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неоксигенированной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крови при транспозиции магистральных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сосудов.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ООО способствует декомпрессии правого предсердия при атрезии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лёгочной артерии.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2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6106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артериальный проток (ОАП)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артериальный проток (ОАП)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кровообращения плода, через который поток крови направляется из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лёгочной артерии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нисходящую аорту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анатомического закрытия протока продолжается от 2 – 8 недель до 2-3 месяцев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Факторы, поддерживающие ОАП внутриутробно: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1) низкое напряжение кислорода;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2) высокие уровни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простагладинов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720840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Врожденные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пороки сердца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аномалии морфологического развития сердца, его клапанного аппарата и магистральных сосудов, возникшие на 2-8-й неделе внутриутробного развития в результате нарушения процессов эмбриогенеза. Эти дефекты могут встречаться изолированно или в сочетании друг с другом.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Диагностика ВПС и лечение невозможны без знания особенностей кровообращения плода, новорождённого.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914400"/>
            <a:ext cx="6067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Врожденные пороки сердца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артериальный проток (ОАП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Причины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способствующие функционированию ОАП: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1) недоношенность ребёнка (меньшая способность к сокращению гладкомышечных волокон по повышению давления кислорода);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2) высокое содержание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простагладинов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3) повышенный объём циркулирующей крови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042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914400"/>
            <a:ext cx="8153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артериальный проток (ОАП)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ОАП при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дуктус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-зависимых» ВПС является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поступления крови в ЛА при ВПС: атрезия ЛА, ТМС, резкий лёгочный стеноз, обеспечивая лёгочное кровообращение;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ОАП обеспечивает периферическое кровообращение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аорты, перерыве дуги аорты.  </a:t>
            </a:r>
          </a:p>
          <a:p>
            <a:pPr algn="just">
              <a:spcAft>
                <a:spcPts val="0"/>
              </a:spcAft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7745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4278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Распространённость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ВПС  наблюдаются у (0,8 – 1,2) % новорождённых.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Известно 90 пороков сердца  и 200 их сочетаний.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регистре РКЦ находится 8800 детей с ВПС.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Ежегодно рождается до 500 детей с ВПС.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130 детей оперируются до 1 года, 27 детей  - в период новорождённости.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До сих пор остаётся важной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поздней диагностики ВПС.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часто встречающиеся ВПС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61918"/>
              </p:ext>
            </p:extLst>
          </p:nvPr>
        </p:nvGraphicFramePr>
        <p:xfrm>
          <a:off x="609600" y="1371600"/>
          <a:ext cx="8077200" cy="543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240">
                <a:tc>
                  <a:txBody>
                    <a:bodyPr/>
                    <a:lstStyle/>
                    <a:p>
                      <a:pPr marL="25400" indent="-127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ВПС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-127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Частота в 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Дефект межжелудочковой перегородки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57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Открытый артериальный проток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12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Транспозиция магистральных сосудов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57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Дефект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межпредсердной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перегородки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Тетрада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Фалло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57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Коарктация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аорты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Стенозы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лёгочной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артерии 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5400" indent="1651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Атрезия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лёгочной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артерии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240">
                <a:tc>
                  <a:txBody>
                    <a:bodyPr/>
                    <a:lstStyle/>
                    <a:p>
                      <a:pPr marL="25400" indent="32766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среди всех ВПС, в 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32766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09600" y="1473288"/>
            <a:ext cx="0" cy="53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686800" y="13716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9600" y="1371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65" y="228600"/>
            <a:ext cx="842788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ВПС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33557"/>
              </p:ext>
            </p:extLst>
          </p:nvPr>
        </p:nvGraphicFramePr>
        <p:xfrm>
          <a:off x="228600" y="838201"/>
          <a:ext cx="8686800" cy="596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Нарушение гемодинамики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Без цианоза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 цианозом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 обогащением малого круга кровообращения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Открытый артериальный проток, дефекты межжелудочковой 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межпредсердной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перегородок, атриовентрикулярная коммуникация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Транспозиция магистральных сосудов, общий артериальный ствол. Комплекс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Эйзенменгера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3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 обеднением малого круга кровообращения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Изолированный стеноз лёгочной артерии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Болезнь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Фалло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атрезия трёхстворчатого  клапана, транспозиция магистральных сосудов со стенозом лёгочной артерии. Общий артериальный ствол. Болезнь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Эбштейна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6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 обеднением большого круга кровообращения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Изолированный аортальный стеноз.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Коарктация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аорты.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2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Без гемодинамики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Истинная и ложная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декстрокардия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аномалии положения дуги аорты и её ветвей, небольшой дефект в межжелудочковой перегородке (в мышечной части).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4278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Гемодинамическая классификация ВПС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(основывается на определении характера сброса крови и препятствий выбросу из желудочков)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1. ВПС со сбросом крови слева направо (ДМЖП, ОАП, АВК, ОАС).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2. ВПС со сбросом крови справа налево (ТФ,  ДОС от ПЖ, ТМА с ДМЖП, ЕЖ).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3. ВПС с изолированной обструкцией выхода из правого или левого желудочка (ИСЛА, аортальный стеноз,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58487"/>
              </p:ext>
            </p:extLst>
          </p:nvPr>
        </p:nvGraphicFramePr>
        <p:xfrm>
          <a:off x="914400" y="1295400"/>
          <a:ext cx="6858000" cy="5127868"/>
        </p:xfrm>
        <a:graphic>
          <a:graphicData uri="http://schemas.openxmlformats.org/drawingml/2006/table">
            <a:tbl>
              <a:tblPr firstRow="1" bandRow="1"/>
              <a:tblGrid>
                <a:gridCol w="3463694">
                  <a:extLst>
                    <a:ext uri="{9D8B030D-6E8A-4147-A177-3AD203B41FA5}">
                      <a16:colId xmlns:a16="http://schemas.microsoft.com/office/drawing/2014/main" val="3243716053"/>
                    </a:ext>
                  </a:extLst>
                </a:gridCol>
                <a:gridCol w="3394306">
                  <a:extLst>
                    <a:ext uri="{9D8B030D-6E8A-4147-A177-3AD203B41FA5}">
                      <a16:colId xmlns:a16="http://schemas.microsoft.com/office/drawing/2014/main" val="3382382261"/>
                    </a:ext>
                  </a:extLst>
                </a:gridCol>
              </a:tblGrid>
              <a:tr h="2491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Врождённые пороки сердца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4" marR="57504" marT="28752" marB="28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66218"/>
                  </a:ext>
                </a:extLst>
              </a:tr>
              <a:tr h="440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Дуктус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-зависимые ВПС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4" marR="57504" marT="28752" marB="28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Дуктус-независимые ВПС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4" marR="57504" marT="28752" marB="28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98263"/>
                  </a:ext>
                </a:extLst>
              </a:tr>
              <a:tr h="3699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1) с обеспечением через ОАП  лёгочного кровотока (пороки с атрезией лёгочной артерии или с критическим лёгочным стенозом, транспозиция магистральных артерий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2) с обеспечением через ОАП  системного кровотока (перерыв дуги аорты, резкая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коарктация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аорты, критический аортальный стеноз, синдром гипоплазии левого сердца).</a:t>
                      </a:r>
                    </a:p>
                  </a:txBody>
                  <a:tcPr marL="57504" marR="57504" marT="28752" marB="28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- ДМЖП</a:t>
                      </a:r>
                    </a:p>
                    <a:p>
                      <a:pPr indent="-14859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ДМПП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- аномальный дренаж  лёгочных вен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- ОАС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- аортальный стеноз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- единственный желудочек без лёгочного стеноза</a:t>
                      </a:r>
                    </a:p>
                  </a:txBody>
                  <a:tcPr marL="57504" marR="57504" marT="28752" marB="287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415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3200400" y="609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427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 оптимальной диагностики ВПС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детской кардиологии 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диагностика (женская консультация, роддом);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постнатальная диагностика (роддом, отделение детской кардиологии).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489734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риска, влияющие на формирование ВПС у плода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фактор риска: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ВПС;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ВПС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отца или ближайших родственников.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фактор риска: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соединительной ткани у матери;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матери хронической инфекции (герпес,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вирус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у матери (хламидиоз,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уреаплазмоз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грипп);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медикаментозных препаратов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индометацин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антигипертензионные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антибиотики) в первом триместре беременности;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первородящие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38 – 40 лет.</a:t>
            </a:r>
          </a:p>
        </p:txBody>
      </p:sp>
    </p:spTree>
    <p:extLst>
      <p:ext uri="{BB962C8B-B14F-4D97-AF65-F5344CB8AC3E}">
        <p14:creationId xmlns:p14="http://schemas.microsoft.com/office/powerpoint/2010/main" val="34786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риска, влияющие на формирование ВПС у плода </a:t>
            </a:r>
            <a:r>
              <a:rPr lang="ru-RU" sz="2800" b="1" u="sng" dirty="0"/>
              <a:t/>
            </a:r>
            <a:br>
              <a:rPr lang="ru-RU" sz="2800" b="1" u="sng" dirty="0"/>
            </a:br>
            <a:endParaRPr lang="ru-RU" sz="1600" dirty="0"/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Фетальные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плода эпизодов нарушения ритма;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экстракардиальные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хромосомные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гипотрофия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неиммунная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водянка плода;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отклонения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показателях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фетоплацентарного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кровотока.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беременная не относится к вышеперечисленным группам,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 обязательна при выявлении УЗИ-маркеров патологии сердечно-сосудистой системы плода.</a:t>
            </a:r>
          </a:p>
        </p:txBody>
      </p:sp>
    </p:spTree>
    <p:extLst>
      <p:ext uri="{BB962C8B-B14F-4D97-AF65-F5344CB8AC3E}">
        <p14:creationId xmlns:p14="http://schemas.microsoft.com/office/powerpoint/2010/main" val="48286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45" y="1172110"/>
            <a:ext cx="3352800" cy="52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8629" y="164028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Артериальный проток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Лёгочные сосуды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Левое предсердие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2454" y="1544535"/>
            <a:ext cx="86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Аорта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517" y="2040204"/>
            <a:ext cx="191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796" y="2297289"/>
            <a:ext cx="207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Правое предсердие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489" y="2859746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Печёночная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356009"/>
            <a:ext cx="1489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Воротная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205" y="4195465"/>
            <a:ext cx="180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Пупочная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81111" y="3121838"/>
            <a:ext cx="190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Венозный проток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6284" y="3633008"/>
            <a:ext cx="20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Нижняя полая вена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2718" y="3959512"/>
            <a:ext cx="199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Нисходящая аорта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8629" y="5229418"/>
            <a:ext cx="203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Пупочные артерии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990" y="455765"/>
            <a:ext cx="5071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кровообращения плода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8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77225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alt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-маркеры патологии сердечно-сосудистой системы плода (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Е.Д.,2004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Невозможность визуализации: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одного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магистральных сосудов;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атриовентрикулярных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полулунных клапанов;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межжелудочковой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перегородок.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Различные атриовентрикулярные аномальные коммуникации.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Невозможность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желудочково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-сосудистой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конкордантности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неточные данные о том, от каких желудочков отходит аорта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11842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</a:t>
            </a:r>
            <a:r>
              <a:rPr lang="ru-RU" alt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-маркеры патологии сердечно-сосудистой системы плода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(Беспалова Е.Д., 2001):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аномальное расположение сердца в грудной клетке;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симметричное увеличение линейных размеров сердца в сравнении с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гестационной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нормой;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асимметричное увеличение/уменьшение правых/левых отделов сердца;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увеличение толщины миокарда желудочков и МЖП в 1,5 раза и более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33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</a:t>
            </a:r>
            <a:r>
              <a:rPr lang="ru-RU" alt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-маркеры патологии сердечно-сосудистой системы плода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(Беспалова Е.Д., 2001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(продолжение):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субъективное снижение сократительной способности миокарда;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аномальные УЗИ-срезы: проекция четырех камер, проекция выходного отдела ЛЖ (ВОЛЖ) и проекция клапана аорты по короткой оси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любые, в том числе единичные, эпизоды нарушения ритма после 20-й недели;</a:t>
            </a:r>
          </a:p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8) экссудат в полости перикарда более 1,5 мм;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12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</a:t>
            </a:r>
            <a:r>
              <a:rPr lang="ru-RU" altLang="ru-RU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altLang="ru-RU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-маркеры патологии сердечно-сосудистой системы плода </a:t>
            </a: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Е.Д., 2001</a:t>
            </a:r>
            <a:r>
              <a:rPr lang="ru-RU" altLang="ru-RU" sz="27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(продолжение):</a:t>
            </a:r>
            <a:endParaRPr lang="ru-RU" altLang="ru-RU" sz="2700" b="1" dirty="0">
              <a:solidFill>
                <a:srgbClr val="FF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38912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нечёткая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атриовентрикулярных и полулунных клапанов;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невозможность точного измерения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сообщения;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локальная или диффузная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гиперэхогенность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миокарда/эндокарда;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аплазия пупочной артерии.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73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427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эхокардиографическое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установление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топического диагноза;</a:t>
            </a:r>
          </a:p>
          <a:p>
            <a:pPr marL="712788"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анатомическую детализацию порока;</a:t>
            </a:r>
          </a:p>
          <a:p>
            <a:pPr marL="712788"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оценку желудочков сердца;</a:t>
            </a:r>
          </a:p>
          <a:p>
            <a:pPr lvl="0" indent="712788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гемодинамических нарушений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фетоплацентарной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системе;</a:t>
            </a:r>
          </a:p>
          <a:p>
            <a:pPr marL="712788"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сопутствующей патологии.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990600"/>
            <a:ext cx="543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1946274"/>
            <a:ext cx="85471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 естественной летальностью 8-11%(ОАП, ДМЖП,ДМПП, КСЛА)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 естественной летальностью 24-36% (ТФ, болезни миокарда)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 естественной летальностью 36-52%( ТМС, </a:t>
            </a:r>
            <a:r>
              <a:rPr lang="ru-RU" alt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атрезия ТК, ТАДЛВ, ЕЖ, ДОСПЖ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АВК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 естественной летальностью 73-97% (гипоплазия левых отделов сердца, атрезия ЛА с </a:t>
            </a:r>
            <a:r>
              <a:rPr lang="ru-RU" alt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МЖП, ОАС)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5307" y="609600"/>
            <a:ext cx="868708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ВПС по их тяжести и прогнозу </a:t>
            </a:r>
            <a:b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(В.В.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Алекси-Месхишвили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А.С.,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Шарыкин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1988)</a:t>
            </a:r>
          </a:p>
        </p:txBody>
      </p:sp>
    </p:spTree>
    <p:extLst>
      <p:ext uri="{BB962C8B-B14F-4D97-AF65-F5344CB8AC3E}">
        <p14:creationId xmlns:p14="http://schemas.microsoft.com/office/powerpoint/2010/main" val="2953353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7526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задач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эхокардиографии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тяжёлых 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ВПС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имеет место нарушение взаимоотношений камер сердца и магистральных сосудов.</a:t>
            </a:r>
          </a:p>
          <a:p>
            <a:pPr>
              <a:buFont typeface="Wingdings" pitchFamily="2" charset="2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Частота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ВПС не превышает (25 – 35)% от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количества ВПС.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0" y="791743"/>
            <a:ext cx="541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6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812800" indent="-812800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11188" y="1557338"/>
            <a:ext cx="83534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 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Пренатальная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 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         </a:t>
            </a:r>
            <a:r>
              <a:rPr lang="ru-RU" alt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ФЭхоКГ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фетальная эхокардиография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eaLnBrk="1" hangingPunct="1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плода. </a:t>
            </a:r>
          </a:p>
          <a:p>
            <a:pPr eaLnBrk="1" hangingPunct="1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Анатомически детали сердца можно видеть с 12-14 недель. </a:t>
            </a:r>
          </a:p>
        </p:txBody>
      </p:sp>
    </p:spTree>
    <p:extLst>
      <p:ext uri="{BB962C8B-B14F-4D97-AF65-F5344CB8AC3E}">
        <p14:creationId xmlns:p14="http://schemas.microsoft.com/office/powerpoint/2010/main" val="162681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исследования сердца плода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(сегментарный подход в диагностике ВПС </a:t>
            </a:r>
            <a:b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alt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Praagh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модификации </a:t>
            </a: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A.E. Becher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8186738" cy="378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висцерального статуса.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Идентификация камер сердца.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предсердно-желудочкового соответствия.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желудочкового-сосудистого соответствия.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Выявление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патологических сообщений,  аномалий.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Количественная оценка внутрисердечных параметров в сравнении с нормой.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Определение функционального состояния  камер клапанного аппарата сердца.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00018" y="304800"/>
            <a:ext cx="553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19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ru-RU" altLang="ru-RU" sz="3200" b="1" dirty="0"/>
              <a:t> 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камер сердца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8435"/>
          <a:stretch/>
        </p:blipFill>
        <p:spPr>
          <a:xfrm>
            <a:off x="228600" y="1752600"/>
            <a:ext cx="2931459" cy="4724400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524000"/>
            <a:ext cx="27432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местоположения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«морфологически» правого и левого предсердий и «морфологически» правого и левого желудочков</a:t>
            </a:r>
          </a:p>
        </p:txBody>
      </p:sp>
      <p:pic>
        <p:nvPicPr>
          <p:cNvPr id="5" name="Picture 4" descr="Echo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7881"/>
          <a:stretch/>
        </p:blipFill>
        <p:spPr bwMode="auto">
          <a:xfrm>
            <a:off x="3429000" y="2133600"/>
            <a:ext cx="281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5334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0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763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кровообращения плода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1.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нижнюю полую вену (НПВ) поступает кровь от плаценты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оксигенированная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венозная кровь из печени и нижней половины туловища.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2.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верхнюю полую вену (ВПВ) собирается венозная кровь из верхней половины туловища, головы.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3. Два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потока из НПВ и ВПВ перемешиваются в правом предсердии.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4. 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 предсердия кровь (попавшая из НПВ, более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оксигенированная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попадает преимущественно в левое предсердие через ООО.  </a:t>
            </a:r>
          </a:p>
        </p:txBody>
      </p:sp>
    </p:spTree>
    <p:extLst>
      <p:ext uri="{BB962C8B-B14F-4D97-AF65-F5344CB8AC3E}">
        <p14:creationId xmlns:p14="http://schemas.microsoft.com/office/powerpoint/2010/main" val="2017060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317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предсердно-желудочкового соответствия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127" y="2300381"/>
            <a:ext cx="4033838" cy="4530725"/>
          </a:xfrm>
        </p:spPr>
      </p:pic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4033837" cy="4530725"/>
          </a:xfrm>
        </p:spPr>
        <p:txBody>
          <a:bodyPr/>
          <a:lstStyle/>
          <a:p>
            <a:endParaRPr lang="ru-RU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Модифицированная проекция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4-х камер сердца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предсердно-желудочковой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конкордантности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морфологии атриовентрикулярных клапанов сердца плода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3695" y="533400"/>
            <a:ext cx="541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02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03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функционального состояния камер сердца и клапанного аппарата сердца плода: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46275"/>
            <a:ext cx="8402638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altLang="ru-RU" sz="2800" b="1" dirty="0"/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сократительной способности миокарда ЛЖ (качественно, количественно);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синхронности предсердно-желудочковых сокращений и измерение ЧСС;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линейных размеров сердечных структур.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1110" y="533400"/>
            <a:ext cx="541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1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447800"/>
            <a:ext cx="842788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 ВПС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1) при подозрении на ВПС  плода беременную направить в перинатальный центр;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2) 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ВПС у плода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получить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кардиолога 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кардиохирурга;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3) получить сведения о характере  порока, тяжести патологии, предполагаемой жизнеспособности ребёнка, возможностях и перспективах лечения, о ближайших и отдаленных результатах хирургии, прогнозе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1243" y="609600"/>
            <a:ext cx="543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4278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 ВПС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(продолжение):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4) матери прервать беременность только при точной диагностике безусловно летальных ВПС (синдром гипоплазии левого сердца,  множественные пороки развития) по предложению врача;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5) провести своевременное медикаментозное лечение при внутриутробной инфекции и нарушении ритма;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6) провести профилактику сердечной недостаточности в пре- и постнатальном периоде;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33400"/>
            <a:ext cx="543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929" y="457200"/>
            <a:ext cx="9144000" cy="5032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 ВПС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находиться под наблюдением кардиолога; </a:t>
            </a:r>
          </a:p>
          <a:p>
            <a:pPr marL="0" indent="0">
              <a:buClr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при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пролонгировании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- роды в специализированном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9)  для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с подозрением на ВПС у плода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родильного дома,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имеется детская реанимационная палата.</a:t>
            </a:r>
          </a:p>
          <a:p>
            <a:pPr marL="0" indent="0">
              <a:buClr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10) получить рекомендации по ведению родов и наблюдению за родившимся ребенком. </a:t>
            </a:r>
          </a:p>
          <a:p>
            <a:endParaRPr lang="ru-RU" altLang="ru-RU" sz="2400" b="1" dirty="0" smtClean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0810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4278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Постнатальная диагностика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Клинические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Инструментальные.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3. Лабораторные.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8944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исследования больного при подозрении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ВПС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Осмотр больного  (симптомы гипоксемии или сердечной недостаточности).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Оценка пульса на всех конечностях.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Измерение давления на всех конечностях (динамический контроль).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Аускультация сердца и лёгких (динамический контроль).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Рентгенограмма грудной клетки.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ЭКГ.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для установки топического диагноза.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Оценка кислотно-щелочного состояния КЩС (степень артериальной гипоксемии, метаболического  ацидоза).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Пульсоксиметрия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 методы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Жалобы на: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появление цианоза;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одышку;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ограничение двигательной активности;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отёки;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- частоту и тяжесть бронхо-лёгочной патологии.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76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 методы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Анамнестические данные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неблагоприятное течение антенатального периода;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приём матерью лекарственных средств;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наличие профессиональной вредности;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неблагоприятный акушерский анамнез (выкидыши, аборты);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инфекционные заболевания в первом триместре беременности (герпес,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цитомегаловирус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вирус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Коксаки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хламидиоз,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уреаплазмоз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грипп);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отягощённая наследственность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сердечно-сосудистым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заболеваниям.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осмотра в пользу ВПС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физическое развитие – отставание;</a:t>
            </a:r>
          </a:p>
          <a:p>
            <a:pPr marL="625475" lvl="1" indent="2730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кожные покровы – в виде цианоза;</a:t>
            </a: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цианоз стоп свидетельствует о право-левом сбросе (ОАП,</a:t>
            </a:r>
          </a:p>
          <a:p>
            <a:pPr marL="6254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синдроме  гипоплазии левого сердца, синдроме </a:t>
            </a:r>
          </a:p>
          <a:p>
            <a:pPr marL="6254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Эйзенменгера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цианоз рук;</a:t>
            </a: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бледность кожных покровов свидетельствует о сердечной</a:t>
            </a:r>
          </a:p>
          <a:p>
            <a:pPr marL="6254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недостаточности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вазоконстрикция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изменение скелета – деформация грудной клетки, стигмы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дисэмбриогенеза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54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утолщение дистальных фаланг пальцев по типу</a:t>
            </a:r>
          </a:p>
          <a:p>
            <a:pPr marL="6254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«барабанных палочек (хроническая гипоксемия).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5. 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ВПВ и НПВ кровь попадает в правый желудочек (ПЖ).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6. 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правого предсердия (ПП) кровь попадает в левое предсердие (ЛП) через ООО, из левого желудочка (ЛЖ) в восходящую аорту, в коронарные сосуды, сосуды головы, верхние конечности.</a:t>
            </a:r>
          </a:p>
          <a:p>
            <a:pPr lvl="0">
              <a:spcAft>
                <a:spcPts val="0"/>
              </a:spcAft>
              <a:tabLst>
                <a:tab pos="6381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7. 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ПП кровь поступает в ПЖ и лёгочный ствол через ОАП, нисходящую аорту и лёгочные артерии.</a:t>
            </a:r>
          </a:p>
          <a:p>
            <a:pPr marL="40957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Кровообращение в нижней половине туловища плода и плаценты  осуществляется в основном правым желудочком, на который падает большая часть нагрузки.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4278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пальпации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систолическое дрожание в проекции основания (стеноз аорты, ЛА, ОАП);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систолическое дрожание  вдоль левого края грудины (ДМЖП);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диастолическое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дрожание (митральный стеноз).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400" b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физикального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обследования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изменение ЧСС (тахикардия, брадикардия);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синдром сердечной недостаточности;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аритмия, блокады осложняют течение ВПС.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427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пульса: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5125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«нитевидный пульс» - снижение наполнения на всех конечностях - отражают сердечный выброс;</a:t>
            </a:r>
          </a:p>
          <a:p>
            <a:pPr indent="92075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напряжённый пульс – при высоком артериальном давлении;</a:t>
            </a:r>
          </a:p>
          <a:p>
            <a:pPr indent="92075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высокий альтернирующий пульс характерен для ОАП, аортальной недостаточности;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пульс различного наполнения встречается при патологии дуги аорты.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6564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Артериальное давление</a:t>
            </a:r>
          </a:p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градиента давления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(артериальной гипертензии на верхних и артериальной гипотензии на нижних конечностях)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коарктации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аорты.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Аускультация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характерно для ОАП, ДМЖП, НМК, ДМПП: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повышение сердечного выброса;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укорочение интервала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снижение насосной функции миокарда;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–блокада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степени;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недостаточность митрального клапана.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Аускультация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характерно для: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высокого сердечного выброса;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повышения артериального давления;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Фалло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ДМЖП, ДМПП.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Ослабление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характерно для: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недостаточности аортального клапана;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стеноза лёгочной артерии;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- аномалии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Эбштейна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915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Шумы являются неотъемлемой диагностической составляющей порока сердца и характеризуют возрастные особенности гемодинамики и стадию течения порока.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По отношению к фазам сердечной деятельности различают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систолические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диастолические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Систолический шум изгнания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 после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тона – стеноз аортальных клапанов.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     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Пансистолический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ДМЖП, недостаточность митрального клапана.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Диастолический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недостаточность аортального клапана, недостаточность клапанов лёгочной артерии.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Систоло-диастолический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ОАП.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278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 сердечных шумов,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обусловленных пороками сердца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22612"/>
              </p:ext>
            </p:extLst>
          </p:nvPr>
        </p:nvGraphicFramePr>
        <p:xfrm>
          <a:off x="457200" y="1676400"/>
          <a:ext cx="83058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Порок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Характер шума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Эпицентр шума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Иррадиа-ция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Другие характерные признаки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Дефект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межпредсерд-ной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перегородки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Различной интенсивности.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Усиливается при физическом напряжении.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Систолический шум - второе-третье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межреберье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слева у грудины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расширение границ сердца вправо;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усиление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тона над лёгочным стволом;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при большом дефекте возможен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диастолический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шум над трёхстворчатым клапаном из-за увеличения кровотока через правое атриовентрикулярное отверстие.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Дефект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межжелудочко-вой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перегородки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Грубый, громкий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Систолический шум - третье-четвёртое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межреберье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слева у грудины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 левой ключице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систолическое дрожание в третьем-четвёртом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межреберье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слева у грудины;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расширение границ сердца вправо;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акцент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тона над лёгочным стволом.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Коарктация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аорты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Меняющейся интенсивности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Систолический шум – основание сердца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межлопа-точное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простран-ство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высокое артериальное давление на верхних конечностях;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низкое артериальное давление на нижних конечностях;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пульсация расширенных артерий на поверхности грудной клетки.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2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 сердечных шумов,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обусловленных пороками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38943"/>
              </p:ext>
            </p:extLst>
          </p:nvPr>
        </p:nvGraphicFramePr>
        <p:xfrm>
          <a:off x="457200" y="1295400"/>
          <a:ext cx="8305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17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Порок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Характер шума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Эпицентр шума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</a:rPr>
                        <a:t>Ирради-ация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Другие характерные признаки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59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Открытый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</a:rPr>
                        <a:t>артериальный (</a:t>
                      </a:r>
                      <a:r>
                        <a:rPr lang="ru-RU" sz="1600" b="0" dirty="0" err="1" smtClean="0">
                          <a:latin typeface="Times New Roman"/>
                          <a:ea typeface="Times New Roman"/>
                        </a:rPr>
                        <a:t>Боталлов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) проток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Грубый «машинный» шум, переходящий из систолы в диастолу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Систоло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15240" indent="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диастоличес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-кий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шум – у основания сердца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Левая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подклю-чичная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область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может быть пульсация сонных артерий;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систолодиастолическое дрожание во втором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межреберье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слева;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у верхушки выслушивается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тон;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над лёгочным стволом – акцент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тона.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43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600" b="0" dirty="0" err="1" smtClean="0">
                          <a:latin typeface="Times New Roman"/>
                          <a:ea typeface="Times New Roman"/>
                        </a:rPr>
                        <a:t>Недостаточ-ность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митрального клапана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Различный, в зависимости от характера клапанного дефекта (дующий, скребущий);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лучше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выслушивается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положении лёжа на левом боку, при задержке дыхания в фазу выдоха и после физической нагрузки.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Систоличес-кий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шум - на верхушке сердца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аксилляр-ную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область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расширение границ сердца влево и вверх;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R="15240" algn="l">
                        <a:spcAft>
                          <a:spcPts val="0"/>
                        </a:spcAft>
                        <a:tabLst>
                          <a:tab pos="2995930" algn="l"/>
                          <a:tab pos="41668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- ослабление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тона у верхушки.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2788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Функциональные шумы</a:t>
            </a:r>
          </a:p>
          <a:p>
            <a:pPr algn="ctr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 Джорджа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короткий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мезосистолический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медиальнее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верхушки у левого края грудины, музыкальный характер (звук щипковых инструментов), вибрация сухожильных хорд.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Грехема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мезосистолический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шум; основание сердца слева от грудины, дующий характер шума, вибрация стенок лёгочной артерии.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Артериальный шум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короткий ранний систолический шум, надключичная ямка, ускорение кровотока в подключичной и сонных артериях.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278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Функциональные шумы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</a:p>
          <a:p>
            <a:pPr algn="ctr"/>
            <a:endParaRPr lang="ru-RU" sz="2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Шум функционального стеноза лёгочной артерии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первые месяцы жизни, относительное сужение  и перпендикулярное расположение ветвей лёгочной артерии, хорошо выслушивается в подмышечных впадинах.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Сердечно-лёгочный шум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свистящий характер шума, снизу у левого края грудины, исчезает при задержке дыхания, давление на лёгочную ткань при сокращении и смещении сердца.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Венозный шум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волчка»):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систоло-диастолический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шум, выслушивается в положении стоя, исчезает в положении лёжа, за счёт кровотока в шейных венах, сосудах шеи, над- и подключичной ямке справа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792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0" indent="-1397000"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0" indent="-139700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  <a:tabLst>
                <a:tab pos="10160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Лёгкие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участвуют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оксигенации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крови, они заполнены жидкостью и обладают высоким сопротивлением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кровотоку.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9906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2. Функцию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газообмена выполняет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плацента.</a:t>
            </a:r>
          </a:p>
          <a:p>
            <a:pPr lvl="0">
              <a:spcAft>
                <a:spcPts val="0"/>
              </a:spcAft>
              <a:tabLst>
                <a:tab pos="9906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3.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арциальное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давление кислорода (рО</a:t>
            </a:r>
            <a:r>
              <a:rPr lang="ru-RU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 крови пуповины почти в два раза ниже, чем у матери, но ткани плода получают достаточное количество кислорода за счёт фетального гемоглобина (обладающего повышенной способностью  связывать кислород) и ускоренного кровотока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фетоплацентарной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49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2788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Инструментальные методы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позволяет заподозрить ВПС.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ВПС свидетельствуют следующие данные: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изменение электрической оси сердца;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признаки гипертрофии желудочков или предсердий;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нарушение предсердно-желудочковой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внутрижелудочковой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проводимости;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аритмии.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42788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Гипертрофия правого желудочка: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1) смещение электрической оси вправо относительно возрастной нормы: старше 2-х  лет – более  110°;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&gt; 17 мм у детей старше 2 лет;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3)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&gt; 10 мм у детей до 2-х лет;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4)  преобладает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до 6 месяцев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&gt; 6,5;  старше 2-х лет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&gt; 4.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6299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38780"/>
            <a:ext cx="858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2286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Гипертрофия левого желудочка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5405438" cy="26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1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22201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93727" y="4114800"/>
            <a:ext cx="61502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Гипертрофия левого желудочка: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1) смещение электрической оси влево относительно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возрастной нормы: от 2-х до 12 лет – менее  0° - 30°;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&gt;  &gt; 25 мм у детей старше 2 лет;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3)  &gt; 25 мм у детей старше 2 лет;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4)  отрицательный Т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56  </a:t>
            </a:r>
            <a:r>
              <a:rPr lang="ru-RU" sz="2000" baseline="-250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 2-х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190" y="856610"/>
            <a:ext cx="7543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 предсердия (Р-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pulmonale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725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высокий остроконечный зубец Р</a:t>
            </a:r>
            <a:r>
              <a:rPr kumimoji="0" lang="en-US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kumimoji="0" lang="en-US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7250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увеличение положительной фазы 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alt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0" y="2286000"/>
            <a:ext cx="7690434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9689" y="533400"/>
            <a:ext cx="5040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248400"/>
            <a:ext cx="493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при гипертрофии правого предсердия </a:t>
            </a:r>
          </a:p>
        </p:txBody>
      </p:sp>
    </p:spTree>
    <p:extLst>
      <p:ext uri="{BB962C8B-B14F-4D97-AF65-F5344CB8AC3E}">
        <p14:creationId xmlns:p14="http://schemas.microsoft.com/office/powerpoint/2010/main" val="619607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190" y="1072053"/>
            <a:ext cx="7543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 предсердия (Р-</a:t>
            </a:r>
            <a:r>
              <a:rPr kumimoji="0" lang="en-US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pulmonale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(продолжение):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1084" y="533400"/>
            <a:ext cx="3978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882288" cy="37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2600" y="5943600"/>
            <a:ext cx="4938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при гипертрофии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предсердия </a:t>
            </a:r>
          </a:p>
        </p:txBody>
      </p:sp>
    </p:spTree>
    <p:extLst>
      <p:ext uri="{BB962C8B-B14F-4D97-AF65-F5344CB8AC3E}">
        <p14:creationId xmlns:p14="http://schemas.microsoft.com/office/powerpoint/2010/main" val="18907384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190" y="810444"/>
            <a:ext cx="825101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lvl="0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предсердия (Р-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двугорбый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 - 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0,08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0,12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9689" y="533400"/>
            <a:ext cx="5040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0" y="2286000"/>
            <a:ext cx="6235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0220" y="6324600"/>
            <a:ext cx="4800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при гипертрофии левого предсердия </a:t>
            </a:r>
          </a:p>
        </p:txBody>
      </p:sp>
    </p:spTree>
    <p:extLst>
      <p:ext uri="{BB962C8B-B14F-4D97-AF65-F5344CB8AC3E}">
        <p14:creationId xmlns:p14="http://schemas.microsoft.com/office/powerpoint/2010/main" val="894229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190" y="1179776"/>
            <a:ext cx="825101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lvl="0" algn="ctr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предсердия (Р-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9689" y="533400"/>
            <a:ext cx="5040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Электрокардиография (ЭКГ)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33" y="1981200"/>
            <a:ext cx="63357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6047" y="6211669"/>
            <a:ext cx="4800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при гипертрофии левого предсердия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68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0"/>
            <a:ext cx="8459787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9750" y="7162"/>
            <a:ext cx="820896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400" b="1" u="sng" dirty="0">
              <a:cs typeface="Times New Roman" panose="02020603050405020304" pitchFamily="18" charset="0"/>
            </a:endParaRPr>
          </a:p>
          <a:p>
            <a:endParaRPr lang="ru-RU" altLang="ru-RU" sz="1400" b="1" u="sng" dirty="0">
              <a:cs typeface="Times New Roman" panose="02020603050405020304" pitchFamily="18" charset="0"/>
            </a:endParaRPr>
          </a:p>
          <a:p>
            <a:endParaRPr lang="ru-RU" altLang="ru-RU" sz="1400" b="1" u="sng" dirty="0">
              <a:cs typeface="Times New Roman" panose="02020603050405020304" pitchFamily="18" charset="0"/>
            </a:endParaRPr>
          </a:p>
          <a:p>
            <a:endParaRPr lang="ru-RU" altLang="ru-RU" sz="1400" b="1" u="sng" dirty="0">
              <a:cs typeface="Times New Roman" panose="02020603050405020304" pitchFamily="18" charset="0"/>
            </a:endParaRPr>
          </a:p>
          <a:p>
            <a:endParaRPr lang="ru-RU" altLang="ru-RU" sz="1400" b="1" u="sng" dirty="0"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грудной клетки </a:t>
            </a:r>
          </a:p>
          <a:p>
            <a:r>
              <a:rPr lang="ru-RU" altLang="ru-RU" sz="2800" b="1" u="sng" dirty="0">
                <a:cs typeface="Times New Roman" panose="02020603050405020304" pitchFamily="18" charset="0"/>
              </a:rPr>
              <a:t>  </a:t>
            </a:r>
            <a:endParaRPr lang="ru-RU" altLang="ru-RU" sz="2800" dirty="0"/>
          </a:p>
          <a:p>
            <a:pPr indent="0" algn="ctr"/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Информативность </a:t>
            </a: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</a:p>
          <a:p>
            <a:endParaRPr lang="ru-RU" altLang="ru-RU" sz="2800" dirty="0"/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позволяет получить данные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об изменении размеров и конфигурации  сердца, обусловленном дилатацией  различных его отделов;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об изменении положения и размеров   крупных магистральных сосудов (аорты 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о состоянии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28112537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2788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Рентгенография органов грудной клетки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Существуют, как минимум,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характерные конфигурации сердца при ВПС: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А) небольшое сердце в виде «деревянного башмачка» -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тетраде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Фалло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трикуспидальной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атрезии;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Б) «яйцо, лежащее на боку», - при транспозиции магистральных артерий;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В) «снежная баба» -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супракардиальной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форме тотального аномального дренажа лёгочных вен.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58213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4278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типы изменения лёгочного рисунка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Усиленный лёгочный 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характерен для пороков со сбросом слева направо и поступлением повышенного объёма крови в лёгочную артерию (ДМЖП, ОАП, полная форма АВК, дефект аорто-лёгочной перегородки и т.п.);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Обеднённый лёгочный 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сопровождает пороки, одним из компонентов которых является лёгочный стеноз или атрезия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Фалло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единственный желудочек со стенозом лёгочной артерии и т.п.); 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Изменения лёгочного рисунка по типу венозного застоя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–вследствие обструкции лёгочных вен.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0" indent="-1397000"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0" indent="-1397000" algn="ctr"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0" indent="-1397000" algn="ctr">
              <a:spcAft>
                <a:spcPts val="0"/>
              </a:spcAft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0160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4.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аорту и лёгочный ствол поступает смешанная артериовенозная кровь с примерно одинаковым парциальным давлением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кислорода.</a:t>
            </a:r>
          </a:p>
          <a:p>
            <a:pPr lvl="0">
              <a:spcAft>
                <a:spcPts val="0"/>
              </a:spcAft>
              <a:tabLst>
                <a:tab pos="1016000" algn="l"/>
              </a:tabLs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так называемых фетальных коммуникаций – открытого овального окна (ООО) и открытого артериального протока (ОАП).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2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46"/>
          <p:cNvSpPr>
            <a:spLocks noChangeArrowheads="1"/>
          </p:cNvSpPr>
          <p:nvPr/>
        </p:nvSpPr>
        <p:spPr bwMode="auto">
          <a:xfrm>
            <a:off x="1854200" y="2063840"/>
            <a:ext cx="2286000" cy="48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Лёгочный рисунок усилен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145"/>
          <p:cNvSpPr>
            <a:spLocks noChangeArrowheads="1"/>
          </p:cNvSpPr>
          <p:nvPr/>
        </p:nvSpPr>
        <p:spPr bwMode="auto">
          <a:xfrm>
            <a:off x="4902200" y="2063840"/>
            <a:ext cx="2286000" cy="487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Лёгочный рисунок не изменён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144"/>
          <p:cNvSpPr>
            <a:spLocks noChangeArrowheads="1"/>
          </p:cNvSpPr>
          <p:nvPr/>
        </p:nvSpPr>
        <p:spPr bwMode="auto">
          <a:xfrm>
            <a:off x="1371600" y="2919413"/>
            <a:ext cx="1879600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желудочка или комбинированная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143"/>
          <p:cNvSpPr>
            <a:spLocks noChangeArrowheads="1"/>
          </p:cNvSpPr>
          <p:nvPr/>
        </p:nvSpPr>
        <p:spPr bwMode="auto">
          <a:xfrm>
            <a:off x="3378200" y="2919413"/>
            <a:ext cx="1219200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 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142"/>
          <p:cNvSpPr>
            <a:spLocks noChangeArrowheads="1"/>
          </p:cNvSpPr>
          <p:nvPr/>
        </p:nvSpPr>
        <p:spPr bwMode="auto">
          <a:xfrm>
            <a:off x="4838700" y="2919413"/>
            <a:ext cx="1206500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141"/>
          <p:cNvSpPr>
            <a:spLocks noChangeArrowheads="1"/>
          </p:cNvSpPr>
          <p:nvPr/>
        </p:nvSpPr>
        <p:spPr bwMode="auto">
          <a:xfrm>
            <a:off x="6426200" y="2919413"/>
            <a:ext cx="1206500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140"/>
          <p:cNvSpPr>
            <a:spLocks noChangeShapeType="1"/>
          </p:cNvSpPr>
          <p:nvPr/>
        </p:nvSpPr>
        <p:spPr bwMode="auto">
          <a:xfrm>
            <a:off x="2489200" y="2562225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Line 139"/>
          <p:cNvSpPr>
            <a:spLocks noChangeShapeType="1"/>
          </p:cNvSpPr>
          <p:nvPr/>
        </p:nvSpPr>
        <p:spPr bwMode="auto">
          <a:xfrm>
            <a:off x="3632200" y="2562225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138"/>
          <p:cNvSpPr>
            <a:spLocks noChangeShapeType="1"/>
          </p:cNvSpPr>
          <p:nvPr/>
        </p:nvSpPr>
        <p:spPr bwMode="auto">
          <a:xfrm>
            <a:off x="6807200" y="2562225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137"/>
          <p:cNvSpPr>
            <a:spLocks noChangeShapeType="1"/>
          </p:cNvSpPr>
          <p:nvPr/>
        </p:nvSpPr>
        <p:spPr bwMode="auto">
          <a:xfrm>
            <a:off x="5600700" y="2562225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Rectangle 136"/>
          <p:cNvSpPr>
            <a:spLocks noChangeArrowheads="1"/>
          </p:cNvSpPr>
          <p:nvPr/>
        </p:nvSpPr>
        <p:spPr bwMode="auto">
          <a:xfrm>
            <a:off x="1631950" y="4025900"/>
            <a:ext cx="1206500" cy="522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ОАП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ДМЖП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135"/>
          <p:cNvSpPr>
            <a:spLocks noChangeArrowheads="1"/>
          </p:cNvSpPr>
          <p:nvPr/>
        </p:nvSpPr>
        <p:spPr bwMode="auto">
          <a:xfrm>
            <a:off x="3187700" y="4016375"/>
            <a:ext cx="1079500" cy="604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ДМПП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34"/>
          <p:cNvSpPr>
            <a:spLocks noChangeArrowheads="1"/>
          </p:cNvSpPr>
          <p:nvPr/>
        </p:nvSpPr>
        <p:spPr bwMode="auto">
          <a:xfrm>
            <a:off x="4356100" y="3974244"/>
            <a:ext cx="1651000" cy="1214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Аортальный порок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Недостаточность митрального клапана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33"/>
          <p:cNvSpPr>
            <a:spLocks noChangeArrowheads="1"/>
          </p:cNvSpPr>
          <p:nvPr/>
        </p:nvSpPr>
        <p:spPr bwMode="auto">
          <a:xfrm>
            <a:off x="6171201" y="3930650"/>
            <a:ext cx="1828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Стеноз ЛА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(грудные дети)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Умеренный стеноз митрального клапана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Line 132"/>
          <p:cNvSpPr>
            <a:spLocks noChangeShapeType="1"/>
          </p:cNvSpPr>
          <p:nvPr/>
        </p:nvSpPr>
        <p:spPr bwMode="auto">
          <a:xfrm>
            <a:off x="5334000" y="3699668"/>
            <a:ext cx="0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Line 131"/>
          <p:cNvSpPr>
            <a:spLocks noChangeShapeType="1"/>
          </p:cNvSpPr>
          <p:nvPr/>
        </p:nvSpPr>
        <p:spPr bwMode="auto">
          <a:xfrm>
            <a:off x="7029450" y="3670300"/>
            <a:ext cx="0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Line 130"/>
          <p:cNvSpPr>
            <a:spLocks noChangeShapeType="1"/>
          </p:cNvSpPr>
          <p:nvPr/>
        </p:nvSpPr>
        <p:spPr bwMode="auto">
          <a:xfrm>
            <a:off x="2235200" y="3670300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Line 129"/>
          <p:cNvSpPr>
            <a:spLocks noChangeShapeType="1"/>
          </p:cNvSpPr>
          <p:nvPr/>
        </p:nvSpPr>
        <p:spPr bwMode="auto">
          <a:xfrm>
            <a:off x="3727450" y="3657600"/>
            <a:ext cx="0" cy="344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Rectangle 147"/>
          <p:cNvSpPr>
            <a:spLocks noChangeArrowheads="1"/>
          </p:cNvSpPr>
          <p:nvPr/>
        </p:nvSpPr>
        <p:spPr bwMode="auto">
          <a:xfrm>
            <a:off x="1473200" y="167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" name="Rectangle 158"/>
          <p:cNvSpPr>
            <a:spLocks noChangeArrowheads="1"/>
          </p:cNvSpPr>
          <p:nvPr/>
        </p:nvSpPr>
        <p:spPr bwMode="auto">
          <a:xfrm>
            <a:off x="1473200" y="1758861"/>
            <a:ext cx="668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5900" y="30253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диагностики бледных ВПС по данным рентгенологических 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ЭКГ-признаков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Text Box 161"/>
          <p:cNvSpPr txBox="1">
            <a:spLocks noChangeArrowheads="1"/>
          </p:cNvSpPr>
          <p:nvPr/>
        </p:nvSpPr>
        <p:spPr bwMode="auto">
          <a:xfrm>
            <a:off x="3784600" y="1235076"/>
            <a:ext cx="1397000" cy="42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Бледные ВПС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Line 160"/>
          <p:cNvSpPr>
            <a:spLocks noChangeShapeType="1"/>
          </p:cNvSpPr>
          <p:nvPr/>
        </p:nvSpPr>
        <p:spPr bwMode="auto">
          <a:xfrm flipH="1">
            <a:off x="3149600" y="1562011"/>
            <a:ext cx="6350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Line 159"/>
          <p:cNvSpPr>
            <a:spLocks noChangeShapeType="1"/>
          </p:cNvSpPr>
          <p:nvPr/>
        </p:nvSpPr>
        <p:spPr bwMode="auto">
          <a:xfrm>
            <a:off x="5181600" y="1571536"/>
            <a:ext cx="9525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Rectangle 162"/>
          <p:cNvSpPr>
            <a:spLocks noChangeArrowheads="1"/>
          </p:cNvSpPr>
          <p:nvPr/>
        </p:nvSpPr>
        <p:spPr bwMode="auto">
          <a:xfrm>
            <a:off x="1371600" y="8444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" name="Rectangle 164"/>
          <p:cNvSpPr>
            <a:spLocks noChangeArrowheads="1"/>
          </p:cNvSpPr>
          <p:nvPr/>
        </p:nvSpPr>
        <p:spPr bwMode="auto">
          <a:xfrm>
            <a:off x="1371600" y="13016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41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89"/>
          <p:cNvSpPr>
            <a:spLocks noChangeArrowheads="1"/>
          </p:cNvSpPr>
          <p:nvPr/>
        </p:nvSpPr>
        <p:spPr bwMode="auto">
          <a:xfrm>
            <a:off x="1765300" y="1836737"/>
            <a:ext cx="2286000" cy="258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Лёгочный рисунок усилен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88"/>
          <p:cNvSpPr>
            <a:spLocks noChangeArrowheads="1"/>
          </p:cNvSpPr>
          <p:nvPr/>
        </p:nvSpPr>
        <p:spPr bwMode="auto">
          <a:xfrm>
            <a:off x="4813300" y="1836737"/>
            <a:ext cx="228600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Лёгочный рисунок  уменьшен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87"/>
          <p:cNvSpPr>
            <a:spLocks noChangeShapeType="1"/>
          </p:cNvSpPr>
          <p:nvPr/>
        </p:nvSpPr>
        <p:spPr bwMode="auto">
          <a:xfrm flipH="1">
            <a:off x="3162300" y="1392237"/>
            <a:ext cx="6350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86"/>
          <p:cNvSpPr>
            <a:spLocks noChangeShapeType="1"/>
          </p:cNvSpPr>
          <p:nvPr/>
        </p:nvSpPr>
        <p:spPr bwMode="auto">
          <a:xfrm>
            <a:off x="5003800" y="1392237"/>
            <a:ext cx="9525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Rectangle 85"/>
          <p:cNvSpPr>
            <a:spLocks noChangeArrowheads="1"/>
          </p:cNvSpPr>
          <p:nvPr/>
        </p:nvSpPr>
        <p:spPr bwMode="auto">
          <a:xfrm>
            <a:off x="3352800" y="1328737"/>
            <a:ext cx="209550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Цианотические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ВПС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84"/>
          <p:cNvSpPr>
            <a:spLocks noChangeArrowheads="1"/>
          </p:cNvSpPr>
          <p:nvPr/>
        </p:nvSpPr>
        <p:spPr bwMode="auto">
          <a:xfrm>
            <a:off x="1054101" y="2720975"/>
            <a:ext cx="1790699" cy="103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желудочка или комбинированная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83"/>
          <p:cNvSpPr>
            <a:spLocks noChangeArrowheads="1"/>
          </p:cNvSpPr>
          <p:nvPr/>
        </p:nvSpPr>
        <p:spPr bwMode="auto">
          <a:xfrm>
            <a:off x="2971800" y="2720975"/>
            <a:ext cx="1320800" cy="1036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 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82"/>
          <p:cNvSpPr>
            <a:spLocks noChangeArrowheads="1"/>
          </p:cNvSpPr>
          <p:nvPr/>
        </p:nvSpPr>
        <p:spPr bwMode="auto">
          <a:xfrm>
            <a:off x="4368800" y="2633662"/>
            <a:ext cx="1206500" cy="1122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левого 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5651500" y="2633662"/>
            <a:ext cx="1282700" cy="1122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правого желудочка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Line 80"/>
          <p:cNvSpPr>
            <a:spLocks noChangeShapeType="1"/>
          </p:cNvSpPr>
          <p:nvPr/>
        </p:nvSpPr>
        <p:spPr bwMode="auto">
          <a:xfrm>
            <a:off x="2336799" y="2098675"/>
            <a:ext cx="1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79"/>
          <p:cNvSpPr>
            <a:spLocks noChangeShapeType="1"/>
          </p:cNvSpPr>
          <p:nvPr/>
        </p:nvSpPr>
        <p:spPr bwMode="auto">
          <a:xfrm>
            <a:off x="3352800" y="2098675"/>
            <a:ext cx="0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78"/>
          <p:cNvSpPr>
            <a:spLocks noChangeShapeType="1"/>
          </p:cNvSpPr>
          <p:nvPr/>
        </p:nvSpPr>
        <p:spPr bwMode="auto">
          <a:xfrm>
            <a:off x="4940300" y="2274887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5956300" y="2274887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1447800" y="4327525"/>
            <a:ext cx="1270000" cy="690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ТМА + ДМЖП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76"/>
          <p:cNvSpPr>
            <a:spLocks noChangeArrowheads="1"/>
          </p:cNvSpPr>
          <p:nvPr/>
        </p:nvSpPr>
        <p:spPr bwMode="auto">
          <a:xfrm>
            <a:off x="2844800" y="4240212"/>
            <a:ext cx="76200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ТМА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СГЛС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72"/>
          <p:cNvSpPr>
            <a:spLocks noChangeArrowheads="1"/>
          </p:cNvSpPr>
          <p:nvPr/>
        </p:nvSpPr>
        <p:spPr bwMode="auto">
          <a:xfrm>
            <a:off x="4495800" y="4419600"/>
            <a:ext cx="83820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АТК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АЛА+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ИМЖП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5638800" y="4478337"/>
            <a:ext cx="838200" cy="777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ТФ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ЛГ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>
            <a:off x="2209800" y="3790950"/>
            <a:ext cx="0" cy="519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Line 75"/>
          <p:cNvSpPr>
            <a:spLocks noChangeShapeType="1"/>
          </p:cNvSpPr>
          <p:nvPr/>
        </p:nvSpPr>
        <p:spPr bwMode="auto">
          <a:xfrm>
            <a:off x="3162300" y="3790950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4876800" y="3790950"/>
            <a:ext cx="0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6019800" y="3857625"/>
            <a:ext cx="0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Rectangle 90"/>
          <p:cNvSpPr>
            <a:spLocks noChangeArrowheads="1"/>
          </p:cNvSpPr>
          <p:nvPr/>
        </p:nvSpPr>
        <p:spPr bwMode="auto">
          <a:xfrm>
            <a:off x="1347484" y="8571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04800" y="485369"/>
            <a:ext cx="861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диагностики цианотичных ВПС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4800" y="5675312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ЕЖ- единственный желудочек        ТМА-транспозиция магистральных артерий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АЛА+ИМЖП – атрезия лёгочной артерии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межжелудочковой перегородкой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СЛГС-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гипоплазии левого сердца</a:t>
            </a:r>
          </a:p>
        </p:txBody>
      </p:sp>
    </p:spTree>
    <p:extLst>
      <p:ext uri="{BB962C8B-B14F-4D97-AF65-F5344CB8AC3E}">
        <p14:creationId xmlns:p14="http://schemas.microsoft.com/office/powerpoint/2010/main" val="3658931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51344"/>
            <a:ext cx="8382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Ультразвуковое исследование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306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3060" algn="ctr"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ультразвукового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</a:p>
          <a:p>
            <a:pPr marL="353060" algn="ctr">
              <a:spcAft>
                <a:spcPts val="0"/>
              </a:spcAf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Возможность визуализации мягких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рентгенонегативных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тканей при исследовании сердца, печени, почек, поджелудочной железы и т.д..</a:t>
            </a:r>
          </a:p>
          <a:p>
            <a:pPr indent="4445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Отсутствие ионизирующего облучения, оказывающего биологическое воздействие на организм.</a:t>
            </a:r>
          </a:p>
          <a:p>
            <a:pPr indent="4445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Неинвазивность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безболезненность и, в связи с этим, возможность проведения многократных повторных исследований.</a:t>
            </a:r>
          </a:p>
          <a:p>
            <a:pPr indent="4445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Возможность наблюдать движение внутренних органов в реальном масштабе времени.</a:t>
            </a:r>
          </a:p>
          <a:p>
            <a:pPr marL="228600" indent="2159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Сравнительно невысокая стоимость исследования.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095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27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 (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метод исследования структуры и функции сердца, основанный на регистрации отражённых  импульсных сигналов ультразвука, генерируемых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датчиком с частотой около (2,5 – 4,5) МГц.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отражённый сигнал ультразвука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основной метод постановки диагноза ВПС.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00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060" algn="just">
              <a:spcAft>
                <a:spcPts val="0"/>
              </a:spcAft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ЭхоКГ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исследования позволяет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53060" algn="just">
              <a:spcAft>
                <a:spcPts val="0"/>
              </a:spcAf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1) количественно и качественно оценить функциональное состояние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левого желудочка (ЛЖ) и правого желудочка (ПЖ);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2) оценить региональную сократимость ЛЖ; </a:t>
            </a: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3) оценить ММЛЖ и выявить ультразвуковые признаки симметричной и асимметричной гипертрофии и дилатации желудочков и предсердий;</a:t>
            </a: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4) оценить состояние клапанного аппарата (стеноз, недостаточность, пролапс клапана, наличие вегетаций на створках клапана и т.д.);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96" y="990600"/>
            <a:ext cx="6492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 (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110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00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060" algn="just">
              <a:spcAft>
                <a:spcPts val="0"/>
              </a:spcAft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ЭхоКГ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исследования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53060" algn="just">
              <a:spcAft>
                <a:spcPts val="0"/>
              </a:spcAf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оценить уровень давления  в ЛА и выявить признаки легочной гипертензии;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6) выявить морфологические изменения перикарда и наличие жидкости в полости перикарда;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7) выявить внутрисердечные образования (тромбы, опухоли, дополнительные хорды и т.д.);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8) оценить морфологические и функциональные изменения магистральных и периферических артерий и вен.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96" y="990600"/>
            <a:ext cx="6492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 (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37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6002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Традиционно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сердца и магистральных сосудов проводят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трансторакальным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имеет ряд объективных ограничений: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наличие внесердечных акустических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 на пути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(рёбра, подкожный жир, мышцы, лёгкие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 на пути луча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сердце (протезированные клапаны, электроды электрокардиостимулятора, кальцинированные ткани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96" y="990600"/>
            <a:ext cx="6492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 (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92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533400"/>
            <a:ext cx="8610600" cy="1237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Эхокардиография</a:t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признаки поражения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межпредсердной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(ДМПП),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регургитация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 из ЛП в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7" name="Picture 4" descr="Imagллллл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09800"/>
            <a:ext cx="5472112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00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возможности открываются  при использовании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чреспищеводной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ЧПЭхоКГ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становятся более доступными для 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предсердия;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отдел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желудочек;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другие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средостения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ЧПЭхоКГ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изучать гемодинамику и проводить промежуточную оценку результатов хирургического лечения.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596" y="990600"/>
            <a:ext cx="649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362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56" y="533400"/>
            <a:ext cx="8382000" cy="8564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Эхокардиография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Чрезпищеводное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ЭХОКГ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0" name="Picture 5" descr="расслаивание вос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7920037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905000"/>
            <a:ext cx="453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Расслаивание  восходящей аорты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14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99012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Сердце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не может увеличить ударный объём при снижении частоты сердечных сокращений (ЧСС) из-за незрелости миокарда и повышенной его жёсткости; брадикардия при каком-либо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существенному падению сердечного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7. Суммарный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сердечный выброс увеличивается с ростом плода, при этом меняется доля крови, притекающей к различным отделам – кровоснабжение плаценты уменьшается, а мозга, лёгких, желудочно-кишечного тракта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637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82341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визуализации сердца и сосудов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целый ряд других методов исследования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катетеризация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сердца; 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ангиокардиография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(АКГ);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сверхбыстрая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компьютерная томография (КТ);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компьютерная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томография;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магнитно-резонансная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томография (МРТ);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позитронно-эмиссионная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томография (ПЭТ);</a:t>
            </a:r>
          </a:p>
          <a:p>
            <a:pPr marL="342900" lvl="0" indent="192088" algn="just">
              <a:spcAft>
                <a:spcPts val="0"/>
              </a:spcAft>
              <a:buFont typeface="+mj-lt"/>
              <a:buAutoNum type="arabicParenR"/>
              <a:tabLst>
                <a:tab pos="10858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сцинтиграфия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миокарда.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16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192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Катетеризация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сердца и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ангиокардиография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(АКГ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важные методы исследования ВПС, т.к.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позволяют: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 измерить давление в полостях сердца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сосудах;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визуализировать дистальные сегменты лёгочных артерий, ветвей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аорты;</a:t>
            </a: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уровни сброса крови.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носят инвазивный характер.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99384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447800"/>
            <a:ext cx="739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Компьютерная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томография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различных модификациях представляет собой рентгенографическое исследование, синхронизированное с ЭКГ пациента и позволяющее получить хорошее изображение структурных аномалий сердца и сосудов, их дистальных сегментов.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61485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76" y="1289050"/>
            <a:ext cx="8215313" cy="5568950"/>
          </a:xfrm>
        </p:spPr>
      </p:pic>
    </p:spTree>
    <p:extLst>
      <p:ext uri="{BB962C8B-B14F-4D97-AF65-F5344CB8AC3E}">
        <p14:creationId xmlns:p14="http://schemas.microsoft.com/office/powerpoint/2010/main" val="24048668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169988"/>
            <a:ext cx="8286750" cy="5688012"/>
          </a:xfrm>
        </p:spPr>
      </p:pic>
      <p:sp>
        <p:nvSpPr>
          <p:cNvPr id="4" name="Стрелка вниз 3"/>
          <p:cNvSpPr/>
          <p:nvPr/>
        </p:nvSpPr>
        <p:spPr>
          <a:xfrm>
            <a:off x="3071813" y="1500188"/>
            <a:ext cx="642937" cy="78581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856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954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Магнитно-резонансная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томография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 магнитное поле для изображения структур организма.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Это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наиболее точных методов оценки структуры и функции сердца, позволяющий дополнительно выявить тип ткани (например,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опухолевый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региональные поражения сердца.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Исследование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достаточно длительное (45-90 минут), что не всегда приемлемо для маленьких пациентов.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33801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ttp://www.utdol.com/data/images/htn_pix/pheochro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>
          <a:xfrm>
            <a:off x="304800" y="1524000"/>
            <a:ext cx="8643937" cy="4652962"/>
          </a:xfrm>
        </p:spPr>
      </p:pic>
      <p:sp>
        <p:nvSpPr>
          <p:cNvPr id="2" name="TextBox 1"/>
          <p:cNvSpPr txBox="1"/>
          <p:nvPr/>
        </p:nvSpPr>
        <p:spPr>
          <a:xfrm>
            <a:off x="304800" y="569893"/>
            <a:ext cx="8536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</a:t>
            </a:r>
          </a:p>
          <a:p>
            <a:pPr algn="ctr"/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022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3915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 диагностики  новорождённых с врождёнными  пороками  сердца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ВПС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наличие у новорождённых: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сердечной недостаточности;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артериальной гипоксемии;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клинических симптомов.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клинические симптомы, позволяющие ставить задачу по выявлению  ВПС у новорождённых: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1) изменение поведения новорождённого (беспокойство, отказ от еды, заторможенность);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2) центральный цианоз с рождения или возникший через  некоторое время;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3) постоянная тахикардия, не связанная с общей патологией новорождённого, ослабленный периферический пульс;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тахипноэ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 во сне;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5)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олигоурия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задержка жидкости.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427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У новорожденных с тяжелыми ВПС развиваются критические состояния по артериальной гипоксемии или сердечной недостаточности (или их комбинации).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Критическое состояние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характеризуется: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острым дефицитом сердечного выброса;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быстрым прогрессированием сердечной недостаточности;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кислородным голоданием тканей с развитием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декомпенсированного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метаболического ацидоза и нарушением функций жизненно важных органов.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Критические состояния при ВПС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6278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ВПС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40933" y="1447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Требующие неотложной операции</a:t>
            </a:r>
            <a:r>
              <a:rPr lang="ru-RU" altLang="ru-RU" sz="24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endParaRPr lang="en-US" altLang="ru-RU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тотальный аномальный дренаж с признаками обструкции 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гочных вен; 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гипоплазия левых отделов сердца  (ГЛОС) с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межпредсердной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перегородкой;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ТМС с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межпредсердной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пергородкой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z="2800" dirty="0" smtClean="0"/>
          </a:p>
          <a:p>
            <a:pPr marL="514350" indent="-514350">
              <a:buFont typeface="Wingdings" panose="05000000000000000000" pitchFamily="2" charset="2"/>
              <a:buNone/>
            </a:pPr>
            <a:endParaRPr lang="ru-RU" altLang="ru-RU" sz="2800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2041-1E61-4A51-AFAB-9B95ED8F02F5}" type="slidenum">
              <a:rPr lang="en-US" altLang="ru-RU">
                <a:solidFill>
                  <a:schemeClr val="accent1"/>
                </a:solidFill>
              </a:rPr>
              <a:pPr eaLnBrk="1" hangingPunct="1"/>
              <a:t>89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600200"/>
            <a:ext cx="7924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кровообращения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плода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Кровообращение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половине туловища плода и плаценте осуществляется в основном правым желудочком, на который  внутриутробно выпадает большая нагрузка, чем на левый; размеры правого желудочка преобладают над размерами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013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62788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ВПС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40933" y="1447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Дуктус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зависимый системный кровоток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гипоплазия левых отделов сердца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(ГЛОС);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перерыв дуги аорты;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критический аортальный стеноз.</a:t>
            </a:r>
          </a:p>
          <a:p>
            <a:pPr marL="0" indent="0"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Дуктус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зависимый лёгочный кровоток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атрезия клапана лёгочной артерии; 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Фалло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атрезией клапана лёгочной артерии; 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трикуспидальная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атрезия; 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аномалия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Эбштейна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Font typeface="Wingdings" panose="05000000000000000000" pitchFamily="2" charset="2"/>
              <a:buNone/>
            </a:pPr>
            <a:endParaRPr lang="ru-RU" altLang="ru-RU" sz="2800" dirty="0" smtClean="0">
              <a:solidFill>
                <a:srgbClr val="000000"/>
              </a:solidFill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z="2800" dirty="0" smtClean="0"/>
          </a:p>
          <a:p>
            <a:pPr marL="514350" indent="-514350">
              <a:buFont typeface="Wingdings" panose="05000000000000000000" pitchFamily="2" charset="2"/>
              <a:buNone/>
            </a:pPr>
            <a:endParaRPr lang="ru-RU" altLang="ru-RU" sz="2800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2041-1E61-4A51-AFAB-9B95ED8F02F5}" type="slidenum">
              <a:rPr lang="en-US" altLang="ru-RU">
                <a:solidFill>
                  <a:schemeClr val="accent1"/>
                </a:solidFill>
              </a:rPr>
              <a:pPr eaLnBrk="1" hangingPunct="1"/>
              <a:t>90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278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Частота развития критических состояний  у новорожденных с  ВПС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55055"/>
              </p:ext>
            </p:extLst>
          </p:nvPr>
        </p:nvGraphicFramePr>
        <p:xfrm>
          <a:off x="228600" y="1295400"/>
          <a:ext cx="8686800" cy="497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5400" indent="381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Тип ВПС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Частота в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Транспозиция магистральных сосудов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Атрезия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лёгочной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артерии с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интактной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межжелудочковой перегородкой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Атрезия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трикуспидального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клапана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Коартация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аорты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Открытый артериальный проток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Дефект межжелудочковой перегородки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Дефект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межпредсердной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перегородки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Общий артериальный ствол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Синдром гипоплазии левых отделов сердца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Двойное отхождение сосудов от правого желудочка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Единственный желудочек сердца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5400" indent="32766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Тотальный аномальный дренаж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лёгочных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вен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9560" y="1249680"/>
          <a:ext cx="8823960" cy="365760"/>
        </p:xfrm>
        <a:graphic>
          <a:graphicData uri="http://schemas.openxmlformats.org/drawingml/2006/table">
            <a:tbl>
              <a:tblPr/>
              <a:tblGrid>
                <a:gridCol w="882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4278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причины развития критического состояния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резкая обструкция кровотока;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неадекватный возврат крови к левому сердцу;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закрытие ОАП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дуктус-зависимом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кровообращении;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выраженная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гиперволемия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малого круга кровообращения и объёмная перегрузка;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выраженная артериальная гипоксемия;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ишемия или гипоксия миокарда.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1307</TotalTime>
  <Words>5349</Words>
  <Application>Microsoft Office PowerPoint</Application>
  <PresentationFormat>Экран (4:3)</PresentationFormat>
  <Paragraphs>814</Paragraphs>
  <Slides>92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9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Диагностика врождённых пороков сердца у детей Профессор Т.Б.Хайретдинова Уфа 2020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Прямые ЭхоКГ-маркеры патологии сердечно-сосудистой системы плода (Беспалова Е.Д.,2004) </vt:lpstr>
      <vt:lpstr>Косвенные ЭхоКГ-маркеры патологии сердечно-сосудистой системы плода (Беспалова Е.Д., 2001):</vt:lpstr>
      <vt:lpstr>Косвенные ЭхоКГ-маркеры патологии сердечно-сосудистой системы плода (Беспалова Е.Д., 2001) (продолжение):</vt:lpstr>
      <vt:lpstr>Косвенные ЭхоКГ-маркеры патологии сердечно-сосудистой системы плода  (Беспалова Е.Д., 2001) (продолжение):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исследования сердца плода (сегментарный подход в диагностике ВПС  по Van Praagh в модификации A.E. Becher)</vt:lpstr>
      <vt:lpstr> Идентификация камер сердца</vt:lpstr>
      <vt:lpstr>Определение предсердно-желудочкового соответствия</vt:lpstr>
      <vt:lpstr>Оценка функционального состояния камер сердца и клапанного аппарата сердца плода:</vt:lpstr>
      <vt:lpstr>Презентация PowerPoint</vt:lpstr>
      <vt:lpstr>Презентация PowerPoint</vt:lpstr>
      <vt:lpstr>Пренатальная диагностика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Эхокардиография            ЭХОКГ – признаки поражения межпредсердной перегородки (ДМПП), определяется регургитация крови из ЛП в ПП.</vt:lpstr>
      <vt:lpstr>Презентация PowerPoint</vt:lpstr>
      <vt:lpstr>  Эхокардиография  Чрезпищеводное ЭХОКГ   </vt:lpstr>
      <vt:lpstr>Презентация PowerPoint</vt:lpstr>
      <vt:lpstr>Презентация PowerPoint</vt:lpstr>
      <vt:lpstr>Презентация PowerPoint</vt:lpstr>
      <vt:lpstr>Компьютерная томография </vt:lpstr>
      <vt:lpstr>Компьютерная томография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Критические ВПС</vt:lpstr>
      <vt:lpstr>Критические ВПС (продолжение)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врождённых пороков сердца в практике врача-педиатра</dc:title>
  <dc:creator>коко</dc:creator>
  <cp:lastModifiedBy>Рада</cp:lastModifiedBy>
  <cp:revision>201</cp:revision>
  <dcterms:created xsi:type="dcterms:W3CDTF">2018-06-01T16:55:35Z</dcterms:created>
  <dcterms:modified xsi:type="dcterms:W3CDTF">2020-03-24T12:06:55Z</dcterms:modified>
</cp:coreProperties>
</file>