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44"/>
  </p:notesMasterIdLst>
  <p:sldIdLst>
    <p:sldId id="256" r:id="rId2"/>
    <p:sldId id="257" r:id="rId3"/>
    <p:sldId id="308" r:id="rId4"/>
    <p:sldId id="311" r:id="rId5"/>
    <p:sldId id="283" r:id="rId6"/>
    <p:sldId id="284" r:id="rId7"/>
    <p:sldId id="291" r:id="rId8"/>
    <p:sldId id="300" r:id="rId9"/>
    <p:sldId id="301" r:id="rId10"/>
    <p:sldId id="286" r:id="rId11"/>
    <p:sldId id="292" r:id="rId12"/>
    <p:sldId id="287" r:id="rId13"/>
    <p:sldId id="288" r:id="rId14"/>
    <p:sldId id="289" r:id="rId15"/>
    <p:sldId id="290" r:id="rId16"/>
    <p:sldId id="302" r:id="rId17"/>
    <p:sldId id="306" r:id="rId18"/>
    <p:sldId id="294" r:id="rId19"/>
    <p:sldId id="295" r:id="rId20"/>
    <p:sldId id="296" r:id="rId21"/>
    <p:sldId id="297" r:id="rId22"/>
    <p:sldId id="305" r:id="rId23"/>
    <p:sldId id="298" r:id="rId24"/>
    <p:sldId id="299" r:id="rId25"/>
    <p:sldId id="309" r:id="rId26"/>
    <p:sldId id="258" r:id="rId27"/>
    <p:sldId id="259" r:id="rId28"/>
    <p:sldId id="260" r:id="rId29"/>
    <p:sldId id="261" r:id="rId30"/>
    <p:sldId id="262" r:id="rId31"/>
    <p:sldId id="268" r:id="rId32"/>
    <p:sldId id="263" r:id="rId33"/>
    <p:sldId id="310" r:id="rId34"/>
    <p:sldId id="265" r:id="rId35"/>
    <p:sldId id="276" r:id="rId36"/>
    <p:sldId id="307" r:id="rId37"/>
    <p:sldId id="277" r:id="rId38"/>
    <p:sldId id="278" r:id="rId39"/>
    <p:sldId id="279" r:id="rId40"/>
    <p:sldId id="280" r:id="rId41"/>
    <p:sldId id="281" r:id="rId42"/>
    <p:sldId id="282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51" autoAdjust="0"/>
    <p:restoredTop sz="94660"/>
  </p:normalViewPr>
  <p:slideViewPr>
    <p:cSldViewPr snapToGrid="0">
      <p:cViewPr varScale="1">
        <p:scale>
          <a:sx n="52" d="100"/>
          <a:sy n="52" d="100"/>
        </p:scale>
        <p:origin x="5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BE743-6E6F-4588-852A-1D39CD7D668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69AF1-6FB7-40B8-98A9-3E34B2484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24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A8DE78-A1A3-4AD3-B674-3C85CDB0D826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94279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A8DE78-A1A3-4AD3-B674-3C85CDB0D826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16023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A8DE78-A1A3-4AD3-B674-3C85CDB0D826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70981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A8DE78-A1A3-4AD3-B674-3C85CDB0D826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41841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A8DE78-A1A3-4AD3-B674-3C85CDB0D826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47634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A8DE78-A1A3-4AD3-B674-3C85CDB0D826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1855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A8DE78-A1A3-4AD3-B674-3C85CDB0D826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99355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A8DE78-A1A3-4AD3-B674-3C85CDB0D826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2684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A8DE78-A1A3-4AD3-B674-3C85CDB0D826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77251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A8DE78-A1A3-4AD3-B674-3C85CDB0D826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23379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A8DE78-A1A3-4AD3-B674-3C85CDB0D826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22775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A8DE78-A1A3-4AD3-B674-3C85CDB0D826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90897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A8DE78-A1A3-4AD3-B674-3C85CDB0D826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39497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A8DE78-A1A3-4AD3-B674-3C85CDB0D826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37344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A8DE78-A1A3-4AD3-B674-3C85CDB0D826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43504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A8DE78-A1A3-4AD3-B674-3C85CDB0D826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72578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A8DE78-A1A3-4AD3-B674-3C85CDB0D826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19821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A8DE78-A1A3-4AD3-B674-3C85CDB0D826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41379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A8DE78-A1A3-4AD3-B674-3C85CDB0D826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6969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E5A8116-98AB-444B-9ADB-A8D10CF0E76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E5E5-FC3F-4F38-A7D6-FDCF9D35F04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567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8116-98AB-444B-9ADB-A8D10CF0E76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E5E5-FC3F-4F38-A7D6-FDCF9D35F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26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8116-98AB-444B-9ADB-A8D10CF0E76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E5E5-FC3F-4F38-A7D6-FDCF9D35F04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27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8116-98AB-444B-9ADB-A8D10CF0E76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E5E5-FC3F-4F38-A7D6-FDCF9D35F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60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8116-98AB-444B-9ADB-A8D10CF0E76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E5E5-FC3F-4F38-A7D6-FDCF9D35F04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51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8116-98AB-444B-9ADB-A8D10CF0E76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E5E5-FC3F-4F38-A7D6-FDCF9D35F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4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8116-98AB-444B-9ADB-A8D10CF0E76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E5E5-FC3F-4F38-A7D6-FDCF9D35F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5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8116-98AB-444B-9ADB-A8D10CF0E76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E5E5-FC3F-4F38-A7D6-FDCF9D35F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80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8116-98AB-444B-9ADB-A8D10CF0E76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E5E5-FC3F-4F38-A7D6-FDCF9D35F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4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8116-98AB-444B-9ADB-A8D10CF0E76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E5E5-FC3F-4F38-A7D6-FDCF9D35F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68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8116-98AB-444B-9ADB-A8D10CF0E76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E5E5-FC3F-4F38-A7D6-FDCF9D35F04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00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E5A8116-98AB-444B-9ADB-A8D10CF0E76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83DE5E5-FC3F-4F38-A7D6-FDCF9D35F04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99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249730-B145-4E02-9F6C-C5963EAABD85}" type="slidenum">
              <a:rPr lang="en-US" altLang="ru-RU" smtClean="0"/>
              <a:pPr/>
              <a:t>1</a:t>
            </a:fld>
            <a:endParaRPr lang="en-US" altLang="ru-RU"/>
          </a:p>
        </p:txBody>
      </p:sp>
      <p:pic>
        <p:nvPicPr>
          <p:cNvPr id="5" name="Picture 7" descr="Heartgros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9" y="84332"/>
            <a:ext cx="1398783" cy="155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IMG_2277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4430" b="10507"/>
          <a:stretch>
            <a:fillRect/>
          </a:stretch>
        </p:blipFill>
        <p:spPr bwMode="auto">
          <a:xfrm>
            <a:off x="-278780" y="1587"/>
            <a:ext cx="1247078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9804" y="1211890"/>
            <a:ext cx="5871943" cy="668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 диагностики врождённых пороков сердца у </a:t>
            </a: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 Пороки с обструкцией системного кровотока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ru-RU" alt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ru-RU" altLang="ru-RU" sz="3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ru-RU" alt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ru-RU" altLang="ru-RU" sz="3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70000"/>
              </a:lnSpc>
              <a:spcAft>
                <a:spcPts val="0"/>
              </a:spcAft>
              <a:defRPr/>
            </a:pPr>
            <a:endParaRPr lang="ru-RU" altLang="ru-RU" sz="2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</a:t>
            </a:r>
            <a:r>
              <a:rPr lang="ru-RU" altLang="ru-RU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Т.Б.Хайретдинова</a:t>
            </a:r>
            <a:endParaRPr lang="ru-RU" alt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Уфа - 2020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ru-RU" alt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Изображение 0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317" y="2636055"/>
            <a:ext cx="4910253" cy="30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eartgros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9" y="236732"/>
            <a:ext cx="1398783" cy="155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15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11066" y="1314450"/>
            <a:ext cx="9720071" cy="4694464"/>
          </a:xfrm>
        </p:spPr>
        <p:txBody>
          <a:bodyPr>
            <a:normAutofit fontScale="25000" lnSpcReduction="20000"/>
          </a:bodyPr>
          <a:lstStyle/>
          <a:p>
            <a:pPr algn="ctr">
              <a:buClr>
                <a:schemeClr val="bg2">
                  <a:lumMod val="25000"/>
                </a:schemeClr>
              </a:buClr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</a:p>
          <a:p>
            <a:pPr algn="ctr">
              <a:buClr>
                <a:schemeClr val="bg2">
                  <a:lumMod val="25000"/>
                </a:schemeClr>
              </a:buClr>
              <a:defRPr/>
            </a:pP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диагностики </a:t>
            </a:r>
            <a:endParaRPr lang="ru-RU" sz="9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defRPr/>
            </a:pP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Клинические:</a:t>
            </a:r>
            <a:endParaRPr lang="ru-RU" sz="9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defRPr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defRPr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1) повышенная утомляемость;</a:t>
            </a:r>
          </a:p>
          <a:p>
            <a:pPr>
              <a:buClr>
                <a:schemeClr val="bg2">
                  <a:lumMod val="25000"/>
                </a:schemeClr>
              </a:buClr>
              <a:defRPr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2) сердцебиение (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при физической активности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defRPr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3) одышка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(особенно при физической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активности):</a:t>
            </a:r>
          </a:p>
          <a:p>
            <a:pPr>
              <a:buClr>
                <a:schemeClr val="bg2">
                  <a:lumMod val="25000"/>
                </a:schemeClr>
              </a:buClr>
              <a:defRPr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4) потливость;</a:t>
            </a:r>
          </a:p>
          <a:p>
            <a:pPr>
              <a:buClr>
                <a:schemeClr val="bg2">
                  <a:lumMod val="25000"/>
                </a:schemeClr>
              </a:buClr>
              <a:defRPr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5) головные боли:</a:t>
            </a:r>
          </a:p>
          <a:p>
            <a:pPr>
              <a:buClr>
                <a:schemeClr val="bg2">
                  <a:lumMod val="25000"/>
                </a:schemeClr>
              </a:buClr>
              <a:defRPr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6) приступы головокружения;</a:t>
            </a:r>
          </a:p>
          <a:p>
            <a:pPr>
              <a:buClr>
                <a:schemeClr val="bg2">
                  <a:lumMod val="25000"/>
                </a:schemeClr>
              </a:buClr>
              <a:defRPr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7)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потери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сознания;</a:t>
            </a:r>
          </a:p>
          <a:p>
            <a:pPr>
              <a:buClr>
                <a:schemeClr val="bg2">
                  <a:lumMod val="25000"/>
                </a:schemeClr>
              </a:buClr>
              <a:defRPr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8) бледность кожных покровов;</a:t>
            </a:r>
          </a:p>
        </p:txBody>
      </p:sp>
      <p:sp>
        <p:nvSpPr>
          <p:cNvPr id="64515" name="Заголовок 2"/>
          <p:cNvSpPr>
            <a:spLocks noGrp="1"/>
          </p:cNvSpPr>
          <p:nvPr>
            <p:ph type="title"/>
          </p:nvPr>
        </p:nvSpPr>
        <p:spPr>
          <a:xfrm>
            <a:off x="2012950" y="40005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Стеноз аортального клапана</a:t>
            </a:r>
          </a:p>
        </p:txBody>
      </p:sp>
    </p:spTree>
    <p:extLst>
      <p:ext uri="{BB962C8B-B14F-4D97-AF65-F5344CB8AC3E}">
        <p14:creationId xmlns:p14="http://schemas.microsoft.com/office/powerpoint/2010/main" val="258950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11066" y="1314450"/>
            <a:ext cx="9720071" cy="4023360"/>
          </a:xfrm>
        </p:spPr>
        <p:txBody>
          <a:bodyPr>
            <a:normAutofit fontScale="25000" lnSpcReduction="20000"/>
          </a:bodyPr>
          <a:lstStyle/>
          <a:p>
            <a:pPr algn="ctr">
              <a:buClr>
                <a:schemeClr val="bg2">
                  <a:lumMod val="25000"/>
                </a:schemeClr>
              </a:buClr>
              <a:defRPr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</a:t>
            </a: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 </a:t>
            </a:r>
            <a:endParaRPr lang="ru-RU" sz="8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defRPr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9) эпизодов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необъяснимых носовых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кровотечений;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10)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приступов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стенокардитических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болей вследствие дефицита коронарного кровотока;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11) приступов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ритма;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12)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эпизодов внезапной сердечной смерти и/или проведении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сердечно-лёгочной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реанимации. </a:t>
            </a: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У 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новорождённых с критическим клапанным стенозом стабильное состояние сохраняется из-за наличия ОАП. Картина резко ухудшается после закрытия ОАП.</a:t>
            </a:r>
            <a:endParaRPr lang="ru-RU" sz="9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5" name="Заголовок 2"/>
          <p:cNvSpPr>
            <a:spLocks noGrp="1"/>
          </p:cNvSpPr>
          <p:nvPr>
            <p:ph type="title"/>
          </p:nvPr>
        </p:nvSpPr>
        <p:spPr>
          <a:xfrm>
            <a:off x="2012950" y="40005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Стеноз аортального клапана</a:t>
            </a:r>
          </a:p>
        </p:txBody>
      </p:sp>
    </p:spTree>
    <p:extLst>
      <p:ext uri="{BB962C8B-B14F-4D97-AF65-F5344CB8AC3E}">
        <p14:creationId xmlns:p14="http://schemas.microsoft.com/office/powerpoint/2010/main" val="186149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50254" y="1802674"/>
            <a:ext cx="9720071" cy="4023360"/>
          </a:xfrm>
        </p:spPr>
        <p:txBody>
          <a:bodyPr>
            <a:normAutofit/>
          </a:bodyPr>
          <a:lstStyle/>
          <a:p>
            <a:pPr algn="ctr">
              <a:buClr>
                <a:schemeClr val="bg2">
                  <a:lumMod val="25000"/>
                </a:schemeClr>
              </a:buClr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Пальпация </a:t>
            </a:r>
          </a:p>
          <a:p>
            <a:pPr>
              <a:buClr>
                <a:schemeClr val="bg2">
                  <a:lumMod val="25000"/>
                </a:schemeClr>
              </a:buClr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1. Разлитой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верхушечный толчок.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2.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ряде случаев на основании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пальпаторно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определяется систолическое дрожание, передающееся в яремную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ямку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 ходу сонных артерий. </a:t>
            </a:r>
          </a:p>
        </p:txBody>
      </p:sp>
      <p:sp>
        <p:nvSpPr>
          <p:cNvPr id="64515" name="Заголовок 2"/>
          <p:cNvSpPr>
            <a:spLocks noGrp="1"/>
          </p:cNvSpPr>
          <p:nvPr>
            <p:ph type="title"/>
          </p:nvPr>
        </p:nvSpPr>
        <p:spPr>
          <a:xfrm>
            <a:off x="2012950" y="40005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Стеноз аортального 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клапана</a:t>
            </a:r>
            <a:b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altLang="ru-RU" sz="2800" b="1" cap="none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13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2">
                  <a:lumMod val="25000"/>
                </a:schemeClr>
              </a:buClr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Расширение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 сердца влево вследствие гипертрофии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левого желудочка.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5" name="Заголовок 2"/>
          <p:cNvSpPr>
            <a:spLocks noGrp="1"/>
          </p:cNvSpPr>
          <p:nvPr>
            <p:ph type="title"/>
          </p:nvPr>
        </p:nvSpPr>
        <p:spPr>
          <a:xfrm>
            <a:off x="1973761" y="457200"/>
            <a:ext cx="8229600" cy="140589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Стеноз аортального 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клапана</a:t>
            </a:r>
            <a:b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br>
              <a:rPr lang="ru-RU" altLang="ru-RU" sz="2800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Перкуссия</a:t>
            </a:r>
            <a:endParaRPr lang="ru-RU" altLang="ru-RU" sz="2800" b="1" cap="none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20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3955" y="1854926"/>
            <a:ext cx="11103428" cy="4023360"/>
          </a:xfrm>
        </p:spPr>
        <p:txBody>
          <a:bodyPr>
            <a:normAutofit fontScale="25000" lnSpcReduction="20000"/>
          </a:bodyPr>
          <a:lstStyle/>
          <a:p>
            <a:pPr algn="ctr">
              <a:buClr>
                <a:schemeClr val="bg2">
                  <a:lumMod val="25000"/>
                </a:schemeClr>
              </a:buClr>
              <a:defRPr/>
            </a:pP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Аускультация 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сердца и сонных </a:t>
            </a: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артерий</a:t>
            </a:r>
          </a:p>
          <a:p>
            <a:pPr algn="ctr">
              <a:buClr>
                <a:schemeClr val="bg2">
                  <a:lumMod val="25000"/>
                </a:schemeClr>
              </a:buClr>
              <a:defRPr/>
            </a:pPr>
            <a:endParaRPr lang="ru-RU" sz="9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ослабление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тона или его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исчезновение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ослабления (исчезновения)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аортального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компонента; </a:t>
            </a: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2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систолического «клика» на верхушке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сердца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исчезает при выраженном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стенозе;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3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наличием грубого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систолического шума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максимумом во II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межреберье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 и иррадиацией в сонные артерии, иногда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вдоль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левого края грудины к верхушке сердца; </a:t>
            </a: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4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присутствием у части пациентов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диастолического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шума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регургитации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аортальном клапане.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  <p:sp>
        <p:nvSpPr>
          <p:cNvPr id="64515" name="Заголовок 2"/>
          <p:cNvSpPr>
            <a:spLocks noGrp="1"/>
          </p:cNvSpPr>
          <p:nvPr>
            <p:ph type="title"/>
          </p:nvPr>
        </p:nvSpPr>
        <p:spPr>
          <a:xfrm>
            <a:off x="2012950" y="40005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Стеноз 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аортального клапана</a:t>
            </a:r>
            <a:b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altLang="ru-RU" sz="2800" b="1" cap="none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37191" y="1789611"/>
            <a:ext cx="10575689" cy="4023360"/>
          </a:xfrm>
          <a:noFill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1. Анализ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газового состава крови с целью оценки газообмена и степени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метаболических нарушений у новорожденных пациентов, находящихся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состоянии ввиду наличия выраженного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стеноза.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Коагулограмма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подсчет числа тромбоцитов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периоперационных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кровотечений и величины кровопотери.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3. Гематологические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для выявления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дооперационной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анемии и ее своевременной терапии. </a:t>
            </a:r>
          </a:p>
        </p:txBody>
      </p:sp>
      <p:sp>
        <p:nvSpPr>
          <p:cNvPr id="64515" name="Заголовок 2"/>
          <p:cNvSpPr>
            <a:spLocks noGrp="1"/>
          </p:cNvSpPr>
          <p:nvPr>
            <p:ph type="title"/>
          </p:nvPr>
        </p:nvSpPr>
        <p:spPr>
          <a:xfrm>
            <a:off x="2012950" y="40005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Стеноз аортального клапана</a:t>
            </a:r>
          </a:p>
        </p:txBody>
      </p:sp>
    </p:spTree>
    <p:extLst>
      <p:ext uri="{BB962C8B-B14F-4D97-AF65-F5344CB8AC3E}">
        <p14:creationId xmlns:p14="http://schemas.microsoft.com/office/powerpoint/2010/main" val="329273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5" y="1666012"/>
            <a:ext cx="117728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9375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9375" algn="ctr">
              <a:spcAft>
                <a:spcPts val="0"/>
              </a:spcAft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Инструментальные</a:t>
            </a:r>
          </a:p>
          <a:p>
            <a:pPr marR="79375" algn="ctr">
              <a:spcAft>
                <a:spcPts val="0"/>
              </a:spcAft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9375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ЭКГ: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отклонение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ЭОС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влево;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гипертрофия миокарда левого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желудочка;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смещение ниже изолинии сегмента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инверсия зубца Т в отведениях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5,6</a:t>
            </a:r>
          </a:p>
          <a:p>
            <a:pPr lvl="0"/>
            <a:endParaRPr lang="ru-RU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Рекомендуется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 ЭКГ и измерять  артериальное  давление детям с диагностированным стенозом аортального клапана во время физических нагрузок для того, чтобы определить уровень допустимой физической нагрузки (при отсутствии симптомов болезни).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0275" y="671513"/>
            <a:ext cx="7686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СТЕНОЗ АОРТАЛЬНОГО КЛАПАНА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диагностики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57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3955" y="1854926"/>
            <a:ext cx="11103428" cy="4023360"/>
          </a:xfrm>
        </p:spPr>
        <p:txBody>
          <a:bodyPr>
            <a:normAutofit/>
          </a:bodyPr>
          <a:lstStyle/>
          <a:p>
            <a:pPr algn="ctr">
              <a:buClr>
                <a:schemeClr val="bg2">
                  <a:lumMod val="25000"/>
                </a:schemeClr>
              </a:buCl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Электрокардиограмма (ЭКГ)</a:t>
            </a:r>
          </a:p>
          <a:p>
            <a:pPr algn="ctr">
              <a:buClr>
                <a:schemeClr val="bg2">
                  <a:lumMod val="25000"/>
                </a:schemeClr>
              </a:buClr>
              <a:defRPr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Рекомендуется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ежегодное проведение ЭКГ-исследования детям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диагностированным стенозом аортального клапана,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показатель среднего градиента при допплеровском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30 мм рт. ст. или пиковый градиент более 50 мм рт. ст.  </a:t>
            </a:r>
          </a:p>
        </p:txBody>
      </p:sp>
      <p:sp>
        <p:nvSpPr>
          <p:cNvPr id="64515" name="Заголовок 2"/>
          <p:cNvSpPr>
            <a:spLocks noGrp="1"/>
          </p:cNvSpPr>
          <p:nvPr>
            <p:ph type="title"/>
          </p:nvPr>
        </p:nvSpPr>
        <p:spPr>
          <a:xfrm>
            <a:off x="2012950" y="40005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Стеноз 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аортального клапана</a:t>
            </a:r>
            <a:b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Инструментальная диагностика</a:t>
            </a:r>
            <a:endParaRPr lang="ru-RU" altLang="ru-RU" sz="2800" b="1" cap="none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2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3955" y="1854926"/>
            <a:ext cx="11103428" cy="4023360"/>
          </a:xfrm>
          <a:noFill/>
        </p:spPr>
        <p:txBody>
          <a:bodyPr>
            <a:normAutofit fontScale="25000" lnSpcReduction="20000"/>
          </a:bodyPr>
          <a:lstStyle/>
          <a:p>
            <a:pPr algn="ctr">
              <a:buClr>
                <a:schemeClr val="bg2">
                  <a:lumMod val="25000"/>
                </a:schemeClr>
              </a:buClr>
              <a:defRPr/>
            </a:pP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Электрокардиограмма (ЭКГ) </a:t>
            </a: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</a:p>
          <a:p>
            <a:pPr algn="ctr">
              <a:buClr>
                <a:schemeClr val="bg2">
                  <a:lumMod val="25000"/>
                </a:schemeClr>
              </a:buClr>
              <a:defRPr/>
            </a:pPr>
            <a:endParaRPr lang="ru-RU" sz="9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Рекомендуется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ЭКГ-исследование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в 2 года детям  с установленным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диагнозом стеноз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аортального клапана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показатель среднего градиента при допплеровском исследовании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мм рт. ст. или пиковый градиент менее 50 мм рт. ст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Рекомендуется выполнять  ЭКГ и измерять  артериальное  давление детям с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диагностированным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стенозом аортального клапана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физических нагрузок для того, чтобы определить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допустимой физической нагрузки (при отсутствии симптомов болезни).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5" name="Заголовок 2"/>
          <p:cNvSpPr>
            <a:spLocks noGrp="1"/>
          </p:cNvSpPr>
          <p:nvPr>
            <p:ph type="title"/>
          </p:nvPr>
        </p:nvSpPr>
        <p:spPr>
          <a:xfrm>
            <a:off x="2012950" y="40005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Стеноз 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аортального клапана</a:t>
            </a:r>
            <a:b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Инструментальная диагностика</a:t>
            </a:r>
            <a:endParaRPr lang="ru-RU" altLang="ru-RU" sz="2800" b="1" cap="none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6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6036" y="1314449"/>
            <a:ext cx="11103428" cy="5373733"/>
          </a:xfrm>
          <a:noFill/>
        </p:spPr>
        <p:txBody>
          <a:bodyPr>
            <a:normAutofit fontScale="25000" lnSpcReduction="20000"/>
          </a:bodyPr>
          <a:lstStyle/>
          <a:p>
            <a:pPr algn="ctr">
              <a:buClr>
                <a:schemeClr val="bg2">
                  <a:lumMod val="25000"/>
                </a:schemeClr>
              </a:buClr>
              <a:defRPr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Рентгенография  грудной клетки </a:t>
            </a:r>
          </a:p>
          <a:p>
            <a:pPr algn="ctr">
              <a:buClr>
                <a:schemeClr val="bg2">
                  <a:lumMod val="25000"/>
                </a:schemeClr>
              </a:buClr>
              <a:defRPr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трех проекциях</a:t>
            </a:r>
            <a:endParaRPr lang="ru-RU" sz="8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bg2">
                  <a:lumMod val="25000"/>
                </a:schemeClr>
              </a:buClr>
              <a:defRPr/>
            </a:pPr>
            <a:endParaRPr lang="ru-RU" sz="9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1. При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гемодинамически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незначительном или умеренном врожденном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КСА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лёгочный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может быть не изменен. </a:t>
            </a: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2. Усиление лёгочного рисунка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«венозному» типу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признак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выраженного стеноза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аортального клапана.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3. Размеры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сердца при отсутствии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сопутствующей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кардиальной патологии (аномалия МК,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фиброэластоз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септальные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дефекты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длительное время могут оставаться нормальными. </a:t>
            </a: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4. При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увеличении ЛЖ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тень сердца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прямой проекции приобретает характерную конфигурацию – имеется резко выраженная талия сердца, а закругленная, приподнятая верхушка образует с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диафрагмой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угол. В косых проекциях визуализируется гипертрофированный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левый желудочек.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5" name="Заголовок 2"/>
          <p:cNvSpPr>
            <a:spLocks noGrp="1"/>
          </p:cNvSpPr>
          <p:nvPr>
            <p:ph type="title"/>
          </p:nvPr>
        </p:nvSpPr>
        <p:spPr>
          <a:xfrm>
            <a:off x="2012950" y="40005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Стеноз 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аортального клапана</a:t>
            </a:r>
            <a:b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Инструментальная диагностика</a:t>
            </a:r>
            <a:endParaRPr lang="ru-RU" altLang="ru-RU" sz="2800" b="1" cap="none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2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2">
                  <a:lumMod val="25000"/>
                </a:schemeClr>
              </a:buClr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Стеноз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аортального клапана</a:t>
            </a:r>
          </a:p>
          <a:p>
            <a:pPr>
              <a:buClr>
                <a:schemeClr val="bg2">
                  <a:lumMod val="25000"/>
                </a:schemeClr>
              </a:buClr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Коарктация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аорты 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Перерыв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дуги аорты</a:t>
            </a:r>
          </a:p>
        </p:txBody>
      </p:sp>
      <p:sp>
        <p:nvSpPr>
          <p:cNvPr id="64515" name="Заголовок 2"/>
          <p:cNvSpPr>
            <a:spLocks noGrp="1"/>
          </p:cNvSpPr>
          <p:nvPr>
            <p:ph type="title"/>
          </p:nvPr>
        </p:nvSpPr>
        <p:spPr>
          <a:xfrm>
            <a:off x="2012950" y="40005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Пороки с обструкцией системного кровотока</a:t>
            </a:r>
          </a:p>
        </p:txBody>
      </p:sp>
    </p:spTree>
    <p:extLst>
      <p:ext uri="{BB962C8B-B14F-4D97-AF65-F5344CB8AC3E}">
        <p14:creationId xmlns:p14="http://schemas.microsoft.com/office/powerpoint/2010/main" val="206367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6036" y="1314450"/>
            <a:ext cx="11103428" cy="402336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32500" lnSpcReduction="20000"/>
          </a:bodyPr>
          <a:lstStyle/>
          <a:p>
            <a:pPr algn="ctr">
              <a:buClr>
                <a:schemeClr val="bg2">
                  <a:lumMod val="25000"/>
                </a:schemeClr>
              </a:buClr>
              <a:defRPr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Рентгенография  грудной клетки </a:t>
            </a:r>
          </a:p>
          <a:p>
            <a:pPr algn="ctr">
              <a:buClr>
                <a:schemeClr val="bg2">
                  <a:lumMod val="25000"/>
                </a:schemeClr>
              </a:buClr>
              <a:defRPr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трех проекциях</a:t>
            </a:r>
            <a:endParaRPr lang="ru-RU" sz="8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bg2">
                  <a:lumMod val="25000"/>
                </a:schemeClr>
              </a:buClr>
              <a:defRPr/>
            </a:pPr>
            <a:endParaRPr lang="ru-RU" sz="9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Увеличение </a:t>
            </a: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тени левого предсердия свидетельствует о выраженном стенозе </a:t>
            </a: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аортального клапана. </a:t>
            </a:r>
            <a:endParaRPr lang="ru-RU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6. </a:t>
            </a:r>
            <a:r>
              <a:rPr lang="ru-RU" sz="7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Постстенотическое</a:t>
            </a: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восходящей </a:t>
            </a: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аорты - характерный рентгенологический признак врождённого стеноза аортального клапана.   </a:t>
            </a:r>
            <a:endParaRPr lang="ru-RU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5" name="Заголовок 2"/>
          <p:cNvSpPr>
            <a:spLocks noGrp="1"/>
          </p:cNvSpPr>
          <p:nvPr>
            <p:ph type="title"/>
          </p:nvPr>
        </p:nvSpPr>
        <p:spPr>
          <a:xfrm>
            <a:off x="2012950" y="40005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Стеноз 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аортального клапана</a:t>
            </a:r>
            <a:b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Инструментальная диагностика</a:t>
            </a:r>
            <a:endParaRPr lang="ru-RU" altLang="ru-RU" sz="2800" b="1" cap="none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4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1338" y="1314450"/>
            <a:ext cx="10778126" cy="4023360"/>
          </a:xfrm>
          <a:noFill/>
        </p:spPr>
        <p:txBody>
          <a:bodyPr>
            <a:normAutofit/>
          </a:bodyPr>
          <a:lstStyle/>
          <a:p>
            <a:pPr algn="ctr">
              <a:buClr>
                <a:schemeClr val="bg2">
                  <a:lumMod val="25000"/>
                </a:schemeClr>
              </a:buCl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Эхокардиография</a:t>
            </a:r>
          </a:p>
          <a:p>
            <a:pPr algn="ctr">
              <a:buClr>
                <a:schemeClr val="bg2">
                  <a:lumMod val="25000"/>
                </a:schemeClr>
              </a:buClr>
              <a:defRPr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Всем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пациентам с подозрением на наличие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стеноза аортального клапана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выполнение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эхокардиографического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анатомического субстрата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порока;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 определения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нарушения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гемодинамики.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5" name="Заголовок 2"/>
          <p:cNvSpPr>
            <a:spLocks noGrp="1"/>
          </p:cNvSpPr>
          <p:nvPr>
            <p:ph type="title"/>
          </p:nvPr>
        </p:nvSpPr>
        <p:spPr>
          <a:xfrm>
            <a:off x="2012950" y="40005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Стеноз 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аортального клапана</a:t>
            </a:r>
            <a:b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Инструментальная диагностика</a:t>
            </a:r>
            <a:endParaRPr lang="ru-RU" altLang="ru-RU" sz="2800" b="1" cap="none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3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5" y="1666012"/>
            <a:ext cx="117728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9375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9375" algn="ctr">
              <a:spcAft>
                <a:spcPts val="0"/>
              </a:spcAft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Инструментальные</a:t>
            </a:r>
          </a:p>
          <a:p>
            <a:pPr marR="79375" algn="ctr">
              <a:spcAft>
                <a:spcPts val="0"/>
              </a:spcAft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9375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ЭхоКГ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9375">
              <a:spcAft>
                <a:spcPts val="0"/>
              </a:spcAft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деформация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клапана;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сращение и неполное раскрытие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створок;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восходящей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аорты;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турбулентный поток в восходящем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 аорты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0275" y="671513"/>
            <a:ext cx="7686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СТЕНОЗ АОРТАЛЬНОГО КЛАПАНА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диагностики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48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1338" y="1314450"/>
            <a:ext cx="10778126" cy="4023360"/>
          </a:xfrm>
          <a:noFill/>
        </p:spPr>
        <p:txBody>
          <a:bodyPr>
            <a:normAutofit/>
          </a:bodyPr>
          <a:lstStyle/>
          <a:p>
            <a:pPr algn="ctr">
              <a:buClr>
                <a:schemeClr val="bg2">
                  <a:lumMod val="25000"/>
                </a:schemeClr>
              </a:buCl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Эхокардиография</a:t>
            </a:r>
          </a:p>
          <a:p>
            <a:pPr algn="ctr">
              <a:buClr>
                <a:schemeClr val="bg2">
                  <a:lumMod val="25000"/>
                </a:schemeClr>
              </a:buClr>
              <a:defRPr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Всем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пациентам с подозрением на наличие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стеноза аортального клапана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выполнение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эхокардиографического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анатомического субстрата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порока;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 определения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нарушения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гемодинамики.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5" name="Заголовок 2"/>
          <p:cNvSpPr>
            <a:spLocks noGrp="1"/>
          </p:cNvSpPr>
          <p:nvPr>
            <p:ph type="title"/>
          </p:nvPr>
        </p:nvSpPr>
        <p:spPr>
          <a:xfrm>
            <a:off x="2012950" y="40005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Стеноз 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аортального клапана</a:t>
            </a:r>
            <a:b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Инструментальная диагностика</a:t>
            </a:r>
            <a:endParaRPr lang="ru-RU" altLang="ru-RU" sz="2800" b="1" cap="none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7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88275" y="1654084"/>
            <a:ext cx="10778126" cy="4023360"/>
          </a:xfrm>
          <a:noFill/>
        </p:spPr>
        <p:txBody>
          <a:bodyPr>
            <a:normAutofit fontScale="85000" lnSpcReduction="20000"/>
          </a:bodyPr>
          <a:lstStyle/>
          <a:p>
            <a:pPr algn="ctr">
              <a:buClr>
                <a:schemeClr val="bg2">
                  <a:lumMod val="25000"/>
                </a:schemeClr>
              </a:buCl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Левая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вентрикулография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bg2">
                  <a:lumMod val="25000"/>
                </a:schemeClr>
              </a:buClr>
              <a:defRPr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Всем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пациентам с установленным по данным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ЭхоКГ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-исследования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стеноза аортального клапана рекомендуется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левой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вентрикулографии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Характерно при стенозе аортального клапана: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утолщенные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створки аортального клапана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(куполообразно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пролабирующие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систолу – при двустворчатом клапане);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2) дилатация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восходящей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аорты;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визуализация струи контраста, поступающего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восходящую аорту через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 или эксцентрически расположенное отверстие клапана.</a:t>
            </a:r>
          </a:p>
        </p:txBody>
      </p:sp>
      <p:sp>
        <p:nvSpPr>
          <p:cNvPr id="64515" name="Заголовок 2"/>
          <p:cNvSpPr>
            <a:spLocks noGrp="1"/>
          </p:cNvSpPr>
          <p:nvPr>
            <p:ph type="title"/>
          </p:nvPr>
        </p:nvSpPr>
        <p:spPr>
          <a:xfrm>
            <a:off x="2012950" y="40005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Стеноз 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аортального клапана</a:t>
            </a:r>
            <a:b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Инструментальная диагностика</a:t>
            </a:r>
            <a:endParaRPr lang="ru-RU" altLang="ru-RU" sz="2800" b="1" cap="none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1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6450" y="2976564"/>
            <a:ext cx="8428038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Коарктация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аорты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КоА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62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1882775" y="877889"/>
            <a:ext cx="842645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Коарктация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аорты</a:t>
            </a: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врожденный порок, характеризующийся сегментарным сужением аорты в области ее перешейка на границе перехода дуги в нисходящую часть аорты.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</a:t>
            </a:r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6-15) % среди всех ВПС, среди критических – до 10 %. </a:t>
            </a:r>
          </a:p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Гемодинамика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характеризуется  наличием двух режимов кровообращения: 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артериальной гипертензии 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сосудах верхнего отдела 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туловища 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конечностей и 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артериальной гипотензии–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нижних отделах.</a:t>
            </a:r>
          </a:p>
          <a:p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66564" name="Picture 1" descr="КА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6" y="3581400"/>
            <a:ext cx="51085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29660" y="290514"/>
            <a:ext cx="436279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Коарктация</a:t>
            </a: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аорты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>
              <a:defRPr/>
            </a:pPr>
            <a:endParaRPr lang="ru-RU" alt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990601"/>
            <a:ext cx="8428038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Коарктация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аорты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диагностики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Клинические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резкая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коарктация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аорты проявляется уже в первые месяцы жизни: 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1) сердечная недостаточность (тахикардия, одышка);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2) плохая прибавка в весе, гипотрофия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степени; 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3) разница давления на верхних и нижних конечностях;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4) ослабление или отсутствие пульсаций на бедренных артериях;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5) анемия.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855663"/>
            <a:ext cx="8428038" cy="5694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Коарктация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аорты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 диагностики (продолжение)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Инструментальные:	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ЭКГ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гипертрофия  миокарда левого желудочка (у новорожденных сочетается с гипертрофией миокарда правого желудочка);</a:t>
            </a: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-графия сердца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  расширение   восходящей   аорты,   увеличение сердечной тени за счет левого желудочка;</a:t>
            </a:r>
          </a:p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ЭхоКГ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гипертрофия миокарда левого желудочка, сужение аорты и наличие   ускоренного   турбулентного   потока в    области   перешейка, увеличение левого предсердия	.</a:t>
            </a:r>
          </a:p>
          <a:p>
            <a:pPr>
              <a:defRPr/>
            </a:pP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3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855663"/>
            <a:ext cx="8428038" cy="46474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Коарктация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аорты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defRPr/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 диагностики (продолжение)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Инструментальные:</a:t>
            </a:r>
          </a:p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ЭКГ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гипертрофия  миокарда левого желудочка (у новорожденных сочетается с гипертрофией миокарда правого желудочка).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.</a:t>
            </a:r>
          </a:p>
          <a:p>
            <a:pPr>
              <a:defRPr/>
            </a:pP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5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Заголовок 2"/>
          <p:cNvSpPr>
            <a:spLocks noGrp="1"/>
          </p:cNvSpPr>
          <p:nvPr>
            <p:ph type="title"/>
          </p:nvPr>
        </p:nvSpPr>
        <p:spPr>
          <a:xfrm>
            <a:off x="1870075" y="2714625"/>
            <a:ext cx="8229600" cy="914400"/>
          </a:xfrm>
          <a:noFill/>
        </p:spPr>
        <p:txBody>
          <a:bodyPr>
            <a:noAutofit/>
          </a:bodyPr>
          <a:lstStyle/>
          <a:p>
            <a:pPr algn="ctr"/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Стеноз аортального клапана</a:t>
            </a:r>
            <a:endParaRPr lang="ru-RU" alt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5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855664"/>
            <a:ext cx="8428038" cy="4954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Коарктация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аорты (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 диагностики (продолжение)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Инструментальные	</a:t>
            </a:r>
          </a:p>
          <a:p>
            <a:pPr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-графия сердца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</a:t>
            </a: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- расширение   восходящей   аорты;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-   увеличение сердечной тени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счт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левого желудочка.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.</a:t>
            </a:r>
          </a:p>
          <a:p>
            <a:pPr>
              <a:defRPr/>
            </a:pP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</p:spTree>
    <p:extLst>
      <p:ext uri="{BB962C8B-B14F-4D97-AF65-F5344CB8AC3E}">
        <p14:creationId xmlns:p14="http://schemas.microsoft.com/office/powerpoint/2010/main" val="37935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2"/>
          <a:stretch>
            <a:fillRect/>
          </a:stretch>
        </p:blipFill>
        <p:spPr bwMode="auto">
          <a:xfrm>
            <a:off x="214312" y="603309"/>
            <a:ext cx="6786563" cy="53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762" y="6043612"/>
            <a:ext cx="11558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Рентгенограмма органов грудной клетки ребёнка с КА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72338" y="1405623"/>
            <a:ext cx="66103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Размеры резко увеличены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поперечнике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КТИ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72%.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Сглаженность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дуг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сердца.</a:t>
            </a:r>
          </a:p>
          <a:p>
            <a:pPr algn="just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Усиление лёгочного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877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4999" y="855664"/>
            <a:ext cx="10139363" cy="4954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Коарктация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аорты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 диагностики (продолжение)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Инструментальные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ЭхоКГ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- гипертрофия миокарда левого желудочка;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- сужение аорты и наличие   ускоренного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турбулентного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потока в    области   перешейка;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- увеличение левого предсердия.	.</a:t>
            </a:r>
          </a:p>
          <a:p>
            <a:pPr>
              <a:defRPr/>
            </a:pP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2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1"/>
          <p:cNvSpPr txBox="1">
            <a:spLocks noChangeArrowheads="1"/>
          </p:cNvSpPr>
          <p:nvPr/>
        </p:nvSpPr>
        <p:spPr bwMode="auto">
          <a:xfrm>
            <a:off x="2141951" y="2594129"/>
            <a:ext cx="76408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дуги аорты</a:t>
            </a:r>
          </a:p>
        </p:txBody>
      </p:sp>
    </p:spTree>
    <p:extLst>
      <p:ext uri="{BB962C8B-B14F-4D97-AF65-F5344CB8AC3E}">
        <p14:creationId xmlns:p14="http://schemas.microsoft.com/office/powerpoint/2010/main" val="672940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1"/>
          <p:cNvSpPr txBox="1">
            <a:spLocks noChangeArrowheads="1"/>
          </p:cNvSpPr>
          <p:nvPr/>
        </p:nvSpPr>
        <p:spPr bwMode="auto">
          <a:xfrm>
            <a:off x="3967163" y="890589"/>
            <a:ext cx="3578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дуги аорты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2558" y="1737848"/>
            <a:ext cx="108612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дуги аорты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полным отсутствием анатомической связи между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дугой аорты или перешейком и нисходящей грудной аортой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различными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вариантами отхождения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брахиоцефальных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артерий.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А: отсутствие просвета аорты на уровне её перешейка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В: отсутствие просвета аорты между левой сонной артерией и подключичной артерией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С: отсутствие просвета аорты между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брахиоцефальным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стволом и левой сонной артерией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048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1"/>
          <p:cNvSpPr txBox="1">
            <a:spLocks noChangeArrowheads="1"/>
          </p:cNvSpPr>
          <p:nvPr/>
        </p:nvSpPr>
        <p:spPr bwMode="auto">
          <a:xfrm>
            <a:off x="3967163" y="890589"/>
            <a:ext cx="3578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дуги аорты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8282" y="2152185"/>
            <a:ext cx="111432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Перерыв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дуги аорты выявляют в изолированном виде только у 2% пациентов. Перерыв дуги аорты входит в группу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эмбрионально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связанных аномалий, к которым относятся: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ДМЖП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смещением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инфундибулярной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перегородки кзади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субаортальным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стенозом;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ОАС;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аортолёгочной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перегородки;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транспозиция магистральных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отхождение магистральных артерий от правого желудочка типа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Taussig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Bing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гипоплазии левых отделов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некоторые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двуприточного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единственного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желудочка.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646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1"/>
          <p:cNvSpPr txBox="1">
            <a:spLocks noChangeArrowheads="1"/>
          </p:cNvSpPr>
          <p:nvPr/>
        </p:nvSpPr>
        <p:spPr bwMode="auto">
          <a:xfrm>
            <a:off x="3967163" y="890589"/>
            <a:ext cx="3578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дуги аорты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8282" y="2152185"/>
            <a:ext cx="111432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дуги аорты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крайним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коарктации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аорты,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 обусловливает схожесть их клинической картины.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Перерыв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дуги аорты в 15% случаев является составляющей частью синдрома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DiGeorge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0977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1"/>
          <p:cNvSpPr txBox="1">
            <a:spLocks noChangeArrowheads="1"/>
          </p:cNvSpPr>
          <p:nvPr/>
        </p:nvSpPr>
        <p:spPr bwMode="auto">
          <a:xfrm>
            <a:off x="4655040" y="890589"/>
            <a:ext cx="3578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дуги аорты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2580" y="1537823"/>
            <a:ext cx="111432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Клиническое обследование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Порок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новорожденных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сужении или закрытии артериального протока.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Пациенты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состоянии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сердечно-сосудистого шока или с сердечной недостаточностью.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Характерный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признак - 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различие пульса на руках, зависящее от типа перерыва. </a:t>
            </a:r>
          </a:p>
        </p:txBody>
      </p:sp>
    </p:spTree>
    <p:extLst>
      <p:ext uri="{BB962C8B-B14F-4D97-AF65-F5344CB8AC3E}">
        <p14:creationId xmlns:p14="http://schemas.microsoft.com/office/powerpoint/2010/main" val="30445338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1"/>
          <p:cNvSpPr txBox="1">
            <a:spLocks noChangeArrowheads="1"/>
          </p:cNvSpPr>
          <p:nvPr/>
        </p:nvSpPr>
        <p:spPr bwMode="auto">
          <a:xfrm>
            <a:off x="3967163" y="890589"/>
            <a:ext cx="38882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дуги 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аорты</a:t>
            </a:r>
          </a:p>
          <a:p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Электрокардиография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282" y="2152185"/>
            <a:ext cx="11143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гипертрофии правого желудочка. </a:t>
            </a:r>
          </a:p>
        </p:txBody>
      </p:sp>
    </p:spTree>
    <p:extLst>
      <p:ext uri="{BB962C8B-B14F-4D97-AF65-F5344CB8AC3E}">
        <p14:creationId xmlns:p14="http://schemas.microsoft.com/office/powerpoint/2010/main" val="34078435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1"/>
          <p:cNvSpPr txBox="1">
            <a:spLocks noChangeArrowheads="1"/>
          </p:cNvSpPr>
          <p:nvPr/>
        </p:nvSpPr>
        <p:spPr bwMode="auto">
          <a:xfrm>
            <a:off x="3967163" y="890589"/>
            <a:ext cx="3578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дуги аорты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8282" y="2152185"/>
            <a:ext cx="111432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Рентгенография грудной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клетки: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кардиомегалия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лёгочный рисунок;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лёгочно-венозный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застой или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отёк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562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Заголовок 2"/>
          <p:cNvSpPr>
            <a:spLocks noGrp="1"/>
          </p:cNvSpPr>
          <p:nvPr>
            <p:ph type="title"/>
          </p:nvPr>
        </p:nvSpPr>
        <p:spPr>
          <a:xfrm>
            <a:off x="1870075" y="2714625"/>
            <a:ext cx="8229600" cy="9144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/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Стеноз аортального клапана</a:t>
            </a:r>
            <a:endParaRPr lang="ru-RU" alt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2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1"/>
          <p:cNvSpPr txBox="1">
            <a:spLocks noChangeArrowheads="1"/>
          </p:cNvSpPr>
          <p:nvPr/>
        </p:nvSpPr>
        <p:spPr bwMode="auto">
          <a:xfrm>
            <a:off x="214313" y="342901"/>
            <a:ext cx="11801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дуги аорты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0069" y="1109198"/>
            <a:ext cx="111299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Эхокардиография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Порок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заподозрен по выраженному несоответствию размеров восходящей аорты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лёгочного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ствола при наличии типичного несоосного ДМЖП вследствие отклонения кзади конусной перегородки.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Выявляется: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разорванность» дуги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аорты;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уменьшение левого желудочка;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увеличение правого желудочка;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нередко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трикуспидальная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регургитация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Важным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эхокардиографического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 является оценка степени гипоплазии выхода из ЛЖ, фиброзного кольца аортального клапана, восходящей аорты.</a:t>
            </a:r>
          </a:p>
        </p:txBody>
      </p:sp>
    </p:spTree>
    <p:extLst>
      <p:ext uri="{BB962C8B-B14F-4D97-AF65-F5344CB8AC3E}">
        <p14:creationId xmlns:p14="http://schemas.microsoft.com/office/powerpoint/2010/main" val="23340974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1"/>
          <p:cNvSpPr txBox="1">
            <a:spLocks noChangeArrowheads="1"/>
          </p:cNvSpPr>
          <p:nvPr/>
        </p:nvSpPr>
        <p:spPr bwMode="auto">
          <a:xfrm>
            <a:off x="214313" y="757238"/>
            <a:ext cx="11801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дуги аорты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1525" y="1423523"/>
            <a:ext cx="11129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Катетеризация сердца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катетеризация сердца редко бывает необходима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расстояние между сонными артериями и нисходящей аортой однозначно указывает на перерыв дуги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аорты.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0732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1"/>
          <p:cNvSpPr txBox="1">
            <a:spLocks noChangeArrowheads="1"/>
          </p:cNvSpPr>
          <p:nvPr/>
        </p:nvSpPr>
        <p:spPr bwMode="auto">
          <a:xfrm>
            <a:off x="214313" y="757238"/>
            <a:ext cx="11801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дуги аорты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1525" y="1423523"/>
            <a:ext cx="111299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Естественное течение порока неблагоприятное.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течение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недели жизни умирают 42,1%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младенцев.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 6 мес.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выживаемость снижается до 26,3%. </a:t>
            </a:r>
          </a:p>
        </p:txBody>
      </p:sp>
    </p:spTree>
    <p:extLst>
      <p:ext uri="{BB962C8B-B14F-4D97-AF65-F5344CB8AC3E}">
        <p14:creationId xmlns:p14="http://schemas.microsoft.com/office/powerpoint/2010/main" val="150535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95565" y="1785938"/>
            <a:ext cx="9720071" cy="4023360"/>
          </a:xfrm>
          <a:noFill/>
        </p:spPr>
        <p:txBody>
          <a:bodyPr>
            <a:normAutofit/>
          </a:bodyPr>
          <a:lstStyle/>
          <a:p>
            <a:pPr>
              <a:buClr>
                <a:schemeClr val="bg2">
                  <a:lumMod val="25000"/>
                </a:schemeClr>
              </a:buClr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Врожденный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врожденный порок сердца, характеризующийся препятствием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кровотоку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клапана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аорты. </a:t>
            </a:r>
          </a:p>
          <a:p>
            <a:pPr>
              <a:buClr>
                <a:schemeClr val="bg2">
                  <a:lumMod val="25000"/>
                </a:schemeClr>
              </a:buClr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Стенозирующее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ограничено клапанным </a:t>
            </a:r>
          </a:p>
          <a:p>
            <a:pPr>
              <a:buClr>
                <a:schemeClr val="bg2">
                  <a:lumMod val="25000"/>
                </a:schemeClr>
              </a:buCl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кольцом и створками клапана. </a:t>
            </a:r>
          </a:p>
        </p:txBody>
      </p:sp>
      <p:sp>
        <p:nvSpPr>
          <p:cNvPr id="64515" name="Заголовок 2"/>
          <p:cNvSpPr>
            <a:spLocks noGrp="1"/>
          </p:cNvSpPr>
          <p:nvPr>
            <p:ph type="title"/>
          </p:nvPr>
        </p:nvSpPr>
        <p:spPr>
          <a:xfrm>
            <a:off x="2012950" y="40005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Стеноз аортального клапана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1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44584" y="1457325"/>
            <a:ext cx="11273246" cy="4023360"/>
          </a:xfrm>
        </p:spPr>
        <p:txBody>
          <a:bodyPr>
            <a:normAutofit fontScale="92500"/>
          </a:bodyPr>
          <a:lstStyle/>
          <a:p>
            <a:pPr algn="ctr">
              <a:buClr>
                <a:schemeClr val="bg2">
                  <a:lumMod val="25000"/>
                </a:schemeClr>
              </a:buCl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Эпидемиология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Частота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встречаемости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врождённого стеноза аортального клапана составляет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3-6% всех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ВПС.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Смертность составляет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23+5% в течение 1-го года жизни.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до 1,2% в год в последующие 20 лет. Затем повышается ежегодно, и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30 до 60 лет составляет 3,0; 3,5; 6,0 и 8,5% на каждые последующие 10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соответственно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Почти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60% больных доживает до 30 лет и почти 60% умирает до 40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5" name="Заголовок 2"/>
          <p:cNvSpPr>
            <a:spLocks noGrp="1"/>
          </p:cNvSpPr>
          <p:nvPr>
            <p:ph type="title"/>
          </p:nvPr>
        </p:nvSpPr>
        <p:spPr>
          <a:xfrm>
            <a:off x="2052138" y="40005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Стеноз аортального клапана</a:t>
            </a:r>
          </a:p>
        </p:txBody>
      </p:sp>
    </p:spTree>
    <p:extLst>
      <p:ext uri="{BB962C8B-B14F-4D97-AF65-F5344CB8AC3E}">
        <p14:creationId xmlns:p14="http://schemas.microsoft.com/office/powerpoint/2010/main" val="379238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81328" y="1457325"/>
            <a:ext cx="9720071" cy="4023360"/>
          </a:xfrm>
        </p:spPr>
        <p:txBody>
          <a:bodyPr>
            <a:normAutofit/>
          </a:bodyPr>
          <a:lstStyle/>
          <a:p>
            <a:pPr algn="ctr">
              <a:buClr>
                <a:schemeClr val="bg2">
                  <a:lumMod val="25000"/>
                </a:schemeClr>
              </a:buCl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до 18% детей 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врождённым стенозом аортального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клапана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умирают внезапно, что составляет 1/5 всех внезапно умерших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первых 30 лет жизни опасность внезапной смерти составляет 0,4% в год.</a:t>
            </a:r>
          </a:p>
        </p:txBody>
      </p:sp>
      <p:sp>
        <p:nvSpPr>
          <p:cNvPr id="64515" name="Заголовок 2"/>
          <p:cNvSpPr>
            <a:spLocks noGrp="1"/>
          </p:cNvSpPr>
          <p:nvPr>
            <p:ph type="title"/>
          </p:nvPr>
        </p:nvSpPr>
        <p:spPr>
          <a:xfrm>
            <a:off x="2052138" y="40005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Стеноз аортального клапана</a:t>
            </a:r>
          </a:p>
        </p:txBody>
      </p:sp>
    </p:spTree>
    <p:extLst>
      <p:ext uri="{BB962C8B-B14F-4D97-AF65-F5344CB8AC3E}">
        <p14:creationId xmlns:p14="http://schemas.microsoft.com/office/powerpoint/2010/main" val="30072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2394674"/>
            <a:ext cx="11087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9375" algn="just"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Гемодинамика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наличием градиента систолического давления между левым желудочком и аортой вследствие препятствия току крови.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9375" algn="just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937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механизма компенсации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развиваются:</a:t>
            </a:r>
          </a:p>
          <a:p>
            <a:pPr marR="7937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гипертрофия миокарда левого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желудочка;</a:t>
            </a:r>
          </a:p>
          <a:p>
            <a:pPr marR="7937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увеличение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внутрижелудочкового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давления.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0275" y="671513"/>
            <a:ext cx="7686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СТЕНОЗ АОРТАЛЬНОГО КЛАПАНА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Гемодинамика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99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1666012"/>
            <a:ext cx="110871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937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R="7937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зависимости от места расположения сужения стеноз аорты подразделяется на клапанный,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надклапанный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подклапанный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79375" algn="just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Клапанный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стеноз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(70 %) - порок сопровождается гипоплазией ЛЖ, выраженная гипоплазия приводит к синдрому гипоплазии левого сердца. Выраженное нарушение кровообращения в коронарных сосудах и ишемия, связанные с гипертрофией миокарда, приводят 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фиброэластозу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эндокарда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Подклапанный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стеноз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(24 %) начинается  на уровне клапанов и распространяется на (1 – 3) см в ЛЖ.</a:t>
            </a:r>
          </a:p>
          <a:p>
            <a:pPr marR="79375"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0275" y="671513"/>
            <a:ext cx="76866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Стеноз аорты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610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479</TotalTime>
  <Words>2054</Words>
  <Application>Microsoft Office PowerPoint</Application>
  <PresentationFormat>Широкоэкранный</PresentationFormat>
  <Paragraphs>317</Paragraphs>
  <Slides>42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Calibri</vt:lpstr>
      <vt:lpstr>Times New Roman</vt:lpstr>
      <vt:lpstr>Tw Cen MT</vt:lpstr>
      <vt:lpstr>Tw Cen MT Condensed</vt:lpstr>
      <vt:lpstr>Wingdings 3</vt:lpstr>
      <vt:lpstr>Интеграл</vt:lpstr>
      <vt:lpstr>Презентация PowerPoint</vt:lpstr>
      <vt:lpstr>Пороки с обструкцией системного кровотока</vt:lpstr>
      <vt:lpstr>Стеноз аортального клапана</vt:lpstr>
      <vt:lpstr>Стеноз аортального клапана</vt:lpstr>
      <vt:lpstr>Стеноз аортального клапана</vt:lpstr>
      <vt:lpstr>Стеноз аортального клапана</vt:lpstr>
      <vt:lpstr>Стеноз аортального клапана</vt:lpstr>
      <vt:lpstr>Презентация PowerPoint</vt:lpstr>
      <vt:lpstr>Презентация PowerPoint</vt:lpstr>
      <vt:lpstr>Стеноз аортального клапана</vt:lpstr>
      <vt:lpstr>Стеноз аортального клапана</vt:lpstr>
      <vt:lpstr>Стеноз аортального клапана Диагностика</vt:lpstr>
      <vt:lpstr>Стеноз аортального клапана Диагностика  Перкуссия</vt:lpstr>
      <vt:lpstr>Стеноз аортального клапана Диагностика</vt:lpstr>
      <vt:lpstr>Стеноз аортального клапана</vt:lpstr>
      <vt:lpstr>Презентация PowerPoint</vt:lpstr>
      <vt:lpstr>Стеноз аортального клапана Инструментальная диагностика</vt:lpstr>
      <vt:lpstr>Стеноз аортального клапана Инструментальная диагностика</vt:lpstr>
      <vt:lpstr>Стеноз аортального клапана Инструментальная диагностика</vt:lpstr>
      <vt:lpstr>Стеноз аортального клапана Инструментальная диагностика</vt:lpstr>
      <vt:lpstr>Стеноз аортального клапана Инструментальная диагностика</vt:lpstr>
      <vt:lpstr>Презентация PowerPoint</vt:lpstr>
      <vt:lpstr>Стеноз аортального клапана Инструментальная диагностика</vt:lpstr>
      <vt:lpstr>Стеноз аортального клапана Инструментальная диагностика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Рада</dc:creator>
  <cp:lastModifiedBy>Рада</cp:lastModifiedBy>
  <cp:revision>45</cp:revision>
  <dcterms:created xsi:type="dcterms:W3CDTF">2020-03-18T17:44:37Z</dcterms:created>
  <dcterms:modified xsi:type="dcterms:W3CDTF">2020-03-24T13:19:54Z</dcterms:modified>
</cp:coreProperties>
</file>